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5.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7.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3" r:id="rId2"/>
    <p:sldMasterId id="2147483745" r:id="rId3"/>
    <p:sldMasterId id="2147483765" r:id="rId4"/>
    <p:sldMasterId id="2147483781" r:id="rId5"/>
    <p:sldMasterId id="2147483801" r:id="rId6"/>
    <p:sldMasterId id="2147483709" r:id="rId7"/>
    <p:sldMasterId id="2147483729" r:id="rId8"/>
  </p:sldMasterIdLst>
  <p:notesMasterIdLst>
    <p:notesMasterId r:id="rId27"/>
  </p:notesMasterIdLst>
  <p:handoutMasterIdLst>
    <p:handoutMasterId r:id="rId28"/>
  </p:handoutMasterIdLst>
  <p:sldIdLst>
    <p:sldId id="392" r:id="rId9"/>
    <p:sldId id="18693" r:id="rId10"/>
    <p:sldId id="18685" r:id="rId11"/>
    <p:sldId id="18686" r:id="rId12"/>
    <p:sldId id="18699" r:id="rId13"/>
    <p:sldId id="18700" r:id="rId14"/>
    <p:sldId id="18688" r:id="rId15"/>
    <p:sldId id="18687" r:id="rId16"/>
    <p:sldId id="18704" r:id="rId17"/>
    <p:sldId id="18689" r:id="rId18"/>
    <p:sldId id="18698" r:id="rId19"/>
    <p:sldId id="18690" r:id="rId20"/>
    <p:sldId id="18705" r:id="rId21"/>
    <p:sldId id="18696" r:id="rId22"/>
    <p:sldId id="18707" r:id="rId23"/>
    <p:sldId id="18702" r:id="rId24"/>
    <p:sldId id="18692" r:id="rId25"/>
    <p:sldId id="409" r:id="rId26"/>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599">
          <p15:clr>
            <a:srgbClr val="A4A3A4"/>
          </p15:clr>
        </p15:guide>
        <p15:guide id="3" pos="2880">
          <p15:clr>
            <a:srgbClr val="A4A3A4"/>
          </p15:clr>
        </p15:guide>
        <p15:guide id="4" pos="5602" userDrawn="1">
          <p15:clr>
            <a:srgbClr val="A4A3A4"/>
          </p15:clr>
        </p15:guide>
        <p15:guide id="5" pos="158"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BA6589-DCC1-3CAA-420C-16A83C0099E5}" name="Lu, Yingying (Environment, Black Mountain)" initials="YL" userId="S::lu034@csiro.au::179c9583-b9e8-41d2-8425-2a07e0a137a1" providerId="AD"/>
  <p188:author id="{9D6B879F-9A80-A421-F225-728CEBAFEF32}" name="Daroczy, Jenna (CorpAffairs, Black Mountain)" initials="DM" userId="S::dar14c@csiro.au::d3710c05-52fa-4b66-bafa-571c8989bc04" providerId="AD"/>
  <p188:author id="{FA0428B9-9BF9-F77C-F08B-99AC2F37CF69}" name="Zana Sinclair" initials="ZS" userId="S::sin218@csiro.au::bb6f34ff-0a0b-415e-ae22-d263e539a76f" providerId="AD"/>
  <p188:author id="{058027FF-0CA2-E63A-C23C-B101B9C7C3B2}" name="Duffy, Siobhan (CorpAffairs, Black Mountain)" initials="DS(BM" userId="S::duf070@csiro.au::c66c1358-0d58-4d5d-b4f5-c1988d647c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DBDC"/>
    <a:srgbClr val="001D34"/>
    <a:srgbClr val="00A9C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6BFA6B-9C0B-40D5-8ABF-56FCCD860FAD}" v="9" dt="2024-06-04T19:46:10.7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45" y="273"/>
      </p:cViewPr>
      <p:guideLst>
        <p:guide orient="horz" pos="1620"/>
        <p:guide orient="horz" pos="599"/>
        <p:guide pos="2880"/>
        <p:guide pos="5602"/>
        <p:guide pos="158"/>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Master" Target="slideMasters/slideMaster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 Yingying (Environment, Black Mountain)" userId="179c9583-b9e8-41d2-8425-2a07e0a137a1" providerId="ADAL" clId="{436BFA6B-9C0B-40D5-8ABF-56FCCD860FAD}"/>
    <pc:docChg chg="undo custSel delSld modSld">
      <pc:chgData name="Lu, Yingying (Environment, Black Mountain)" userId="179c9583-b9e8-41d2-8425-2a07e0a137a1" providerId="ADAL" clId="{436BFA6B-9C0B-40D5-8ABF-56FCCD860FAD}" dt="2024-06-04T20:12:22.641" v="329" actId="20577"/>
      <pc:docMkLst>
        <pc:docMk/>
      </pc:docMkLst>
      <pc:sldChg chg="modSp mod">
        <pc:chgData name="Lu, Yingying (Environment, Black Mountain)" userId="179c9583-b9e8-41d2-8425-2a07e0a137a1" providerId="ADAL" clId="{436BFA6B-9C0B-40D5-8ABF-56FCCD860FAD}" dt="2024-06-04T15:26:41.323" v="22" actId="14100"/>
        <pc:sldMkLst>
          <pc:docMk/>
          <pc:sldMk cId="647458942" sldId="18686"/>
        </pc:sldMkLst>
        <pc:spChg chg="mod">
          <ac:chgData name="Lu, Yingying (Environment, Black Mountain)" userId="179c9583-b9e8-41d2-8425-2a07e0a137a1" providerId="ADAL" clId="{436BFA6B-9C0B-40D5-8ABF-56FCCD860FAD}" dt="2024-06-04T15:26:41.323" v="22" actId="14100"/>
          <ac:spMkLst>
            <pc:docMk/>
            <pc:sldMk cId="647458942" sldId="18686"/>
            <ac:spMk id="11" creationId="{B3D2C1FA-EA31-F3E0-9F36-892A45483A00}"/>
          </ac:spMkLst>
        </pc:spChg>
        <pc:spChg chg="mod">
          <ac:chgData name="Lu, Yingying (Environment, Black Mountain)" userId="179c9583-b9e8-41d2-8425-2a07e0a137a1" providerId="ADAL" clId="{436BFA6B-9C0B-40D5-8ABF-56FCCD860FAD}" dt="2024-06-04T15:26:36.479" v="21" actId="14100"/>
          <ac:spMkLst>
            <pc:docMk/>
            <pc:sldMk cId="647458942" sldId="18686"/>
            <ac:spMk id="12" creationId="{48D23384-CAC7-37B9-8983-8F8A74E4024B}"/>
          </ac:spMkLst>
        </pc:spChg>
        <pc:spChg chg="mod">
          <ac:chgData name="Lu, Yingying (Environment, Black Mountain)" userId="179c9583-b9e8-41d2-8425-2a07e0a137a1" providerId="ADAL" clId="{436BFA6B-9C0B-40D5-8ABF-56FCCD860FAD}" dt="2024-06-04T15:26:32.542" v="20" actId="14100"/>
          <ac:spMkLst>
            <pc:docMk/>
            <pc:sldMk cId="647458942" sldId="18686"/>
            <ac:spMk id="16" creationId="{CE201147-9D1F-9248-6030-E7F3D0480149}"/>
          </ac:spMkLst>
        </pc:spChg>
        <pc:spChg chg="mod">
          <ac:chgData name="Lu, Yingying (Environment, Black Mountain)" userId="179c9583-b9e8-41d2-8425-2a07e0a137a1" providerId="ADAL" clId="{436BFA6B-9C0B-40D5-8ABF-56FCCD860FAD}" dt="2024-06-04T15:26:27.796" v="19" actId="14100"/>
          <ac:spMkLst>
            <pc:docMk/>
            <pc:sldMk cId="647458942" sldId="18686"/>
            <ac:spMk id="17" creationId="{CE721B00-B5A6-18CA-71E4-882AA681796A}"/>
          </ac:spMkLst>
        </pc:spChg>
        <pc:cxnChg chg="mod">
          <ac:chgData name="Lu, Yingying (Environment, Black Mountain)" userId="179c9583-b9e8-41d2-8425-2a07e0a137a1" providerId="ADAL" clId="{436BFA6B-9C0B-40D5-8ABF-56FCCD860FAD}" dt="2024-06-04T15:26:41.323" v="22" actId="14100"/>
          <ac:cxnSpMkLst>
            <pc:docMk/>
            <pc:sldMk cId="647458942" sldId="18686"/>
            <ac:cxnSpMk id="18" creationId="{CAA36F7F-D7E1-8B63-034C-FACB1E912A6C}"/>
          </ac:cxnSpMkLst>
        </pc:cxnChg>
        <pc:cxnChg chg="mod">
          <ac:chgData name="Lu, Yingying (Environment, Black Mountain)" userId="179c9583-b9e8-41d2-8425-2a07e0a137a1" providerId="ADAL" clId="{436BFA6B-9C0B-40D5-8ABF-56FCCD860FAD}" dt="2024-06-04T15:26:32.542" v="20" actId="14100"/>
          <ac:cxnSpMkLst>
            <pc:docMk/>
            <pc:sldMk cId="647458942" sldId="18686"/>
            <ac:cxnSpMk id="19" creationId="{09F27C39-D2B7-332C-1A03-28221BDC075D}"/>
          </ac:cxnSpMkLst>
        </pc:cxnChg>
        <pc:cxnChg chg="mod">
          <ac:chgData name="Lu, Yingying (Environment, Black Mountain)" userId="179c9583-b9e8-41d2-8425-2a07e0a137a1" providerId="ADAL" clId="{436BFA6B-9C0B-40D5-8ABF-56FCCD860FAD}" dt="2024-06-04T15:26:36.479" v="21" actId="14100"/>
          <ac:cxnSpMkLst>
            <pc:docMk/>
            <pc:sldMk cId="647458942" sldId="18686"/>
            <ac:cxnSpMk id="20" creationId="{755533A8-25F7-81AC-253A-FF2D6560FB54}"/>
          </ac:cxnSpMkLst>
        </pc:cxnChg>
        <pc:cxnChg chg="mod">
          <ac:chgData name="Lu, Yingying (Environment, Black Mountain)" userId="179c9583-b9e8-41d2-8425-2a07e0a137a1" providerId="ADAL" clId="{436BFA6B-9C0B-40D5-8ABF-56FCCD860FAD}" dt="2024-06-04T15:26:27.796" v="19" actId="14100"/>
          <ac:cxnSpMkLst>
            <pc:docMk/>
            <pc:sldMk cId="647458942" sldId="18686"/>
            <ac:cxnSpMk id="21" creationId="{8580CE9A-3862-1030-B97E-521ECA6D7CFD}"/>
          </ac:cxnSpMkLst>
        </pc:cxnChg>
      </pc:sldChg>
      <pc:sldChg chg="del">
        <pc:chgData name="Lu, Yingying (Environment, Black Mountain)" userId="179c9583-b9e8-41d2-8425-2a07e0a137a1" providerId="ADAL" clId="{436BFA6B-9C0B-40D5-8ABF-56FCCD860FAD}" dt="2024-06-04T15:17:13.764" v="0" actId="47"/>
        <pc:sldMkLst>
          <pc:docMk/>
          <pc:sldMk cId="643723083" sldId="18691"/>
        </pc:sldMkLst>
      </pc:sldChg>
      <pc:sldChg chg="modSp mod">
        <pc:chgData name="Lu, Yingying (Environment, Black Mountain)" userId="179c9583-b9e8-41d2-8425-2a07e0a137a1" providerId="ADAL" clId="{436BFA6B-9C0B-40D5-8ABF-56FCCD860FAD}" dt="2024-06-04T20:12:22.641" v="329" actId="20577"/>
        <pc:sldMkLst>
          <pc:docMk/>
          <pc:sldMk cId="2895335887" sldId="18692"/>
        </pc:sldMkLst>
        <pc:spChg chg="mod">
          <ac:chgData name="Lu, Yingying (Environment, Black Mountain)" userId="179c9583-b9e8-41d2-8425-2a07e0a137a1" providerId="ADAL" clId="{436BFA6B-9C0B-40D5-8ABF-56FCCD860FAD}" dt="2024-06-04T20:12:22.641" v="329" actId="20577"/>
          <ac:spMkLst>
            <pc:docMk/>
            <pc:sldMk cId="2895335887" sldId="18692"/>
            <ac:spMk id="3" creationId="{CE5191BC-605E-B2DC-E9D1-FAD7C2402DD8}"/>
          </ac:spMkLst>
        </pc:spChg>
      </pc:sldChg>
      <pc:sldChg chg="addSp modSp mod">
        <pc:chgData name="Lu, Yingying (Environment, Black Mountain)" userId="179c9583-b9e8-41d2-8425-2a07e0a137a1" providerId="ADAL" clId="{436BFA6B-9C0B-40D5-8ABF-56FCCD860FAD}" dt="2024-06-04T19:52:34.853" v="299" actId="1035"/>
        <pc:sldMkLst>
          <pc:docMk/>
          <pc:sldMk cId="3867701548" sldId="18696"/>
        </pc:sldMkLst>
        <pc:spChg chg="add mod">
          <ac:chgData name="Lu, Yingying (Environment, Black Mountain)" userId="179c9583-b9e8-41d2-8425-2a07e0a137a1" providerId="ADAL" clId="{436BFA6B-9C0B-40D5-8ABF-56FCCD860FAD}" dt="2024-06-04T19:48:18.009" v="199" actId="20577"/>
          <ac:spMkLst>
            <pc:docMk/>
            <pc:sldMk cId="3867701548" sldId="18696"/>
            <ac:spMk id="4" creationId="{BAE25DC2-4EDC-6821-7F6E-EF447150876E}"/>
          </ac:spMkLst>
        </pc:spChg>
        <pc:spChg chg="add mod">
          <ac:chgData name="Lu, Yingying (Environment, Black Mountain)" userId="179c9583-b9e8-41d2-8425-2a07e0a137a1" providerId="ADAL" clId="{436BFA6B-9C0B-40D5-8ABF-56FCCD860FAD}" dt="2024-06-04T19:47:02.218" v="179" actId="20577"/>
          <ac:spMkLst>
            <pc:docMk/>
            <pc:sldMk cId="3867701548" sldId="18696"/>
            <ac:spMk id="5" creationId="{29B9163B-59F8-7950-6181-800C957B870A}"/>
          </ac:spMkLst>
        </pc:spChg>
        <pc:spChg chg="mod">
          <ac:chgData name="Lu, Yingying (Environment, Black Mountain)" userId="179c9583-b9e8-41d2-8425-2a07e0a137a1" providerId="ADAL" clId="{436BFA6B-9C0B-40D5-8ABF-56FCCD860FAD}" dt="2024-06-04T19:52:34.853" v="299" actId="1035"/>
          <ac:spMkLst>
            <pc:docMk/>
            <pc:sldMk cId="3867701548" sldId="18696"/>
            <ac:spMk id="6" creationId="{8E387B06-4441-5BA2-1599-FD17146F3962}"/>
          </ac:spMkLst>
        </pc:spChg>
        <pc:spChg chg="add mod">
          <ac:chgData name="Lu, Yingying (Environment, Black Mountain)" userId="179c9583-b9e8-41d2-8425-2a07e0a137a1" providerId="ADAL" clId="{436BFA6B-9C0B-40D5-8ABF-56FCCD860FAD}" dt="2024-06-04T19:48:03.142" v="197" actId="20577"/>
          <ac:spMkLst>
            <pc:docMk/>
            <pc:sldMk cId="3867701548" sldId="18696"/>
            <ac:spMk id="8" creationId="{5C166BF0-342D-D377-9F0A-65436DB8F649}"/>
          </ac:spMkLst>
        </pc:spChg>
        <pc:spChg chg="add mod">
          <ac:chgData name="Lu, Yingying (Environment, Black Mountain)" userId="179c9583-b9e8-41d2-8425-2a07e0a137a1" providerId="ADAL" clId="{436BFA6B-9C0B-40D5-8ABF-56FCCD860FAD}" dt="2024-06-04T19:47:58.852" v="193" actId="20577"/>
          <ac:spMkLst>
            <pc:docMk/>
            <pc:sldMk cId="3867701548" sldId="18696"/>
            <ac:spMk id="9" creationId="{19104F6E-7C51-E705-00E4-B778F3CBBA44}"/>
          </ac:spMkLst>
        </pc:spChg>
      </pc:sldChg>
      <pc:sldChg chg="del">
        <pc:chgData name="Lu, Yingying (Environment, Black Mountain)" userId="179c9583-b9e8-41d2-8425-2a07e0a137a1" providerId="ADAL" clId="{436BFA6B-9C0B-40D5-8ABF-56FCCD860FAD}" dt="2024-06-04T15:17:13.764" v="0" actId="47"/>
        <pc:sldMkLst>
          <pc:docMk/>
          <pc:sldMk cId="1927956123" sldId="18697"/>
        </pc:sldMkLst>
      </pc:sldChg>
      <pc:sldChg chg="modSp mod">
        <pc:chgData name="Lu, Yingying (Environment, Black Mountain)" userId="179c9583-b9e8-41d2-8425-2a07e0a137a1" providerId="ADAL" clId="{436BFA6B-9C0B-40D5-8ABF-56FCCD860FAD}" dt="2024-06-04T16:07:15.239" v="131" actId="20577"/>
        <pc:sldMkLst>
          <pc:docMk/>
          <pc:sldMk cId="1558217914" sldId="18702"/>
        </pc:sldMkLst>
        <pc:spChg chg="mod">
          <ac:chgData name="Lu, Yingying (Environment, Black Mountain)" userId="179c9583-b9e8-41d2-8425-2a07e0a137a1" providerId="ADAL" clId="{436BFA6B-9C0B-40D5-8ABF-56FCCD860FAD}" dt="2024-06-04T16:07:15.239" v="131" actId="20577"/>
          <ac:spMkLst>
            <pc:docMk/>
            <pc:sldMk cId="1558217914" sldId="18702"/>
            <ac:spMk id="3" creationId="{6873BBA6-4518-A5F8-801F-D4BA056010F0}"/>
          </ac:spMkLst>
        </pc:spChg>
      </pc:sldChg>
      <pc:sldChg chg="addSp modSp mod">
        <pc:chgData name="Lu, Yingying (Environment, Black Mountain)" userId="179c9583-b9e8-41d2-8425-2a07e0a137a1" providerId="ADAL" clId="{436BFA6B-9C0B-40D5-8ABF-56FCCD860FAD}" dt="2024-06-04T19:39:09.756" v="167" actId="1076"/>
        <pc:sldMkLst>
          <pc:docMk/>
          <pc:sldMk cId="3590129172" sldId="18705"/>
        </pc:sldMkLst>
        <pc:spChg chg="add mod">
          <ac:chgData name="Lu, Yingying (Environment, Black Mountain)" userId="179c9583-b9e8-41d2-8425-2a07e0a137a1" providerId="ADAL" clId="{436BFA6B-9C0B-40D5-8ABF-56FCCD860FAD}" dt="2024-06-04T19:38:07.136" v="147" actId="1076"/>
          <ac:spMkLst>
            <pc:docMk/>
            <pc:sldMk cId="3590129172" sldId="18705"/>
            <ac:spMk id="3" creationId="{0247AAEF-E541-083C-9E9B-47B9941E0CBC}"/>
          </ac:spMkLst>
        </pc:spChg>
        <pc:spChg chg="add mod">
          <ac:chgData name="Lu, Yingying (Environment, Black Mountain)" userId="179c9583-b9e8-41d2-8425-2a07e0a137a1" providerId="ADAL" clId="{436BFA6B-9C0B-40D5-8ABF-56FCCD860FAD}" dt="2024-06-04T19:38:28.360" v="153" actId="20577"/>
          <ac:spMkLst>
            <pc:docMk/>
            <pc:sldMk cId="3590129172" sldId="18705"/>
            <ac:spMk id="4" creationId="{A387679B-4618-CD62-9363-55D0D961F5D7}"/>
          </ac:spMkLst>
        </pc:spChg>
        <pc:spChg chg="add mod">
          <ac:chgData name="Lu, Yingying (Environment, Black Mountain)" userId="179c9583-b9e8-41d2-8425-2a07e0a137a1" providerId="ADAL" clId="{436BFA6B-9C0B-40D5-8ABF-56FCCD860FAD}" dt="2024-06-04T19:39:09.756" v="167" actId="1076"/>
          <ac:spMkLst>
            <pc:docMk/>
            <pc:sldMk cId="3590129172" sldId="18705"/>
            <ac:spMk id="7" creationId="{8D27C1A4-BCDF-8CC3-7142-E110CEA80266}"/>
          </ac:spMkLst>
        </pc:spChg>
        <pc:spChg chg="add mod">
          <ac:chgData name="Lu, Yingying (Environment, Black Mountain)" userId="179c9583-b9e8-41d2-8425-2a07e0a137a1" providerId="ADAL" clId="{436BFA6B-9C0B-40D5-8ABF-56FCCD860FAD}" dt="2024-06-04T19:39:03.778" v="166" actId="1076"/>
          <ac:spMkLst>
            <pc:docMk/>
            <pc:sldMk cId="3590129172" sldId="18705"/>
            <ac:spMk id="8" creationId="{3917DEE8-858D-B6F5-F540-3BE2F3E23BB4}"/>
          </ac:spMkLst>
        </pc:spChg>
        <pc:spChg chg="mod">
          <ac:chgData name="Lu, Yingying (Environment, Black Mountain)" userId="179c9583-b9e8-41d2-8425-2a07e0a137a1" providerId="ADAL" clId="{436BFA6B-9C0B-40D5-8ABF-56FCCD860FAD}" dt="2024-06-04T15:52:23.303" v="76" actId="20577"/>
          <ac:spMkLst>
            <pc:docMk/>
            <pc:sldMk cId="3590129172" sldId="18705"/>
            <ac:spMk id="9" creationId="{CD5CF506-7DBC-C036-2C4A-B976F589F2FF}"/>
          </ac:spMkLst>
        </pc:spChg>
        <pc:graphicFrameChg chg="mod">
          <ac:chgData name="Lu, Yingying (Environment, Black Mountain)" userId="179c9583-b9e8-41d2-8425-2a07e0a137a1" providerId="ADAL" clId="{436BFA6B-9C0B-40D5-8ABF-56FCCD860FAD}" dt="2024-06-04T19:38:57.958" v="165" actId="1076"/>
          <ac:graphicFrameMkLst>
            <pc:docMk/>
            <pc:sldMk cId="3590129172" sldId="18705"/>
            <ac:graphicFrameMk id="6" creationId="{4AD5CBB9-2C3E-52DA-AFA6-E36DA58ECCFC}"/>
          </ac:graphicFrameMkLst>
        </pc:graphicFrameChg>
        <pc:graphicFrameChg chg="modGraphic">
          <ac:chgData name="Lu, Yingying (Environment, Black Mountain)" userId="179c9583-b9e8-41d2-8425-2a07e0a137a1" providerId="ADAL" clId="{436BFA6B-9C0B-40D5-8ABF-56FCCD860FAD}" dt="2024-06-04T15:47:32.228" v="66" actId="20577"/>
          <ac:graphicFrameMkLst>
            <pc:docMk/>
            <pc:sldMk cId="3590129172" sldId="18705"/>
            <ac:graphicFrameMk id="18" creationId="{EEBA1572-41FE-17D8-B4C4-5FFA6FB974CE}"/>
          </ac:graphicFrameMkLst>
        </pc:graphicFrameChg>
      </pc:sldChg>
      <pc:sldChg chg="del">
        <pc:chgData name="Lu, Yingying (Environment, Black Mountain)" userId="179c9583-b9e8-41d2-8425-2a07e0a137a1" providerId="ADAL" clId="{436BFA6B-9C0B-40D5-8ABF-56FCCD860FAD}" dt="2024-06-04T15:17:13.764" v="0" actId="47"/>
        <pc:sldMkLst>
          <pc:docMk/>
          <pc:sldMk cId="4018012848" sldId="18706"/>
        </pc:sldMkLst>
      </pc:sldChg>
      <pc:sldChg chg="addSp delSp modSp mod">
        <pc:chgData name="Lu, Yingying (Environment, Black Mountain)" userId="179c9583-b9e8-41d2-8425-2a07e0a137a1" providerId="ADAL" clId="{436BFA6B-9C0B-40D5-8ABF-56FCCD860FAD}" dt="2024-06-04T19:57:26" v="327" actId="20577"/>
        <pc:sldMkLst>
          <pc:docMk/>
          <pc:sldMk cId="3455429578" sldId="18707"/>
        </pc:sldMkLst>
        <pc:spChg chg="add del mod">
          <ac:chgData name="Lu, Yingying (Environment, Black Mountain)" userId="179c9583-b9e8-41d2-8425-2a07e0a137a1" providerId="ADAL" clId="{436BFA6B-9C0B-40D5-8ABF-56FCCD860FAD}" dt="2024-06-04T16:02:56.391" v="128" actId="478"/>
          <ac:spMkLst>
            <pc:docMk/>
            <pc:sldMk cId="3455429578" sldId="18707"/>
            <ac:spMk id="4" creationId="{860E0AA0-0606-0A9C-0FDA-F75206D1BB0D}"/>
          </ac:spMkLst>
        </pc:spChg>
        <pc:spChg chg="mod">
          <ac:chgData name="Lu, Yingying (Environment, Black Mountain)" userId="179c9583-b9e8-41d2-8425-2a07e0a137a1" providerId="ADAL" clId="{436BFA6B-9C0B-40D5-8ABF-56FCCD860FAD}" dt="2024-06-04T19:57:26" v="327" actId="20577"/>
          <ac:spMkLst>
            <pc:docMk/>
            <pc:sldMk cId="3455429578" sldId="18707"/>
            <ac:spMk id="8" creationId="{749A2928-F7F8-5F8D-8553-25B0F0C5CC28}"/>
          </ac:spMkLst>
        </pc:spChg>
        <pc:graphicFrameChg chg="modGraphic">
          <ac:chgData name="Lu, Yingying (Environment, Black Mountain)" userId="179c9583-b9e8-41d2-8425-2a07e0a137a1" providerId="ADAL" clId="{436BFA6B-9C0B-40D5-8ABF-56FCCD860FAD}" dt="2024-06-04T19:57:06.114" v="307" actId="20577"/>
          <ac:graphicFrameMkLst>
            <pc:docMk/>
            <pc:sldMk cId="3455429578" sldId="18707"/>
            <ac:graphicFrameMk id="3" creationId="{FEB3F8A2-D632-B1F4-D930-1130C0C4346B}"/>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csiroau-my.sharepoint.com/personal/lu034_csiro_au/Documents/Papers%20writing/GTEM-Food-Resource%202023-2024/Baseline%20diet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csiroau-my.sharepoint.com/personal/lu034_csiro_au/Documents/Papers%20writing/GTEM-Food-Resource%202023-2024/Baseline%20die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csiroau-my.sharepoint.com/personal/lu034_csiro_au/Documents/Papers%20writing/GTEM-Food-Resource%202023-2024/Results/Resul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csiroau-my.sharepoint.com/personal/lu034_csiro_au/Documents/Papers%20writing/GTEM-Food-Resource%202023-2024/Results/Result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AU" sz="1200"/>
              <a:t>World average FLX</a:t>
            </a:r>
            <a:r>
              <a:rPr lang="en-AU" sz="1200" baseline="0"/>
              <a:t> diet in 2050 relative to BMK diet in 2010 (% change of kcal/</a:t>
            </a:r>
            <a:r>
              <a:rPr lang="en-AU" sz="1200" baseline="0" err="1"/>
              <a:t>d_w</a:t>
            </a:r>
            <a:r>
              <a:rPr lang="en-AU" sz="1200" baseline="0"/>
              <a:t>)</a:t>
            </a:r>
            <a:endParaRPr lang="en-AU" sz="1200"/>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0667-46D1-A61B-CCBE78B4F693}"/>
              </c:ext>
            </c:extLst>
          </c:dPt>
          <c:dPt>
            <c:idx val="1"/>
            <c:invertIfNegative val="0"/>
            <c:bubble3D val="0"/>
            <c:spPr>
              <a:solidFill>
                <a:srgbClr val="C00000"/>
              </a:solidFill>
              <a:ln>
                <a:noFill/>
              </a:ln>
              <a:effectLst/>
            </c:spPr>
            <c:extLst>
              <c:ext xmlns:c16="http://schemas.microsoft.com/office/drawing/2014/chart" uri="{C3380CC4-5D6E-409C-BE32-E72D297353CC}">
                <c16:uniqueId val="{00000003-0667-46D1-A61B-CCBE78B4F693}"/>
              </c:ext>
            </c:extLst>
          </c:dPt>
          <c:dPt>
            <c:idx val="2"/>
            <c:invertIfNegative val="0"/>
            <c:bubble3D val="0"/>
            <c:spPr>
              <a:solidFill>
                <a:srgbClr val="C00000"/>
              </a:solidFill>
              <a:ln>
                <a:noFill/>
              </a:ln>
              <a:effectLst/>
            </c:spPr>
            <c:extLst>
              <c:ext xmlns:c16="http://schemas.microsoft.com/office/drawing/2014/chart" uri="{C3380CC4-5D6E-409C-BE32-E72D297353CC}">
                <c16:uniqueId val="{00000005-0667-46D1-A61B-CCBE78B4F693}"/>
              </c:ext>
            </c:extLst>
          </c:dPt>
          <c:dPt>
            <c:idx val="3"/>
            <c:invertIfNegative val="0"/>
            <c:bubble3D val="0"/>
            <c:spPr>
              <a:solidFill>
                <a:srgbClr val="C00000"/>
              </a:solidFill>
              <a:ln>
                <a:noFill/>
              </a:ln>
              <a:effectLst/>
            </c:spPr>
            <c:extLst>
              <c:ext xmlns:c16="http://schemas.microsoft.com/office/drawing/2014/chart" uri="{C3380CC4-5D6E-409C-BE32-E72D297353CC}">
                <c16:uniqueId val="{00000007-0667-46D1-A61B-CCBE78B4F693}"/>
              </c:ext>
            </c:extLst>
          </c:dPt>
          <c:dPt>
            <c:idx val="4"/>
            <c:invertIfNegative val="0"/>
            <c:bubble3D val="0"/>
            <c:spPr>
              <a:solidFill>
                <a:srgbClr val="C00000"/>
              </a:solidFill>
              <a:ln>
                <a:noFill/>
              </a:ln>
              <a:effectLst/>
            </c:spPr>
            <c:extLst>
              <c:ext xmlns:c16="http://schemas.microsoft.com/office/drawing/2014/chart" uri="{C3380CC4-5D6E-409C-BE32-E72D297353CC}">
                <c16:uniqueId val="{00000009-0667-46D1-A61B-CCBE78B4F693}"/>
              </c:ext>
            </c:extLst>
          </c:dPt>
          <c:dPt>
            <c:idx val="10"/>
            <c:invertIfNegative val="0"/>
            <c:bubble3D val="0"/>
            <c:spPr>
              <a:solidFill>
                <a:srgbClr val="C00000"/>
              </a:solidFill>
              <a:ln>
                <a:noFill/>
              </a:ln>
              <a:effectLst/>
            </c:spPr>
            <c:extLst>
              <c:ext xmlns:c16="http://schemas.microsoft.com/office/drawing/2014/chart" uri="{C3380CC4-5D6E-409C-BE32-E72D297353CC}">
                <c16:uniqueId val="{0000000B-0667-46D1-A61B-CCBE78B4F693}"/>
              </c:ext>
            </c:extLst>
          </c:dPt>
          <c:dPt>
            <c:idx val="12"/>
            <c:invertIfNegative val="0"/>
            <c:bubble3D val="0"/>
            <c:spPr>
              <a:solidFill>
                <a:srgbClr val="C00000"/>
              </a:solidFill>
              <a:ln>
                <a:noFill/>
              </a:ln>
              <a:effectLst/>
            </c:spPr>
            <c:extLst>
              <c:ext xmlns:c16="http://schemas.microsoft.com/office/drawing/2014/chart" uri="{C3380CC4-5D6E-409C-BE32-E72D297353CC}">
                <c16:uniqueId val="{0000000D-0667-46D1-A61B-CCBE78B4F693}"/>
              </c:ext>
            </c:extLst>
          </c:dPt>
          <c:dPt>
            <c:idx val="13"/>
            <c:invertIfNegative val="0"/>
            <c:bubble3D val="0"/>
            <c:spPr>
              <a:solidFill>
                <a:srgbClr val="C00000"/>
              </a:solidFill>
              <a:ln>
                <a:noFill/>
              </a:ln>
              <a:effectLst/>
            </c:spPr>
            <c:extLst>
              <c:ext xmlns:c16="http://schemas.microsoft.com/office/drawing/2014/chart" uri="{C3380CC4-5D6E-409C-BE32-E72D297353CC}">
                <c16:uniqueId val="{0000000F-0667-46D1-A61B-CCBE78B4F693}"/>
              </c:ext>
            </c:extLst>
          </c:dPt>
          <c:dPt>
            <c:idx val="14"/>
            <c:invertIfNegative val="0"/>
            <c:bubble3D val="0"/>
            <c:spPr>
              <a:solidFill>
                <a:srgbClr val="C00000"/>
              </a:solidFill>
              <a:ln>
                <a:noFill/>
              </a:ln>
              <a:effectLst/>
            </c:spPr>
            <c:extLst>
              <c:ext xmlns:c16="http://schemas.microsoft.com/office/drawing/2014/chart" uri="{C3380CC4-5D6E-409C-BE32-E72D297353CC}">
                <c16:uniqueId val="{00000011-0667-46D1-A61B-CCBE78B4F693}"/>
              </c:ext>
            </c:extLst>
          </c:dPt>
          <c:dPt>
            <c:idx val="15"/>
            <c:invertIfNegative val="0"/>
            <c:bubble3D val="0"/>
            <c:spPr>
              <a:solidFill>
                <a:srgbClr val="C00000"/>
              </a:solidFill>
              <a:ln>
                <a:noFill/>
              </a:ln>
              <a:effectLst/>
            </c:spPr>
            <c:extLst>
              <c:ext xmlns:c16="http://schemas.microsoft.com/office/drawing/2014/chart" uri="{C3380CC4-5D6E-409C-BE32-E72D297353CC}">
                <c16:uniqueId val="{00000013-0667-46D1-A61B-CCBE78B4F693}"/>
              </c:ext>
            </c:extLst>
          </c:dPt>
          <c:dPt>
            <c:idx val="16"/>
            <c:invertIfNegative val="0"/>
            <c:bubble3D val="0"/>
            <c:spPr>
              <a:solidFill>
                <a:srgbClr val="C00000"/>
              </a:solidFill>
              <a:ln>
                <a:noFill/>
              </a:ln>
              <a:effectLst/>
            </c:spPr>
            <c:extLst>
              <c:ext xmlns:c16="http://schemas.microsoft.com/office/drawing/2014/chart" uri="{C3380CC4-5D6E-409C-BE32-E72D297353CC}">
                <c16:uniqueId val="{00000015-0667-46D1-A61B-CCBE78B4F693}"/>
              </c:ext>
            </c:extLst>
          </c:dPt>
          <c:dPt>
            <c:idx val="17"/>
            <c:invertIfNegative val="0"/>
            <c:bubble3D val="0"/>
            <c:spPr>
              <a:solidFill>
                <a:srgbClr val="C00000"/>
              </a:solidFill>
              <a:ln>
                <a:noFill/>
              </a:ln>
              <a:effectLst/>
            </c:spPr>
            <c:extLst>
              <c:ext xmlns:c16="http://schemas.microsoft.com/office/drawing/2014/chart" uri="{C3380CC4-5D6E-409C-BE32-E72D297353CC}">
                <c16:uniqueId val="{00000017-0667-46D1-A61B-CCBE78B4F693}"/>
              </c:ext>
            </c:extLst>
          </c:dPt>
          <c:dPt>
            <c:idx val="18"/>
            <c:invertIfNegative val="0"/>
            <c:bubble3D val="0"/>
            <c:spPr>
              <a:solidFill>
                <a:srgbClr val="C00000"/>
              </a:solidFill>
              <a:ln>
                <a:noFill/>
              </a:ln>
              <a:effectLst/>
            </c:spPr>
            <c:extLst>
              <c:ext xmlns:c16="http://schemas.microsoft.com/office/drawing/2014/chart" uri="{C3380CC4-5D6E-409C-BE32-E72D297353CC}">
                <c16:uniqueId val="{00000019-0667-46D1-A61B-CCBE78B4F693}"/>
              </c:ext>
            </c:extLst>
          </c:dPt>
          <c:dPt>
            <c:idx val="20"/>
            <c:invertIfNegative val="0"/>
            <c:bubble3D val="0"/>
            <c:spPr>
              <a:solidFill>
                <a:srgbClr val="C00000"/>
              </a:solidFill>
              <a:ln>
                <a:noFill/>
              </a:ln>
              <a:effectLst/>
            </c:spPr>
            <c:extLst>
              <c:ext xmlns:c16="http://schemas.microsoft.com/office/drawing/2014/chart" uri="{C3380CC4-5D6E-409C-BE32-E72D297353CC}">
                <c16:uniqueId val="{0000001B-0667-46D1-A61B-CCBE78B4F693}"/>
              </c:ext>
            </c:extLst>
          </c:dPt>
          <c:cat>
            <c:strRef>
              <c:f>'[Baseline diets.xlsx]Sheet2'!$C$140:$V$140,'[Baseline diets.xlsx]Sheet2'!$X$140</c:f>
              <c:strCache>
                <c:ptCount val="21"/>
                <c:pt idx="0">
                  <c:v>wheat</c:v>
                </c:pt>
                <c:pt idx="1">
                  <c:v>rice</c:v>
                </c:pt>
                <c:pt idx="2">
                  <c:v>maize</c:v>
                </c:pt>
                <c:pt idx="3">
                  <c:v>othr_grains</c:v>
                </c:pt>
                <c:pt idx="4">
                  <c:v>roots</c:v>
                </c:pt>
                <c:pt idx="5">
                  <c:v>vegetables</c:v>
                </c:pt>
                <c:pt idx="6">
                  <c:v>fruits</c:v>
                </c:pt>
                <c:pt idx="7">
                  <c:v>legumes</c:v>
                </c:pt>
                <c:pt idx="8">
                  <c:v>soybeans</c:v>
                </c:pt>
                <c:pt idx="9">
                  <c:v>nuts_seeds</c:v>
                </c:pt>
                <c:pt idx="10">
                  <c:v>oil_palm</c:v>
                </c:pt>
                <c:pt idx="11">
                  <c:v>oil_veg</c:v>
                </c:pt>
                <c:pt idx="12">
                  <c:v>sugar</c:v>
                </c:pt>
                <c:pt idx="13">
                  <c:v>beef</c:v>
                </c:pt>
                <c:pt idx="14">
                  <c:v>lamb</c:v>
                </c:pt>
                <c:pt idx="15">
                  <c:v>pork</c:v>
                </c:pt>
                <c:pt idx="16">
                  <c:v>poultry</c:v>
                </c:pt>
                <c:pt idx="17">
                  <c:v>milk</c:v>
                </c:pt>
                <c:pt idx="18">
                  <c:v>eggs</c:v>
                </c:pt>
                <c:pt idx="19">
                  <c:v>fish</c:v>
                </c:pt>
                <c:pt idx="20">
                  <c:v>total</c:v>
                </c:pt>
              </c:strCache>
            </c:strRef>
          </c:cat>
          <c:val>
            <c:numRef>
              <c:f>'[Baseline diets.xlsx]Sheet2'!$C$165:$V$165,'[Baseline diets.xlsx]Sheet2'!$X$165</c:f>
              <c:numCache>
                <c:formatCode>0%</c:formatCode>
                <c:ptCount val="21"/>
                <c:pt idx="0">
                  <c:v>-0.28070438170712242</c:v>
                </c:pt>
                <c:pt idx="1">
                  <c:v>-0.49373023995809784</c:v>
                </c:pt>
                <c:pt idx="2">
                  <c:v>-0.24339078837314798</c:v>
                </c:pt>
                <c:pt idx="3">
                  <c:v>-0.1666684788291608</c:v>
                </c:pt>
                <c:pt idx="4">
                  <c:v>-0.2935968946334726</c:v>
                </c:pt>
                <c:pt idx="5">
                  <c:v>0.90201232248825769</c:v>
                </c:pt>
                <c:pt idx="6">
                  <c:v>0.56849819408559488</c:v>
                </c:pt>
                <c:pt idx="7">
                  <c:v>1.9757476333671948</c:v>
                </c:pt>
                <c:pt idx="8">
                  <c:v>3.8405378678799806</c:v>
                </c:pt>
                <c:pt idx="9">
                  <c:v>2.8070011351516615</c:v>
                </c:pt>
                <c:pt idx="10">
                  <c:v>-0.19894379322766531</c:v>
                </c:pt>
                <c:pt idx="11">
                  <c:v>0.92818683166061322</c:v>
                </c:pt>
                <c:pt idx="12">
                  <c:v>-0.41924452400216261</c:v>
                </c:pt>
                <c:pt idx="13">
                  <c:v>-0.73352926099400229</c:v>
                </c:pt>
                <c:pt idx="14">
                  <c:v>-0.53196898932496928</c:v>
                </c:pt>
                <c:pt idx="15">
                  <c:v>-0.87808612420970067</c:v>
                </c:pt>
                <c:pt idx="16">
                  <c:v>-0.24231817661966348</c:v>
                </c:pt>
                <c:pt idx="17">
                  <c:v>-0.11053911928547688</c:v>
                </c:pt>
                <c:pt idx="18">
                  <c:v>-0.49970039020538737</c:v>
                </c:pt>
                <c:pt idx="19">
                  <c:v>0.69868251239630208</c:v>
                </c:pt>
                <c:pt idx="20">
                  <c:v>-0.1055033328443159</c:v>
                </c:pt>
              </c:numCache>
            </c:numRef>
          </c:val>
          <c:extLst>
            <c:ext xmlns:c16="http://schemas.microsoft.com/office/drawing/2014/chart" uri="{C3380CC4-5D6E-409C-BE32-E72D297353CC}">
              <c16:uniqueId val="{0000001C-0667-46D1-A61B-CCBE78B4F693}"/>
            </c:ext>
          </c:extLst>
        </c:ser>
        <c:dLbls>
          <c:showLegendKey val="0"/>
          <c:showVal val="0"/>
          <c:showCatName val="0"/>
          <c:showSerName val="0"/>
          <c:showPercent val="0"/>
          <c:showBubbleSize val="0"/>
        </c:dLbls>
        <c:gapWidth val="182"/>
        <c:axId val="1155345135"/>
        <c:axId val="1155346575"/>
      </c:barChart>
      <c:catAx>
        <c:axId val="1155345135"/>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55346575"/>
        <c:crosses val="autoZero"/>
        <c:auto val="1"/>
        <c:lblAlgn val="ctr"/>
        <c:lblOffset val="100"/>
        <c:noMultiLvlLbl val="0"/>
      </c:catAx>
      <c:valAx>
        <c:axId val="1155346575"/>
        <c:scaling>
          <c:orientation val="minMax"/>
          <c:max val="4"/>
          <c:min val="-1"/>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553451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AU" sz="1200"/>
              <a:t>World average BMK diet in 2050 relative to</a:t>
            </a:r>
            <a:r>
              <a:rPr lang="en-AU" sz="1200" baseline="0"/>
              <a:t> 2010 (% change of kcal/</a:t>
            </a:r>
            <a:r>
              <a:rPr lang="en-AU" sz="1200" baseline="0" err="1"/>
              <a:t>d_w</a:t>
            </a:r>
            <a:r>
              <a:rPr lang="en-AU" sz="1200" baseline="0"/>
              <a:t>)</a:t>
            </a:r>
            <a:endParaRPr lang="en-AU" sz="1200"/>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Pt>
            <c:idx val="1"/>
            <c:invertIfNegative val="0"/>
            <c:bubble3D val="0"/>
            <c:spPr>
              <a:solidFill>
                <a:srgbClr val="C00000"/>
              </a:solidFill>
              <a:ln>
                <a:noFill/>
              </a:ln>
              <a:effectLst/>
            </c:spPr>
            <c:extLst>
              <c:ext xmlns:c16="http://schemas.microsoft.com/office/drawing/2014/chart" uri="{C3380CC4-5D6E-409C-BE32-E72D297353CC}">
                <c16:uniqueId val="{00000001-71D0-4D64-973D-733659E0A105}"/>
              </c:ext>
            </c:extLst>
          </c:dPt>
          <c:dPt>
            <c:idx val="15"/>
            <c:invertIfNegative val="0"/>
            <c:bubble3D val="0"/>
            <c:spPr>
              <a:solidFill>
                <a:srgbClr val="C00000"/>
              </a:solidFill>
              <a:ln>
                <a:noFill/>
              </a:ln>
              <a:effectLst/>
            </c:spPr>
            <c:extLst>
              <c:ext xmlns:c16="http://schemas.microsoft.com/office/drawing/2014/chart" uri="{C3380CC4-5D6E-409C-BE32-E72D297353CC}">
                <c16:uniqueId val="{00000003-71D0-4D64-973D-733659E0A105}"/>
              </c:ext>
            </c:extLst>
          </c:dPt>
          <c:cat>
            <c:strRef>
              <c:f>'[Baseline diets.xlsx]Sheet2'!$AB$1:$AU$1,'[Baseline diets.xlsx]Sheet2'!$AX$1</c:f>
              <c:strCache>
                <c:ptCount val="21"/>
                <c:pt idx="0">
                  <c:v>wheat</c:v>
                </c:pt>
                <c:pt idx="1">
                  <c:v>rice</c:v>
                </c:pt>
                <c:pt idx="2">
                  <c:v>maize</c:v>
                </c:pt>
                <c:pt idx="3">
                  <c:v>othr_grains</c:v>
                </c:pt>
                <c:pt idx="4">
                  <c:v>roots</c:v>
                </c:pt>
                <c:pt idx="5">
                  <c:v>vegetables</c:v>
                </c:pt>
                <c:pt idx="6">
                  <c:v>fruits</c:v>
                </c:pt>
                <c:pt idx="7">
                  <c:v>legumes</c:v>
                </c:pt>
                <c:pt idx="8">
                  <c:v>soybeans</c:v>
                </c:pt>
                <c:pt idx="9">
                  <c:v>nuts_seeds</c:v>
                </c:pt>
                <c:pt idx="10">
                  <c:v>oil_palm</c:v>
                </c:pt>
                <c:pt idx="11">
                  <c:v>oil_veg</c:v>
                </c:pt>
                <c:pt idx="12">
                  <c:v>sugar</c:v>
                </c:pt>
                <c:pt idx="13">
                  <c:v>beef</c:v>
                </c:pt>
                <c:pt idx="14">
                  <c:v>lamb</c:v>
                </c:pt>
                <c:pt idx="15">
                  <c:v>pork</c:v>
                </c:pt>
                <c:pt idx="16">
                  <c:v>poultry</c:v>
                </c:pt>
                <c:pt idx="17">
                  <c:v>milk</c:v>
                </c:pt>
                <c:pt idx="18">
                  <c:v>eggs</c:v>
                </c:pt>
                <c:pt idx="19">
                  <c:v>fish</c:v>
                </c:pt>
                <c:pt idx="20">
                  <c:v>total</c:v>
                </c:pt>
              </c:strCache>
            </c:strRef>
          </c:cat>
          <c:val>
            <c:numRef>
              <c:f>'[Baseline diets.xlsx]Sheet2'!$AB$25:$AU$25,'[Baseline diets.xlsx]Sheet2'!$AX$25</c:f>
              <c:numCache>
                <c:formatCode>0.00%</c:formatCode>
                <c:ptCount val="21"/>
                <c:pt idx="0">
                  <c:v>7.0423727996868468E-2</c:v>
                </c:pt>
                <c:pt idx="1">
                  <c:v>-8.0133511534031587E-2</c:v>
                </c:pt>
                <c:pt idx="2">
                  <c:v>0.22532474161512983</c:v>
                </c:pt>
                <c:pt idx="3">
                  <c:v>0.49079657263809207</c:v>
                </c:pt>
                <c:pt idx="4">
                  <c:v>0.17466219452746379</c:v>
                </c:pt>
                <c:pt idx="5">
                  <c:v>0.50583052815878671</c:v>
                </c:pt>
                <c:pt idx="6">
                  <c:v>0.62616547444563553</c:v>
                </c:pt>
                <c:pt idx="7">
                  <c:v>0.48636165170847834</c:v>
                </c:pt>
                <c:pt idx="8">
                  <c:v>0.34564086543390671</c:v>
                </c:pt>
                <c:pt idx="9">
                  <c:v>0.11269315486066289</c:v>
                </c:pt>
                <c:pt idx="10">
                  <c:v>1.0271802416579869</c:v>
                </c:pt>
                <c:pt idx="11">
                  <c:v>4.4482985507067863E-2</c:v>
                </c:pt>
                <c:pt idx="12">
                  <c:v>0.39409582946406752</c:v>
                </c:pt>
                <c:pt idx="13">
                  <c:v>0.37886240829743412</c:v>
                </c:pt>
                <c:pt idx="14">
                  <c:v>0.65202334480469926</c:v>
                </c:pt>
                <c:pt idx="15">
                  <c:v>-3.7888099997890667E-2</c:v>
                </c:pt>
                <c:pt idx="16">
                  <c:v>0.51191938146639804</c:v>
                </c:pt>
                <c:pt idx="17">
                  <c:v>0.22659797693736361</c:v>
                </c:pt>
                <c:pt idx="18">
                  <c:v>6.3227982009258721E-2</c:v>
                </c:pt>
                <c:pt idx="19">
                  <c:v>0.10708117433637354</c:v>
                </c:pt>
                <c:pt idx="20">
                  <c:v>0.15847158223857827</c:v>
                </c:pt>
              </c:numCache>
            </c:numRef>
          </c:val>
          <c:extLst>
            <c:ext xmlns:c16="http://schemas.microsoft.com/office/drawing/2014/chart" uri="{C3380CC4-5D6E-409C-BE32-E72D297353CC}">
              <c16:uniqueId val="{00000004-71D0-4D64-973D-733659E0A105}"/>
            </c:ext>
          </c:extLst>
        </c:ser>
        <c:dLbls>
          <c:showLegendKey val="0"/>
          <c:showVal val="0"/>
          <c:showCatName val="0"/>
          <c:showSerName val="0"/>
          <c:showPercent val="0"/>
          <c:showBubbleSize val="0"/>
        </c:dLbls>
        <c:gapWidth val="182"/>
        <c:axId val="1648915728"/>
        <c:axId val="1648913328"/>
      </c:barChart>
      <c:catAx>
        <c:axId val="1648915728"/>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648913328"/>
        <c:crosses val="autoZero"/>
        <c:auto val="1"/>
        <c:lblAlgn val="ctr"/>
        <c:lblOffset val="100"/>
        <c:noMultiLvlLbl val="0"/>
      </c:catAx>
      <c:valAx>
        <c:axId val="1648913328"/>
        <c:scaling>
          <c:orientation val="minMax"/>
          <c:max val="4"/>
          <c:min val="-1"/>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89157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20" baseline="0">
                <a:solidFill>
                  <a:schemeClr val="dk1">
                    <a:lumMod val="50000"/>
                    <a:lumOff val="50000"/>
                  </a:schemeClr>
                </a:solidFill>
                <a:latin typeface="+mn-lt"/>
                <a:ea typeface="+mn-ea"/>
                <a:cs typeface="+mn-cs"/>
              </a:defRPr>
            </a:pPr>
            <a:r>
              <a:rPr lang="en-AU" sz="1200"/>
              <a:t>% GWP change relative to the baseline </a:t>
            </a:r>
          </a:p>
        </c:rich>
      </c:tx>
      <c:overlay val="0"/>
      <c:spPr>
        <a:noFill/>
        <a:ln>
          <a:noFill/>
        </a:ln>
        <a:effectLst/>
      </c:spPr>
      <c:txPr>
        <a:bodyPr rot="0" spcFirstLastPara="1" vertOverflow="ellipsis" vert="horz" wrap="square" anchor="ctr" anchorCtr="1"/>
        <a:lstStyle/>
        <a:p>
          <a:pPr>
            <a:defRPr sz="1200"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tx>
            <c:strRef>
              <c:f>[Results.xlsx]Sheet3!$A$2</c:f>
              <c:strCache>
                <c:ptCount val="1"/>
                <c:pt idx="0">
                  <c:v>DT1</c:v>
                </c:pt>
              </c:strCache>
            </c:strRef>
          </c:tx>
          <c:spPr>
            <a:ln w="22225" cap="rnd" cmpd="sng" algn="ctr">
              <a:solidFill>
                <a:schemeClr val="accent1"/>
              </a:solidFill>
              <a:round/>
            </a:ln>
            <a:effectLst/>
          </c:spPr>
          <c:marker>
            <c:symbol val="none"/>
          </c:marker>
          <c:cat>
            <c:numRef>
              <c:f>[Results.xlsx]Sheet3!$B$1:$AF$1</c:f>
              <c:numCache>
                <c:formatCode>General</c:formatCod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numCache>
            </c:numRef>
          </c:cat>
          <c:val>
            <c:numRef>
              <c:f>[Results.xlsx]Sheet3!$B$2:$L$2</c:f>
              <c:numCache>
                <c:formatCode>0.00%</c:formatCode>
                <c:ptCount val="11"/>
                <c:pt idx="0">
                  <c:v>7.8000384222676189E-5</c:v>
                </c:pt>
                <c:pt idx="1">
                  <c:v>1.1963956128679953E-5</c:v>
                </c:pt>
                <c:pt idx="2">
                  <c:v>-1.5745058211802387E-4</c:v>
                </c:pt>
                <c:pt idx="3">
                  <c:v>-4.3041695723999851E-4</c:v>
                </c:pt>
                <c:pt idx="4">
                  <c:v>-8.0849393036686035E-4</c:v>
                </c:pt>
                <c:pt idx="5">
                  <c:v>-1.2919323765969715E-3</c:v>
                </c:pt>
                <c:pt idx="6">
                  <c:v>-1.8287882875925865E-3</c:v>
                </c:pt>
                <c:pt idx="7">
                  <c:v>-2.4618753374751057E-3</c:v>
                </c:pt>
                <c:pt idx="8">
                  <c:v>-3.1846758374888262E-3</c:v>
                </c:pt>
                <c:pt idx="9">
                  <c:v>-3.9889843167100203E-3</c:v>
                </c:pt>
                <c:pt idx="10">
                  <c:v>-4.8665388604246518E-3</c:v>
                </c:pt>
              </c:numCache>
            </c:numRef>
          </c:val>
          <c:smooth val="0"/>
          <c:extLst>
            <c:ext xmlns:c16="http://schemas.microsoft.com/office/drawing/2014/chart" uri="{C3380CC4-5D6E-409C-BE32-E72D297353CC}">
              <c16:uniqueId val="{00000000-0F9E-49A3-AB64-3DAA510A658F}"/>
            </c:ext>
          </c:extLst>
        </c:ser>
        <c:ser>
          <c:idx val="1"/>
          <c:order val="1"/>
          <c:tx>
            <c:strRef>
              <c:f>[Results.xlsx]Sheet3!$A$3</c:f>
              <c:strCache>
                <c:ptCount val="1"/>
                <c:pt idx="0">
                  <c:v>DT2</c:v>
                </c:pt>
              </c:strCache>
            </c:strRef>
          </c:tx>
          <c:spPr>
            <a:ln w="22225" cap="rnd" cmpd="sng" algn="ctr">
              <a:solidFill>
                <a:schemeClr val="accent2"/>
              </a:solidFill>
              <a:round/>
            </a:ln>
            <a:effectLst/>
          </c:spPr>
          <c:marker>
            <c:symbol val="none"/>
          </c:marker>
          <c:cat>
            <c:numRef>
              <c:f>[Results.xlsx]Sheet3!$B$1:$AF$1</c:f>
              <c:numCache>
                <c:formatCode>General</c:formatCod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numCache>
            </c:numRef>
          </c:cat>
          <c:val>
            <c:numRef>
              <c:f>[Results.xlsx]Sheet3!$B$3:$L$3</c:f>
              <c:numCache>
                <c:formatCode>0.00%</c:formatCode>
                <c:ptCount val="11"/>
                <c:pt idx="0">
                  <c:v>5.5172029566286085E-5</c:v>
                </c:pt>
                <c:pt idx="1">
                  <c:v>2.9164855005259227E-5</c:v>
                </c:pt>
                <c:pt idx="2">
                  <c:v>-4.28699349284134E-5</c:v>
                </c:pt>
                <c:pt idx="3">
                  <c:v>-1.5578659823545227E-4</c:v>
                </c:pt>
                <c:pt idx="4">
                  <c:v>-3.0804810126061621E-4</c:v>
                </c:pt>
                <c:pt idx="5">
                  <c:v>-4.987325624787875E-4</c:v>
                </c:pt>
                <c:pt idx="6">
                  <c:v>-6.9856753707986385E-4</c:v>
                </c:pt>
                <c:pt idx="7">
                  <c:v>-9.2675159766275605E-4</c:v>
                </c:pt>
                <c:pt idx="8">
                  <c:v>-1.1792989492254158E-3</c:v>
                </c:pt>
                <c:pt idx="9">
                  <c:v>-1.4527041097776028E-3</c:v>
                </c:pt>
                <c:pt idx="10">
                  <c:v>-1.7444428356225838E-3</c:v>
                </c:pt>
              </c:numCache>
            </c:numRef>
          </c:val>
          <c:smooth val="0"/>
          <c:extLst>
            <c:ext xmlns:c16="http://schemas.microsoft.com/office/drawing/2014/chart" uri="{C3380CC4-5D6E-409C-BE32-E72D297353CC}">
              <c16:uniqueId val="{00000001-0F9E-49A3-AB64-3DAA510A658F}"/>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031756847"/>
        <c:axId val="1031783727"/>
      </c:lineChart>
      <c:catAx>
        <c:axId val="1031756847"/>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031783727"/>
        <c:crosses val="autoZero"/>
        <c:auto val="1"/>
        <c:lblAlgn val="ctr"/>
        <c:lblOffset val="100"/>
        <c:tickLblSkip val="5"/>
        <c:noMultiLvlLbl val="0"/>
      </c:catAx>
      <c:valAx>
        <c:axId val="1031783727"/>
        <c:scaling>
          <c:orientation val="minMax"/>
          <c:max val="0"/>
          <c:min val="-1.0000000000000002E-2"/>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031756847"/>
        <c:crosses val="autoZero"/>
        <c:crossBetween val="between"/>
        <c:majorUnit val="2.0000000000000005E-3"/>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20" baseline="0">
                <a:solidFill>
                  <a:schemeClr val="dk1">
                    <a:lumMod val="50000"/>
                    <a:lumOff val="50000"/>
                  </a:schemeClr>
                </a:solidFill>
                <a:latin typeface="+mn-lt"/>
                <a:ea typeface="+mn-ea"/>
                <a:cs typeface="+mn-cs"/>
              </a:defRPr>
            </a:pPr>
            <a:r>
              <a:rPr lang="en-AU" sz="1200"/>
              <a:t>% GHG emissions change relative to the baseline</a:t>
            </a:r>
          </a:p>
        </c:rich>
      </c:tx>
      <c:overlay val="0"/>
      <c:spPr>
        <a:noFill/>
        <a:ln>
          <a:noFill/>
        </a:ln>
        <a:effectLst/>
      </c:spPr>
      <c:txPr>
        <a:bodyPr rot="0" spcFirstLastPara="1" vertOverflow="ellipsis" vert="horz" wrap="square" anchor="ctr" anchorCtr="1"/>
        <a:lstStyle/>
        <a:p>
          <a:pPr>
            <a:defRPr sz="1200"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tx>
            <c:strRef>
              <c:f>[Results.xlsx]Sheet3!$A$6</c:f>
              <c:strCache>
                <c:ptCount val="1"/>
                <c:pt idx="0">
                  <c:v>DT1</c:v>
                </c:pt>
              </c:strCache>
            </c:strRef>
          </c:tx>
          <c:spPr>
            <a:ln w="22225" cap="rnd" cmpd="sng" algn="ctr">
              <a:solidFill>
                <a:schemeClr val="accent1"/>
              </a:solidFill>
              <a:round/>
            </a:ln>
            <a:effectLst/>
          </c:spPr>
          <c:marker>
            <c:symbol val="none"/>
          </c:marker>
          <c:cat>
            <c:numRef>
              <c:f>[Results.xlsx]Sheet3!$B$5:$AF$5</c:f>
              <c:numCache>
                <c:formatCode>General</c:formatCod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numCache>
            </c:numRef>
          </c:cat>
          <c:val>
            <c:numRef>
              <c:f>[Results.xlsx]Sheet3!$B$6:$L$6</c:f>
              <c:numCache>
                <c:formatCode>0.00%</c:formatCode>
                <c:ptCount val="11"/>
                <c:pt idx="0">
                  <c:v>-3.1105893192096001E-4</c:v>
                </c:pt>
                <c:pt idx="1">
                  <c:v>-6.8496927847150335E-4</c:v>
                </c:pt>
                <c:pt idx="2">
                  <c:v>-1.0815822937306763E-3</c:v>
                </c:pt>
                <c:pt idx="3">
                  <c:v>-1.5065918924477284E-3</c:v>
                </c:pt>
                <c:pt idx="4">
                  <c:v>-1.9641463879086496E-3</c:v>
                </c:pt>
                <c:pt idx="5">
                  <c:v>-2.4650651036843829E-3</c:v>
                </c:pt>
                <c:pt idx="6">
                  <c:v>-3.0307840673452491E-3</c:v>
                </c:pt>
                <c:pt idx="7">
                  <c:v>-3.6443640403840405E-3</c:v>
                </c:pt>
                <c:pt idx="8">
                  <c:v>-4.2963954087457124E-3</c:v>
                </c:pt>
                <c:pt idx="9">
                  <c:v>-4.9743927236597374E-3</c:v>
                </c:pt>
                <c:pt idx="10">
                  <c:v>-5.6669829122335535E-3</c:v>
                </c:pt>
              </c:numCache>
            </c:numRef>
          </c:val>
          <c:smooth val="0"/>
          <c:extLst>
            <c:ext xmlns:c16="http://schemas.microsoft.com/office/drawing/2014/chart" uri="{C3380CC4-5D6E-409C-BE32-E72D297353CC}">
              <c16:uniqueId val="{00000000-46FE-41FC-AF41-20A02CD50CF4}"/>
            </c:ext>
          </c:extLst>
        </c:ser>
        <c:ser>
          <c:idx val="1"/>
          <c:order val="1"/>
          <c:tx>
            <c:strRef>
              <c:f>[Results.xlsx]Sheet3!$A$7</c:f>
              <c:strCache>
                <c:ptCount val="1"/>
                <c:pt idx="0">
                  <c:v>DT2</c:v>
                </c:pt>
              </c:strCache>
            </c:strRef>
          </c:tx>
          <c:spPr>
            <a:ln w="22225" cap="rnd" cmpd="sng" algn="ctr">
              <a:solidFill>
                <a:schemeClr val="accent2"/>
              </a:solidFill>
              <a:round/>
            </a:ln>
            <a:effectLst/>
          </c:spPr>
          <c:marker>
            <c:symbol val="none"/>
          </c:marker>
          <c:cat>
            <c:numRef>
              <c:f>[Results.xlsx]Sheet3!$B$5:$AF$5</c:f>
              <c:numCache>
                <c:formatCode>General</c:formatCod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numCache>
            </c:numRef>
          </c:cat>
          <c:val>
            <c:numRef>
              <c:f>[Results.xlsx]Sheet3!$B$7:$L$7</c:f>
              <c:numCache>
                <c:formatCode>0.00%</c:formatCode>
                <c:ptCount val="11"/>
                <c:pt idx="0">
                  <c:v>-3.7274921138363837E-5</c:v>
                </c:pt>
                <c:pt idx="1">
                  <c:v>-1.3024086921109568E-4</c:v>
                </c:pt>
                <c:pt idx="2">
                  <c:v>-2.4562746805523172E-4</c:v>
                </c:pt>
                <c:pt idx="3">
                  <c:v>-3.7917757451688683E-4</c:v>
                </c:pt>
                <c:pt idx="4">
                  <c:v>-5.2893708641932324E-4</c:v>
                </c:pt>
                <c:pt idx="5">
                  <c:v>-6.9668757730789732E-4</c:v>
                </c:pt>
                <c:pt idx="6">
                  <c:v>-8.8970673351085328E-4</c:v>
                </c:pt>
                <c:pt idx="7">
                  <c:v>-1.0940958215717167E-3</c:v>
                </c:pt>
                <c:pt idx="8">
                  <c:v>-1.3049845757461265E-3</c:v>
                </c:pt>
                <c:pt idx="9">
                  <c:v>-1.5172139601129508E-3</c:v>
                </c:pt>
                <c:pt idx="10">
                  <c:v>-1.7267191603558274E-3</c:v>
                </c:pt>
              </c:numCache>
            </c:numRef>
          </c:val>
          <c:smooth val="0"/>
          <c:extLst>
            <c:ext xmlns:c16="http://schemas.microsoft.com/office/drawing/2014/chart" uri="{C3380CC4-5D6E-409C-BE32-E72D297353CC}">
              <c16:uniqueId val="{00000001-46FE-41FC-AF41-20A02CD50CF4}"/>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031784207"/>
        <c:axId val="1031784687"/>
      </c:lineChart>
      <c:catAx>
        <c:axId val="1031784207"/>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031784687"/>
        <c:crosses val="autoZero"/>
        <c:auto val="1"/>
        <c:lblAlgn val="ctr"/>
        <c:lblOffset val="100"/>
        <c:tickLblSkip val="5"/>
        <c:noMultiLvlLbl val="0"/>
      </c:catAx>
      <c:valAx>
        <c:axId val="1031784687"/>
        <c:scaling>
          <c:orientation val="minMax"/>
          <c:max val="0"/>
          <c:min val="-1.0000000000000002E-2"/>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031784207"/>
        <c:crosses val="autoZero"/>
        <c:crossBetween val="between"/>
        <c:majorUnit val="2.0000000000000005E-3"/>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dk1">
                    <a:lumMod val="50000"/>
                    <a:lumOff val="50000"/>
                  </a:schemeClr>
                </a:solidFill>
                <a:latin typeface="+mn-lt"/>
                <a:ea typeface="+mn-ea"/>
                <a:cs typeface="+mn-cs"/>
              </a:defRPr>
            </a:pPr>
            <a:r>
              <a:rPr lang="en-AU"/>
              <a:t>% change of real GDP</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tx>
            <c:v>DT1</c:v>
          </c:tx>
          <c:spPr>
            <a:ln w="22225" cap="rnd" cmpd="sng" algn="ctr">
              <a:solidFill>
                <a:schemeClr val="accent1"/>
              </a:solidFill>
              <a:round/>
            </a:ln>
            <a:effectLst/>
          </c:spPr>
          <c:marker>
            <c:symbol val="none"/>
          </c:marker>
          <c:cat>
            <c:numRef>
              <c:f>[Results.xlsx]Baseline!$H$1:$AL$1</c:f>
              <c:numCache>
                <c:formatCode>General</c:formatCod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numCache>
            </c:numRef>
          </c:cat>
          <c:val>
            <c:numRef>
              <c:f>[Results.xlsx]Sheet1!$C$2:$M$2</c:f>
              <c:numCache>
                <c:formatCode>0.00%</c:formatCode>
                <c:ptCount val="11"/>
                <c:pt idx="0">
                  <c:v>-2.527051799113833E-4</c:v>
                </c:pt>
                <c:pt idx="1">
                  <c:v>-3.2996128538165248E-4</c:v>
                </c:pt>
                <c:pt idx="2">
                  <c:v>-4.7466054387779177E-4</c:v>
                </c:pt>
                <c:pt idx="3">
                  <c:v>-6.8442442647631552E-4</c:v>
                </c:pt>
                <c:pt idx="4">
                  <c:v>-9.8933683762070235E-4</c:v>
                </c:pt>
                <c:pt idx="5">
                  <c:v>-1.349126210596796E-3</c:v>
                </c:pt>
                <c:pt idx="6">
                  <c:v>-1.7430420571680205E-3</c:v>
                </c:pt>
                <c:pt idx="7">
                  <c:v>-2.1777260562746426E-3</c:v>
                </c:pt>
                <c:pt idx="8">
                  <c:v>-2.6517363990148368E-3</c:v>
                </c:pt>
                <c:pt idx="9">
                  <c:v>-3.1459894706022951E-3</c:v>
                </c:pt>
                <c:pt idx="10">
                  <c:v>-3.6856290116178414E-3</c:v>
                </c:pt>
              </c:numCache>
            </c:numRef>
          </c:val>
          <c:smooth val="0"/>
          <c:extLst>
            <c:ext xmlns:c16="http://schemas.microsoft.com/office/drawing/2014/chart" uri="{C3380CC4-5D6E-409C-BE32-E72D297353CC}">
              <c16:uniqueId val="{00000000-B75D-4EFB-BC8B-048CA625B6B9}"/>
            </c:ext>
          </c:extLst>
        </c:ser>
        <c:ser>
          <c:idx val="1"/>
          <c:order val="1"/>
          <c:tx>
            <c:v>DT2</c:v>
          </c:tx>
          <c:spPr>
            <a:ln w="22225" cap="rnd" cmpd="sng" algn="ctr">
              <a:solidFill>
                <a:schemeClr val="accent2"/>
              </a:solidFill>
              <a:round/>
            </a:ln>
            <a:effectLst/>
          </c:spPr>
          <c:marker>
            <c:symbol val="none"/>
          </c:marker>
          <c:cat>
            <c:numRef>
              <c:f>[Results.xlsx]Baseline!$H$1:$AL$1</c:f>
              <c:numCache>
                <c:formatCode>General</c:formatCod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numCache>
            </c:numRef>
          </c:cat>
          <c:val>
            <c:numRef>
              <c:f>[Results.xlsx]Sheet2!$C$2:$M$2</c:f>
              <c:numCache>
                <c:formatCode>0.00%</c:formatCode>
                <c:ptCount val="11"/>
                <c:pt idx="0">
                  <c:v>-2.4267225084129151E-4</c:v>
                </c:pt>
                <c:pt idx="1">
                  <c:v>-2.8433170028274724E-4</c:v>
                </c:pt>
                <c:pt idx="2">
                  <c:v>-3.7000930482689043E-4</c:v>
                </c:pt>
                <c:pt idx="3">
                  <c:v>-4.9963332087143986E-4</c:v>
                </c:pt>
                <c:pt idx="4">
                  <c:v>-7.0901604151041298E-4</c:v>
                </c:pt>
                <c:pt idx="5">
                  <c:v>-9.6259559725886401E-4</c:v>
                </c:pt>
                <c:pt idx="6">
                  <c:v>-1.2452000176519373E-3</c:v>
                </c:pt>
                <c:pt idx="7">
                  <c:v>-1.5691031903704022E-3</c:v>
                </c:pt>
                <c:pt idx="8">
                  <c:v>-1.938611607351759E-3</c:v>
                </c:pt>
                <c:pt idx="9">
                  <c:v>-2.3404390612256076E-3</c:v>
                </c:pt>
                <c:pt idx="10">
                  <c:v>-2.8077672819630806E-3</c:v>
                </c:pt>
              </c:numCache>
            </c:numRef>
          </c:val>
          <c:smooth val="0"/>
          <c:extLst>
            <c:ext xmlns:c16="http://schemas.microsoft.com/office/drawing/2014/chart" uri="{C3380CC4-5D6E-409C-BE32-E72D297353CC}">
              <c16:uniqueId val="{00000001-B75D-4EFB-BC8B-048CA625B6B9}"/>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465195295"/>
        <c:axId val="465176575"/>
      </c:lineChart>
      <c:catAx>
        <c:axId val="465195295"/>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465176575"/>
        <c:crosses val="autoZero"/>
        <c:auto val="1"/>
        <c:lblAlgn val="ctr"/>
        <c:lblOffset val="100"/>
        <c:tickLblSkip val="5"/>
        <c:noMultiLvlLbl val="0"/>
      </c:catAx>
      <c:valAx>
        <c:axId val="465176575"/>
        <c:scaling>
          <c:orientation val="minMax"/>
        </c:scaling>
        <c:delete val="0"/>
        <c:axPos val="l"/>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465195295"/>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dk1">
                    <a:lumMod val="50000"/>
                    <a:lumOff val="50000"/>
                  </a:schemeClr>
                </a:solidFill>
                <a:latin typeface="+mn-lt"/>
                <a:ea typeface="+mn-ea"/>
                <a:cs typeface="+mn-cs"/>
              </a:defRPr>
            </a:pPr>
            <a:r>
              <a:rPr lang="en-US"/>
              <a:t>% change of GHG emissions</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tx>
            <c:v>DT1</c:v>
          </c:tx>
          <c:spPr>
            <a:ln w="22225" cap="rnd" cmpd="sng" algn="ctr">
              <a:solidFill>
                <a:schemeClr val="accent1"/>
              </a:solidFill>
              <a:round/>
            </a:ln>
            <a:effectLst/>
          </c:spPr>
          <c:marker>
            <c:symbol val="none"/>
          </c:marker>
          <c:cat>
            <c:numRef>
              <c:f>[Results.xlsx]Baseline!$H$1:$AL$1</c:f>
              <c:numCache>
                <c:formatCode>General</c:formatCod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numCache>
            </c:numRef>
          </c:cat>
          <c:val>
            <c:numRef>
              <c:f>[Results.xlsx]Sheet1!$C$30:$M$30</c:f>
              <c:numCache>
                <c:formatCode>0.00%</c:formatCode>
                <c:ptCount val="11"/>
                <c:pt idx="0">
                  <c:v>-9.2262107817808747E-4</c:v>
                </c:pt>
                <c:pt idx="1">
                  <c:v>-1.8905241467086498E-3</c:v>
                </c:pt>
                <c:pt idx="2">
                  <c:v>-2.7931456796120857E-3</c:v>
                </c:pt>
                <c:pt idx="3">
                  <c:v>-3.6200365660259415E-3</c:v>
                </c:pt>
                <c:pt idx="4">
                  <c:v>-4.3626212946963339E-3</c:v>
                </c:pt>
                <c:pt idx="5">
                  <c:v>-5.0310578137352513E-3</c:v>
                </c:pt>
                <c:pt idx="6">
                  <c:v>-5.6980173267074941E-3</c:v>
                </c:pt>
                <c:pt idx="7">
                  <c:v>-6.3642630068211359E-3</c:v>
                </c:pt>
                <c:pt idx="8">
                  <c:v>-7.0217667537888495E-3</c:v>
                </c:pt>
                <c:pt idx="9">
                  <c:v>-7.6580837638644539E-3</c:v>
                </c:pt>
                <c:pt idx="10">
                  <c:v>-8.2584545863449987E-3</c:v>
                </c:pt>
              </c:numCache>
            </c:numRef>
          </c:val>
          <c:smooth val="0"/>
          <c:extLst>
            <c:ext xmlns:c16="http://schemas.microsoft.com/office/drawing/2014/chart" uri="{C3380CC4-5D6E-409C-BE32-E72D297353CC}">
              <c16:uniqueId val="{00000000-0343-4BBF-BC70-F5A197181EE0}"/>
            </c:ext>
          </c:extLst>
        </c:ser>
        <c:ser>
          <c:idx val="1"/>
          <c:order val="1"/>
          <c:tx>
            <c:v>DT2</c:v>
          </c:tx>
          <c:spPr>
            <a:ln w="22225" cap="rnd" cmpd="sng" algn="ctr">
              <a:solidFill>
                <a:schemeClr val="accent2"/>
              </a:solidFill>
              <a:round/>
            </a:ln>
            <a:effectLst/>
          </c:spPr>
          <c:marker>
            <c:symbol val="none"/>
          </c:marker>
          <c:cat>
            <c:numRef>
              <c:f>[Results.xlsx]Baseline!$H$1:$AL$1</c:f>
              <c:numCache>
                <c:formatCode>General</c:formatCode>
                <c:ptCount val="3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numCache>
            </c:numRef>
          </c:cat>
          <c:val>
            <c:numRef>
              <c:f>[Results.xlsx]Sheet2!$C$30:$M$30</c:f>
              <c:numCache>
                <c:formatCode>0.00%</c:formatCode>
                <c:ptCount val="11"/>
                <c:pt idx="0">
                  <c:v>-6.3314457255914114E-4</c:v>
                </c:pt>
                <c:pt idx="1">
                  <c:v>-1.3171850220708992E-3</c:v>
                </c:pt>
                <c:pt idx="2">
                  <c:v>-1.9702628569114866E-3</c:v>
                </c:pt>
                <c:pt idx="3">
                  <c:v>-2.5842685279648947E-3</c:v>
                </c:pt>
                <c:pt idx="4">
                  <c:v>-3.1634270289062627E-3</c:v>
                </c:pt>
                <c:pt idx="5">
                  <c:v>-3.7158492386984987E-3</c:v>
                </c:pt>
                <c:pt idx="6">
                  <c:v>-4.264125144134101E-3</c:v>
                </c:pt>
                <c:pt idx="7">
                  <c:v>-4.8138355332874028E-3</c:v>
                </c:pt>
                <c:pt idx="8">
                  <c:v>-5.36348515997076E-3</c:v>
                </c:pt>
                <c:pt idx="9">
                  <c:v>-5.9181488373060143E-3</c:v>
                </c:pt>
                <c:pt idx="10">
                  <c:v>-6.490235253506893E-3</c:v>
                </c:pt>
              </c:numCache>
            </c:numRef>
          </c:val>
          <c:smooth val="0"/>
          <c:extLst>
            <c:ext xmlns:c16="http://schemas.microsoft.com/office/drawing/2014/chart" uri="{C3380CC4-5D6E-409C-BE32-E72D297353CC}">
              <c16:uniqueId val="{00000001-0343-4BBF-BC70-F5A197181EE0}"/>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966300800"/>
        <c:axId val="1966298880"/>
      </c:lineChart>
      <c:catAx>
        <c:axId val="1966300800"/>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966298880"/>
        <c:crosses val="autoZero"/>
        <c:auto val="1"/>
        <c:lblAlgn val="ctr"/>
        <c:lblOffset val="100"/>
        <c:tickLblSkip val="5"/>
        <c:noMultiLvlLbl val="0"/>
      </c:catAx>
      <c:valAx>
        <c:axId val="1966298880"/>
        <c:scaling>
          <c:orientation val="minMax"/>
        </c:scaling>
        <c:delete val="0"/>
        <c:axPos val="l"/>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966300800"/>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0.26032</cdr:x>
      <cdr:y>0.41379</cdr:y>
    </cdr:from>
    <cdr:to>
      <cdr:x>0.93715</cdr:x>
      <cdr:y>0.58621</cdr:y>
    </cdr:to>
    <cdr:sp macro="" textlink="">
      <cdr:nvSpPr>
        <cdr:cNvPr id="2" name="Oval 1">
          <a:extLst xmlns:a="http://schemas.openxmlformats.org/drawingml/2006/main">
            <a:ext uri="{FF2B5EF4-FFF2-40B4-BE49-F238E27FC236}">
              <a16:creationId xmlns:a16="http://schemas.microsoft.com/office/drawing/2014/main" id="{D2B8E5C7-A672-1EAF-9908-F412871F1F5A}"/>
            </a:ext>
          </a:extLst>
        </cdr:cNvPr>
        <cdr:cNvSpPr/>
      </cdr:nvSpPr>
      <cdr:spPr>
        <a:xfrm xmlns:a="http://schemas.openxmlformats.org/drawingml/2006/main">
          <a:off x="1080121" y="1728193"/>
          <a:ext cx="2808311" cy="720080"/>
        </a:xfrm>
        <a:prstGeom xmlns:a="http://schemas.openxmlformats.org/drawingml/2006/main" prst="ellipse">
          <a:avLst/>
        </a:prstGeom>
        <a:noFill xmlns:a="http://schemas.openxmlformats.org/drawingml/2006/main"/>
        <a:ln xmlns:a="http://schemas.openxmlformats.org/drawingml/2006/main" w="28575" cap="flat" cmpd="sng" algn="ctr">
          <a:solidFill>
            <a:schemeClr val="accent6"/>
          </a:solidFill>
          <a:prstDash val="sysDot"/>
          <a:round/>
          <a:headEnd type="none" w="med" len="med"/>
          <a:tailEnd type="none"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accent6"/>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accent6"/>
              </a:solidFill>
              <a:latin typeface="+mn-lt"/>
              <a:ea typeface="+mn-ea"/>
              <a:cs typeface="+mn-cs"/>
            </a:defRPr>
          </a:lvl1pPr>
          <a:lvl2pPr marL="457200" algn="l" defTabSz="914400" rtl="0" eaLnBrk="1" latinLnBrk="0" hangingPunct="1">
            <a:defRPr sz="1800" kern="1200">
              <a:solidFill>
                <a:schemeClr val="accent6"/>
              </a:solidFill>
              <a:latin typeface="+mn-lt"/>
              <a:ea typeface="+mn-ea"/>
              <a:cs typeface="+mn-cs"/>
            </a:defRPr>
          </a:lvl2pPr>
          <a:lvl3pPr marL="914400" algn="l" defTabSz="914400" rtl="0" eaLnBrk="1" latinLnBrk="0" hangingPunct="1">
            <a:defRPr sz="1800" kern="1200">
              <a:solidFill>
                <a:schemeClr val="accent6"/>
              </a:solidFill>
              <a:latin typeface="+mn-lt"/>
              <a:ea typeface="+mn-ea"/>
              <a:cs typeface="+mn-cs"/>
            </a:defRPr>
          </a:lvl3pPr>
          <a:lvl4pPr marL="1371600" algn="l" defTabSz="914400" rtl="0" eaLnBrk="1" latinLnBrk="0" hangingPunct="1">
            <a:defRPr sz="1800" kern="1200">
              <a:solidFill>
                <a:schemeClr val="accent6"/>
              </a:solidFill>
              <a:latin typeface="+mn-lt"/>
              <a:ea typeface="+mn-ea"/>
              <a:cs typeface="+mn-cs"/>
            </a:defRPr>
          </a:lvl4pPr>
          <a:lvl5pPr marL="1828800" algn="l" defTabSz="914400" rtl="0" eaLnBrk="1" latinLnBrk="0" hangingPunct="1">
            <a:defRPr sz="1800" kern="1200">
              <a:solidFill>
                <a:schemeClr val="accent6"/>
              </a:solidFill>
              <a:latin typeface="+mn-lt"/>
              <a:ea typeface="+mn-ea"/>
              <a:cs typeface="+mn-cs"/>
            </a:defRPr>
          </a:lvl5pPr>
          <a:lvl6pPr marL="2286000" algn="l" defTabSz="914400" rtl="0" eaLnBrk="1" latinLnBrk="0" hangingPunct="1">
            <a:defRPr sz="1800" kern="1200">
              <a:solidFill>
                <a:schemeClr val="accent6"/>
              </a:solidFill>
              <a:latin typeface="+mn-lt"/>
              <a:ea typeface="+mn-ea"/>
              <a:cs typeface="+mn-cs"/>
            </a:defRPr>
          </a:lvl6pPr>
          <a:lvl7pPr marL="2743200" algn="l" defTabSz="914400" rtl="0" eaLnBrk="1" latinLnBrk="0" hangingPunct="1">
            <a:defRPr sz="1800" kern="1200">
              <a:solidFill>
                <a:schemeClr val="accent6"/>
              </a:solidFill>
              <a:latin typeface="+mn-lt"/>
              <a:ea typeface="+mn-ea"/>
              <a:cs typeface="+mn-cs"/>
            </a:defRPr>
          </a:lvl7pPr>
          <a:lvl8pPr marL="3200400" algn="l" defTabSz="914400" rtl="0" eaLnBrk="1" latinLnBrk="0" hangingPunct="1">
            <a:defRPr sz="1800" kern="1200">
              <a:solidFill>
                <a:schemeClr val="accent6"/>
              </a:solidFill>
              <a:latin typeface="+mn-lt"/>
              <a:ea typeface="+mn-ea"/>
              <a:cs typeface="+mn-cs"/>
            </a:defRPr>
          </a:lvl8pPr>
          <a:lvl9pPr marL="3657600" algn="l" defTabSz="914400" rtl="0" eaLnBrk="1" latinLnBrk="0" hangingPunct="1">
            <a:defRPr sz="1800" kern="1200">
              <a:solidFill>
                <a:schemeClr val="accent6"/>
              </a:solidFill>
              <a:latin typeface="+mn-lt"/>
              <a:ea typeface="+mn-ea"/>
              <a:cs typeface="+mn-cs"/>
            </a:defRPr>
          </a:lvl9pPr>
        </a:lstStyle>
        <a:p xmlns:a="http://schemas.openxmlformats.org/drawingml/2006/main">
          <a:pPr algn="ctr"/>
          <a:endParaRPr lang="en-AU"/>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5/06/2024</a:t>
            </a:fld>
            <a:endParaRPr lang="en-AU"/>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5/06/2024</a:t>
            </a:fld>
            <a:endParaRPr lang="en-AU"/>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1</a:t>
            </a:fld>
            <a:endParaRPr lang="en-AU"/>
          </a:p>
        </p:txBody>
      </p:sp>
    </p:spTree>
    <p:extLst>
      <p:ext uri="{BB962C8B-B14F-4D97-AF65-F5344CB8AC3E}">
        <p14:creationId xmlns:p14="http://schemas.microsoft.com/office/powerpoint/2010/main" val="2273326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a:effectLst/>
                <a:latin typeface="Segoe UI" panose="020B0502040204020203" pitchFamily="34" charset="0"/>
              </a:rPr>
              <a:t>Australia's challenges are becoming larger and more complex – and require science to radically transform to focus around larger, multidisciplinary teams. CSIRO’s six national challenges capture our approach to addressing these problems.</a:t>
            </a:r>
            <a:br>
              <a:rPr lang="en-AU" sz="1200">
                <a:effectLst/>
                <a:latin typeface="Segoe UI" panose="020B0502040204020203" pitchFamily="34" charset="0"/>
              </a:rPr>
            </a:br>
            <a:r>
              <a:rPr lang="en-AU" sz="1200">
                <a:effectLst/>
                <a:latin typeface="Segoe UI" panose="020B0502040204020203" pitchFamily="34" charset="0"/>
              </a:rPr>
              <a:t>​</a:t>
            </a: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a:solidFill>
                  <a:srgbClr val="000000"/>
                </a:solidFill>
                <a:effectLst/>
                <a:latin typeface="Calibri" panose="020F0502020204030204" pitchFamily="34" charset="0"/>
              </a:rPr>
              <a:t>Source: CSIRO Annual Report 2022-23, pages 20-21 and 75-80 and Corporate Plan 2023-24 pages 7, 8-13</a:t>
            </a:r>
            <a:endParaRPr lang="en-AU" sz="1200" b="0" i="0">
              <a:effectLst/>
            </a:endParaRPr>
          </a:p>
        </p:txBody>
      </p:sp>
      <p:sp>
        <p:nvSpPr>
          <p:cNvPr id="4" name="Slide Number Placeholder 3"/>
          <p:cNvSpPr>
            <a:spLocks noGrp="1"/>
          </p:cNvSpPr>
          <p:nvPr>
            <p:ph type="sldNum" sz="quarter" idx="5"/>
          </p:nvPr>
        </p:nvSpPr>
        <p:spPr/>
        <p:txBody>
          <a:bodyPr/>
          <a:lstStyle/>
          <a:p>
            <a:fld id="{9A496215-5E4C-414D-A8DB-C38AA7CF7C2A}" type="slidenum">
              <a:rPr lang="en-AU" smtClean="0"/>
              <a:pPr/>
              <a:t>2</a:t>
            </a:fld>
            <a:endParaRPr lang="en-AU"/>
          </a:p>
        </p:txBody>
      </p:sp>
    </p:spTree>
    <p:extLst>
      <p:ext uri="{BB962C8B-B14F-4D97-AF65-F5344CB8AC3E}">
        <p14:creationId xmlns:p14="http://schemas.microsoft.com/office/powerpoint/2010/main" val="870048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4</a:t>
            </a:fld>
            <a:endParaRPr lang="en-AU"/>
          </a:p>
        </p:txBody>
      </p:sp>
    </p:spTree>
    <p:extLst>
      <p:ext uri="{BB962C8B-B14F-4D97-AF65-F5344CB8AC3E}">
        <p14:creationId xmlns:p14="http://schemas.microsoft.com/office/powerpoint/2010/main" val="2117985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12</a:t>
            </a:fld>
            <a:endParaRPr lang="en-AU"/>
          </a:p>
        </p:txBody>
      </p:sp>
    </p:spTree>
    <p:extLst>
      <p:ext uri="{BB962C8B-B14F-4D97-AF65-F5344CB8AC3E}">
        <p14:creationId xmlns:p14="http://schemas.microsoft.com/office/powerpoint/2010/main" val="3091124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15</a:t>
            </a:fld>
            <a:endParaRPr lang="en-AU"/>
          </a:p>
        </p:txBody>
      </p:sp>
    </p:spTree>
    <p:extLst>
      <p:ext uri="{BB962C8B-B14F-4D97-AF65-F5344CB8AC3E}">
        <p14:creationId xmlns:p14="http://schemas.microsoft.com/office/powerpoint/2010/main" val="914219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18</a:t>
            </a:fld>
            <a:endParaRPr lang="en-AU"/>
          </a:p>
        </p:txBody>
      </p:sp>
    </p:spTree>
    <p:extLst>
      <p:ext uri="{BB962C8B-B14F-4D97-AF65-F5344CB8AC3E}">
        <p14:creationId xmlns:p14="http://schemas.microsoft.com/office/powerpoint/2010/main" val="2379920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Tree>
    <p:extLst>
      <p:ext uri="{BB962C8B-B14F-4D97-AF65-F5344CB8AC3E}">
        <p14:creationId xmlns:p14="http://schemas.microsoft.com/office/powerpoint/2010/main" val="177597871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guide id="3" pos="5602" userDrawn="1">
          <p15:clr>
            <a:srgbClr val="FBAE40"/>
          </p15:clr>
        </p15:guide>
        <p15:guide id="4" pos="1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2244724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007835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5760640"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a:t>Click to edit Master title style</a:t>
            </a:r>
            <a:endParaRPr lang="en-AU"/>
          </a:p>
        </p:txBody>
      </p:sp>
      <p:pic>
        <p:nvPicPr>
          <p:cNvPr id="7" name="Graphic 6">
            <a:extLst>
              <a:ext uri="{FF2B5EF4-FFF2-40B4-BE49-F238E27FC236}">
                <a16:creationId xmlns:a16="http://schemas.microsoft.com/office/drawing/2014/main" id="{E95FEBB1-2FB4-404D-B517-C1502B5932F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70450" y="4213438"/>
            <a:ext cx="2731182" cy="684000"/>
          </a:xfrm>
          <a:prstGeom prst="rect">
            <a:avLst/>
          </a:prstGeom>
        </p:spPr>
      </p:pic>
      <p:sp>
        <p:nvSpPr>
          <p:cNvPr id="9" name="Rectangle 8">
            <a:extLst>
              <a:ext uri="{FF2B5EF4-FFF2-40B4-BE49-F238E27FC236}">
                <a16:creationId xmlns:a16="http://schemas.microsoft.com/office/drawing/2014/main" id="{F93F3E07-2251-45C6-9608-F9B7BC275A58}"/>
              </a:ext>
            </a:extLst>
          </p:cNvPr>
          <p:cNvSpPr/>
          <p:nvPr userDrawn="1"/>
        </p:nvSpPr>
        <p:spPr>
          <a:xfrm>
            <a:off x="251520" y="4850173"/>
            <a:ext cx="5184576" cy="1384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 on behalf of the nation</a:t>
            </a:r>
          </a:p>
        </p:txBody>
      </p:sp>
    </p:spTree>
    <p:extLst>
      <p:ext uri="{BB962C8B-B14F-4D97-AF65-F5344CB8AC3E}">
        <p14:creationId xmlns:p14="http://schemas.microsoft.com/office/powerpoint/2010/main" val="17209231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5760640"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pic>
        <p:nvPicPr>
          <p:cNvPr id="7" name="Graphic 6">
            <a:extLst>
              <a:ext uri="{FF2B5EF4-FFF2-40B4-BE49-F238E27FC236}">
                <a16:creationId xmlns:a16="http://schemas.microsoft.com/office/drawing/2014/main" id="{826E1E94-9471-4672-BA14-8DD18A74FB5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70450" y="4213438"/>
            <a:ext cx="2731182" cy="684000"/>
          </a:xfrm>
          <a:prstGeom prst="rect">
            <a:avLst/>
          </a:prstGeom>
        </p:spPr>
      </p:pic>
      <p:sp>
        <p:nvSpPr>
          <p:cNvPr id="8" name="Rectangle 7">
            <a:extLst>
              <a:ext uri="{FF2B5EF4-FFF2-40B4-BE49-F238E27FC236}">
                <a16:creationId xmlns:a16="http://schemas.microsoft.com/office/drawing/2014/main" id="{1CBBD1A7-F5C4-41D4-8812-4A43FA84033A}"/>
              </a:ext>
            </a:extLst>
          </p:cNvPr>
          <p:cNvSpPr/>
          <p:nvPr userDrawn="1"/>
        </p:nvSpPr>
        <p:spPr>
          <a:xfrm>
            <a:off x="251520" y="4850173"/>
            <a:ext cx="5184576" cy="1384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 on behalf of the nation</a:t>
            </a:r>
          </a:p>
        </p:txBody>
      </p:sp>
    </p:spTree>
    <p:extLst>
      <p:ext uri="{BB962C8B-B14F-4D97-AF65-F5344CB8AC3E}">
        <p14:creationId xmlns:p14="http://schemas.microsoft.com/office/powerpoint/2010/main" val="16167468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p:cNvSpPr/>
          <p:nvPr userDrawn="1"/>
        </p:nvSpPr>
        <p:spPr>
          <a:xfrm>
            <a:off x="251520" y="4850173"/>
            <a:ext cx="302433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10" name="Picture 9">
            <a:extLst>
              <a:ext uri="{FF2B5EF4-FFF2-40B4-BE49-F238E27FC236}">
                <a16:creationId xmlns:a16="http://schemas.microsoft.com/office/drawing/2014/main" id="{3D0E9AAB-FD72-2643-BFC4-B94B291F6B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995267253"/>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11" name="Rectangle 10"/>
          <p:cNvSpPr/>
          <p:nvPr userDrawn="1"/>
        </p:nvSpPr>
        <p:spPr>
          <a:xfrm>
            <a:off x="251520" y="4850173"/>
            <a:ext cx="302433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pic>
        <p:nvPicPr>
          <p:cNvPr id="10" name="Picture 9">
            <a:extLst>
              <a:ext uri="{FF2B5EF4-FFF2-40B4-BE49-F238E27FC236}">
                <a16:creationId xmlns:a16="http://schemas.microsoft.com/office/drawing/2014/main" id="{A3B9622D-F19E-432D-860A-326029CCE7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2737235371"/>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054777"/>
            <a:ext cx="2016224"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pic>
        <p:nvPicPr>
          <p:cNvPr id="12" name="Picture 11">
            <a:extLst>
              <a:ext uri="{FF2B5EF4-FFF2-40B4-BE49-F238E27FC236}">
                <a16:creationId xmlns:a16="http://schemas.microsoft.com/office/drawing/2014/main" id="{76C8B3A7-6D79-4B41-84C1-E8DAF3E537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
        <p:nvSpPr>
          <p:cNvPr id="13" name="Rectangle 12">
            <a:extLst>
              <a:ext uri="{FF2B5EF4-FFF2-40B4-BE49-F238E27FC236}">
                <a16:creationId xmlns:a16="http://schemas.microsoft.com/office/drawing/2014/main" id="{C42C4274-80E7-4D13-B882-F2E3C65753AE}"/>
              </a:ext>
            </a:extLst>
          </p:cNvPr>
          <p:cNvSpPr/>
          <p:nvPr userDrawn="1"/>
        </p:nvSpPr>
        <p:spPr>
          <a:xfrm>
            <a:off x="251520" y="4850173"/>
            <a:ext cx="302433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Tree>
    <p:extLst>
      <p:ext uri="{BB962C8B-B14F-4D97-AF65-F5344CB8AC3E}">
        <p14:creationId xmlns:p14="http://schemas.microsoft.com/office/powerpoint/2010/main" val="1078919717"/>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6752781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65559165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99813709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17225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4032448"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1" y="4878250"/>
            <a:ext cx="3682598"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7133081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14976071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505885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95107243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 half horizontal image (about us only)">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0" y="2767500"/>
            <a:ext cx="9143999" cy="23760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4" name="Title 3"/>
          <p:cNvSpPr>
            <a:spLocks noGrp="1"/>
          </p:cNvSpPr>
          <p:nvPr>
            <p:ph type="title"/>
          </p:nvPr>
        </p:nvSpPr>
        <p:spPr>
          <a:xfrm>
            <a:off x="251520" y="805458"/>
            <a:ext cx="8640960" cy="639365"/>
          </a:xfrm>
        </p:spPr>
        <p:txBody>
          <a:bodyPr/>
          <a:lstStyle/>
          <a:p>
            <a:r>
              <a:rPr lang="en-US"/>
              <a:t>Click to edit Master title style</a:t>
            </a:r>
            <a:endParaRPr lang="en-AU"/>
          </a:p>
        </p:txBody>
      </p:sp>
    </p:spTree>
    <p:extLst>
      <p:ext uri="{BB962C8B-B14F-4D97-AF65-F5344CB8AC3E}">
        <p14:creationId xmlns:p14="http://schemas.microsoft.com/office/powerpoint/2010/main" val="26154370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4032448"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1" y="4878250"/>
            <a:ext cx="3682598"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23512395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0" y="4878250"/>
            <a:ext cx="5986853"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61933981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85395252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2943955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7753854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379175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0" y="4878250"/>
            <a:ext cx="5986853"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7420930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118050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Rectangle 43"/>
          <p:cNvSpPr/>
          <p:nvPr userDrawn="1"/>
        </p:nvSpPr>
        <p:spPr>
          <a:xfrm>
            <a:off x="251520" y="4850173"/>
            <a:ext cx="2808312"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10" name="Picture 9">
            <a:extLst>
              <a:ext uri="{FF2B5EF4-FFF2-40B4-BE49-F238E27FC236}">
                <a16:creationId xmlns:a16="http://schemas.microsoft.com/office/drawing/2014/main" id="{E16B03B6-C4D9-4B46-A461-4BD384CE34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246865231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p:cNvSpPr/>
          <p:nvPr userDrawn="1"/>
        </p:nvSpPr>
        <p:spPr>
          <a:xfrm>
            <a:off x="251520" y="4850173"/>
            <a:ext cx="2880320"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2" name="Title 1"/>
          <p:cNvSpPr>
            <a:spLocks noGrp="1"/>
          </p:cNvSpPr>
          <p:nvPr>
            <p:ph type="title"/>
          </p:nvPr>
        </p:nvSpPr>
        <p:spPr>
          <a:xfrm>
            <a:off x="251520" y="1136676"/>
            <a:ext cx="3672408" cy="639365"/>
          </a:xfrm>
        </p:spPr>
        <p:txBody>
          <a:bodyPr/>
          <a:lstStyle/>
          <a:p>
            <a:r>
              <a:rPr lang="en-US"/>
              <a:t>Click to edit Master title style</a:t>
            </a:r>
            <a:endParaRPr lang="en-AU"/>
          </a:p>
        </p:txBody>
      </p:sp>
      <p:pic>
        <p:nvPicPr>
          <p:cNvPr id="10" name="Picture 9">
            <a:extLst>
              <a:ext uri="{FF2B5EF4-FFF2-40B4-BE49-F238E27FC236}">
                <a16:creationId xmlns:a16="http://schemas.microsoft.com/office/drawing/2014/main" id="{9CF8021B-8237-44DA-97CC-7AE087B0EF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31041153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952328"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a:extLst>
              <a:ext uri="{FF2B5EF4-FFF2-40B4-BE49-F238E27FC236}">
                <a16:creationId xmlns:a16="http://schemas.microsoft.com/office/drawing/2014/main" id="{C9FD9A8B-B204-4EC3-9CD2-BA2AD366ED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051" y="4560533"/>
            <a:ext cx="1567204" cy="360000"/>
          </a:xfrm>
          <a:prstGeom prst="rect">
            <a:avLst/>
          </a:prstGeom>
        </p:spPr>
      </p:pic>
    </p:spTree>
    <p:extLst>
      <p:ext uri="{BB962C8B-B14F-4D97-AF65-F5344CB8AC3E}">
        <p14:creationId xmlns:p14="http://schemas.microsoft.com/office/powerpoint/2010/main" val="879548229"/>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3096344"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pic>
        <p:nvPicPr>
          <p:cNvPr id="10" name="Picture 9">
            <a:extLst>
              <a:ext uri="{FF2B5EF4-FFF2-40B4-BE49-F238E27FC236}">
                <a16:creationId xmlns:a16="http://schemas.microsoft.com/office/drawing/2014/main" id="{506C1F87-268D-4E82-9F10-8C710E20EE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051" y="4560533"/>
            <a:ext cx="1567204" cy="360000"/>
          </a:xfrm>
          <a:prstGeom prst="rect">
            <a:avLst/>
          </a:prstGeom>
        </p:spPr>
      </p:pic>
    </p:spTree>
    <p:extLst>
      <p:ext uri="{BB962C8B-B14F-4D97-AF65-F5344CB8AC3E}">
        <p14:creationId xmlns:p14="http://schemas.microsoft.com/office/powerpoint/2010/main" val="179280858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5940152" y="582251"/>
            <a:ext cx="2961480" cy="138499"/>
          </a:xfrm>
          <a:prstGeom prst="rect">
            <a:avLst/>
          </a:prstGeom>
        </p:spPr>
        <p:txBody>
          <a:bodyPr wrap="square" lIns="0" tIns="0" rIns="0" bIns="0">
            <a:spAutoFit/>
          </a:bodyPr>
          <a:lstStyle/>
          <a:p>
            <a:pPr algn="r">
              <a:lnSpc>
                <a:spcPct val="90000"/>
              </a:lnSpc>
            </a:pPr>
            <a:r>
              <a:rPr lang="en-AU" sz="1000">
                <a:solidFill>
                  <a:schemeClr val="bg1"/>
                </a:solidFill>
              </a:rPr>
              <a:t>Australia’s National Science Agency</a:t>
            </a:r>
          </a:p>
        </p:txBody>
      </p:sp>
      <p:pic>
        <p:nvPicPr>
          <p:cNvPr id="13" name="Picture 12">
            <a:extLst>
              <a:ext uri="{FF2B5EF4-FFF2-40B4-BE49-F238E27FC236}">
                <a16:creationId xmlns:a16="http://schemas.microsoft.com/office/drawing/2014/main" id="{8E9876AC-9600-4B4D-B446-34DCB05E2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4170341308"/>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13585760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7479627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00631294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723046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960003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001047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11022428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05040136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6453849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060657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272121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44" name="Rectangle 43"/>
          <p:cNvSpPr/>
          <p:nvPr userDrawn="1"/>
        </p:nvSpPr>
        <p:spPr>
          <a:xfrm>
            <a:off x="251520" y="4850173"/>
            <a:ext cx="2952328"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7" name="Picture 6">
            <a:extLst>
              <a:ext uri="{FF2B5EF4-FFF2-40B4-BE49-F238E27FC236}">
                <a16:creationId xmlns:a16="http://schemas.microsoft.com/office/drawing/2014/main" id="{B6B0BF06-28AD-4AE0-B95F-477AF982B2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051" y="4560533"/>
            <a:ext cx="1567204" cy="360000"/>
          </a:xfrm>
          <a:prstGeom prst="rect">
            <a:avLst/>
          </a:prstGeom>
        </p:spPr>
      </p:pic>
    </p:spTree>
    <p:extLst>
      <p:ext uri="{BB962C8B-B14F-4D97-AF65-F5344CB8AC3E}">
        <p14:creationId xmlns:p14="http://schemas.microsoft.com/office/powerpoint/2010/main" val="232146531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D40E9F-1680-46D9-A966-C00787EC8D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051" y="4560533"/>
            <a:ext cx="1567204" cy="360000"/>
          </a:xfrm>
          <a:prstGeom prst="rect">
            <a:avLst/>
          </a:prstGeom>
        </p:spPr>
      </p:pic>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7200800"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6" name="Rectangle 5"/>
          <p:cNvSpPr/>
          <p:nvPr userDrawn="1"/>
        </p:nvSpPr>
        <p:spPr>
          <a:xfrm>
            <a:off x="251520" y="4850173"/>
            <a:ext cx="2808312"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Tree>
    <p:extLst>
      <p:ext uri="{BB962C8B-B14F-4D97-AF65-F5344CB8AC3E}">
        <p14:creationId xmlns:p14="http://schemas.microsoft.com/office/powerpoint/2010/main" val="3214813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956317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63885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38246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64123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46" name="Picture 45"/>
          <p:cNvPicPr>
            <a:picLocks noChangeAspect="1"/>
          </p:cNvPicPr>
          <p:nvPr userDrawn="1"/>
        </p:nvPicPr>
        <p:blipFill>
          <a:blip r:embed="rId2"/>
          <a:stretch>
            <a:fillRect/>
          </a:stretch>
        </p:blipFill>
        <p:spPr>
          <a:xfrm>
            <a:off x="251520" y="267494"/>
            <a:ext cx="720080" cy="720080"/>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43" name="Picture 42"/>
          <p:cNvPicPr>
            <a:picLocks noChangeAspect="1"/>
          </p:cNvPicPr>
          <p:nvPr userDrawn="1"/>
        </p:nvPicPr>
        <p:blipFill>
          <a:blip r:embed="rId2"/>
          <a:stretch>
            <a:fillRect/>
          </a:stretch>
        </p:blipFill>
        <p:spPr>
          <a:xfrm>
            <a:off x="251520" y="267494"/>
            <a:ext cx="720080" cy="720080"/>
          </a:xfrm>
          <a:prstGeom prst="rect">
            <a:avLst/>
          </a:prstGeom>
        </p:spPr>
      </p:pic>
      <p:sp>
        <p:nvSpPr>
          <p:cNvPr id="2" name="Title 1"/>
          <p:cNvSpPr>
            <a:spLocks noGrp="1"/>
          </p:cNvSpPr>
          <p:nvPr>
            <p:ph type="title"/>
          </p:nvPr>
        </p:nvSpPr>
        <p:spPr>
          <a:xfrm>
            <a:off x="251520" y="1136676"/>
            <a:ext cx="3672408" cy="639365"/>
          </a:xfrm>
        </p:spPr>
        <p:txBody>
          <a:bodyPr/>
          <a:lstStyle/>
          <a:p>
            <a:r>
              <a:rPr lang="en-US"/>
              <a:t>Click to edit Master title style</a:t>
            </a:r>
            <a:endParaRPr lang="en-AU"/>
          </a:p>
        </p:txBody>
      </p:sp>
    </p:spTree>
    <p:extLst>
      <p:ext uri="{BB962C8B-B14F-4D97-AF65-F5344CB8AC3E}">
        <p14:creationId xmlns:p14="http://schemas.microsoft.com/office/powerpoint/2010/main" val="46302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Tree>
    <p:extLst>
      <p:ext uri="{BB962C8B-B14F-4D97-AF65-F5344CB8AC3E}">
        <p14:creationId xmlns:p14="http://schemas.microsoft.com/office/powerpoint/2010/main" val="294196142"/>
      </p:ext>
    </p:extLst>
  </p:cSld>
  <p:clrMapOvr>
    <a:masterClrMapping/>
  </p:clrMapOvr>
  <p:extLst>
    <p:ext uri="{DCECCB84-F9BA-43D5-87BE-67443E8EF086}">
      <p15:sldGuideLst xmlns:p15="http://schemas.microsoft.com/office/powerpoint/2012/main">
        <p15:guide id="1" pos="158" userDrawn="1">
          <p15:clr>
            <a:srgbClr val="FBAE40"/>
          </p15:clr>
        </p15:guide>
        <p15:guide id="2" orient="horz" pos="1620">
          <p15:clr>
            <a:srgbClr val="FBAE40"/>
          </p15:clr>
        </p15:guide>
        <p15:guide id="3" pos="2880" userDrawn="1">
          <p15:clr>
            <a:srgbClr val="FBAE40"/>
          </p15:clr>
        </p15:guide>
        <p15:guide id="4" pos="560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218432992"/>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pic>
        <p:nvPicPr>
          <p:cNvPr id="9" name="Picture 8"/>
          <p:cNvPicPr>
            <a:picLocks noChangeAspect="1"/>
          </p:cNvPicPr>
          <p:nvPr userDrawn="1"/>
        </p:nvPicPr>
        <p:blipFill>
          <a:blip r:embed="rId2"/>
          <a:stretch>
            <a:fillRect/>
          </a:stretch>
        </p:blipFill>
        <p:spPr>
          <a:xfrm>
            <a:off x="8181552" y="4177358"/>
            <a:ext cx="720080" cy="720080"/>
          </a:xfrm>
          <a:prstGeom prst="rect">
            <a:avLst/>
          </a:prstGeom>
        </p:spPr>
      </p:pic>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Tree>
    <p:extLst>
      <p:ext uri="{BB962C8B-B14F-4D97-AF65-F5344CB8AC3E}">
        <p14:creationId xmlns:p14="http://schemas.microsoft.com/office/powerpoint/2010/main" val="51811049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6516216" y="582251"/>
            <a:ext cx="2385416" cy="138499"/>
          </a:xfrm>
          <a:prstGeom prst="rect">
            <a:avLst/>
          </a:prstGeom>
        </p:spPr>
        <p:txBody>
          <a:bodyPr wrap="square" lIns="0" tIns="0" rIns="0" bIns="0">
            <a:spAutoFit/>
          </a:bodyPr>
          <a:lstStyle/>
          <a:p>
            <a:pPr algn="r">
              <a:lnSpc>
                <a:spcPct val="90000"/>
              </a:lnSpc>
            </a:pPr>
            <a:r>
              <a:rPr lang="en-AU" sz="1000">
                <a:solidFill>
                  <a:schemeClr val="bg1"/>
                </a:solidFill>
              </a:rPr>
              <a:t>Australia’s National Science Agency</a:t>
            </a:r>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Tree>
    <p:extLst>
      <p:ext uri="{BB962C8B-B14F-4D97-AF65-F5344CB8AC3E}">
        <p14:creationId xmlns:p14="http://schemas.microsoft.com/office/powerpoint/2010/main" val="72904045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196403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514257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323933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841686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65066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4441685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04656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1_Title Slide + glob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054777"/>
            <a:ext cx="2016224"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1520" y="267494"/>
            <a:ext cx="720080" cy="720080"/>
          </a:xfrm>
          <a:prstGeom prst="rect">
            <a:avLst/>
          </a:prstGeom>
        </p:spPr>
      </p:pic>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Tree>
    <p:extLst>
      <p:ext uri="{BB962C8B-B14F-4D97-AF65-F5344CB8AC3E}">
        <p14:creationId xmlns:p14="http://schemas.microsoft.com/office/powerpoint/2010/main" val="1510113193"/>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274488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843388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726317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7" name="Picture 6"/>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745895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7200800"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6" name="Rectangle 5"/>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5" name="Picture 4">
            <a:extLst>
              <a:ext uri="{FF2B5EF4-FFF2-40B4-BE49-F238E27FC236}">
                <a16:creationId xmlns:a16="http://schemas.microsoft.com/office/drawing/2014/main" id="{8ED2A108-B854-40BC-AA72-4E9E7C74E58A}"/>
              </a:ext>
            </a:extLst>
          </p:cNvPr>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11206669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7" name="Picture 6">
            <a:extLst>
              <a:ext uri="{FF2B5EF4-FFF2-40B4-BE49-F238E27FC236}">
                <a16:creationId xmlns:a16="http://schemas.microsoft.com/office/drawing/2014/main" id="{7628AE86-1CD5-4E73-826D-CE2783C6AC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50632268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pic>
        <p:nvPicPr>
          <p:cNvPr id="7" name="Picture 6">
            <a:extLst>
              <a:ext uri="{FF2B5EF4-FFF2-40B4-BE49-F238E27FC236}">
                <a16:creationId xmlns:a16="http://schemas.microsoft.com/office/drawing/2014/main" id="{E6293303-2843-4D52-97D9-AF77676C9C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2621014604"/>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054777"/>
            <a:ext cx="2016224"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a:extLst>
              <a:ext uri="{FF2B5EF4-FFF2-40B4-BE49-F238E27FC236}">
                <a16:creationId xmlns:a16="http://schemas.microsoft.com/office/drawing/2014/main" id="{98920DF2-0C7F-4A3B-9BAF-D692009CA0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613270849"/>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069083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11532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8096133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932665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011801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8973959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0554827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183587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4032448"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1" y="4878250"/>
            <a:ext cx="3682598"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042475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endParaRPr lang="en-AU"/>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0" y="4878250"/>
            <a:ext cx="5986853"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8533576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7625945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0982742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913066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2242697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82872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458469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7" name="Picture 6">
            <a:extLst>
              <a:ext uri="{FF2B5EF4-FFF2-40B4-BE49-F238E27FC236}">
                <a16:creationId xmlns:a16="http://schemas.microsoft.com/office/drawing/2014/main" id="{CA54D81D-7CFA-4E8D-924E-F049F52C1B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34640700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2" name="Title 1"/>
          <p:cNvSpPr>
            <a:spLocks noGrp="1"/>
          </p:cNvSpPr>
          <p:nvPr>
            <p:ph type="title"/>
          </p:nvPr>
        </p:nvSpPr>
        <p:spPr>
          <a:xfrm>
            <a:off x="251520" y="1136676"/>
            <a:ext cx="3672408" cy="639365"/>
          </a:xfrm>
        </p:spPr>
        <p:txBody>
          <a:bodyPr/>
          <a:lstStyle/>
          <a:p>
            <a:r>
              <a:rPr lang="en-US"/>
              <a:t>Click to edit Master title style</a:t>
            </a:r>
            <a:endParaRPr lang="en-AU"/>
          </a:p>
        </p:txBody>
      </p:sp>
      <p:pic>
        <p:nvPicPr>
          <p:cNvPr id="8" name="Picture 7">
            <a:extLst>
              <a:ext uri="{FF2B5EF4-FFF2-40B4-BE49-F238E27FC236}">
                <a16:creationId xmlns:a16="http://schemas.microsoft.com/office/drawing/2014/main" id="{DBF62FF1-8277-4CEC-A22F-7E8130E254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29259568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684076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10" name="Picture 9">
            <a:extLst>
              <a:ext uri="{FF2B5EF4-FFF2-40B4-BE49-F238E27FC236}">
                <a16:creationId xmlns:a16="http://schemas.microsoft.com/office/drawing/2014/main" id="{F7785B6E-E88B-43F0-AF0F-FE873692AB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8887" y="4177438"/>
            <a:ext cx="1522745" cy="720000"/>
          </a:xfrm>
          <a:prstGeom prst="rect">
            <a:avLst/>
          </a:prstGeom>
        </p:spPr>
      </p:pic>
    </p:spTree>
    <p:extLst>
      <p:ext uri="{BB962C8B-B14F-4D97-AF65-F5344CB8AC3E}">
        <p14:creationId xmlns:p14="http://schemas.microsoft.com/office/powerpoint/2010/main" val="4127032755"/>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684076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pic>
        <p:nvPicPr>
          <p:cNvPr id="10" name="Picture 9">
            <a:extLst>
              <a:ext uri="{FF2B5EF4-FFF2-40B4-BE49-F238E27FC236}">
                <a16:creationId xmlns:a16="http://schemas.microsoft.com/office/drawing/2014/main" id="{F8FF943A-2EFE-4939-9416-AA45E8893D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8887" y="4177438"/>
            <a:ext cx="1522745" cy="720000"/>
          </a:xfrm>
          <a:prstGeom prst="rect">
            <a:avLst/>
          </a:prstGeom>
        </p:spPr>
      </p:pic>
    </p:spTree>
    <p:extLst>
      <p:ext uri="{BB962C8B-B14F-4D97-AF65-F5344CB8AC3E}">
        <p14:creationId xmlns:p14="http://schemas.microsoft.com/office/powerpoint/2010/main" val="389864126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6516216" y="582251"/>
            <a:ext cx="2385416" cy="138499"/>
          </a:xfrm>
          <a:prstGeom prst="rect">
            <a:avLst/>
          </a:prstGeom>
        </p:spPr>
        <p:txBody>
          <a:bodyPr wrap="square" lIns="0" tIns="0" rIns="0" bIns="0">
            <a:spAutoFit/>
          </a:bodyPr>
          <a:lstStyle/>
          <a:p>
            <a:pPr algn="r">
              <a:lnSpc>
                <a:spcPct val="90000"/>
              </a:lnSpc>
            </a:pPr>
            <a:r>
              <a:rPr lang="en-AU" sz="1000">
                <a:solidFill>
                  <a:schemeClr val="bg1"/>
                </a:solidFill>
              </a:rPr>
              <a:t>Australia’s National Science Agency</a:t>
            </a:r>
          </a:p>
        </p:txBody>
      </p:sp>
      <p:pic>
        <p:nvPicPr>
          <p:cNvPr id="10" name="Picture 9">
            <a:extLst>
              <a:ext uri="{FF2B5EF4-FFF2-40B4-BE49-F238E27FC236}">
                <a16:creationId xmlns:a16="http://schemas.microsoft.com/office/drawing/2014/main" id="{3CA196B7-7271-40B8-B951-8FDD29916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267494"/>
            <a:ext cx="1522745" cy="720000"/>
          </a:xfrm>
          <a:prstGeom prst="rect">
            <a:avLst/>
          </a:prstGeom>
        </p:spPr>
      </p:pic>
    </p:spTree>
    <p:extLst>
      <p:ext uri="{BB962C8B-B14F-4D97-AF65-F5344CB8AC3E}">
        <p14:creationId xmlns:p14="http://schemas.microsoft.com/office/powerpoint/2010/main" val="158527824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174645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112482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58759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464663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4348174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6181558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6684997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819441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9063824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006384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984940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a:extLst>
              <a:ext uri="{FF2B5EF4-FFF2-40B4-BE49-F238E27FC236}">
                <a16:creationId xmlns:a16="http://schemas.microsoft.com/office/drawing/2014/main" id="{986DC4BE-CEEE-431B-9F14-9C5772214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8887" y="4177438"/>
            <a:ext cx="1522745" cy="720000"/>
          </a:xfrm>
          <a:prstGeom prst="rect">
            <a:avLst/>
          </a:prstGeom>
        </p:spPr>
      </p:pic>
    </p:spTree>
    <p:extLst>
      <p:ext uri="{BB962C8B-B14F-4D97-AF65-F5344CB8AC3E}">
        <p14:creationId xmlns:p14="http://schemas.microsoft.com/office/powerpoint/2010/main" val="20821130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6984776"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6" name="Rectangle 5"/>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5" name="Picture 4">
            <a:extLst>
              <a:ext uri="{FF2B5EF4-FFF2-40B4-BE49-F238E27FC236}">
                <a16:creationId xmlns:a16="http://schemas.microsoft.com/office/drawing/2014/main" id="{4F794113-D310-44FA-B463-B20C679AB5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8887" y="4177438"/>
            <a:ext cx="1522745" cy="720000"/>
          </a:xfrm>
          <a:prstGeom prst="rect">
            <a:avLst/>
          </a:prstGeom>
        </p:spPr>
      </p:pic>
    </p:spTree>
    <p:extLst>
      <p:ext uri="{BB962C8B-B14F-4D97-AF65-F5344CB8AC3E}">
        <p14:creationId xmlns:p14="http://schemas.microsoft.com/office/powerpoint/2010/main" val="11472216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9E31894D-BB7F-4DA8-8D6C-C5A7A751EA4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1519" y="267494"/>
            <a:ext cx="2731182" cy="684000"/>
          </a:xfrm>
          <a:prstGeom prst="rect">
            <a:avLst/>
          </a:prstGeom>
        </p:spPr>
      </p:pic>
      <p:sp>
        <p:nvSpPr>
          <p:cNvPr id="9" name="Rectangle 8">
            <a:extLst>
              <a:ext uri="{FF2B5EF4-FFF2-40B4-BE49-F238E27FC236}">
                <a16:creationId xmlns:a16="http://schemas.microsoft.com/office/drawing/2014/main" id="{A711503A-192E-4575-80CF-A393277570CC}"/>
              </a:ext>
            </a:extLst>
          </p:cNvPr>
          <p:cNvSpPr/>
          <p:nvPr userDrawn="1"/>
        </p:nvSpPr>
        <p:spPr>
          <a:xfrm>
            <a:off x="251520" y="4711673"/>
            <a:ext cx="3024336" cy="2769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a:t>
            </a:r>
          </a:p>
          <a:p>
            <a:pPr algn="l">
              <a:lnSpc>
                <a:spcPct val="90000"/>
              </a:lnSpc>
            </a:pPr>
            <a:r>
              <a:rPr lang="en-AU" sz="1000">
                <a:solidFill>
                  <a:schemeClr val="accent3"/>
                </a:solidFill>
              </a:rPr>
              <a:t>on behalf of the nation</a:t>
            </a:r>
          </a:p>
        </p:txBody>
      </p:sp>
    </p:spTree>
    <p:extLst>
      <p:ext uri="{BB962C8B-B14F-4D97-AF65-F5344CB8AC3E}">
        <p14:creationId xmlns:p14="http://schemas.microsoft.com/office/powerpoint/2010/main" val="219593427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5983121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pic>
        <p:nvPicPr>
          <p:cNvPr id="8" name="Graphic 7">
            <a:extLst>
              <a:ext uri="{FF2B5EF4-FFF2-40B4-BE49-F238E27FC236}">
                <a16:creationId xmlns:a16="http://schemas.microsoft.com/office/drawing/2014/main" id="{D3F349AB-7817-4CF8-9EFC-2CD503B23F0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1519" y="267494"/>
            <a:ext cx="2731182" cy="684000"/>
          </a:xfrm>
          <a:prstGeom prst="rect">
            <a:avLst/>
          </a:prstGeom>
        </p:spPr>
      </p:pic>
      <p:sp>
        <p:nvSpPr>
          <p:cNvPr id="7" name="Rectangle 6">
            <a:extLst>
              <a:ext uri="{FF2B5EF4-FFF2-40B4-BE49-F238E27FC236}">
                <a16:creationId xmlns:a16="http://schemas.microsoft.com/office/drawing/2014/main" id="{5BB22E12-9556-46D6-9897-3CA8F81E5AF4}"/>
              </a:ext>
            </a:extLst>
          </p:cNvPr>
          <p:cNvSpPr/>
          <p:nvPr userDrawn="1"/>
        </p:nvSpPr>
        <p:spPr>
          <a:xfrm>
            <a:off x="251520" y="4711673"/>
            <a:ext cx="3024336" cy="2769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a:t>
            </a:r>
          </a:p>
          <a:p>
            <a:pPr algn="l">
              <a:lnSpc>
                <a:spcPct val="90000"/>
              </a:lnSpc>
            </a:pPr>
            <a:r>
              <a:rPr lang="en-AU" sz="1000">
                <a:solidFill>
                  <a:schemeClr val="accent3"/>
                </a:solidFill>
              </a:rPr>
              <a:t>on behalf of the nation</a:t>
            </a:r>
          </a:p>
        </p:txBody>
      </p:sp>
    </p:spTree>
    <p:extLst>
      <p:ext uri="{BB962C8B-B14F-4D97-AF65-F5344CB8AC3E}">
        <p14:creationId xmlns:p14="http://schemas.microsoft.com/office/powerpoint/2010/main" val="1222376629"/>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054777"/>
            <a:ext cx="2016224"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pic>
        <p:nvPicPr>
          <p:cNvPr id="7" name="Graphic 6">
            <a:extLst>
              <a:ext uri="{FF2B5EF4-FFF2-40B4-BE49-F238E27FC236}">
                <a16:creationId xmlns:a16="http://schemas.microsoft.com/office/drawing/2014/main" id="{E2EE9FCB-7566-4817-BC3E-151216DAC54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1519" y="267494"/>
            <a:ext cx="2731182" cy="684000"/>
          </a:xfrm>
          <a:prstGeom prst="rect">
            <a:avLst/>
          </a:prstGeom>
        </p:spPr>
      </p:pic>
      <p:sp>
        <p:nvSpPr>
          <p:cNvPr id="8" name="Rectangle 7">
            <a:extLst>
              <a:ext uri="{FF2B5EF4-FFF2-40B4-BE49-F238E27FC236}">
                <a16:creationId xmlns:a16="http://schemas.microsoft.com/office/drawing/2014/main" id="{67F65CF7-BE56-42AE-89A3-8632383904C9}"/>
              </a:ext>
            </a:extLst>
          </p:cNvPr>
          <p:cNvSpPr/>
          <p:nvPr userDrawn="1"/>
        </p:nvSpPr>
        <p:spPr>
          <a:xfrm>
            <a:off x="251520" y="4711673"/>
            <a:ext cx="3024336" cy="2769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a:t>
            </a:r>
          </a:p>
          <a:p>
            <a:pPr algn="l">
              <a:lnSpc>
                <a:spcPct val="90000"/>
              </a:lnSpc>
            </a:pPr>
            <a:r>
              <a:rPr lang="en-AU" sz="1000">
                <a:solidFill>
                  <a:schemeClr val="accent3"/>
                </a:solidFill>
              </a:rPr>
              <a:t>on behalf of the nation</a:t>
            </a:r>
          </a:p>
        </p:txBody>
      </p:sp>
    </p:spTree>
    <p:extLst>
      <p:ext uri="{BB962C8B-B14F-4D97-AF65-F5344CB8AC3E}">
        <p14:creationId xmlns:p14="http://schemas.microsoft.com/office/powerpoint/2010/main" val="351360208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0484798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0578863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6285501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4815066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495822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007331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5014072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4032448"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1" y="4878250"/>
            <a:ext cx="3682598"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090326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047122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endParaRPr lang="en-AU"/>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0" y="4878250"/>
            <a:ext cx="5986853"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5484073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5275922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2332496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2073846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600878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069002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93E1FEB1-B064-4A02-9F41-042BA4A65F1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1519" y="267494"/>
            <a:ext cx="2731182" cy="684000"/>
          </a:xfrm>
          <a:prstGeom prst="rect">
            <a:avLst/>
          </a:prstGeom>
        </p:spPr>
      </p:pic>
      <p:sp>
        <p:nvSpPr>
          <p:cNvPr id="9" name="Rectangle 8">
            <a:extLst>
              <a:ext uri="{FF2B5EF4-FFF2-40B4-BE49-F238E27FC236}">
                <a16:creationId xmlns:a16="http://schemas.microsoft.com/office/drawing/2014/main" id="{9D8E361E-CD87-443C-800B-4A44210D567D}"/>
              </a:ext>
            </a:extLst>
          </p:cNvPr>
          <p:cNvSpPr/>
          <p:nvPr userDrawn="1"/>
        </p:nvSpPr>
        <p:spPr>
          <a:xfrm>
            <a:off x="251520" y="4711673"/>
            <a:ext cx="3240360" cy="2769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a:t>
            </a:r>
          </a:p>
          <a:p>
            <a:pPr algn="l">
              <a:lnSpc>
                <a:spcPct val="90000"/>
              </a:lnSpc>
            </a:pPr>
            <a:r>
              <a:rPr lang="en-AU" sz="1000">
                <a:solidFill>
                  <a:schemeClr val="accent3"/>
                </a:solidFill>
              </a:rPr>
              <a:t>on behalf of the nation</a:t>
            </a:r>
          </a:p>
        </p:txBody>
      </p:sp>
    </p:spTree>
    <p:extLst>
      <p:ext uri="{BB962C8B-B14F-4D97-AF65-F5344CB8AC3E}">
        <p14:creationId xmlns:p14="http://schemas.microsoft.com/office/powerpoint/2010/main" val="10984061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1136676"/>
            <a:ext cx="3672408" cy="639365"/>
          </a:xfrm>
        </p:spPr>
        <p:txBody>
          <a:bodyPr/>
          <a:lstStyle/>
          <a:p>
            <a:r>
              <a:rPr lang="en-US"/>
              <a:t>Click to edit Master title style</a:t>
            </a:r>
            <a:endParaRPr lang="en-AU"/>
          </a:p>
        </p:txBody>
      </p:sp>
      <p:pic>
        <p:nvPicPr>
          <p:cNvPr id="7" name="Graphic 6">
            <a:extLst>
              <a:ext uri="{FF2B5EF4-FFF2-40B4-BE49-F238E27FC236}">
                <a16:creationId xmlns:a16="http://schemas.microsoft.com/office/drawing/2014/main" id="{2595896B-47EC-4FA1-B742-A753A240557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1519" y="267494"/>
            <a:ext cx="2731182" cy="684000"/>
          </a:xfrm>
          <a:prstGeom prst="rect">
            <a:avLst/>
          </a:prstGeom>
        </p:spPr>
      </p:pic>
      <p:sp>
        <p:nvSpPr>
          <p:cNvPr id="9" name="Rectangle 8">
            <a:extLst>
              <a:ext uri="{FF2B5EF4-FFF2-40B4-BE49-F238E27FC236}">
                <a16:creationId xmlns:a16="http://schemas.microsoft.com/office/drawing/2014/main" id="{1DCE8BE1-B123-4F39-B7B9-5731EE8B58DC}"/>
              </a:ext>
            </a:extLst>
          </p:cNvPr>
          <p:cNvSpPr/>
          <p:nvPr userDrawn="1"/>
        </p:nvSpPr>
        <p:spPr>
          <a:xfrm>
            <a:off x="251520" y="4711673"/>
            <a:ext cx="3240360" cy="2769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a:t>
            </a:r>
          </a:p>
          <a:p>
            <a:pPr algn="l">
              <a:lnSpc>
                <a:spcPct val="90000"/>
              </a:lnSpc>
            </a:pPr>
            <a:r>
              <a:rPr lang="en-AU" sz="1000">
                <a:solidFill>
                  <a:schemeClr val="accent3"/>
                </a:solidFill>
              </a:rPr>
              <a:t>on behalf of the nation</a:t>
            </a:r>
          </a:p>
        </p:txBody>
      </p:sp>
    </p:spTree>
    <p:extLst>
      <p:ext uri="{BB962C8B-B14F-4D97-AF65-F5344CB8AC3E}">
        <p14:creationId xmlns:p14="http://schemas.microsoft.com/office/powerpoint/2010/main" val="153425235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576064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5184576" cy="1384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 on behalf of the nation</a:t>
            </a:r>
          </a:p>
        </p:txBody>
      </p:sp>
      <p:pic>
        <p:nvPicPr>
          <p:cNvPr id="8" name="Graphic 7">
            <a:extLst>
              <a:ext uri="{FF2B5EF4-FFF2-40B4-BE49-F238E27FC236}">
                <a16:creationId xmlns:a16="http://schemas.microsoft.com/office/drawing/2014/main" id="{C387BE29-1632-4D81-AE78-54533B5FB70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70450" y="4213438"/>
            <a:ext cx="2731182" cy="684000"/>
          </a:xfrm>
          <a:prstGeom prst="rect">
            <a:avLst/>
          </a:prstGeom>
        </p:spPr>
      </p:pic>
    </p:spTree>
    <p:extLst>
      <p:ext uri="{BB962C8B-B14F-4D97-AF65-F5344CB8AC3E}">
        <p14:creationId xmlns:p14="http://schemas.microsoft.com/office/powerpoint/2010/main" val="1784869002"/>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576064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pic>
        <p:nvPicPr>
          <p:cNvPr id="9" name="Graphic 8">
            <a:extLst>
              <a:ext uri="{FF2B5EF4-FFF2-40B4-BE49-F238E27FC236}">
                <a16:creationId xmlns:a16="http://schemas.microsoft.com/office/drawing/2014/main" id="{B1CABD70-4867-48FD-AC0D-DCF015F1BC31}"/>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70450" y="4213438"/>
            <a:ext cx="2731182" cy="684000"/>
          </a:xfrm>
          <a:prstGeom prst="rect">
            <a:avLst/>
          </a:prstGeom>
        </p:spPr>
      </p:pic>
      <p:sp>
        <p:nvSpPr>
          <p:cNvPr id="11" name="Rectangle 10">
            <a:extLst>
              <a:ext uri="{FF2B5EF4-FFF2-40B4-BE49-F238E27FC236}">
                <a16:creationId xmlns:a16="http://schemas.microsoft.com/office/drawing/2014/main" id="{3ED3FF37-CBD0-4006-BB03-019DB869F03D}"/>
              </a:ext>
            </a:extLst>
          </p:cNvPr>
          <p:cNvSpPr/>
          <p:nvPr userDrawn="1"/>
        </p:nvSpPr>
        <p:spPr>
          <a:xfrm>
            <a:off x="251520" y="4850173"/>
            <a:ext cx="5184576" cy="138499"/>
          </a:xfrm>
          <a:prstGeom prst="rect">
            <a:avLst/>
          </a:prstGeom>
        </p:spPr>
        <p:txBody>
          <a:bodyPr wrap="square" lIns="0" tIns="0" rIns="0" bIns="0">
            <a:spAutoFit/>
          </a:bodyPr>
          <a:lstStyle/>
          <a:p>
            <a:pPr algn="l">
              <a:lnSpc>
                <a:spcPct val="90000"/>
              </a:lnSpc>
            </a:pPr>
            <a:r>
              <a:rPr lang="en-AU" sz="1000">
                <a:solidFill>
                  <a:schemeClr val="accent3"/>
                </a:solidFill>
              </a:rPr>
              <a:t>Operated by CSIRO, Australia’s National Science Agency, on behalf of the nation</a:t>
            </a:r>
          </a:p>
        </p:txBody>
      </p:sp>
    </p:spTree>
    <p:extLst>
      <p:ext uri="{BB962C8B-B14F-4D97-AF65-F5344CB8AC3E}">
        <p14:creationId xmlns:p14="http://schemas.microsoft.com/office/powerpoint/2010/main" val="1864751774"/>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6619254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5652120" y="470994"/>
            <a:ext cx="3249512" cy="276999"/>
          </a:xfrm>
          <a:prstGeom prst="rect">
            <a:avLst/>
          </a:prstGeom>
        </p:spPr>
        <p:txBody>
          <a:bodyPr wrap="square" lIns="0" tIns="0" rIns="0" bIns="0">
            <a:spAutoFit/>
          </a:bodyPr>
          <a:lstStyle/>
          <a:p>
            <a:pPr algn="r">
              <a:lnSpc>
                <a:spcPct val="90000"/>
              </a:lnSpc>
            </a:pPr>
            <a:r>
              <a:rPr lang="en-AU" sz="1000">
                <a:solidFill>
                  <a:schemeClr val="bg1"/>
                </a:solidFill>
              </a:rPr>
              <a:t>Operated by CSIRO, Australia’s National Science Agency, </a:t>
            </a:r>
            <a:br>
              <a:rPr lang="en-AU" sz="1000">
                <a:solidFill>
                  <a:schemeClr val="bg1"/>
                </a:solidFill>
              </a:rPr>
            </a:br>
            <a:r>
              <a:rPr lang="en-AU" sz="1000">
                <a:solidFill>
                  <a:schemeClr val="bg1"/>
                </a:solidFill>
              </a:rPr>
              <a:t>on behalf of the nation</a:t>
            </a:r>
          </a:p>
        </p:txBody>
      </p:sp>
      <p:pic>
        <p:nvPicPr>
          <p:cNvPr id="8" name="Graphic 7">
            <a:extLst>
              <a:ext uri="{FF2B5EF4-FFF2-40B4-BE49-F238E27FC236}">
                <a16:creationId xmlns:a16="http://schemas.microsoft.com/office/drawing/2014/main" id="{F4E7955D-800C-4935-BA3F-A34E93CC020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1520" y="267494"/>
            <a:ext cx="2731182" cy="684000"/>
          </a:xfrm>
          <a:prstGeom prst="rect">
            <a:avLst/>
          </a:prstGeom>
        </p:spPr>
      </p:pic>
    </p:spTree>
    <p:extLst>
      <p:ext uri="{BB962C8B-B14F-4D97-AF65-F5344CB8AC3E}">
        <p14:creationId xmlns:p14="http://schemas.microsoft.com/office/powerpoint/2010/main" val="1746219339"/>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84639224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647519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66427547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4193395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9954104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5488702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7132117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63516796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870715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1.emf"/><Relationship Id="rId2" Type="http://schemas.openxmlformats.org/officeDocument/2006/relationships/slideLayout" Target="../slideLayouts/slideLayout21.xml"/><Relationship Id="rId16"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image" Target="../media/image2.emf"/><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image" Target="../media/image2.emf"/><Relationship Id="rId2" Type="http://schemas.openxmlformats.org/officeDocument/2006/relationships/slideLayout" Target="../slideLayouts/slideLayout55.xml"/><Relationship Id="rId16"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image" Target="../media/image3.png"/><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theme" Target="../theme/theme5.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image" Target="../media/image4.sv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image" Target="../media/image4.svg"/><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image" Target="../media/image3.png"/><Relationship Id="rId2" Type="http://schemas.openxmlformats.org/officeDocument/2006/relationships/slideLayout" Target="../slideLayouts/slideLayout89.xml"/><Relationship Id="rId16" Type="http://schemas.openxmlformats.org/officeDocument/2006/relationships/theme" Target="../theme/theme6.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3" Type="http://schemas.openxmlformats.org/officeDocument/2006/relationships/slideLayout" Target="../slideLayouts/slideLayout105.xml"/><Relationship Id="rId21" Type="http://schemas.openxmlformats.org/officeDocument/2006/relationships/theme" Target="../theme/theme7.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image" Target="../media/image5.emf"/></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image" Target="../media/image5.emf"/><Relationship Id="rId2" Type="http://schemas.openxmlformats.org/officeDocument/2006/relationships/slideLayout" Target="../slideLayouts/slideLayout124.xml"/><Relationship Id="rId16" Type="http://schemas.openxmlformats.org/officeDocument/2006/relationships/theme" Target="../theme/theme8.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21"/>
          <a:stretch>
            <a:fillRect/>
          </a:stretch>
        </p:blipFill>
        <p:spPr>
          <a:xfrm>
            <a:off x="251520" y="195486"/>
            <a:ext cx="442169" cy="442169"/>
          </a:xfrm>
          <a:prstGeom prst="rect">
            <a:avLst/>
          </a:prstGeom>
        </p:spPr>
      </p:pic>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96" r:id="rId2"/>
    <p:sldLayoutId id="2147483818" r:id="rId3"/>
    <p:sldLayoutId id="2147483655" r:id="rId4"/>
    <p:sldLayoutId id="2147483704" r:id="rId5"/>
    <p:sldLayoutId id="2147483680" r:id="rId6"/>
    <p:sldLayoutId id="2147483679" r:id="rId7"/>
    <p:sldLayoutId id="2147483661" r:id="rId8"/>
    <p:sldLayoutId id="2147483702" r:id="rId9"/>
    <p:sldLayoutId id="2147483706" r:id="rId10"/>
    <p:sldLayoutId id="2147483698" r:id="rId11"/>
    <p:sldLayoutId id="2147483699" r:id="rId12"/>
    <p:sldLayoutId id="2147483663" r:id="rId13"/>
    <p:sldLayoutId id="2147483707" r:id="rId14"/>
    <p:sldLayoutId id="2147483664" r:id="rId15"/>
    <p:sldLayoutId id="2147483667" r:id="rId16"/>
    <p:sldLayoutId id="2147483665" r:id="rId17"/>
    <p:sldLayoutId id="2147483682" r:id="rId18"/>
    <p:sldLayoutId id="2147483681" r:id="rId19"/>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17"/>
          <a:stretch>
            <a:fillRect/>
          </a:stretch>
        </p:blipFill>
        <p:spPr>
          <a:xfrm>
            <a:off x="8479813" y="4561859"/>
            <a:ext cx="442169" cy="442169"/>
          </a:xfrm>
          <a:prstGeom prst="rect">
            <a:avLst/>
          </a:prstGeom>
        </p:spPr>
      </p:pic>
    </p:spTree>
    <p:extLst>
      <p:ext uri="{BB962C8B-B14F-4D97-AF65-F5344CB8AC3E}">
        <p14:creationId xmlns:p14="http://schemas.microsoft.com/office/powerpoint/2010/main" val="4022737140"/>
      </p:ext>
    </p:extLst>
  </p:cSld>
  <p:clrMap bg1="lt1" tx1="dk1" bg2="lt2" tx2="dk2" accent1="accent1" accent2="accent2" accent3="accent3" accent4="accent4" accent5="accent5" accent6="accent6" hlink="hlink" folHlink="folHlink"/>
  <p:sldLayoutIdLst>
    <p:sldLayoutId id="2147483684" r:id="rId1"/>
    <p:sldLayoutId id="2147483697" r:id="rId2"/>
    <p:sldLayoutId id="2147483701" r:id="rId3"/>
    <p:sldLayoutId id="2147483685" r:id="rId4"/>
    <p:sldLayoutId id="2147483705" r:id="rId5"/>
    <p:sldLayoutId id="2147483686" r:id="rId6"/>
    <p:sldLayoutId id="2147483687" r:id="rId7"/>
    <p:sldLayoutId id="2147483688" r:id="rId8"/>
    <p:sldLayoutId id="2147483689" r:id="rId9"/>
    <p:sldLayoutId id="2147483708" r:id="rId10"/>
    <p:sldLayoutId id="2147483690" r:id="rId11"/>
    <p:sldLayoutId id="2147483691" r:id="rId12"/>
    <p:sldLayoutId id="2147483692" r:id="rId13"/>
    <p:sldLayoutId id="2147483693" r:id="rId14"/>
    <p:sldLayoutId id="2147483694" r:id="rId15"/>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1" name="Picture 10">
            <a:extLst>
              <a:ext uri="{FF2B5EF4-FFF2-40B4-BE49-F238E27FC236}">
                <a16:creationId xmlns:a16="http://schemas.microsoft.com/office/drawing/2014/main" id="{C67DD59A-4148-4107-89BD-9ACB60B45F7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51519" y="195486"/>
            <a:ext cx="936488" cy="442800"/>
          </a:xfrm>
          <a:prstGeom prst="rect">
            <a:avLst/>
          </a:prstGeom>
        </p:spPr>
      </p:pic>
    </p:spTree>
    <p:extLst>
      <p:ext uri="{BB962C8B-B14F-4D97-AF65-F5344CB8AC3E}">
        <p14:creationId xmlns:p14="http://schemas.microsoft.com/office/powerpoint/2010/main" val="551333402"/>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1" name="Picture 10">
            <a:extLst>
              <a:ext uri="{FF2B5EF4-FFF2-40B4-BE49-F238E27FC236}">
                <a16:creationId xmlns:a16="http://schemas.microsoft.com/office/drawing/2014/main" id="{35B5D801-8BF9-4650-9BFF-FFF9F24B181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985494" y="4561228"/>
            <a:ext cx="936488" cy="442800"/>
          </a:xfrm>
          <a:prstGeom prst="rect">
            <a:avLst/>
          </a:prstGeom>
        </p:spPr>
      </p:pic>
    </p:spTree>
    <p:extLst>
      <p:ext uri="{BB962C8B-B14F-4D97-AF65-F5344CB8AC3E}">
        <p14:creationId xmlns:p14="http://schemas.microsoft.com/office/powerpoint/2010/main" val="383829126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0" name="Graphic 9">
            <a:extLst>
              <a:ext uri="{FF2B5EF4-FFF2-40B4-BE49-F238E27FC236}">
                <a16:creationId xmlns:a16="http://schemas.microsoft.com/office/drawing/2014/main" id="{88F4E070-DE66-4ABC-A8F6-3559DD6EA35B}"/>
              </a:ext>
              <a:ext uri="{C183D7F6-B498-43B3-948B-1728B52AA6E4}">
                <adec:decorative xmlns:adec="http://schemas.microsoft.com/office/drawing/2017/decorative" val="1"/>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251519" y="195486"/>
            <a:ext cx="1768081" cy="442800"/>
          </a:xfrm>
          <a:prstGeom prst="rect">
            <a:avLst/>
          </a:prstGeom>
        </p:spPr>
      </p:pic>
    </p:spTree>
    <p:extLst>
      <p:ext uri="{BB962C8B-B14F-4D97-AF65-F5344CB8AC3E}">
        <p14:creationId xmlns:p14="http://schemas.microsoft.com/office/powerpoint/2010/main" val="190495752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 id="2147483800" r:id="rId19"/>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0" name="Graphic 9">
            <a:extLst>
              <a:ext uri="{FF2B5EF4-FFF2-40B4-BE49-F238E27FC236}">
                <a16:creationId xmlns:a16="http://schemas.microsoft.com/office/drawing/2014/main" id="{E48BB93D-47BD-4299-AC60-ADD2BF55C87B}"/>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153901" y="4561228"/>
            <a:ext cx="1768081" cy="442800"/>
          </a:xfrm>
          <a:prstGeom prst="rect">
            <a:avLst/>
          </a:prstGeom>
        </p:spPr>
      </p:pic>
    </p:spTree>
    <p:extLst>
      <p:ext uri="{BB962C8B-B14F-4D97-AF65-F5344CB8AC3E}">
        <p14:creationId xmlns:p14="http://schemas.microsoft.com/office/powerpoint/2010/main" val="3642846439"/>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6" name="Picture 5">
            <a:extLst>
              <a:ext uri="{FF2B5EF4-FFF2-40B4-BE49-F238E27FC236}">
                <a16:creationId xmlns:a16="http://schemas.microsoft.com/office/drawing/2014/main" id="{1D99F6DE-9351-1240-AACA-18070547596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43290" y="245070"/>
            <a:ext cx="1010317" cy="232078"/>
          </a:xfrm>
          <a:prstGeom prst="rect">
            <a:avLst/>
          </a:prstGeom>
        </p:spPr>
      </p:pic>
    </p:spTree>
    <p:extLst>
      <p:ext uri="{BB962C8B-B14F-4D97-AF65-F5344CB8AC3E}">
        <p14:creationId xmlns:p14="http://schemas.microsoft.com/office/powerpoint/2010/main" val="296842639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827"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0" name="Picture 9">
            <a:extLst>
              <a:ext uri="{FF2B5EF4-FFF2-40B4-BE49-F238E27FC236}">
                <a16:creationId xmlns:a16="http://schemas.microsoft.com/office/drawing/2014/main" id="{5D46349F-4F50-4446-8BA9-4263776EBB9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882858" y="4709569"/>
            <a:ext cx="1010317" cy="232078"/>
          </a:xfrm>
          <a:prstGeom prst="rect">
            <a:avLst/>
          </a:prstGeom>
        </p:spPr>
      </p:pic>
    </p:spTree>
    <p:extLst>
      <p:ext uri="{BB962C8B-B14F-4D97-AF65-F5344CB8AC3E}">
        <p14:creationId xmlns:p14="http://schemas.microsoft.com/office/powerpoint/2010/main" val="234322065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Lst>
  <p:hf sldNum="0" hdr="0" ft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602">
          <p15:clr>
            <a:srgbClr val="F26B43"/>
          </p15:clr>
        </p15:guide>
        <p15:guide id="2" orient="horz" pos="316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3C73BF-0317-00F6-27FD-93CE4322F48B}"/>
              </a:ext>
            </a:extLst>
          </p:cNvPr>
          <p:cNvSpPr>
            <a:spLocks noGrp="1"/>
          </p:cNvSpPr>
          <p:nvPr>
            <p:ph type="ctrTitle"/>
          </p:nvPr>
        </p:nvSpPr>
        <p:spPr>
          <a:xfrm>
            <a:off x="245863" y="1923678"/>
            <a:ext cx="3600400" cy="1728192"/>
          </a:xfrm>
        </p:spPr>
        <p:txBody>
          <a:bodyPr>
            <a:normAutofit fontScale="90000"/>
          </a:bodyPr>
          <a:lstStyle/>
          <a:p>
            <a:r>
              <a:rPr lang="en-AU"/>
              <a:t>The implications of a global dietary shift on regional economy and environmental sustainability:</a:t>
            </a:r>
          </a:p>
        </p:txBody>
      </p:sp>
      <p:sp>
        <p:nvSpPr>
          <p:cNvPr id="6" name="Subtitle 5">
            <a:extLst>
              <a:ext uri="{FF2B5EF4-FFF2-40B4-BE49-F238E27FC236}">
                <a16:creationId xmlns:a16="http://schemas.microsoft.com/office/drawing/2014/main" id="{26529029-6C08-E131-DB56-0C68FA6761E9}"/>
              </a:ext>
            </a:extLst>
          </p:cNvPr>
          <p:cNvSpPr>
            <a:spLocks noGrp="1"/>
          </p:cNvSpPr>
          <p:nvPr>
            <p:ph type="subTitle" idx="1"/>
          </p:nvPr>
        </p:nvSpPr>
        <p:spPr>
          <a:xfrm>
            <a:off x="245863" y="3867894"/>
            <a:ext cx="3600400" cy="576064"/>
          </a:xfrm>
        </p:spPr>
        <p:txBody>
          <a:bodyPr>
            <a:normAutofit/>
          </a:bodyPr>
          <a:lstStyle/>
          <a:p>
            <a:r>
              <a:rPr lang="en-AU" sz="2200"/>
              <a:t>The case of Australia</a:t>
            </a:r>
          </a:p>
        </p:txBody>
      </p:sp>
      <p:pic>
        <p:nvPicPr>
          <p:cNvPr id="3" name="Picture Placeholder 2">
            <a:extLst>
              <a:ext uri="{FF2B5EF4-FFF2-40B4-BE49-F238E27FC236}">
                <a16:creationId xmlns:a16="http://schemas.microsoft.com/office/drawing/2014/main" id="{99224CF5-B34C-C4D9-DA31-EC093834443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5634" t="22040" r="5634" b="9362"/>
          <a:stretch/>
        </p:blipFill>
        <p:spPr>
          <a:xfrm>
            <a:off x="3923913" y="0"/>
            <a:ext cx="5220087" cy="4260232"/>
          </a:xfrm>
        </p:spPr>
      </p:pic>
      <p:sp>
        <p:nvSpPr>
          <p:cNvPr id="9" name="Footer Placeholder 2">
            <a:extLst>
              <a:ext uri="{FF2B5EF4-FFF2-40B4-BE49-F238E27FC236}">
                <a16:creationId xmlns:a16="http://schemas.microsoft.com/office/drawing/2014/main" id="{87D31C4E-4BE4-41C5-88A8-13740E10A908}"/>
              </a:ext>
            </a:extLst>
          </p:cNvPr>
          <p:cNvSpPr txBox="1">
            <a:spLocks/>
          </p:cNvSpPr>
          <p:nvPr/>
        </p:nvSpPr>
        <p:spPr bwMode="auto">
          <a:xfrm>
            <a:off x="5436096" y="4335946"/>
            <a:ext cx="3600400" cy="216024"/>
          </a:xfrm>
          <a:prstGeom prst="rect">
            <a:avLst/>
          </a:prstGeom>
          <a:noFill/>
          <a:ln w="9525">
            <a:noFill/>
            <a:miter lim="800000"/>
            <a:headEnd/>
            <a:tailEnd/>
          </a:ln>
        </p:spPr>
        <p:txBody>
          <a:bodyPr lIns="0" tIns="0" rIns="0" bIns="0"/>
          <a:lstStyle/>
          <a:p>
            <a:r>
              <a:rPr lang="en-AU" sz="1400">
                <a:latin typeface="Calibri" pitchFamily="34" charset="0"/>
              </a:rPr>
              <a:t>Yingying Lu|  27</a:t>
            </a:r>
            <a:r>
              <a:rPr lang="en-AU" sz="1400" baseline="30000">
                <a:latin typeface="Calibri" pitchFamily="34" charset="0"/>
              </a:rPr>
              <a:t>th</a:t>
            </a:r>
            <a:r>
              <a:rPr lang="en-AU" sz="1400">
                <a:latin typeface="Calibri" pitchFamily="34" charset="0"/>
              </a:rPr>
              <a:t> Annual GTAP Conference, USA</a:t>
            </a:r>
          </a:p>
          <a:p>
            <a:r>
              <a:rPr lang="en-AU" sz="1400">
                <a:latin typeface="Calibri" pitchFamily="34" charset="0"/>
              </a:rPr>
              <a:t>                                                                 June 6, 2024 </a:t>
            </a:r>
            <a:endParaRPr lang="en-US" sz="1400">
              <a:latin typeface="Calibri" pitchFamily="34" charset="0"/>
            </a:endParaRPr>
          </a:p>
        </p:txBody>
      </p:sp>
    </p:spTree>
    <p:extLst>
      <p:ext uri="{BB962C8B-B14F-4D97-AF65-F5344CB8AC3E}">
        <p14:creationId xmlns:p14="http://schemas.microsoft.com/office/powerpoint/2010/main" val="3913664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0346A-1538-6179-3D21-DEB0FCACE4DF}"/>
              </a:ext>
            </a:extLst>
          </p:cNvPr>
          <p:cNvSpPr>
            <a:spLocks noGrp="1"/>
          </p:cNvSpPr>
          <p:nvPr>
            <p:ph type="title"/>
          </p:nvPr>
        </p:nvSpPr>
        <p:spPr>
          <a:xfrm>
            <a:off x="827584" y="123478"/>
            <a:ext cx="8640960" cy="639365"/>
          </a:xfrm>
        </p:spPr>
        <p:txBody>
          <a:bodyPr/>
          <a:lstStyle/>
          <a:p>
            <a:r>
              <a:rPr lang="en-AU"/>
              <a:t>Baseline calibration</a:t>
            </a:r>
          </a:p>
        </p:txBody>
      </p:sp>
      <p:sp>
        <p:nvSpPr>
          <p:cNvPr id="3" name="TextBox 2">
            <a:extLst>
              <a:ext uri="{FF2B5EF4-FFF2-40B4-BE49-F238E27FC236}">
                <a16:creationId xmlns:a16="http://schemas.microsoft.com/office/drawing/2014/main" id="{BF96CDFA-0471-5D9F-4136-733A97D2350C}"/>
              </a:ext>
            </a:extLst>
          </p:cNvPr>
          <p:cNvSpPr txBox="1"/>
          <p:nvPr/>
        </p:nvSpPr>
        <p:spPr>
          <a:xfrm>
            <a:off x="539552" y="915566"/>
            <a:ext cx="7272808" cy="4524315"/>
          </a:xfrm>
          <a:prstGeom prst="rect">
            <a:avLst/>
          </a:prstGeom>
          <a:noFill/>
        </p:spPr>
        <p:txBody>
          <a:bodyPr wrap="square" rtlCol="0">
            <a:spAutoFit/>
          </a:bodyPr>
          <a:lstStyle/>
          <a:p>
            <a:pPr marL="285750" indent="-285750">
              <a:buFont typeface="Arial" panose="020B0604020202020204" pitchFamily="34" charset="0"/>
              <a:buChar char="•"/>
            </a:pPr>
            <a:r>
              <a:rPr lang="en-AU" dirty="0"/>
              <a:t>GDP</a:t>
            </a:r>
          </a:p>
          <a:p>
            <a:pPr marL="742950" lvl="1" indent="-285750">
              <a:buFont typeface="Arial" panose="020B0604020202020204" pitchFamily="34" charset="0"/>
              <a:buChar char="•"/>
            </a:pPr>
            <a:r>
              <a:rPr lang="en-AU" sz="1400" dirty="0"/>
              <a:t>Updated SSP2 projection after 2020, using IMF historical real GDP growth rates before 2020 </a:t>
            </a:r>
          </a:p>
          <a:p>
            <a:pPr marL="285750" indent="-285750">
              <a:buFont typeface="Arial" panose="020B0604020202020204" pitchFamily="34" charset="0"/>
              <a:buChar char="•"/>
            </a:pPr>
            <a:r>
              <a:rPr lang="en-AU" dirty="0"/>
              <a:t>Population</a:t>
            </a:r>
          </a:p>
          <a:p>
            <a:pPr marL="742950" lvl="1" indent="-285750">
              <a:buFont typeface="Arial" panose="020B0604020202020204" pitchFamily="34" charset="0"/>
              <a:buChar char="•"/>
            </a:pPr>
            <a:r>
              <a:rPr lang="en-AU" sz="1400" dirty="0"/>
              <a:t>Updated SSP2 projection after 2020, using UN historical population growth rates before 2020 </a:t>
            </a:r>
          </a:p>
          <a:p>
            <a:pPr marL="285750" indent="-285750">
              <a:buFont typeface="Arial" panose="020B0604020202020204" pitchFamily="34" charset="0"/>
              <a:buChar char="•"/>
            </a:pPr>
            <a:r>
              <a:rPr lang="en-AU" dirty="0"/>
              <a:t>Diet</a:t>
            </a:r>
          </a:p>
          <a:p>
            <a:pPr marL="742950" lvl="1" indent="-285750">
              <a:buFont typeface="Arial" panose="020B0604020202020204" pitchFamily="34" charset="0"/>
              <a:buChar char="•"/>
            </a:pPr>
            <a:r>
              <a:rPr lang="en-AU" sz="1400" dirty="0"/>
              <a:t>EAT-Lancet benchmark diet (BMK)  </a:t>
            </a:r>
          </a:p>
          <a:p>
            <a:pPr marL="285750" indent="-285750">
              <a:buFont typeface="Arial" panose="020B0604020202020204" pitchFamily="34" charset="0"/>
              <a:buChar char="•"/>
            </a:pPr>
            <a:r>
              <a:rPr lang="en-AU" dirty="0"/>
              <a:t>Energy efficiency</a:t>
            </a:r>
          </a:p>
          <a:p>
            <a:pPr marL="742950" lvl="1" indent="-285750">
              <a:buFont typeface="Arial" panose="020B0604020202020204" pitchFamily="34" charset="0"/>
              <a:buChar char="•"/>
            </a:pPr>
            <a:r>
              <a:rPr lang="en-AU" sz="1400" dirty="0"/>
              <a:t>Assumptions consistent with IEA latest energy efficiency trend</a:t>
            </a:r>
          </a:p>
          <a:p>
            <a:pPr marL="285750" indent="-285750">
              <a:buFont typeface="Arial" panose="020B0604020202020204" pitchFamily="34" charset="0"/>
              <a:buChar char="•"/>
            </a:pPr>
            <a:r>
              <a:rPr lang="en-AU" dirty="0"/>
              <a:t>Agriculture efficiency</a:t>
            </a:r>
          </a:p>
          <a:p>
            <a:pPr marL="742950" lvl="1" indent="-285750">
              <a:buFont typeface="Arial" panose="020B0604020202020204" pitchFamily="34" charset="0"/>
              <a:buChar char="•"/>
            </a:pPr>
            <a:r>
              <a:rPr lang="en-AU" sz="1400" dirty="0"/>
              <a:t>Crop sector land productivity, livestock and fishery efficiency is calibrated using IMPACT model’s SSP2 projection</a:t>
            </a:r>
          </a:p>
          <a:p>
            <a:pPr marL="285750" indent="-285750">
              <a:buFont typeface="Arial" panose="020B0604020202020204" pitchFamily="34" charset="0"/>
              <a:buChar char="•"/>
            </a:pPr>
            <a:r>
              <a:rPr lang="en-AU" dirty="0"/>
              <a:t>GHG emissions</a:t>
            </a:r>
          </a:p>
          <a:p>
            <a:pPr marL="742950" lvl="1" indent="-285750">
              <a:buFont typeface="Arial" panose="020B0604020202020204" pitchFamily="34" charset="0"/>
              <a:buChar char="•"/>
            </a:pPr>
            <a:r>
              <a:rPr lang="en-AU" sz="1400" dirty="0"/>
              <a:t>MESSAGE-GLOBIEM current policy scenario from Network for Greening the Financial System (NGFS)</a:t>
            </a:r>
          </a:p>
          <a:p>
            <a:pPr marL="742950" lvl="1" indent="-285750">
              <a:buFont typeface="Arial" panose="020B0604020202020204" pitchFamily="34" charset="0"/>
              <a:buChar char="•"/>
            </a:pPr>
            <a:r>
              <a:rPr lang="en-AU" sz="1400" dirty="0"/>
              <a:t>Exclude emissions from LULUCF</a:t>
            </a:r>
          </a:p>
          <a:p>
            <a:endParaRPr lang="en-AU" dirty="0"/>
          </a:p>
        </p:txBody>
      </p:sp>
    </p:spTree>
    <p:extLst>
      <p:ext uri="{BB962C8B-B14F-4D97-AF65-F5344CB8AC3E}">
        <p14:creationId xmlns:p14="http://schemas.microsoft.com/office/powerpoint/2010/main" val="2656679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C722-14D4-DF4A-B10D-744EAAB69539}"/>
              </a:ext>
            </a:extLst>
          </p:cNvPr>
          <p:cNvSpPr>
            <a:spLocks noGrp="1"/>
          </p:cNvSpPr>
          <p:nvPr>
            <p:ph type="title"/>
          </p:nvPr>
        </p:nvSpPr>
        <p:spPr>
          <a:xfrm>
            <a:off x="827584" y="123478"/>
            <a:ext cx="8640960" cy="639365"/>
          </a:xfrm>
        </p:spPr>
        <p:txBody>
          <a:bodyPr/>
          <a:lstStyle/>
          <a:p>
            <a:r>
              <a:rPr lang="en-AU"/>
              <a:t>Baseline overview</a:t>
            </a:r>
          </a:p>
        </p:txBody>
      </p:sp>
      <p:pic>
        <p:nvPicPr>
          <p:cNvPr id="10" name="Picture 9">
            <a:extLst>
              <a:ext uri="{FF2B5EF4-FFF2-40B4-BE49-F238E27FC236}">
                <a16:creationId xmlns:a16="http://schemas.microsoft.com/office/drawing/2014/main" id="{584D9138-1C11-3B68-4797-1462E1D86687}"/>
              </a:ext>
            </a:extLst>
          </p:cNvPr>
          <p:cNvPicPr>
            <a:picLocks noChangeAspect="1"/>
          </p:cNvPicPr>
          <p:nvPr/>
        </p:nvPicPr>
        <p:blipFill>
          <a:blip r:embed="rId2"/>
          <a:stretch>
            <a:fillRect/>
          </a:stretch>
        </p:blipFill>
        <p:spPr>
          <a:xfrm>
            <a:off x="395536" y="843557"/>
            <a:ext cx="5256584" cy="3744417"/>
          </a:xfrm>
          <a:prstGeom prst="rect">
            <a:avLst/>
          </a:prstGeom>
        </p:spPr>
      </p:pic>
      <p:sp>
        <p:nvSpPr>
          <p:cNvPr id="3" name="TextBox 2">
            <a:extLst>
              <a:ext uri="{FF2B5EF4-FFF2-40B4-BE49-F238E27FC236}">
                <a16:creationId xmlns:a16="http://schemas.microsoft.com/office/drawing/2014/main" id="{E8C8B092-FC2C-7057-19F8-227449720E90}"/>
              </a:ext>
            </a:extLst>
          </p:cNvPr>
          <p:cNvSpPr txBox="1"/>
          <p:nvPr/>
        </p:nvSpPr>
        <p:spPr>
          <a:xfrm>
            <a:off x="5796137" y="4547481"/>
            <a:ext cx="3108540" cy="523220"/>
          </a:xfrm>
          <a:prstGeom prst="rect">
            <a:avLst/>
          </a:prstGeom>
          <a:noFill/>
        </p:spPr>
        <p:txBody>
          <a:bodyPr wrap="square" rtlCol="0">
            <a:spAutoFit/>
          </a:bodyPr>
          <a:lstStyle/>
          <a:p>
            <a:pPr algn="ctr"/>
            <a:r>
              <a:rPr lang="en-AU" sz="1400"/>
              <a:t>Change of Australia’s Ag and food related exports under baseline</a:t>
            </a:r>
          </a:p>
        </p:txBody>
      </p:sp>
      <p:pic>
        <p:nvPicPr>
          <p:cNvPr id="4" name="Picture 3">
            <a:extLst>
              <a:ext uri="{FF2B5EF4-FFF2-40B4-BE49-F238E27FC236}">
                <a16:creationId xmlns:a16="http://schemas.microsoft.com/office/drawing/2014/main" id="{5432F25F-838B-97C2-6142-2B152D04CBF8}"/>
              </a:ext>
            </a:extLst>
          </p:cNvPr>
          <p:cNvPicPr>
            <a:picLocks noChangeAspect="1"/>
          </p:cNvPicPr>
          <p:nvPr/>
        </p:nvPicPr>
        <p:blipFill>
          <a:blip r:embed="rId3"/>
          <a:stretch>
            <a:fillRect/>
          </a:stretch>
        </p:blipFill>
        <p:spPr>
          <a:xfrm>
            <a:off x="5813541" y="570026"/>
            <a:ext cx="3438979" cy="3977455"/>
          </a:xfrm>
          <a:prstGeom prst="rect">
            <a:avLst/>
          </a:prstGeom>
        </p:spPr>
      </p:pic>
    </p:spTree>
    <p:extLst>
      <p:ext uri="{BB962C8B-B14F-4D97-AF65-F5344CB8AC3E}">
        <p14:creationId xmlns:p14="http://schemas.microsoft.com/office/powerpoint/2010/main" val="2134570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18E08-1038-8A79-23AC-D1AAACBE9CD6}"/>
              </a:ext>
            </a:extLst>
          </p:cNvPr>
          <p:cNvSpPr>
            <a:spLocks noGrp="1"/>
          </p:cNvSpPr>
          <p:nvPr>
            <p:ph type="title"/>
          </p:nvPr>
        </p:nvSpPr>
        <p:spPr>
          <a:xfrm>
            <a:off x="827584" y="123478"/>
            <a:ext cx="8640960" cy="639365"/>
          </a:xfrm>
        </p:spPr>
        <p:txBody>
          <a:bodyPr/>
          <a:lstStyle/>
          <a:p>
            <a:r>
              <a:rPr lang="en-AU"/>
              <a:t>Dietary shift scenarios</a:t>
            </a:r>
          </a:p>
        </p:txBody>
      </p:sp>
      <p:sp>
        <p:nvSpPr>
          <p:cNvPr id="3" name="Rectangle: Rounded Corners 2">
            <a:extLst>
              <a:ext uri="{FF2B5EF4-FFF2-40B4-BE49-F238E27FC236}">
                <a16:creationId xmlns:a16="http://schemas.microsoft.com/office/drawing/2014/main" id="{896956CC-792A-59D1-6BDD-81A5E51C0EA8}"/>
              </a:ext>
            </a:extLst>
          </p:cNvPr>
          <p:cNvSpPr/>
          <p:nvPr/>
        </p:nvSpPr>
        <p:spPr>
          <a:xfrm>
            <a:off x="1259632" y="1451516"/>
            <a:ext cx="2019180" cy="12642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AU" sz="1400"/>
              <a:t>Global dietary shifts towards EAT-Lancet recommendation (DT1), by 2050</a:t>
            </a:r>
          </a:p>
        </p:txBody>
      </p:sp>
      <p:sp>
        <p:nvSpPr>
          <p:cNvPr id="4" name="Rectangle: Rounded Corners 3">
            <a:extLst>
              <a:ext uri="{FF2B5EF4-FFF2-40B4-BE49-F238E27FC236}">
                <a16:creationId xmlns:a16="http://schemas.microsoft.com/office/drawing/2014/main" id="{B019D71C-45CB-42E1-70BA-F6F66D2215AD}"/>
              </a:ext>
            </a:extLst>
          </p:cNvPr>
          <p:cNvSpPr/>
          <p:nvPr/>
        </p:nvSpPr>
        <p:spPr>
          <a:xfrm>
            <a:off x="1245001" y="2854034"/>
            <a:ext cx="2019179" cy="12502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AU" sz="1400"/>
              <a:t>Same as DT1, but only high-income countries/regions have EAT-Lancet dietary shift (DT2)</a:t>
            </a:r>
          </a:p>
        </p:txBody>
      </p:sp>
      <p:sp>
        <p:nvSpPr>
          <p:cNvPr id="5" name="Rectangle: Rounded Corners 4">
            <a:extLst>
              <a:ext uri="{FF2B5EF4-FFF2-40B4-BE49-F238E27FC236}">
                <a16:creationId xmlns:a16="http://schemas.microsoft.com/office/drawing/2014/main" id="{39CC0B42-CF7F-D550-B5CB-4E0D2F850EDF}"/>
              </a:ext>
            </a:extLst>
          </p:cNvPr>
          <p:cNvSpPr/>
          <p:nvPr/>
        </p:nvSpPr>
        <p:spPr>
          <a:xfrm>
            <a:off x="4939246" y="1526802"/>
            <a:ext cx="2019178" cy="115212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AU"/>
              <a:t>Towards 1.5 degree scenario with a global carbon tax</a:t>
            </a:r>
          </a:p>
        </p:txBody>
      </p:sp>
      <p:sp>
        <p:nvSpPr>
          <p:cNvPr id="6" name="Rectangle: Rounded Corners 5">
            <a:extLst>
              <a:ext uri="{FF2B5EF4-FFF2-40B4-BE49-F238E27FC236}">
                <a16:creationId xmlns:a16="http://schemas.microsoft.com/office/drawing/2014/main" id="{0E77CEAA-2BA6-8BCE-8BCC-5240C32C8899}"/>
              </a:ext>
            </a:extLst>
          </p:cNvPr>
          <p:cNvSpPr/>
          <p:nvPr/>
        </p:nvSpPr>
        <p:spPr>
          <a:xfrm>
            <a:off x="5062903" y="3326318"/>
            <a:ext cx="1872208" cy="119684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AU"/>
              <a:t>Dietary shift under the 1.5 degree scenario</a:t>
            </a:r>
          </a:p>
        </p:txBody>
      </p:sp>
      <p:sp>
        <p:nvSpPr>
          <p:cNvPr id="8" name="Arrow: Right 7">
            <a:extLst>
              <a:ext uri="{FF2B5EF4-FFF2-40B4-BE49-F238E27FC236}">
                <a16:creationId xmlns:a16="http://schemas.microsoft.com/office/drawing/2014/main" id="{F74405AF-8037-3616-20E7-002DC05508D3}"/>
              </a:ext>
            </a:extLst>
          </p:cNvPr>
          <p:cNvSpPr/>
          <p:nvPr/>
        </p:nvSpPr>
        <p:spPr>
          <a:xfrm>
            <a:off x="3563888" y="3786149"/>
            <a:ext cx="1463009" cy="2771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Arrow: Right 8">
            <a:extLst>
              <a:ext uri="{FF2B5EF4-FFF2-40B4-BE49-F238E27FC236}">
                <a16:creationId xmlns:a16="http://schemas.microsoft.com/office/drawing/2014/main" id="{088AB64D-5337-1475-C563-36E1BE57EC05}"/>
              </a:ext>
            </a:extLst>
          </p:cNvPr>
          <p:cNvSpPr/>
          <p:nvPr/>
        </p:nvSpPr>
        <p:spPr>
          <a:xfrm rot="5400000">
            <a:off x="5694876" y="2881311"/>
            <a:ext cx="608261" cy="2771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856C9741-F038-3259-08EF-4F458A951CEC}"/>
              </a:ext>
            </a:extLst>
          </p:cNvPr>
          <p:cNvSpPr/>
          <p:nvPr/>
        </p:nvSpPr>
        <p:spPr>
          <a:xfrm>
            <a:off x="971600" y="843558"/>
            <a:ext cx="2565983" cy="4058566"/>
          </a:xfrm>
          <a:prstGeom prst="rect">
            <a:avLst/>
          </a:prstGeom>
          <a:noFill/>
          <a:ln w="2857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AU"/>
          </a:p>
        </p:txBody>
      </p:sp>
      <p:sp>
        <p:nvSpPr>
          <p:cNvPr id="12" name="TextBox 11">
            <a:extLst>
              <a:ext uri="{FF2B5EF4-FFF2-40B4-BE49-F238E27FC236}">
                <a16:creationId xmlns:a16="http://schemas.microsoft.com/office/drawing/2014/main" id="{8766CEB7-969F-7979-3B98-E73CD11D0C51}"/>
              </a:ext>
            </a:extLst>
          </p:cNvPr>
          <p:cNvSpPr txBox="1"/>
          <p:nvPr/>
        </p:nvSpPr>
        <p:spPr>
          <a:xfrm>
            <a:off x="1102464" y="982049"/>
            <a:ext cx="2448272" cy="369332"/>
          </a:xfrm>
          <a:prstGeom prst="rect">
            <a:avLst/>
          </a:prstGeom>
          <a:noFill/>
        </p:spPr>
        <p:txBody>
          <a:bodyPr wrap="square" rtlCol="0">
            <a:spAutoFit/>
          </a:bodyPr>
          <a:lstStyle/>
          <a:p>
            <a:r>
              <a:rPr lang="en-AU">
                <a:solidFill>
                  <a:schemeClr val="accent1"/>
                </a:solidFill>
              </a:rPr>
              <a:t>Implemented scenarios</a:t>
            </a:r>
          </a:p>
        </p:txBody>
      </p:sp>
      <p:sp>
        <p:nvSpPr>
          <p:cNvPr id="7" name="TextBox 6">
            <a:extLst>
              <a:ext uri="{FF2B5EF4-FFF2-40B4-BE49-F238E27FC236}">
                <a16:creationId xmlns:a16="http://schemas.microsoft.com/office/drawing/2014/main" id="{971ADE1F-20A6-7E92-DB74-F09692C531F1}"/>
              </a:ext>
            </a:extLst>
          </p:cNvPr>
          <p:cNvSpPr txBox="1"/>
          <p:nvPr/>
        </p:nvSpPr>
        <p:spPr>
          <a:xfrm>
            <a:off x="943681" y="4163460"/>
            <a:ext cx="2621820" cy="738664"/>
          </a:xfrm>
          <a:prstGeom prst="rect">
            <a:avLst/>
          </a:prstGeom>
          <a:noFill/>
        </p:spPr>
        <p:txBody>
          <a:bodyPr wrap="square" rtlCol="0">
            <a:spAutoFit/>
          </a:bodyPr>
          <a:lstStyle/>
          <a:p>
            <a:pPr algn="ctr"/>
            <a:r>
              <a:rPr lang="en-AU" sz="1400"/>
              <a:t>Shocks are implemented as household demand shift in a cost-neutral way</a:t>
            </a:r>
          </a:p>
        </p:txBody>
      </p:sp>
      <p:sp>
        <p:nvSpPr>
          <p:cNvPr id="11" name="Rectangle 10">
            <a:extLst>
              <a:ext uri="{FF2B5EF4-FFF2-40B4-BE49-F238E27FC236}">
                <a16:creationId xmlns:a16="http://schemas.microsoft.com/office/drawing/2014/main" id="{77A764B6-B23E-5432-E85C-2FADF4474E40}"/>
              </a:ext>
            </a:extLst>
          </p:cNvPr>
          <p:cNvSpPr/>
          <p:nvPr/>
        </p:nvSpPr>
        <p:spPr>
          <a:xfrm>
            <a:off x="4716016" y="835644"/>
            <a:ext cx="2565983" cy="4058566"/>
          </a:xfrm>
          <a:prstGeom prst="rect">
            <a:avLst/>
          </a:prstGeom>
          <a:noFill/>
          <a:ln w="28575" cap="flat" cmpd="sng" algn="ctr">
            <a:solidFill>
              <a:schemeClr val="accent1"/>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AU"/>
          </a:p>
        </p:txBody>
      </p:sp>
      <p:sp>
        <p:nvSpPr>
          <p:cNvPr id="13" name="TextBox 12">
            <a:extLst>
              <a:ext uri="{FF2B5EF4-FFF2-40B4-BE49-F238E27FC236}">
                <a16:creationId xmlns:a16="http://schemas.microsoft.com/office/drawing/2014/main" id="{7E93430E-8519-CD8B-841F-B0A6754CE974}"/>
              </a:ext>
            </a:extLst>
          </p:cNvPr>
          <p:cNvSpPr txBox="1"/>
          <p:nvPr/>
        </p:nvSpPr>
        <p:spPr>
          <a:xfrm>
            <a:off x="5026898" y="843631"/>
            <a:ext cx="1944216" cy="646331"/>
          </a:xfrm>
          <a:prstGeom prst="rect">
            <a:avLst/>
          </a:prstGeom>
          <a:noFill/>
        </p:spPr>
        <p:txBody>
          <a:bodyPr wrap="square" rtlCol="0">
            <a:spAutoFit/>
          </a:bodyPr>
          <a:lstStyle/>
          <a:p>
            <a:pPr algn="ctr"/>
            <a:r>
              <a:rPr lang="en-AU">
                <a:solidFill>
                  <a:schemeClr val="accent1"/>
                </a:solidFill>
              </a:rPr>
              <a:t>Scenarios to be </a:t>
            </a:r>
          </a:p>
          <a:p>
            <a:pPr algn="ctr"/>
            <a:r>
              <a:rPr lang="en-AU">
                <a:solidFill>
                  <a:schemeClr val="accent1"/>
                </a:solidFill>
              </a:rPr>
              <a:t>implemented</a:t>
            </a:r>
          </a:p>
        </p:txBody>
      </p:sp>
    </p:spTree>
    <p:extLst>
      <p:ext uri="{BB962C8B-B14F-4D97-AF65-F5344CB8AC3E}">
        <p14:creationId xmlns:p14="http://schemas.microsoft.com/office/powerpoint/2010/main" val="1015481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C722-14D4-DF4A-B10D-744EAAB69539}"/>
              </a:ext>
            </a:extLst>
          </p:cNvPr>
          <p:cNvSpPr>
            <a:spLocks noGrp="1"/>
          </p:cNvSpPr>
          <p:nvPr>
            <p:ph type="title"/>
          </p:nvPr>
        </p:nvSpPr>
        <p:spPr>
          <a:xfrm>
            <a:off x="827584" y="123478"/>
            <a:ext cx="8640960" cy="639365"/>
          </a:xfrm>
        </p:spPr>
        <p:txBody>
          <a:bodyPr/>
          <a:lstStyle/>
          <a:p>
            <a:r>
              <a:rPr lang="en-AU"/>
              <a:t>Preliminary results - Global</a:t>
            </a:r>
          </a:p>
        </p:txBody>
      </p:sp>
      <p:sp>
        <p:nvSpPr>
          <p:cNvPr id="9" name="TextBox 8">
            <a:extLst>
              <a:ext uri="{FF2B5EF4-FFF2-40B4-BE49-F238E27FC236}">
                <a16:creationId xmlns:a16="http://schemas.microsoft.com/office/drawing/2014/main" id="{CD5CF506-7DBC-C036-2C4A-B976F589F2FF}"/>
              </a:ext>
            </a:extLst>
          </p:cNvPr>
          <p:cNvSpPr txBox="1"/>
          <p:nvPr/>
        </p:nvSpPr>
        <p:spPr>
          <a:xfrm>
            <a:off x="1132269" y="4617953"/>
            <a:ext cx="4680520" cy="400110"/>
          </a:xfrm>
          <a:prstGeom prst="rect">
            <a:avLst/>
          </a:prstGeom>
          <a:noFill/>
        </p:spPr>
        <p:txBody>
          <a:bodyPr wrap="square" rtlCol="0">
            <a:spAutoFit/>
          </a:bodyPr>
          <a:lstStyle/>
          <a:p>
            <a:r>
              <a:rPr lang="en-AU" sz="1000" b="1" dirty="0"/>
              <a:t>DT1: global diet shift towards FLX; </a:t>
            </a:r>
          </a:p>
          <a:p>
            <a:r>
              <a:rPr lang="en-AU" sz="1000" b="1" dirty="0"/>
              <a:t>DT2: diet shift towards FLX in high-income regions</a:t>
            </a:r>
          </a:p>
        </p:txBody>
      </p:sp>
      <p:graphicFrame>
        <p:nvGraphicFramePr>
          <p:cNvPr id="18" name="Table 17">
            <a:extLst>
              <a:ext uri="{FF2B5EF4-FFF2-40B4-BE49-F238E27FC236}">
                <a16:creationId xmlns:a16="http://schemas.microsoft.com/office/drawing/2014/main" id="{EEBA1572-41FE-17D8-B4C4-5FFA6FB974CE}"/>
              </a:ext>
            </a:extLst>
          </p:cNvPr>
          <p:cNvGraphicFramePr>
            <a:graphicFrameLocks noGrp="1"/>
          </p:cNvGraphicFramePr>
          <p:nvPr>
            <p:extLst>
              <p:ext uri="{D42A27DB-BD31-4B8C-83A1-F6EECF244321}">
                <p14:modId xmlns:p14="http://schemas.microsoft.com/office/powerpoint/2010/main" val="8872400"/>
              </p:ext>
            </p:extLst>
          </p:nvPr>
        </p:nvGraphicFramePr>
        <p:xfrm>
          <a:off x="5671472" y="1082931"/>
          <a:ext cx="2769608" cy="3793210"/>
        </p:xfrm>
        <a:graphic>
          <a:graphicData uri="http://schemas.openxmlformats.org/drawingml/2006/table">
            <a:tbl>
              <a:tblPr firstRow="1" bandRow="1">
                <a:tableStyleId>{5C22544A-7EE6-4342-B048-85BDC9FD1C3A}</a:tableStyleId>
              </a:tblPr>
              <a:tblGrid>
                <a:gridCol w="770034">
                  <a:extLst>
                    <a:ext uri="{9D8B030D-6E8A-4147-A177-3AD203B41FA5}">
                      <a16:colId xmlns:a16="http://schemas.microsoft.com/office/drawing/2014/main" val="3858135586"/>
                    </a:ext>
                  </a:extLst>
                </a:gridCol>
                <a:gridCol w="770034">
                  <a:extLst>
                    <a:ext uri="{9D8B030D-6E8A-4147-A177-3AD203B41FA5}">
                      <a16:colId xmlns:a16="http://schemas.microsoft.com/office/drawing/2014/main" val="3233282792"/>
                    </a:ext>
                  </a:extLst>
                </a:gridCol>
                <a:gridCol w="614770">
                  <a:extLst>
                    <a:ext uri="{9D8B030D-6E8A-4147-A177-3AD203B41FA5}">
                      <a16:colId xmlns:a16="http://schemas.microsoft.com/office/drawing/2014/main" val="3400010747"/>
                    </a:ext>
                  </a:extLst>
                </a:gridCol>
                <a:gridCol w="614770">
                  <a:extLst>
                    <a:ext uri="{9D8B030D-6E8A-4147-A177-3AD203B41FA5}">
                      <a16:colId xmlns:a16="http://schemas.microsoft.com/office/drawing/2014/main" val="3586184356"/>
                    </a:ext>
                  </a:extLst>
                </a:gridCol>
              </a:tblGrid>
              <a:tr h="300078">
                <a:tc rowSpan="2">
                  <a:txBody>
                    <a:bodyPr/>
                    <a:lstStyle/>
                    <a:p>
                      <a:r>
                        <a:rPr lang="en-AU" sz="1000" dirty="0"/>
                        <a:t>cumulative% change relative to baseline in 2030</a:t>
                      </a:r>
                    </a:p>
                  </a:txBody>
                  <a:tcPr/>
                </a:tc>
                <a:tc>
                  <a:txBody>
                    <a:bodyPr/>
                    <a:lstStyle/>
                    <a:p>
                      <a:pPr algn="ctr"/>
                      <a:r>
                        <a:rPr lang="en-AU" sz="1000" dirty="0"/>
                        <a:t>Target by 2050</a:t>
                      </a:r>
                    </a:p>
                  </a:txBody>
                  <a:tcPr anchor="ctr"/>
                </a:tc>
                <a:tc>
                  <a:txBody>
                    <a:bodyPr/>
                    <a:lstStyle/>
                    <a:p>
                      <a:pPr algn="ctr"/>
                      <a:r>
                        <a:rPr lang="en-AU" sz="1000" dirty="0"/>
                        <a:t>DT1</a:t>
                      </a:r>
                    </a:p>
                  </a:txBody>
                  <a:tcPr anchor="ctr"/>
                </a:tc>
                <a:tc>
                  <a:txBody>
                    <a:bodyPr/>
                    <a:lstStyle/>
                    <a:p>
                      <a:pPr algn="ctr"/>
                      <a:r>
                        <a:rPr lang="en-AU" sz="1000"/>
                        <a:t>DT2</a:t>
                      </a:r>
                    </a:p>
                  </a:txBody>
                  <a:tcPr anchor="ctr"/>
                </a:tc>
                <a:extLst>
                  <a:ext uri="{0D108BD9-81ED-4DB2-BD59-A6C34878D82A}">
                    <a16:rowId xmlns:a16="http://schemas.microsoft.com/office/drawing/2014/main" val="3971123970"/>
                  </a:ext>
                </a:extLst>
              </a:tr>
              <a:tr h="562645">
                <a:tc vMerge="1">
                  <a:txBody>
                    <a:bodyPr/>
                    <a:lstStyle/>
                    <a:p>
                      <a:endParaRPr lang="en-AU" sz="1000"/>
                    </a:p>
                  </a:txBody>
                  <a:tcPr anchor="ctr"/>
                </a:tc>
                <a:tc>
                  <a:txBody>
                    <a:bodyPr/>
                    <a:lstStyle/>
                    <a:p>
                      <a:pPr algn="ctr" fontAlgn="b"/>
                      <a:r>
                        <a:rPr lang="en-AU" sz="1100" b="1" i="0" u="none" strike="noStrike">
                          <a:solidFill>
                            <a:srgbClr val="000000"/>
                          </a:solidFill>
                          <a:effectLst/>
                          <a:latin typeface="Aptos Narrow" panose="020B0004020202020204" pitchFamily="34" charset="0"/>
                        </a:rPr>
                        <a:t>EAT-Lancet (2100 kcal/</a:t>
                      </a:r>
                      <a:r>
                        <a:rPr lang="en-AU" sz="1100" b="1" i="0" u="none" strike="noStrike" err="1">
                          <a:solidFill>
                            <a:srgbClr val="000000"/>
                          </a:solidFill>
                          <a:effectLst/>
                          <a:latin typeface="Aptos Narrow" panose="020B0004020202020204" pitchFamily="34" charset="0"/>
                        </a:rPr>
                        <a:t>d_w</a:t>
                      </a:r>
                      <a:r>
                        <a:rPr lang="en-AU" sz="1100" b="1" i="0" u="none" strike="noStrike">
                          <a:solidFill>
                            <a:srgbClr val="000000"/>
                          </a:solidFill>
                          <a:effectLst/>
                          <a:latin typeface="Aptos Narrow" panose="020B0004020202020204" pitchFamily="34" charset="0"/>
                        </a:rPr>
                        <a:t>)</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2030</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2030</a:t>
                      </a:r>
                    </a:p>
                  </a:txBody>
                  <a:tcPr marL="9525" marR="9525" marT="9525" marB="0" anchor="ctr"/>
                </a:tc>
                <a:extLst>
                  <a:ext uri="{0D108BD9-81ED-4DB2-BD59-A6C34878D82A}">
                    <a16:rowId xmlns:a16="http://schemas.microsoft.com/office/drawing/2014/main" val="443212319"/>
                  </a:ext>
                </a:extLst>
              </a:tr>
              <a:tr h="218025">
                <a:tc>
                  <a:txBody>
                    <a:bodyPr/>
                    <a:lstStyle/>
                    <a:p>
                      <a:pPr algn="l" fontAlgn="b"/>
                      <a:r>
                        <a:rPr lang="en-AU" sz="1100" b="0" i="0" u="none" strike="noStrike">
                          <a:solidFill>
                            <a:srgbClr val="000000"/>
                          </a:solidFill>
                          <a:effectLst/>
                          <a:latin typeface="Aptos Narrow" panose="020B0004020202020204" pitchFamily="34" charset="0"/>
                        </a:rPr>
                        <a:t>Wheat</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-22%</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-9.0%</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0.4%</a:t>
                      </a:r>
                    </a:p>
                  </a:txBody>
                  <a:tcPr marL="9525" marR="9525" marT="9525" marB="0" anchor="ctr"/>
                </a:tc>
                <a:extLst>
                  <a:ext uri="{0D108BD9-81ED-4DB2-BD59-A6C34878D82A}">
                    <a16:rowId xmlns:a16="http://schemas.microsoft.com/office/drawing/2014/main" val="3865643909"/>
                  </a:ext>
                </a:extLst>
              </a:tr>
              <a:tr h="218025">
                <a:tc>
                  <a:txBody>
                    <a:bodyPr/>
                    <a:lstStyle/>
                    <a:p>
                      <a:pPr algn="l" fontAlgn="b"/>
                      <a:r>
                        <a:rPr lang="en-AU" sz="1100" b="0" i="0" u="none" strike="noStrike">
                          <a:solidFill>
                            <a:srgbClr val="000000"/>
                          </a:solidFill>
                          <a:effectLst/>
                          <a:latin typeface="Aptos Narrow" panose="020B0004020202020204" pitchFamily="34" charset="0"/>
                        </a:rPr>
                        <a:t>Oth_grains</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-16%</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-14.9%</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0.1%</a:t>
                      </a:r>
                    </a:p>
                  </a:txBody>
                  <a:tcPr marL="9525" marR="9525" marT="9525" marB="0" anchor="ctr"/>
                </a:tc>
                <a:extLst>
                  <a:ext uri="{0D108BD9-81ED-4DB2-BD59-A6C34878D82A}">
                    <a16:rowId xmlns:a16="http://schemas.microsoft.com/office/drawing/2014/main" val="835779580"/>
                  </a:ext>
                </a:extLst>
              </a:tr>
              <a:tr h="218025">
                <a:tc>
                  <a:txBody>
                    <a:bodyPr/>
                    <a:lstStyle/>
                    <a:p>
                      <a:pPr algn="l" fontAlgn="b"/>
                      <a:r>
                        <a:rPr lang="en-AU" sz="1100" b="0" i="0" u="none" strike="noStrike">
                          <a:solidFill>
                            <a:srgbClr val="000000"/>
                          </a:solidFill>
                          <a:effectLst/>
                          <a:latin typeface="Aptos Narrow" panose="020B0004020202020204" pitchFamily="34" charset="0"/>
                        </a:rPr>
                        <a:t>Veg_fruit</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61%</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7.6%</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5.7%</a:t>
                      </a:r>
                    </a:p>
                  </a:txBody>
                  <a:tcPr marL="9525" marR="9525" marT="9525" marB="0" anchor="ctr"/>
                </a:tc>
                <a:extLst>
                  <a:ext uri="{0D108BD9-81ED-4DB2-BD59-A6C34878D82A}">
                    <a16:rowId xmlns:a16="http://schemas.microsoft.com/office/drawing/2014/main" val="2651999291"/>
                  </a:ext>
                </a:extLst>
              </a:tr>
              <a:tr h="218025">
                <a:tc>
                  <a:txBody>
                    <a:bodyPr/>
                    <a:lstStyle/>
                    <a:p>
                      <a:pPr algn="l" fontAlgn="b"/>
                      <a:r>
                        <a:rPr lang="en-AU" sz="1100" b="0" i="0" u="none" strike="noStrike">
                          <a:solidFill>
                            <a:srgbClr val="000000"/>
                          </a:solidFill>
                          <a:effectLst/>
                          <a:latin typeface="Aptos Narrow" panose="020B0004020202020204" pitchFamily="34" charset="0"/>
                        </a:rPr>
                        <a:t>Oil_seeds</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226%</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38.2%</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3.7%</a:t>
                      </a:r>
                    </a:p>
                  </a:txBody>
                  <a:tcPr marL="9525" marR="9525" marT="9525" marB="0" anchor="ctr"/>
                </a:tc>
                <a:extLst>
                  <a:ext uri="{0D108BD9-81ED-4DB2-BD59-A6C34878D82A}">
                    <a16:rowId xmlns:a16="http://schemas.microsoft.com/office/drawing/2014/main" val="971129426"/>
                  </a:ext>
                </a:extLst>
              </a:tr>
              <a:tr h="218025">
                <a:tc>
                  <a:txBody>
                    <a:bodyPr/>
                    <a:lstStyle/>
                    <a:p>
                      <a:pPr algn="l" fontAlgn="b"/>
                      <a:r>
                        <a:rPr lang="en-AU" sz="1100" b="0" i="0" u="none" strike="noStrike">
                          <a:solidFill>
                            <a:srgbClr val="000000"/>
                          </a:solidFill>
                          <a:effectLst/>
                          <a:latin typeface="Aptos Narrow" panose="020B0004020202020204" pitchFamily="34" charset="0"/>
                        </a:rPr>
                        <a:t>Live_poultry</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-41%</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-19.5%</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-4.6%</a:t>
                      </a:r>
                    </a:p>
                  </a:txBody>
                  <a:tcPr marL="9525" marR="9525" marT="9525" marB="0" anchor="ctr"/>
                </a:tc>
                <a:extLst>
                  <a:ext uri="{0D108BD9-81ED-4DB2-BD59-A6C34878D82A}">
                    <a16:rowId xmlns:a16="http://schemas.microsoft.com/office/drawing/2014/main" val="2824333439"/>
                  </a:ext>
                </a:extLst>
              </a:tr>
              <a:tr h="218025">
                <a:tc>
                  <a:txBody>
                    <a:bodyPr/>
                    <a:lstStyle/>
                    <a:p>
                      <a:pPr algn="l" fontAlgn="b"/>
                      <a:r>
                        <a:rPr lang="en-AU" sz="1100" b="0" i="0" u="none" strike="noStrike">
                          <a:solidFill>
                            <a:srgbClr val="000000"/>
                          </a:solidFill>
                          <a:effectLst/>
                          <a:latin typeface="Aptos Narrow" panose="020B0004020202020204" pitchFamily="34" charset="0"/>
                        </a:rPr>
                        <a:t>Meat_cattle</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-59%</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-34.5%</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-11.8%</a:t>
                      </a:r>
                    </a:p>
                  </a:txBody>
                  <a:tcPr marL="9525" marR="9525" marT="9525" marB="0" anchor="ctr"/>
                </a:tc>
                <a:extLst>
                  <a:ext uri="{0D108BD9-81ED-4DB2-BD59-A6C34878D82A}">
                    <a16:rowId xmlns:a16="http://schemas.microsoft.com/office/drawing/2014/main" val="1022379020"/>
                  </a:ext>
                </a:extLst>
              </a:tr>
              <a:tr h="218025">
                <a:tc>
                  <a:txBody>
                    <a:bodyPr/>
                    <a:lstStyle/>
                    <a:p>
                      <a:pPr algn="l" fontAlgn="b"/>
                      <a:r>
                        <a:rPr lang="en-AU" sz="1100" b="0" i="0" u="none" strike="noStrike">
                          <a:solidFill>
                            <a:srgbClr val="000000"/>
                          </a:solidFill>
                          <a:effectLst/>
                          <a:latin typeface="Aptos Narrow" panose="020B0004020202020204" pitchFamily="34" charset="0"/>
                        </a:rPr>
                        <a:t>Meat_pork</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-79%</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-37.4%</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-17.9%</a:t>
                      </a:r>
                    </a:p>
                  </a:txBody>
                  <a:tcPr marL="9525" marR="9525" marT="9525" marB="0" anchor="ctr"/>
                </a:tc>
                <a:extLst>
                  <a:ext uri="{0D108BD9-81ED-4DB2-BD59-A6C34878D82A}">
                    <a16:rowId xmlns:a16="http://schemas.microsoft.com/office/drawing/2014/main" val="3145634114"/>
                  </a:ext>
                </a:extLst>
              </a:tr>
              <a:tr h="218025">
                <a:tc>
                  <a:txBody>
                    <a:bodyPr/>
                    <a:lstStyle/>
                    <a:p>
                      <a:pPr algn="l" fontAlgn="b"/>
                      <a:r>
                        <a:rPr lang="en-AU" sz="1100" b="0" i="0" u="none" strike="noStrike">
                          <a:solidFill>
                            <a:srgbClr val="000000"/>
                          </a:solidFill>
                          <a:effectLst/>
                          <a:latin typeface="Aptos Narrow" panose="020B0004020202020204" pitchFamily="34" charset="0"/>
                        </a:rPr>
                        <a:t>Meat_poultry</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-19%</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-12.7%</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-4.9%</a:t>
                      </a:r>
                    </a:p>
                  </a:txBody>
                  <a:tcPr marL="9525" marR="9525" marT="9525" marB="0" anchor="ctr"/>
                </a:tc>
                <a:extLst>
                  <a:ext uri="{0D108BD9-81ED-4DB2-BD59-A6C34878D82A}">
                    <a16:rowId xmlns:a16="http://schemas.microsoft.com/office/drawing/2014/main" val="1376423876"/>
                  </a:ext>
                </a:extLst>
              </a:tr>
              <a:tr h="218025">
                <a:tc>
                  <a:txBody>
                    <a:bodyPr/>
                    <a:lstStyle/>
                    <a:p>
                      <a:pPr algn="l" fontAlgn="b"/>
                      <a:r>
                        <a:rPr lang="en-AU" sz="1100" b="0" i="0" u="none" strike="noStrike">
                          <a:solidFill>
                            <a:srgbClr val="000000"/>
                          </a:solidFill>
                          <a:effectLst/>
                          <a:latin typeface="Aptos Narrow" panose="020B0004020202020204" pitchFamily="34" charset="0"/>
                        </a:rPr>
                        <a:t>Fishery</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49%</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5.9%</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1.1%</a:t>
                      </a:r>
                    </a:p>
                  </a:txBody>
                  <a:tcPr marL="9525" marR="9525" marT="9525" marB="0" anchor="ctr"/>
                </a:tc>
                <a:extLst>
                  <a:ext uri="{0D108BD9-81ED-4DB2-BD59-A6C34878D82A}">
                    <a16:rowId xmlns:a16="http://schemas.microsoft.com/office/drawing/2014/main" val="2537093703"/>
                  </a:ext>
                </a:extLst>
              </a:tr>
              <a:tr h="218025">
                <a:tc>
                  <a:txBody>
                    <a:bodyPr/>
                    <a:lstStyle/>
                    <a:p>
                      <a:pPr algn="l" fontAlgn="b"/>
                      <a:r>
                        <a:rPr lang="en-AU" sz="1100" b="0" i="0" u="none" strike="noStrike">
                          <a:solidFill>
                            <a:srgbClr val="000000"/>
                          </a:solidFill>
                          <a:effectLst/>
                          <a:latin typeface="Aptos Narrow" panose="020B0004020202020204" pitchFamily="34" charset="0"/>
                        </a:rPr>
                        <a:t>Veg_oils</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47%</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7.0%</a:t>
                      </a:r>
                    </a:p>
                  </a:txBody>
                  <a:tcPr marL="9525" marR="9525" marT="9525" marB="0" anchor="ctr"/>
                </a:tc>
                <a:tc>
                  <a:txBody>
                    <a:bodyPr/>
                    <a:lstStyle/>
                    <a:p>
                      <a:pPr algn="ctr" fontAlgn="b"/>
                      <a:r>
                        <a:rPr lang="en-AU" sz="1100" b="1" i="0" u="none" strike="noStrike">
                          <a:solidFill>
                            <a:srgbClr val="000000"/>
                          </a:solidFill>
                          <a:effectLst/>
                          <a:latin typeface="Aptos Narrow" panose="020B0004020202020204" pitchFamily="34" charset="0"/>
                        </a:rPr>
                        <a:t>0.3%</a:t>
                      </a:r>
                    </a:p>
                  </a:txBody>
                  <a:tcPr marL="9525" marR="9525" marT="9525" marB="0" anchor="ctr"/>
                </a:tc>
                <a:extLst>
                  <a:ext uri="{0D108BD9-81ED-4DB2-BD59-A6C34878D82A}">
                    <a16:rowId xmlns:a16="http://schemas.microsoft.com/office/drawing/2014/main" val="649425252"/>
                  </a:ext>
                </a:extLst>
              </a:tr>
              <a:tr h="218025">
                <a:tc>
                  <a:txBody>
                    <a:bodyPr/>
                    <a:lstStyle/>
                    <a:p>
                      <a:pPr algn="l" fontAlgn="b"/>
                      <a:r>
                        <a:rPr lang="en-AU" sz="1100" b="0" i="0" u="none" strike="noStrike">
                          <a:solidFill>
                            <a:srgbClr val="000000"/>
                          </a:solidFill>
                          <a:effectLst/>
                          <a:latin typeface="Aptos Narrow" panose="020B0004020202020204" pitchFamily="34" charset="0"/>
                        </a:rPr>
                        <a:t>Dairy_milk</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-8%</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-1.1%</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-0.5%</a:t>
                      </a:r>
                    </a:p>
                  </a:txBody>
                  <a:tcPr marL="9525" marR="9525" marT="9525" marB="0" anchor="ctr"/>
                </a:tc>
                <a:extLst>
                  <a:ext uri="{0D108BD9-81ED-4DB2-BD59-A6C34878D82A}">
                    <a16:rowId xmlns:a16="http://schemas.microsoft.com/office/drawing/2014/main" val="309826537"/>
                  </a:ext>
                </a:extLst>
              </a:tr>
              <a:tr h="218025">
                <a:tc>
                  <a:txBody>
                    <a:bodyPr/>
                    <a:lstStyle/>
                    <a:p>
                      <a:pPr algn="l" fontAlgn="b"/>
                      <a:r>
                        <a:rPr lang="en-AU" sz="1100" b="0" i="0" u="none" strike="noStrike">
                          <a:solidFill>
                            <a:srgbClr val="000000"/>
                          </a:solidFill>
                          <a:effectLst/>
                          <a:latin typeface="Aptos Narrow" panose="020B0004020202020204" pitchFamily="34" charset="0"/>
                        </a:rPr>
                        <a:t>Proc_rice</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-40%</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-13.9%</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-0.2%</a:t>
                      </a:r>
                    </a:p>
                  </a:txBody>
                  <a:tcPr marL="9525" marR="9525" marT="9525" marB="0" anchor="ctr"/>
                </a:tc>
                <a:extLst>
                  <a:ext uri="{0D108BD9-81ED-4DB2-BD59-A6C34878D82A}">
                    <a16:rowId xmlns:a16="http://schemas.microsoft.com/office/drawing/2014/main" val="3619411603"/>
                  </a:ext>
                </a:extLst>
              </a:tr>
              <a:tr h="218025">
                <a:tc>
                  <a:txBody>
                    <a:bodyPr/>
                    <a:lstStyle/>
                    <a:p>
                      <a:pPr algn="l" fontAlgn="b"/>
                      <a:r>
                        <a:rPr lang="en-AU" sz="1100" b="0" i="0" u="none" strike="noStrike">
                          <a:solidFill>
                            <a:srgbClr val="000000"/>
                          </a:solidFill>
                          <a:effectLst/>
                          <a:latin typeface="Aptos Narrow" panose="020B0004020202020204" pitchFamily="34" charset="0"/>
                        </a:rPr>
                        <a:t>Sugar</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-33%</a:t>
                      </a:r>
                    </a:p>
                  </a:txBody>
                  <a:tcPr marL="9525" marR="9525" marT="9525" marB="0" anchor="ctr"/>
                </a:tc>
                <a:tc>
                  <a:txBody>
                    <a:bodyPr/>
                    <a:lstStyle/>
                    <a:p>
                      <a:pPr algn="ctr" fontAlgn="b"/>
                      <a:r>
                        <a:rPr lang="en-AU" sz="1100" b="1" i="0" u="none" strike="noStrike">
                          <a:solidFill>
                            <a:srgbClr val="FF0000"/>
                          </a:solidFill>
                          <a:effectLst/>
                          <a:latin typeface="Aptos Narrow" panose="020B0004020202020204" pitchFamily="34" charset="0"/>
                        </a:rPr>
                        <a:t>-21.8%</a:t>
                      </a:r>
                    </a:p>
                  </a:txBody>
                  <a:tcPr marL="9525" marR="9525" marT="9525" marB="0" anchor="ctr"/>
                </a:tc>
                <a:tc>
                  <a:txBody>
                    <a:bodyPr/>
                    <a:lstStyle/>
                    <a:p>
                      <a:pPr algn="ctr" fontAlgn="b"/>
                      <a:r>
                        <a:rPr lang="en-AU" sz="1100" b="1" i="0" u="none" strike="noStrike" dirty="0">
                          <a:solidFill>
                            <a:srgbClr val="FF0000"/>
                          </a:solidFill>
                          <a:effectLst/>
                          <a:latin typeface="Aptos Narrow" panose="020B0004020202020204" pitchFamily="34" charset="0"/>
                        </a:rPr>
                        <a:t>-5.5%</a:t>
                      </a:r>
                    </a:p>
                  </a:txBody>
                  <a:tcPr marL="9525" marR="9525" marT="9525" marB="0" anchor="ctr"/>
                </a:tc>
                <a:extLst>
                  <a:ext uri="{0D108BD9-81ED-4DB2-BD59-A6C34878D82A}">
                    <a16:rowId xmlns:a16="http://schemas.microsoft.com/office/drawing/2014/main" val="2364620703"/>
                  </a:ext>
                </a:extLst>
              </a:tr>
            </a:tbl>
          </a:graphicData>
        </a:graphic>
      </p:graphicFrame>
      <p:sp>
        <p:nvSpPr>
          <p:cNvPr id="21" name="TextBox 20">
            <a:extLst>
              <a:ext uri="{FF2B5EF4-FFF2-40B4-BE49-F238E27FC236}">
                <a16:creationId xmlns:a16="http://schemas.microsoft.com/office/drawing/2014/main" id="{B088A149-3AB9-5DDA-D49F-DE4A41B9F643}"/>
              </a:ext>
            </a:extLst>
          </p:cNvPr>
          <p:cNvSpPr txBox="1"/>
          <p:nvPr/>
        </p:nvSpPr>
        <p:spPr>
          <a:xfrm>
            <a:off x="5508104" y="744032"/>
            <a:ext cx="3096344" cy="276999"/>
          </a:xfrm>
          <a:prstGeom prst="rect">
            <a:avLst/>
          </a:prstGeom>
          <a:noFill/>
        </p:spPr>
        <p:txBody>
          <a:bodyPr wrap="square" rtlCol="0">
            <a:spAutoFit/>
          </a:bodyPr>
          <a:lstStyle/>
          <a:p>
            <a:pPr algn="ctr"/>
            <a:r>
              <a:rPr lang="en-AU" sz="1200"/>
              <a:t>Global consumption of shocked commodities</a:t>
            </a:r>
          </a:p>
        </p:txBody>
      </p:sp>
      <p:graphicFrame>
        <p:nvGraphicFramePr>
          <p:cNvPr id="5" name="Chart 4">
            <a:extLst>
              <a:ext uri="{FF2B5EF4-FFF2-40B4-BE49-F238E27FC236}">
                <a16:creationId xmlns:a16="http://schemas.microsoft.com/office/drawing/2014/main" id="{B76829A0-C28C-C4A6-EFC3-DECC4D7B7A42}"/>
              </a:ext>
            </a:extLst>
          </p:cNvPr>
          <p:cNvGraphicFramePr>
            <a:graphicFrameLocks/>
          </p:cNvGraphicFramePr>
          <p:nvPr>
            <p:extLst>
              <p:ext uri="{D42A27DB-BD31-4B8C-83A1-F6EECF244321}">
                <p14:modId xmlns:p14="http://schemas.microsoft.com/office/powerpoint/2010/main" val="3465811993"/>
              </p:ext>
            </p:extLst>
          </p:nvPr>
        </p:nvGraphicFramePr>
        <p:xfrm>
          <a:off x="827584" y="798995"/>
          <a:ext cx="3774349" cy="198877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AD5CBB9-2C3E-52DA-AFA6-E36DA58ECCFC}"/>
              </a:ext>
            </a:extLst>
          </p:cNvPr>
          <p:cNvGraphicFramePr>
            <a:graphicFrameLocks/>
          </p:cNvGraphicFramePr>
          <p:nvPr>
            <p:extLst>
              <p:ext uri="{D42A27DB-BD31-4B8C-83A1-F6EECF244321}">
                <p14:modId xmlns:p14="http://schemas.microsoft.com/office/powerpoint/2010/main" val="3761107168"/>
              </p:ext>
            </p:extLst>
          </p:nvPr>
        </p:nvGraphicFramePr>
        <p:xfrm>
          <a:off x="827584" y="2535211"/>
          <a:ext cx="3774349" cy="204191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0247AAEF-E541-083C-9E9B-47B9941E0CBC}"/>
              </a:ext>
            </a:extLst>
          </p:cNvPr>
          <p:cNvSpPr txBox="1"/>
          <p:nvPr/>
        </p:nvSpPr>
        <p:spPr>
          <a:xfrm>
            <a:off x="4247661" y="1426308"/>
            <a:ext cx="957385" cy="276999"/>
          </a:xfrm>
          <a:prstGeom prst="rect">
            <a:avLst/>
          </a:prstGeom>
          <a:noFill/>
        </p:spPr>
        <p:txBody>
          <a:bodyPr wrap="square" rtlCol="0">
            <a:spAutoFit/>
          </a:bodyPr>
          <a:lstStyle/>
          <a:p>
            <a:r>
              <a:rPr lang="en-AU" sz="1200" dirty="0"/>
              <a:t>-0.18%</a:t>
            </a:r>
          </a:p>
        </p:txBody>
      </p:sp>
      <p:sp>
        <p:nvSpPr>
          <p:cNvPr id="4" name="TextBox 3">
            <a:extLst>
              <a:ext uri="{FF2B5EF4-FFF2-40B4-BE49-F238E27FC236}">
                <a16:creationId xmlns:a16="http://schemas.microsoft.com/office/drawing/2014/main" id="{A387679B-4618-CD62-9363-55D0D961F5D7}"/>
              </a:ext>
            </a:extLst>
          </p:cNvPr>
          <p:cNvSpPr txBox="1"/>
          <p:nvPr/>
        </p:nvSpPr>
        <p:spPr>
          <a:xfrm>
            <a:off x="4269152" y="1739459"/>
            <a:ext cx="957385" cy="276999"/>
          </a:xfrm>
          <a:prstGeom prst="rect">
            <a:avLst/>
          </a:prstGeom>
          <a:noFill/>
        </p:spPr>
        <p:txBody>
          <a:bodyPr wrap="square" rtlCol="0">
            <a:spAutoFit/>
          </a:bodyPr>
          <a:lstStyle/>
          <a:p>
            <a:r>
              <a:rPr lang="en-AU" sz="1200" dirty="0"/>
              <a:t>-0.49%</a:t>
            </a:r>
          </a:p>
        </p:txBody>
      </p:sp>
      <p:sp>
        <p:nvSpPr>
          <p:cNvPr id="7" name="TextBox 6">
            <a:extLst>
              <a:ext uri="{FF2B5EF4-FFF2-40B4-BE49-F238E27FC236}">
                <a16:creationId xmlns:a16="http://schemas.microsoft.com/office/drawing/2014/main" id="{8D27C1A4-BCDF-8CC3-7142-E110CEA80266}"/>
              </a:ext>
            </a:extLst>
          </p:cNvPr>
          <p:cNvSpPr txBox="1"/>
          <p:nvPr/>
        </p:nvSpPr>
        <p:spPr>
          <a:xfrm>
            <a:off x="4333752" y="3272723"/>
            <a:ext cx="957385" cy="276999"/>
          </a:xfrm>
          <a:prstGeom prst="rect">
            <a:avLst/>
          </a:prstGeom>
          <a:noFill/>
        </p:spPr>
        <p:txBody>
          <a:bodyPr wrap="square" rtlCol="0">
            <a:spAutoFit/>
          </a:bodyPr>
          <a:lstStyle/>
          <a:p>
            <a:r>
              <a:rPr lang="en-AU" sz="1200" dirty="0"/>
              <a:t>-0.17%</a:t>
            </a:r>
          </a:p>
        </p:txBody>
      </p:sp>
      <p:sp>
        <p:nvSpPr>
          <p:cNvPr id="8" name="TextBox 7">
            <a:extLst>
              <a:ext uri="{FF2B5EF4-FFF2-40B4-BE49-F238E27FC236}">
                <a16:creationId xmlns:a16="http://schemas.microsoft.com/office/drawing/2014/main" id="{3917DEE8-858D-B6F5-F540-3BE2F3E23BB4}"/>
              </a:ext>
            </a:extLst>
          </p:cNvPr>
          <p:cNvSpPr txBox="1"/>
          <p:nvPr/>
        </p:nvSpPr>
        <p:spPr>
          <a:xfrm>
            <a:off x="4325896" y="3619678"/>
            <a:ext cx="957385" cy="276999"/>
          </a:xfrm>
          <a:prstGeom prst="rect">
            <a:avLst/>
          </a:prstGeom>
          <a:noFill/>
        </p:spPr>
        <p:txBody>
          <a:bodyPr wrap="square" rtlCol="0">
            <a:spAutoFit/>
          </a:bodyPr>
          <a:lstStyle/>
          <a:p>
            <a:r>
              <a:rPr lang="en-AU" sz="1200" dirty="0"/>
              <a:t>-0.57%</a:t>
            </a:r>
          </a:p>
        </p:txBody>
      </p:sp>
    </p:spTree>
    <p:extLst>
      <p:ext uri="{BB962C8B-B14F-4D97-AF65-F5344CB8AC3E}">
        <p14:creationId xmlns:p14="http://schemas.microsoft.com/office/powerpoint/2010/main" val="3590129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C722-14D4-DF4A-B10D-744EAAB69539}"/>
              </a:ext>
            </a:extLst>
          </p:cNvPr>
          <p:cNvSpPr>
            <a:spLocks noGrp="1"/>
          </p:cNvSpPr>
          <p:nvPr>
            <p:ph type="title"/>
          </p:nvPr>
        </p:nvSpPr>
        <p:spPr>
          <a:xfrm>
            <a:off x="827584" y="123478"/>
            <a:ext cx="8640960" cy="639365"/>
          </a:xfrm>
        </p:spPr>
        <p:txBody>
          <a:bodyPr/>
          <a:lstStyle/>
          <a:p>
            <a:r>
              <a:rPr lang="en-AU"/>
              <a:t>Preliminary results - Australia</a:t>
            </a:r>
          </a:p>
        </p:txBody>
      </p:sp>
      <p:sp>
        <p:nvSpPr>
          <p:cNvPr id="6" name="TextBox 5">
            <a:extLst>
              <a:ext uri="{FF2B5EF4-FFF2-40B4-BE49-F238E27FC236}">
                <a16:creationId xmlns:a16="http://schemas.microsoft.com/office/drawing/2014/main" id="{8E387B06-4441-5BA2-1599-FD17146F3962}"/>
              </a:ext>
            </a:extLst>
          </p:cNvPr>
          <p:cNvSpPr txBox="1"/>
          <p:nvPr/>
        </p:nvSpPr>
        <p:spPr>
          <a:xfrm>
            <a:off x="447727" y="3545594"/>
            <a:ext cx="7920880" cy="1600438"/>
          </a:xfrm>
          <a:prstGeom prst="rect">
            <a:avLst/>
          </a:prstGeom>
          <a:noFill/>
        </p:spPr>
        <p:txBody>
          <a:bodyPr wrap="square" rtlCol="0">
            <a:spAutoFit/>
          </a:bodyPr>
          <a:lstStyle/>
          <a:p>
            <a:pPr marL="285750" indent="-285750">
              <a:buFont typeface="Arial" panose="020B0604020202020204" pitchFamily="34" charset="0"/>
              <a:buChar char="•"/>
            </a:pPr>
            <a:r>
              <a:rPr lang="en-AU" sz="1400" dirty="0"/>
              <a:t>Australia would have larger % emissions reduction but lower % GDP losses than the world average by 2030 in the scenario where all the regions have the dietary shift. But both the % GDP loss and emissions reduction is larger than the world average in the scenario where only high-income regions shift diet.</a:t>
            </a:r>
          </a:p>
          <a:p>
            <a:endParaRPr lang="en-AU" sz="1400" dirty="0"/>
          </a:p>
          <a:p>
            <a:pPr marL="285750" indent="-285750">
              <a:buFont typeface="Arial" panose="020B0604020202020204" pitchFamily="34" charset="0"/>
              <a:buChar char="•"/>
            </a:pPr>
            <a:r>
              <a:rPr lang="en-AU" sz="1400" dirty="0"/>
              <a:t>The emissions reduction are mainly from non-CO</a:t>
            </a:r>
            <a:r>
              <a:rPr lang="en-AU" sz="1400" baseline="-25000" dirty="0"/>
              <a:t>2</a:t>
            </a:r>
            <a:r>
              <a:rPr lang="en-AU" sz="1400" dirty="0"/>
              <a:t> emissions which is mostly from livestock sectors for Australia.</a:t>
            </a:r>
          </a:p>
        </p:txBody>
      </p:sp>
      <p:graphicFrame>
        <p:nvGraphicFramePr>
          <p:cNvPr id="3" name="Chart 2">
            <a:extLst>
              <a:ext uri="{FF2B5EF4-FFF2-40B4-BE49-F238E27FC236}">
                <a16:creationId xmlns:a16="http://schemas.microsoft.com/office/drawing/2014/main" id="{FAC176DA-1992-8D62-0921-8E3459E3BF9A}"/>
              </a:ext>
            </a:extLst>
          </p:cNvPr>
          <p:cNvGraphicFramePr>
            <a:graphicFrameLocks/>
          </p:cNvGraphicFramePr>
          <p:nvPr>
            <p:extLst>
              <p:ext uri="{D42A27DB-BD31-4B8C-83A1-F6EECF244321}">
                <p14:modId xmlns:p14="http://schemas.microsoft.com/office/powerpoint/2010/main" val="2135227206"/>
              </p:ext>
            </p:extLst>
          </p:nvPr>
        </p:nvGraphicFramePr>
        <p:xfrm>
          <a:off x="347489" y="957340"/>
          <a:ext cx="4060678" cy="25000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BED39F79-B92A-9625-3378-B5BA95BF6A8B}"/>
              </a:ext>
            </a:extLst>
          </p:cNvPr>
          <p:cNvGraphicFramePr>
            <a:graphicFrameLocks/>
          </p:cNvGraphicFramePr>
          <p:nvPr>
            <p:extLst>
              <p:ext uri="{D42A27DB-BD31-4B8C-83A1-F6EECF244321}">
                <p14:modId xmlns:p14="http://schemas.microsoft.com/office/powerpoint/2010/main" val="496394302"/>
              </p:ext>
            </p:extLst>
          </p:nvPr>
        </p:nvGraphicFramePr>
        <p:xfrm>
          <a:off x="4555723" y="960678"/>
          <a:ext cx="4104455" cy="249669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BAE25DC2-4EDC-6821-7F6E-EF447150876E}"/>
              </a:ext>
            </a:extLst>
          </p:cNvPr>
          <p:cNvSpPr txBox="1"/>
          <p:nvPr/>
        </p:nvSpPr>
        <p:spPr>
          <a:xfrm>
            <a:off x="3949292" y="2266462"/>
            <a:ext cx="957385" cy="276999"/>
          </a:xfrm>
          <a:prstGeom prst="rect">
            <a:avLst/>
          </a:prstGeom>
          <a:noFill/>
        </p:spPr>
        <p:txBody>
          <a:bodyPr wrap="square" rtlCol="0">
            <a:spAutoFit/>
          </a:bodyPr>
          <a:lstStyle/>
          <a:p>
            <a:r>
              <a:rPr lang="en-AU" sz="1200" dirty="0"/>
              <a:t>-0.28%</a:t>
            </a:r>
          </a:p>
        </p:txBody>
      </p:sp>
      <p:sp>
        <p:nvSpPr>
          <p:cNvPr id="5" name="TextBox 4">
            <a:extLst>
              <a:ext uri="{FF2B5EF4-FFF2-40B4-BE49-F238E27FC236}">
                <a16:creationId xmlns:a16="http://schemas.microsoft.com/office/drawing/2014/main" id="{29B9163B-59F8-7950-6181-800C957B870A}"/>
              </a:ext>
            </a:extLst>
          </p:cNvPr>
          <p:cNvSpPr txBox="1"/>
          <p:nvPr/>
        </p:nvSpPr>
        <p:spPr>
          <a:xfrm>
            <a:off x="8260861" y="2360246"/>
            <a:ext cx="957385" cy="276999"/>
          </a:xfrm>
          <a:prstGeom prst="rect">
            <a:avLst/>
          </a:prstGeom>
          <a:noFill/>
        </p:spPr>
        <p:txBody>
          <a:bodyPr wrap="square" rtlCol="0">
            <a:spAutoFit/>
          </a:bodyPr>
          <a:lstStyle/>
          <a:p>
            <a:r>
              <a:rPr lang="en-AU" sz="1200" dirty="0"/>
              <a:t>-0.65%</a:t>
            </a:r>
          </a:p>
        </p:txBody>
      </p:sp>
      <p:sp>
        <p:nvSpPr>
          <p:cNvPr id="8" name="TextBox 7">
            <a:extLst>
              <a:ext uri="{FF2B5EF4-FFF2-40B4-BE49-F238E27FC236}">
                <a16:creationId xmlns:a16="http://schemas.microsoft.com/office/drawing/2014/main" id="{5C166BF0-342D-D377-9F0A-65436DB8F649}"/>
              </a:ext>
            </a:extLst>
          </p:cNvPr>
          <p:cNvSpPr txBox="1"/>
          <p:nvPr/>
        </p:nvSpPr>
        <p:spPr>
          <a:xfrm>
            <a:off x="8268030" y="2829616"/>
            <a:ext cx="957385" cy="276999"/>
          </a:xfrm>
          <a:prstGeom prst="rect">
            <a:avLst/>
          </a:prstGeom>
          <a:noFill/>
        </p:spPr>
        <p:txBody>
          <a:bodyPr wrap="square" rtlCol="0">
            <a:spAutoFit/>
          </a:bodyPr>
          <a:lstStyle/>
          <a:p>
            <a:r>
              <a:rPr lang="en-AU" sz="1200" dirty="0"/>
              <a:t>-0.83%</a:t>
            </a:r>
          </a:p>
        </p:txBody>
      </p:sp>
      <p:sp>
        <p:nvSpPr>
          <p:cNvPr id="9" name="TextBox 8">
            <a:extLst>
              <a:ext uri="{FF2B5EF4-FFF2-40B4-BE49-F238E27FC236}">
                <a16:creationId xmlns:a16="http://schemas.microsoft.com/office/drawing/2014/main" id="{19104F6E-7C51-E705-00E4-B778F3CBBA44}"/>
              </a:ext>
            </a:extLst>
          </p:cNvPr>
          <p:cNvSpPr txBox="1"/>
          <p:nvPr/>
        </p:nvSpPr>
        <p:spPr>
          <a:xfrm>
            <a:off x="4003253" y="2829617"/>
            <a:ext cx="957385" cy="276999"/>
          </a:xfrm>
          <a:prstGeom prst="rect">
            <a:avLst/>
          </a:prstGeom>
          <a:noFill/>
        </p:spPr>
        <p:txBody>
          <a:bodyPr wrap="square" rtlCol="0">
            <a:spAutoFit/>
          </a:bodyPr>
          <a:lstStyle/>
          <a:p>
            <a:r>
              <a:rPr lang="en-AU" sz="1200" dirty="0"/>
              <a:t>-0.37%</a:t>
            </a:r>
          </a:p>
        </p:txBody>
      </p:sp>
    </p:spTree>
    <p:extLst>
      <p:ext uri="{BB962C8B-B14F-4D97-AF65-F5344CB8AC3E}">
        <p14:creationId xmlns:p14="http://schemas.microsoft.com/office/powerpoint/2010/main" val="3867701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6C722-14D4-DF4A-B10D-744EAAB69539}"/>
              </a:ext>
            </a:extLst>
          </p:cNvPr>
          <p:cNvSpPr>
            <a:spLocks noGrp="1"/>
          </p:cNvSpPr>
          <p:nvPr>
            <p:ph type="title"/>
          </p:nvPr>
        </p:nvSpPr>
        <p:spPr>
          <a:xfrm>
            <a:off x="827584" y="123478"/>
            <a:ext cx="8640960" cy="639365"/>
          </a:xfrm>
        </p:spPr>
        <p:txBody>
          <a:bodyPr/>
          <a:lstStyle/>
          <a:p>
            <a:r>
              <a:rPr lang="en-AU"/>
              <a:t>Preliminary results – Australia</a:t>
            </a:r>
          </a:p>
        </p:txBody>
      </p:sp>
      <p:graphicFrame>
        <p:nvGraphicFramePr>
          <p:cNvPr id="3" name="Table 2">
            <a:extLst>
              <a:ext uri="{FF2B5EF4-FFF2-40B4-BE49-F238E27FC236}">
                <a16:creationId xmlns:a16="http://schemas.microsoft.com/office/drawing/2014/main" id="{FEB3F8A2-D632-B1F4-D930-1130C0C4346B}"/>
              </a:ext>
            </a:extLst>
          </p:cNvPr>
          <p:cNvGraphicFramePr>
            <a:graphicFrameLocks noGrp="1"/>
          </p:cNvGraphicFramePr>
          <p:nvPr>
            <p:extLst>
              <p:ext uri="{D42A27DB-BD31-4B8C-83A1-F6EECF244321}">
                <p14:modId xmlns:p14="http://schemas.microsoft.com/office/powerpoint/2010/main" val="2832805440"/>
              </p:ext>
            </p:extLst>
          </p:nvPr>
        </p:nvGraphicFramePr>
        <p:xfrm>
          <a:off x="708720" y="1009818"/>
          <a:ext cx="8192529" cy="3969662"/>
        </p:xfrm>
        <a:graphic>
          <a:graphicData uri="http://schemas.openxmlformats.org/drawingml/2006/table">
            <a:tbl>
              <a:tblPr firstRow="1" bandRow="1">
                <a:tableStyleId>{5C22544A-7EE6-4342-B048-85BDC9FD1C3A}</a:tableStyleId>
              </a:tblPr>
              <a:tblGrid>
                <a:gridCol w="1414893">
                  <a:extLst>
                    <a:ext uri="{9D8B030D-6E8A-4147-A177-3AD203B41FA5}">
                      <a16:colId xmlns:a16="http://schemas.microsoft.com/office/drawing/2014/main" val="3858135586"/>
                    </a:ext>
                  </a:extLst>
                </a:gridCol>
                <a:gridCol w="1129606">
                  <a:extLst>
                    <a:ext uri="{9D8B030D-6E8A-4147-A177-3AD203B41FA5}">
                      <a16:colId xmlns:a16="http://schemas.microsoft.com/office/drawing/2014/main" val="3400010747"/>
                    </a:ext>
                  </a:extLst>
                </a:gridCol>
                <a:gridCol w="1129606">
                  <a:extLst>
                    <a:ext uri="{9D8B030D-6E8A-4147-A177-3AD203B41FA5}">
                      <a16:colId xmlns:a16="http://schemas.microsoft.com/office/drawing/2014/main" val="4058220959"/>
                    </a:ext>
                  </a:extLst>
                </a:gridCol>
                <a:gridCol w="1129606">
                  <a:extLst>
                    <a:ext uri="{9D8B030D-6E8A-4147-A177-3AD203B41FA5}">
                      <a16:colId xmlns:a16="http://schemas.microsoft.com/office/drawing/2014/main" val="3954671859"/>
                    </a:ext>
                  </a:extLst>
                </a:gridCol>
                <a:gridCol w="1129606">
                  <a:extLst>
                    <a:ext uri="{9D8B030D-6E8A-4147-A177-3AD203B41FA5}">
                      <a16:colId xmlns:a16="http://schemas.microsoft.com/office/drawing/2014/main" val="3586184356"/>
                    </a:ext>
                  </a:extLst>
                </a:gridCol>
                <a:gridCol w="1129606">
                  <a:extLst>
                    <a:ext uri="{9D8B030D-6E8A-4147-A177-3AD203B41FA5}">
                      <a16:colId xmlns:a16="http://schemas.microsoft.com/office/drawing/2014/main" val="2712912609"/>
                    </a:ext>
                  </a:extLst>
                </a:gridCol>
                <a:gridCol w="1129606">
                  <a:extLst>
                    <a:ext uri="{9D8B030D-6E8A-4147-A177-3AD203B41FA5}">
                      <a16:colId xmlns:a16="http://schemas.microsoft.com/office/drawing/2014/main" val="1582166672"/>
                    </a:ext>
                  </a:extLst>
                </a:gridCol>
              </a:tblGrid>
              <a:tr h="263953">
                <a:tc rowSpan="2">
                  <a:txBody>
                    <a:bodyPr/>
                    <a:lstStyle/>
                    <a:p>
                      <a:r>
                        <a:rPr lang="en-AU" sz="1200" dirty="0"/>
                        <a:t>% change relative to baseline by 2030</a:t>
                      </a:r>
                    </a:p>
                  </a:txBody>
                  <a:tcPr/>
                </a:tc>
                <a:tc gridSpan="3">
                  <a:txBody>
                    <a:bodyPr/>
                    <a:lstStyle/>
                    <a:p>
                      <a:pPr algn="ctr"/>
                      <a:r>
                        <a:rPr lang="en-AU" sz="1200"/>
                        <a:t>DT1</a:t>
                      </a:r>
                    </a:p>
                  </a:txBody>
                  <a:tcPr anchor="ctr"/>
                </a:tc>
                <a:tc hMerge="1">
                  <a:txBody>
                    <a:bodyPr/>
                    <a:lstStyle/>
                    <a:p>
                      <a:endParaRPr lang="en-AU" sz="1000"/>
                    </a:p>
                  </a:txBody>
                  <a:tcPr/>
                </a:tc>
                <a:tc hMerge="1">
                  <a:txBody>
                    <a:bodyPr/>
                    <a:lstStyle/>
                    <a:p>
                      <a:pPr algn="ctr"/>
                      <a:endParaRPr lang="en-AU" sz="1000"/>
                    </a:p>
                  </a:txBody>
                  <a:tcPr anchor="ctr"/>
                </a:tc>
                <a:tc gridSpan="3">
                  <a:txBody>
                    <a:bodyPr/>
                    <a:lstStyle/>
                    <a:p>
                      <a:pPr algn="ctr"/>
                      <a:r>
                        <a:rPr lang="en-AU" sz="1200"/>
                        <a:t>DT2</a:t>
                      </a:r>
                    </a:p>
                  </a:txBody>
                  <a:tcPr anchor="ctr"/>
                </a:tc>
                <a:tc hMerge="1">
                  <a:txBody>
                    <a:bodyPr/>
                    <a:lstStyle/>
                    <a:p>
                      <a:endParaRPr lang="en-AU" sz="1000"/>
                    </a:p>
                  </a:txBody>
                  <a:tcPr/>
                </a:tc>
                <a:tc hMerge="1">
                  <a:txBody>
                    <a:bodyPr/>
                    <a:lstStyle/>
                    <a:p>
                      <a:pPr algn="ctr"/>
                      <a:endParaRPr lang="en-AU" sz="1000"/>
                    </a:p>
                  </a:txBody>
                  <a:tcPr anchor="ctr"/>
                </a:tc>
                <a:extLst>
                  <a:ext uri="{0D108BD9-81ED-4DB2-BD59-A6C34878D82A}">
                    <a16:rowId xmlns:a16="http://schemas.microsoft.com/office/drawing/2014/main" val="3971123970"/>
                  </a:ext>
                </a:extLst>
              </a:tr>
              <a:tr h="263953">
                <a:tc vMerge="1">
                  <a:txBody>
                    <a:bodyPr/>
                    <a:lstStyle/>
                    <a:p>
                      <a:endParaRPr lang="en-AU" sz="1000"/>
                    </a:p>
                  </a:txBody>
                  <a:tcPr anchor="ctr"/>
                </a:tc>
                <a:tc>
                  <a:txBody>
                    <a:bodyPr/>
                    <a:lstStyle/>
                    <a:p>
                      <a:pPr algn="ctr" fontAlgn="b"/>
                      <a:r>
                        <a:rPr lang="en-AU" sz="1200" b="1" i="0" u="none" strike="noStrike">
                          <a:solidFill>
                            <a:srgbClr val="000000"/>
                          </a:solidFill>
                          <a:effectLst/>
                          <a:latin typeface="Aptos Narrow" panose="020B0004020202020204" pitchFamily="34" charset="0"/>
                        </a:rPr>
                        <a:t>output</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exports</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imports</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output</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exports</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imports</a:t>
                      </a:r>
                    </a:p>
                  </a:txBody>
                  <a:tcPr marL="9525" marR="9525" marT="9525" marB="0" anchor="ctr"/>
                </a:tc>
                <a:extLst>
                  <a:ext uri="{0D108BD9-81ED-4DB2-BD59-A6C34878D82A}">
                    <a16:rowId xmlns:a16="http://schemas.microsoft.com/office/drawing/2014/main" val="443212319"/>
                  </a:ext>
                </a:extLst>
              </a:tr>
              <a:tr h="263953">
                <a:tc>
                  <a:txBody>
                    <a:bodyPr/>
                    <a:lstStyle/>
                    <a:p>
                      <a:pPr algn="l" fontAlgn="b"/>
                      <a:r>
                        <a:rPr lang="en-AU" sz="1200" b="1" i="0" u="none" strike="noStrike">
                          <a:solidFill>
                            <a:srgbClr val="000000"/>
                          </a:solidFill>
                          <a:effectLst/>
                          <a:latin typeface="Aptos Narrow" panose="020B0004020202020204" pitchFamily="34" charset="0"/>
                        </a:rPr>
                        <a:t>Wheat</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-2.26</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-2.83</a:t>
                      </a:r>
                    </a:p>
                  </a:txBody>
                  <a:tcPr marL="9525" marR="9525" marT="9525" marB="0" anchor="b"/>
                </a:tc>
                <a:tc>
                  <a:txBody>
                    <a:bodyPr/>
                    <a:lstStyle/>
                    <a:p>
                      <a:pPr algn="ctr" fontAlgn="b"/>
                      <a:r>
                        <a:rPr lang="en-AU" sz="1200" b="1" i="0" u="none" strike="noStrike" dirty="0">
                          <a:solidFill>
                            <a:srgbClr val="000000"/>
                          </a:solidFill>
                          <a:effectLst/>
                          <a:latin typeface="Aptos Narrow" panose="020B0004020202020204" pitchFamily="34" charset="0"/>
                        </a:rPr>
                        <a:t>-0.27</a:t>
                      </a:r>
                    </a:p>
                  </a:txBody>
                  <a:tcPr marL="9525" marR="9525" marT="9525" marB="0" anchor="b"/>
                </a:tc>
                <a:tc>
                  <a:txBody>
                    <a:bodyPr/>
                    <a:lstStyle/>
                    <a:p>
                      <a:pPr algn="ctr" fontAlgn="b"/>
                      <a:r>
                        <a:rPr lang="en-AU" sz="1200" b="1" i="0" u="none" strike="noStrike">
                          <a:solidFill>
                            <a:srgbClr val="000000"/>
                          </a:solidFill>
                          <a:effectLst/>
                          <a:latin typeface="Aptos Narrow" panose="020B0004020202020204" pitchFamily="34" charset="0"/>
                        </a:rPr>
                        <a:t>-0.51</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-0.62</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-0.29</a:t>
                      </a:r>
                    </a:p>
                  </a:txBody>
                  <a:tcPr marL="9525" marR="9525" marT="9525" marB="0" anchor="ctr"/>
                </a:tc>
                <a:extLst>
                  <a:ext uri="{0D108BD9-81ED-4DB2-BD59-A6C34878D82A}">
                    <a16:rowId xmlns:a16="http://schemas.microsoft.com/office/drawing/2014/main" val="3865643909"/>
                  </a:ext>
                </a:extLst>
              </a:tr>
              <a:tr h="263953">
                <a:tc>
                  <a:txBody>
                    <a:bodyPr/>
                    <a:lstStyle/>
                    <a:p>
                      <a:pPr algn="l" fontAlgn="b"/>
                      <a:r>
                        <a:rPr lang="en-AU" sz="1200" b="1" i="0" u="none" strike="noStrike">
                          <a:solidFill>
                            <a:srgbClr val="000000"/>
                          </a:solidFill>
                          <a:effectLst/>
                          <a:latin typeface="Aptos Narrow" panose="020B0004020202020204" pitchFamily="34" charset="0"/>
                        </a:rPr>
                        <a:t>Oth_grains</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-2.50</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-3.03</a:t>
                      </a:r>
                    </a:p>
                  </a:txBody>
                  <a:tcPr marL="9525" marR="9525" marT="9525" marB="0" anchor="b"/>
                </a:tc>
                <a:tc>
                  <a:txBody>
                    <a:bodyPr/>
                    <a:lstStyle/>
                    <a:p>
                      <a:pPr algn="ctr" fontAlgn="b"/>
                      <a:r>
                        <a:rPr lang="en-AU" sz="1200" b="1" i="0" u="none" strike="noStrike" dirty="0">
                          <a:solidFill>
                            <a:srgbClr val="000000"/>
                          </a:solidFill>
                          <a:effectLst/>
                          <a:latin typeface="Aptos Narrow" panose="020B0004020202020204" pitchFamily="34" charset="0"/>
                        </a:rPr>
                        <a:t>4.9</a:t>
                      </a:r>
                    </a:p>
                  </a:txBody>
                  <a:tcPr marL="9525" marR="9525" marT="9525" marB="0" anchor="b"/>
                </a:tc>
                <a:tc>
                  <a:txBody>
                    <a:bodyPr/>
                    <a:lstStyle/>
                    <a:p>
                      <a:pPr algn="ctr" fontAlgn="b"/>
                      <a:r>
                        <a:rPr lang="en-AU" sz="1200" b="1" i="0" u="none" strike="noStrike" dirty="0">
                          <a:solidFill>
                            <a:srgbClr val="000000"/>
                          </a:solidFill>
                          <a:effectLst/>
                          <a:latin typeface="Aptos Narrow" panose="020B0004020202020204" pitchFamily="34" charset="0"/>
                        </a:rPr>
                        <a:t>-1.18</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-1.18</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4.16</a:t>
                      </a:r>
                    </a:p>
                  </a:txBody>
                  <a:tcPr marL="9525" marR="9525" marT="9525" marB="0" anchor="ctr"/>
                </a:tc>
                <a:extLst>
                  <a:ext uri="{0D108BD9-81ED-4DB2-BD59-A6C34878D82A}">
                    <a16:rowId xmlns:a16="http://schemas.microsoft.com/office/drawing/2014/main" val="835779580"/>
                  </a:ext>
                </a:extLst>
              </a:tr>
              <a:tr h="263953">
                <a:tc>
                  <a:txBody>
                    <a:bodyPr/>
                    <a:lstStyle/>
                    <a:p>
                      <a:pPr algn="l" fontAlgn="b"/>
                      <a:r>
                        <a:rPr lang="en-AU" sz="1200" b="1" i="0" u="none" strike="noStrike">
                          <a:solidFill>
                            <a:srgbClr val="000000"/>
                          </a:solidFill>
                          <a:effectLst/>
                          <a:latin typeface="Aptos Narrow" panose="020B0004020202020204" pitchFamily="34" charset="0"/>
                        </a:rPr>
                        <a:t>Veg_fruit</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8.17</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4.34</a:t>
                      </a:r>
                    </a:p>
                  </a:txBody>
                  <a:tcPr marL="9525" marR="9525" marT="9525" marB="0" anchor="b"/>
                </a:tc>
                <a:tc>
                  <a:txBody>
                    <a:bodyPr/>
                    <a:lstStyle/>
                    <a:p>
                      <a:pPr algn="ctr" fontAlgn="b"/>
                      <a:r>
                        <a:rPr lang="en-AU" sz="1200" b="1" i="0" u="none" strike="noStrike">
                          <a:solidFill>
                            <a:srgbClr val="000000"/>
                          </a:solidFill>
                          <a:effectLst/>
                          <a:latin typeface="Aptos Narrow" panose="020B0004020202020204" pitchFamily="34" charset="0"/>
                        </a:rPr>
                        <a:t>14.33</a:t>
                      </a:r>
                    </a:p>
                  </a:txBody>
                  <a:tcPr marL="9525" marR="9525" marT="9525" marB="0" anchor="b"/>
                </a:tc>
                <a:tc>
                  <a:txBody>
                    <a:bodyPr/>
                    <a:lstStyle/>
                    <a:p>
                      <a:pPr algn="ctr" fontAlgn="b"/>
                      <a:r>
                        <a:rPr lang="en-AU" sz="1200" b="1" i="0" u="none" strike="noStrike">
                          <a:solidFill>
                            <a:srgbClr val="000000"/>
                          </a:solidFill>
                          <a:effectLst/>
                          <a:latin typeface="Aptos Narrow" panose="020B0004020202020204" pitchFamily="34" charset="0"/>
                        </a:rPr>
                        <a:t>7.43</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2.14</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14.73</a:t>
                      </a:r>
                    </a:p>
                  </a:txBody>
                  <a:tcPr marL="9525" marR="9525" marT="9525" marB="0" anchor="ctr"/>
                </a:tc>
                <a:extLst>
                  <a:ext uri="{0D108BD9-81ED-4DB2-BD59-A6C34878D82A}">
                    <a16:rowId xmlns:a16="http://schemas.microsoft.com/office/drawing/2014/main" val="2651999291"/>
                  </a:ext>
                </a:extLst>
              </a:tr>
              <a:tr h="263953">
                <a:tc>
                  <a:txBody>
                    <a:bodyPr/>
                    <a:lstStyle/>
                    <a:p>
                      <a:pPr algn="l" fontAlgn="b"/>
                      <a:r>
                        <a:rPr lang="en-AU" sz="1200" b="1" i="0" u="none" strike="noStrike">
                          <a:solidFill>
                            <a:srgbClr val="000000"/>
                          </a:solidFill>
                          <a:effectLst/>
                          <a:latin typeface="Aptos Narrow" panose="020B0004020202020204" pitchFamily="34" charset="0"/>
                        </a:rPr>
                        <a:t>Oil_seeds</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4.12</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6.83</a:t>
                      </a:r>
                    </a:p>
                  </a:txBody>
                  <a:tcPr marL="9525" marR="9525" marT="9525" marB="0" anchor="b"/>
                </a:tc>
                <a:tc>
                  <a:txBody>
                    <a:bodyPr/>
                    <a:lstStyle/>
                    <a:p>
                      <a:pPr algn="ctr" fontAlgn="b"/>
                      <a:r>
                        <a:rPr lang="en-AU" sz="1200" b="1" i="0" u="none" strike="noStrike" dirty="0">
                          <a:solidFill>
                            <a:srgbClr val="000000"/>
                          </a:solidFill>
                          <a:effectLst/>
                          <a:latin typeface="Aptos Narrow" panose="020B0004020202020204" pitchFamily="34" charset="0"/>
                        </a:rPr>
                        <a:t>8.09</a:t>
                      </a:r>
                    </a:p>
                  </a:txBody>
                  <a:tcPr marL="9525" marR="9525" marT="9525" marB="0" anchor="b"/>
                </a:tc>
                <a:tc>
                  <a:txBody>
                    <a:bodyPr/>
                    <a:lstStyle/>
                    <a:p>
                      <a:pPr algn="ctr" fontAlgn="b"/>
                      <a:r>
                        <a:rPr lang="en-AU" sz="1200" b="1" i="0" u="none" strike="noStrike" dirty="0">
                          <a:solidFill>
                            <a:srgbClr val="000000"/>
                          </a:solidFill>
                          <a:effectLst/>
                          <a:latin typeface="Aptos Narrow" panose="020B0004020202020204" pitchFamily="34" charset="0"/>
                        </a:rPr>
                        <a:t>0.93</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2.07</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8.16</a:t>
                      </a:r>
                    </a:p>
                  </a:txBody>
                  <a:tcPr marL="9525" marR="9525" marT="9525" marB="0" anchor="ctr"/>
                </a:tc>
                <a:extLst>
                  <a:ext uri="{0D108BD9-81ED-4DB2-BD59-A6C34878D82A}">
                    <a16:rowId xmlns:a16="http://schemas.microsoft.com/office/drawing/2014/main" val="971129426"/>
                  </a:ext>
                </a:extLst>
              </a:tr>
              <a:tr h="263953">
                <a:tc>
                  <a:txBody>
                    <a:bodyPr/>
                    <a:lstStyle/>
                    <a:p>
                      <a:pPr algn="l" fontAlgn="b"/>
                      <a:r>
                        <a:rPr lang="en-AU" sz="1200" b="1" i="0" u="none" strike="noStrike">
                          <a:solidFill>
                            <a:srgbClr val="000000"/>
                          </a:solidFill>
                          <a:effectLst/>
                          <a:latin typeface="Aptos Narrow" panose="020B0004020202020204" pitchFamily="34" charset="0"/>
                        </a:rPr>
                        <a:t>Live_poultry</a:t>
                      </a:r>
                    </a:p>
                  </a:txBody>
                  <a:tcPr marL="9525" marR="9525" marT="9525" marB="0" anchor="ctr"/>
                </a:tc>
                <a:tc>
                  <a:txBody>
                    <a:bodyPr/>
                    <a:lstStyle/>
                    <a:p>
                      <a:pPr algn="ctr" fontAlgn="b"/>
                      <a:r>
                        <a:rPr lang="en-AU" sz="1200" b="0" i="0" u="none" strike="noStrike" dirty="0">
                          <a:solidFill>
                            <a:srgbClr val="000000"/>
                          </a:solidFill>
                          <a:effectLst/>
                          <a:latin typeface="Aptos Narrow" panose="020B0004020202020204" pitchFamily="34" charset="0"/>
                        </a:rPr>
                        <a:t>-7.75</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-12.1</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0.33</a:t>
                      </a:r>
                    </a:p>
                  </a:txBody>
                  <a:tcPr marL="9525" marR="9525" marT="9525" marB="0" anchor="b"/>
                </a:tc>
                <a:tc>
                  <a:txBody>
                    <a:bodyPr/>
                    <a:lstStyle/>
                    <a:p>
                      <a:pPr algn="ctr" fontAlgn="b"/>
                      <a:r>
                        <a:rPr lang="en-AU" sz="1200" b="0" i="0" u="none" strike="noStrike" dirty="0">
                          <a:solidFill>
                            <a:srgbClr val="000000"/>
                          </a:solidFill>
                          <a:effectLst/>
                          <a:latin typeface="Aptos Narrow" panose="020B0004020202020204" pitchFamily="34" charset="0"/>
                        </a:rPr>
                        <a:t>-5.92</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-3.51</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-0.38</a:t>
                      </a:r>
                    </a:p>
                  </a:txBody>
                  <a:tcPr marL="9525" marR="9525" marT="9525" marB="0" anchor="ctr"/>
                </a:tc>
                <a:extLst>
                  <a:ext uri="{0D108BD9-81ED-4DB2-BD59-A6C34878D82A}">
                    <a16:rowId xmlns:a16="http://schemas.microsoft.com/office/drawing/2014/main" val="2824333439"/>
                  </a:ext>
                </a:extLst>
              </a:tr>
              <a:tr h="263953">
                <a:tc>
                  <a:txBody>
                    <a:bodyPr/>
                    <a:lstStyle/>
                    <a:p>
                      <a:pPr algn="l" fontAlgn="b"/>
                      <a:r>
                        <a:rPr lang="en-AU" sz="1200" b="1" i="0" u="none" strike="noStrike">
                          <a:solidFill>
                            <a:srgbClr val="000000"/>
                          </a:solidFill>
                          <a:effectLst/>
                          <a:latin typeface="Aptos Narrow" panose="020B0004020202020204" pitchFamily="34" charset="0"/>
                        </a:rPr>
                        <a:t>Meat_cattle</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-4.94</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-11.82</a:t>
                      </a:r>
                    </a:p>
                  </a:txBody>
                  <a:tcPr marL="9525" marR="9525" marT="9525" marB="0" anchor="b"/>
                </a:tc>
                <a:tc>
                  <a:txBody>
                    <a:bodyPr/>
                    <a:lstStyle/>
                    <a:p>
                      <a:pPr algn="ctr" fontAlgn="b"/>
                      <a:r>
                        <a:rPr lang="en-AU" sz="1200" b="1" i="0" u="none" strike="noStrike" dirty="0">
                          <a:solidFill>
                            <a:srgbClr val="000000"/>
                          </a:solidFill>
                          <a:effectLst/>
                          <a:latin typeface="Aptos Narrow" panose="020B0004020202020204" pitchFamily="34" charset="0"/>
                        </a:rPr>
                        <a:t>13.77</a:t>
                      </a:r>
                    </a:p>
                  </a:txBody>
                  <a:tcPr marL="9525" marR="9525" marT="9525" marB="0" anchor="b"/>
                </a:tc>
                <a:tc>
                  <a:txBody>
                    <a:bodyPr/>
                    <a:lstStyle/>
                    <a:p>
                      <a:pPr algn="ctr" fontAlgn="b"/>
                      <a:r>
                        <a:rPr lang="en-AU" sz="1200" b="1" i="0" u="none" strike="noStrike">
                          <a:solidFill>
                            <a:srgbClr val="000000"/>
                          </a:solidFill>
                          <a:effectLst/>
                          <a:latin typeface="Aptos Narrow" panose="020B0004020202020204" pitchFamily="34" charset="0"/>
                        </a:rPr>
                        <a:t>-2.72</a:t>
                      </a:r>
                    </a:p>
                  </a:txBody>
                  <a:tcPr marL="9525" marR="9525" marT="9525" marB="0" anchor="ctr"/>
                </a:tc>
                <a:tc>
                  <a:txBody>
                    <a:bodyPr/>
                    <a:lstStyle/>
                    <a:p>
                      <a:pPr algn="ctr" fontAlgn="b"/>
                      <a:r>
                        <a:rPr lang="en-AU" sz="1200" b="1" i="0" u="none" strike="noStrike">
                          <a:solidFill>
                            <a:srgbClr val="000000"/>
                          </a:solidFill>
                          <a:effectLst/>
                          <a:latin typeface="Aptos Narrow" panose="020B0004020202020204" pitchFamily="34" charset="0"/>
                        </a:rPr>
                        <a:t>-3.78</a:t>
                      </a:r>
                    </a:p>
                  </a:txBody>
                  <a:tcPr marL="9525" marR="9525" marT="9525" marB="0" anchor="ctr"/>
                </a:tc>
                <a:tc>
                  <a:txBody>
                    <a:bodyPr/>
                    <a:lstStyle/>
                    <a:p>
                      <a:pPr algn="ctr" fontAlgn="b"/>
                      <a:r>
                        <a:rPr lang="en-AU" sz="1200" b="1" i="0" u="none" strike="noStrike" dirty="0">
                          <a:solidFill>
                            <a:srgbClr val="000000"/>
                          </a:solidFill>
                          <a:effectLst/>
                          <a:latin typeface="Aptos Narrow" panose="020B0004020202020204" pitchFamily="34" charset="0"/>
                        </a:rPr>
                        <a:t>15.59</a:t>
                      </a:r>
                    </a:p>
                  </a:txBody>
                  <a:tcPr marL="9525" marR="9525" marT="9525" marB="0" anchor="ctr"/>
                </a:tc>
                <a:extLst>
                  <a:ext uri="{0D108BD9-81ED-4DB2-BD59-A6C34878D82A}">
                    <a16:rowId xmlns:a16="http://schemas.microsoft.com/office/drawing/2014/main" val="1022379020"/>
                  </a:ext>
                </a:extLst>
              </a:tr>
              <a:tr h="263953">
                <a:tc>
                  <a:txBody>
                    <a:bodyPr/>
                    <a:lstStyle/>
                    <a:p>
                      <a:pPr algn="l" fontAlgn="b"/>
                      <a:r>
                        <a:rPr lang="en-AU" sz="1200" b="1" i="0" u="none" strike="noStrike">
                          <a:solidFill>
                            <a:srgbClr val="000000"/>
                          </a:solidFill>
                          <a:effectLst/>
                          <a:latin typeface="Aptos Narrow" panose="020B0004020202020204" pitchFamily="34" charset="0"/>
                        </a:rPr>
                        <a:t>Meat_pork</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-0.20</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-24.23</a:t>
                      </a:r>
                    </a:p>
                  </a:txBody>
                  <a:tcPr marL="9525" marR="9525" marT="9525" marB="0" anchor="b"/>
                </a:tc>
                <a:tc>
                  <a:txBody>
                    <a:bodyPr/>
                    <a:lstStyle/>
                    <a:p>
                      <a:pPr algn="ctr" fontAlgn="b"/>
                      <a:r>
                        <a:rPr lang="en-AU" sz="1200" b="0" i="0" u="none" strike="noStrike" dirty="0">
                          <a:solidFill>
                            <a:srgbClr val="000000"/>
                          </a:solidFill>
                          <a:effectLst/>
                          <a:latin typeface="Aptos Narrow" panose="020B0004020202020204" pitchFamily="34" charset="0"/>
                        </a:rPr>
                        <a:t>-29.94</a:t>
                      </a:r>
                    </a:p>
                  </a:txBody>
                  <a:tcPr marL="9525" marR="9525" marT="9525" marB="0" anchor="b"/>
                </a:tc>
                <a:tc>
                  <a:txBody>
                    <a:bodyPr/>
                    <a:lstStyle/>
                    <a:p>
                      <a:pPr algn="ctr" fontAlgn="b"/>
                      <a:r>
                        <a:rPr lang="en-AU" sz="1200" b="0" i="0" u="none" strike="noStrike" dirty="0">
                          <a:solidFill>
                            <a:srgbClr val="000000"/>
                          </a:solidFill>
                          <a:effectLst/>
                          <a:latin typeface="Aptos Narrow" panose="020B0004020202020204" pitchFamily="34" charset="0"/>
                        </a:rPr>
                        <a:t>0.67</a:t>
                      </a:r>
                    </a:p>
                  </a:txBody>
                  <a:tcPr marL="9525" marR="9525" marT="9525" marB="0" anchor="ctr"/>
                </a:tc>
                <a:tc>
                  <a:txBody>
                    <a:bodyPr/>
                    <a:lstStyle/>
                    <a:p>
                      <a:pPr algn="ctr" fontAlgn="b"/>
                      <a:r>
                        <a:rPr lang="en-AU" sz="1200" b="0" i="0" u="none" strike="noStrike" dirty="0">
                          <a:solidFill>
                            <a:srgbClr val="000000"/>
                          </a:solidFill>
                          <a:effectLst/>
                          <a:latin typeface="Aptos Narrow" panose="020B0004020202020204" pitchFamily="34" charset="0"/>
                        </a:rPr>
                        <a:t>-9.65</a:t>
                      </a:r>
                    </a:p>
                  </a:txBody>
                  <a:tcPr marL="9525" marR="9525" marT="9525" marB="0" anchor="ctr"/>
                </a:tc>
                <a:tc>
                  <a:txBody>
                    <a:bodyPr/>
                    <a:lstStyle/>
                    <a:p>
                      <a:pPr algn="ctr" fontAlgn="b"/>
                      <a:r>
                        <a:rPr lang="en-AU" sz="1200" b="0" i="0" u="none" strike="noStrike" dirty="0">
                          <a:solidFill>
                            <a:srgbClr val="000000"/>
                          </a:solidFill>
                          <a:effectLst/>
                          <a:latin typeface="Aptos Narrow" panose="020B0004020202020204" pitchFamily="34" charset="0"/>
                        </a:rPr>
                        <a:t>-28.68</a:t>
                      </a:r>
                    </a:p>
                  </a:txBody>
                  <a:tcPr marL="9525" marR="9525" marT="9525" marB="0" anchor="ctr"/>
                </a:tc>
                <a:extLst>
                  <a:ext uri="{0D108BD9-81ED-4DB2-BD59-A6C34878D82A}">
                    <a16:rowId xmlns:a16="http://schemas.microsoft.com/office/drawing/2014/main" val="3145634114"/>
                  </a:ext>
                </a:extLst>
              </a:tr>
              <a:tr h="263953">
                <a:tc>
                  <a:txBody>
                    <a:bodyPr/>
                    <a:lstStyle/>
                    <a:p>
                      <a:pPr algn="l" fontAlgn="b"/>
                      <a:r>
                        <a:rPr lang="en-AU" sz="1200" b="1" i="0" u="none" strike="noStrike">
                          <a:solidFill>
                            <a:srgbClr val="000000"/>
                          </a:solidFill>
                          <a:effectLst/>
                          <a:latin typeface="Aptos Narrow" panose="020B0004020202020204" pitchFamily="34" charset="0"/>
                        </a:rPr>
                        <a:t>Meat_poultry</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-12.28</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-6.97</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-37.72</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-10.54</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-7.43</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-36.57</a:t>
                      </a:r>
                    </a:p>
                  </a:txBody>
                  <a:tcPr marL="9525" marR="9525" marT="9525" marB="0" anchor="ctr"/>
                </a:tc>
                <a:extLst>
                  <a:ext uri="{0D108BD9-81ED-4DB2-BD59-A6C34878D82A}">
                    <a16:rowId xmlns:a16="http://schemas.microsoft.com/office/drawing/2014/main" val="1376423876"/>
                  </a:ext>
                </a:extLst>
              </a:tr>
              <a:tr h="263953">
                <a:tc>
                  <a:txBody>
                    <a:bodyPr/>
                    <a:lstStyle/>
                    <a:p>
                      <a:pPr algn="l" fontAlgn="b"/>
                      <a:r>
                        <a:rPr lang="en-AU" sz="1200" b="1" i="0" u="none" strike="noStrike">
                          <a:solidFill>
                            <a:srgbClr val="000000"/>
                          </a:solidFill>
                          <a:effectLst/>
                          <a:latin typeface="Aptos Narrow" panose="020B0004020202020204" pitchFamily="34" charset="0"/>
                        </a:rPr>
                        <a:t>Fishery</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-2.16</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-7.38</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-16.86</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-1.10</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-2.52</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-14.98</a:t>
                      </a:r>
                    </a:p>
                  </a:txBody>
                  <a:tcPr marL="9525" marR="9525" marT="9525" marB="0" anchor="ctr"/>
                </a:tc>
                <a:extLst>
                  <a:ext uri="{0D108BD9-81ED-4DB2-BD59-A6C34878D82A}">
                    <a16:rowId xmlns:a16="http://schemas.microsoft.com/office/drawing/2014/main" val="2537093703"/>
                  </a:ext>
                </a:extLst>
              </a:tr>
              <a:tr h="263953">
                <a:tc>
                  <a:txBody>
                    <a:bodyPr/>
                    <a:lstStyle/>
                    <a:p>
                      <a:pPr algn="l" fontAlgn="b"/>
                      <a:r>
                        <a:rPr lang="en-AU" sz="1200" b="1" i="0" u="none" strike="noStrike">
                          <a:solidFill>
                            <a:srgbClr val="000000"/>
                          </a:solidFill>
                          <a:effectLst/>
                          <a:latin typeface="Aptos Narrow" panose="020B0004020202020204" pitchFamily="34" charset="0"/>
                        </a:rPr>
                        <a:t>Veg_oils</a:t>
                      </a:r>
                    </a:p>
                  </a:txBody>
                  <a:tcPr marL="9525" marR="9525" marT="9525" marB="0" anchor="ctr"/>
                </a:tc>
                <a:tc>
                  <a:txBody>
                    <a:bodyPr/>
                    <a:lstStyle/>
                    <a:p>
                      <a:pPr algn="ctr" fontAlgn="b"/>
                      <a:r>
                        <a:rPr lang="en-AU" sz="1200" b="0" i="0" u="none" strike="noStrike" dirty="0">
                          <a:solidFill>
                            <a:srgbClr val="000000"/>
                          </a:solidFill>
                          <a:effectLst/>
                          <a:latin typeface="Aptos Narrow" panose="020B0004020202020204" pitchFamily="34" charset="0"/>
                        </a:rPr>
                        <a:t>-1.29</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6.94</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-2.02</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-1.27</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1.35</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-1.73</a:t>
                      </a:r>
                    </a:p>
                  </a:txBody>
                  <a:tcPr marL="9525" marR="9525" marT="9525" marB="0" anchor="ctr"/>
                </a:tc>
                <a:extLst>
                  <a:ext uri="{0D108BD9-81ED-4DB2-BD59-A6C34878D82A}">
                    <a16:rowId xmlns:a16="http://schemas.microsoft.com/office/drawing/2014/main" val="649425252"/>
                  </a:ext>
                </a:extLst>
              </a:tr>
              <a:tr h="263953">
                <a:tc>
                  <a:txBody>
                    <a:bodyPr/>
                    <a:lstStyle/>
                    <a:p>
                      <a:pPr algn="l" fontAlgn="b"/>
                      <a:r>
                        <a:rPr lang="en-AU" sz="1200" b="1" i="0" u="none" strike="noStrike">
                          <a:solidFill>
                            <a:srgbClr val="000000"/>
                          </a:solidFill>
                          <a:effectLst/>
                          <a:latin typeface="Aptos Narrow" panose="020B0004020202020204" pitchFamily="34" charset="0"/>
                        </a:rPr>
                        <a:t>Dairy_milk</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2.07</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5.03</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-4.79</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2.56</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-2.67</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-1.69</a:t>
                      </a:r>
                    </a:p>
                  </a:txBody>
                  <a:tcPr marL="9525" marR="9525" marT="9525" marB="0" anchor="ctr"/>
                </a:tc>
                <a:extLst>
                  <a:ext uri="{0D108BD9-81ED-4DB2-BD59-A6C34878D82A}">
                    <a16:rowId xmlns:a16="http://schemas.microsoft.com/office/drawing/2014/main" val="309826537"/>
                  </a:ext>
                </a:extLst>
              </a:tr>
              <a:tr h="263953">
                <a:tc>
                  <a:txBody>
                    <a:bodyPr/>
                    <a:lstStyle/>
                    <a:p>
                      <a:pPr algn="l" fontAlgn="b"/>
                      <a:r>
                        <a:rPr lang="en-AU" sz="1200" b="1" i="0" u="none" strike="noStrike">
                          <a:solidFill>
                            <a:srgbClr val="000000"/>
                          </a:solidFill>
                          <a:effectLst/>
                          <a:latin typeface="Aptos Narrow" panose="020B0004020202020204" pitchFamily="34" charset="0"/>
                        </a:rPr>
                        <a:t>Proc_rice</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-17.10</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-11.19</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0.93</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-15.64</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-3.14</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0.5</a:t>
                      </a:r>
                    </a:p>
                  </a:txBody>
                  <a:tcPr marL="9525" marR="9525" marT="9525" marB="0" anchor="ctr"/>
                </a:tc>
                <a:extLst>
                  <a:ext uri="{0D108BD9-81ED-4DB2-BD59-A6C34878D82A}">
                    <a16:rowId xmlns:a16="http://schemas.microsoft.com/office/drawing/2014/main" val="3619411603"/>
                  </a:ext>
                </a:extLst>
              </a:tr>
              <a:tr h="263953">
                <a:tc>
                  <a:txBody>
                    <a:bodyPr/>
                    <a:lstStyle/>
                    <a:p>
                      <a:pPr algn="l" fontAlgn="b"/>
                      <a:r>
                        <a:rPr lang="en-AU" sz="1200" b="1" i="0" u="none" strike="noStrike">
                          <a:solidFill>
                            <a:srgbClr val="000000"/>
                          </a:solidFill>
                          <a:effectLst/>
                          <a:latin typeface="Aptos Narrow" panose="020B0004020202020204" pitchFamily="34" charset="0"/>
                        </a:rPr>
                        <a:t>Sugar</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-11.22</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-14.46</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-10.53</a:t>
                      </a:r>
                    </a:p>
                  </a:txBody>
                  <a:tcPr marL="9525" marR="9525" marT="9525" marB="0" anchor="b"/>
                </a:tc>
                <a:tc>
                  <a:txBody>
                    <a:bodyPr/>
                    <a:lstStyle/>
                    <a:p>
                      <a:pPr algn="ctr" fontAlgn="b"/>
                      <a:r>
                        <a:rPr lang="en-AU" sz="1200" b="0" i="0" u="none" strike="noStrike">
                          <a:solidFill>
                            <a:srgbClr val="000000"/>
                          </a:solidFill>
                          <a:effectLst/>
                          <a:latin typeface="Aptos Narrow" panose="020B0004020202020204" pitchFamily="34" charset="0"/>
                        </a:rPr>
                        <a:t>-10.93</a:t>
                      </a:r>
                    </a:p>
                  </a:txBody>
                  <a:tcPr marL="9525" marR="9525" marT="9525" marB="0" anchor="ctr"/>
                </a:tc>
                <a:tc>
                  <a:txBody>
                    <a:bodyPr/>
                    <a:lstStyle/>
                    <a:p>
                      <a:pPr algn="ctr" fontAlgn="b"/>
                      <a:r>
                        <a:rPr lang="en-AU" sz="1200" b="0" i="0" u="none" strike="noStrike">
                          <a:solidFill>
                            <a:srgbClr val="000000"/>
                          </a:solidFill>
                          <a:effectLst/>
                          <a:latin typeface="Aptos Narrow" panose="020B0004020202020204" pitchFamily="34" charset="0"/>
                        </a:rPr>
                        <a:t>-1.00</a:t>
                      </a:r>
                    </a:p>
                  </a:txBody>
                  <a:tcPr marL="9525" marR="9525" marT="9525" marB="0" anchor="ctr"/>
                </a:tc>
                <a:tc>
                  <a:txBody>
                    <a:bodyPr/>
                    <a:lstStyle/>
                    <a:p>
                      <a:pPr algn="ctr" fontAlgn="b"/>
                      <a:r>
                        <a:rPr lang="en-AU" sz="1200" b="0" i="0" u="none" strike="noStrike" dirty="0">
                          <a:solidFill>
                            <a:srgbClr val="000000"/>
                          </a:solidFill>
                          <a:effectLst/>
                          <a:latin typeface="Aptos Narrow" panose="020B0004020202020204" pitchFamily="34" charset="0"/>
                        </a:rPr>
                        <a:t>-10.9</a:t>
                      </a:r>
                    </a:p>
                  </a:txBody>
                  <a:tcPr marL="9525" marR="9525" marT="9525" marB="0" anchor="ctr"/>
                </a:tc>
                <a:extLst>
                  <a:ext uri="{0D108BD9-81ED-4DB2-BD59-A6C34878D82A}">
                    <a16:rowId xmlns:a16="http://schemas.microsoft.com/office/drawing/2014/main" val="2364620703"/>
                  </a:ext>
                </a:extLst>
              </a:tr>
            </a:tbl>
          </a:graphicData>
        </a:graphic>
      </p:graphicFrame>
      <p:sp>
        <p:nvSpPr>
          <p:cNvPr id="8" name="TextBox 7">
            <a:extLst>
              <a:ext uri="{FF2B5EF4-FFF2-40B4-BE49-F238E27FC236}">
                <a16:creationId xmlns:a16="http://schemas.microsoft.com/office/drawing/2014/main" id="{749A2928-F7F8-5F8D-8553-25B0F0C5CC28}"/>
              </a:ext>
            </a:extLst>
          </p:cNvPr>
          <p:cNvSpPr txBox="1"/>
          <p:nvPr/>
        </p:nvSpPr>
        <p:spPr>
          <a:xfrm>
            <a:off x="683568" y="702041"/>
            <a:ext cx="7056784" cy="307777"/>
          </a:xfrm>
          <a:prstGeom prst="rect">
            <a:avLst/>
          </a:prstGeom>
          <a:noFill/>
        </p:spPr>
        <p:txBody>
          <a:bodyPr wrap="square" rtlCol="0">
            <a:spAutoFit/>
          </a:bodyPr>
          <a:lstStyle/>
          <a:p>
            <a:r>
              <a:rPr lang="en-AU" sz="1400" dirty="0"/>
              <a:t>Cumulative % change of sector output, exports and imports relative to baseline by 2030</a:t>
            </a:r>
          </a:p>
        </p:txBody>
      </p:sp>
    </p:spTree>
    <p:extLst>
      <p:ext uri="{BB962C8B-B14F-4D97-AF65-F5344CB8AC3E}">
        <p14:creationId xmlns:p14="http://schemas.microsoft.com/office/powerpoint/2010/main" val="3455429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E7B6D-18C2-FB45-5DCE-5531F302B299}"/>
              </a:ext>
            </a:extLst>
          </p:cNvPr>
          <p:cNvSpPr>
            <a:spLocks noGrp="1"/>
          </p:cNvSpPr>
          <p:nvPr>
            <p:ph type="title"/>
          </p:nvPr>
        </p:nvSpPr>
        <p:spPr>
          <a:xfrm>
            <a:off x="827584" y="123478"/>
            <a:ext cx="8640960" cy="639365"/>
          </a:xfrm>
        </p:spPr>
        <p:txBody>
          <a:bodyPr/>
          <a:lstStyle/>
          <a:p>
            <a:r>
              <a:rPr lang="en-AU"/>
              <a:t>Take-home message</a:t>
            </a:r>
          </a:p>
        </p:txBody>
      </p:sp>
      <p:sp>
        <p:nvSpPr>
          <p:cNvPr id="3" name="TextBox 2">
            <a:extLst>
              <a:ext uri="{FF2B5EF4-FFF2-40B4-BE49-F238E27FC236}">
                <a16:creationId xmlns:a16="http://schemas.microsoft.com/office/drawing/2014/main" id="{6873BBA6-4518-A5F8-801F-D4BA056010F0}"/>
              </a:ext>
            </a:extLst>
          </p:cNvPr>
          <p:cNvSpPr txBox="1"/>
          <p:nvPr/>
        </p:nvSpPr>
        <p:spPr>
          <a:xfrm>
            <a:off x="827584" y="1275606"/>
            <a:ext cx="7056784" cy="3647152"/>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AU" dirty="0"/>
              <a:t>The global dietary shift has a larger environmental implications than its economic ones by 2030.</a:t>
            </a:r>
          </a:p>
          <a:p>
            <a:pPr marL="285750" indent="-285750">
              <a:spcBef>
                <a:spcPts val="600"/>
              </a:spcBef>
              <a:buFont typeface="Arial" panose="020B0604020202020204" pitchFamily="34" charset="0"/>
              <a:buChar char="•"/>
            </a:pPr>
            <a:r>
              <a:rPr lang="en-AU" dirty="0"/>
              <a:t>Australia’s economy and GHG emissions will surfer larger impacts than the world on average in the scenario where only high-income regions shift diet as these regions are its main meat exports destinations.</a:t>
            </a:r>
          </a:p>
          <a:p>
            <a:pPr marL="285750" indent="-285750">
              <a:spcBef>
                <a:spcPts val="600"/>
              </a:spcBef>
              <a:buFont typeface="Arial" panose="020B0604020202020204" pitchFamily="34" charset="0"/>
              <a:buChar char="•"/>
            </a:pPr>
            <a:r>
              <a:rPr lang="en-AU" dirty="0"/>
              <a:t>Large reduction in exports (especially those commodities that the diet shift away) and increase in imports in those commodities that are encouraged to increase in the diet shift make Australia’s terms of trade worse and therefore a negative impact on GDP.</a:t>
            </a:r>
          </a:p>
          <a:p>
            <a:pPr marL="285750" indent="-285750">
              <a:spcBef>
                <a:spcPts val="600"/>
              </a:spcBef>
              <a:buFont typeface="Arial" panose="020B0604020202020204" pitchFamily="34" charset="0"/>
              <a:buChar char="•"/>
            </a:pPr>
            <a:r>
              <a:rPr lang="en-AU" dirty="0"/>
              <a:t>The contraction of livestock sectors are also causing the economy’s investment decrease as these sectors are capital intensive in Australia.</a:t>
            </a:r>
          </a:p>
          <a:p>
            <a:endParaRPr lang="en-AU" dirty="0"/>
          </a:p>
        </p:txBody>
      </p:sp>
    </p:spTree>
    <p:extLst>
      <p:ext uri="{BB962C8B-B14F-4D97-AF65-F5344CB8AC3E}">
        <p14:creationId xmlns:p14="http://schemas.microsoft.com/office/powerpoint/2010/main" val="1558217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68E95-99BB-D9B3-77BD-C6559CAE8DC8}"/>
              </a:ext>
            </a:extLst>
          </p:cNvPr>
          <p:cNvSpPr>
            <a:spLocks noGrp="1"/>
          </p:cNvSpPr>
          <p:nvPr>
            <p:ph type="title"/>
          </p:nvPr>
        </p:nvSpPr>
        <p:spPr>
          <a:xfrm>
            <a:off x="827584" y="123478"/>
            <a:ext cx="8640960" cy="639365"/>
          </a:xfrm>
        </p:spPr>
        <p:txBody>
          <a:bodyPr/>
          <a:lstStyle/>
          <a:p>
            <a:r>
              <a:rPr lang="en-AU"/>
              <a:t>Next steps……</a:t>
            </a:r>
          </a:p>
        </p:txBody>
      </p:sp>
      <p:sp>
        <p:nvSpPr>
          <p:cNvPr id="3" name="TextBox 2">
            <a:extLst>
              <a:ext uri="{FF2B5EF4-FFF2-40B4-BE49-F238E27FC236}">
                <a16:creationId xmlns:a16="http://schemas.microsoft.com/office/drawing/2014/main" id="{CE5191BC-605E-B2DC-E9D1-FAD7C2402DD8}"/>
              </a:ext>
            </a:extLst>
          </p:cNvPr>
          <p:cNvSpPr txBox="1"/>
          <p:nvPr/>
        </p:nvSpPr>
        <p:spPr>
          <a:xfrm>
            <a:off x="827584" y="762843"/>
            <a:ext cx="8064896" cy="4213910"/>
          </a:xfrm>
          <a:prstGeom prst="rect">
            <a:avLst/>
          </a:prstGeom>
          <a:noFill/>
        </p:spPr>
        <p:txBody>
          <a:bodyPr wrap="square" rtlCol="0">
            <a:spAutoFit/>
          </a:bodyPr>
          <a:lstStyle/>
          <a:p>
            <a:pPr marL="285750" indent="-285750">
              <a:buFont typeface="Arial" panose="020B0604020202020204" pitchFamily="34" charset="0"/>
              <a:buChar char="•"/>
            </a:pPr>
            <a:r>
              <a:rPr lang="en-AU" dirty="0"/>
              <a:t>Refine the mapping of diet shocks and establish the nutrition and calory accounts in the model</a:t>
            </a:r>
          </a:p>
          <a:p>
            <a:pPr marL="742950" lvl="1" indent="-285750">
              <a:lnSpc>
                <a:spcPct val="150000"/>
              </a:lnSpc>
              <a:buFont typeface="Arial" panose="020B0604020202020204" pitchFamily="34" charset="0"/>
              <a:buChar char="•"/>
            </a:pPr>
            <a:r>
              <a:rPr lang="en-AU" sz="1400" dirty="0" err="1"/>
              <a:t>Oth_foods</a:t>
            </a:r>
            <a:r>
              <a:rPr lang="en-AU" sz="1400" dirty="0"/>
              <a:t> and </a:t>
            </a:r>
            <a:r>
              <a:rPr lang="en-AU" sz="1400" dirty="0" err="1"/>
              <a:t>Beve_tobacco</a:t>
            </a:r>
            <a:r>
              <a:rPr lang="en-AU" sz="1400" dirty="0"/>
              <a:t>?</a:t>
            </a:r>
          </a:p>
          <a:p>
            <a:pPr marL="285750" indent="-285750">
              <a:lnSpc>
                <a:spcPct val="150000"/>
              </a:lnSpc>
              <a:buFont typeface="Arial" panose="020B0604020202020204" pitchFamily="34" charset="0"/>
              <a:buChar char="•"/>
            </a:pPr>
            <a:r>
              <a:rPr lang="en-AU" dirty="0"/>
              <a:t>Consider land use change from the dietary shift</a:t>
            </a:r>
          </a:p>
          <a:p>
            <a:pPr marL="742950" lvl="1" indent="-285750">
              <a:lnSpc>
                <a:spcPct val="150000"/>
              </a:lnSpc>
              <a:buFont typeface="Arial" panose="020B0604020202020204" pitchFamily="34" charset="0"/>
              <a:buChar char="•"/>
            </a:pPr>
            <a:r>
              <a:rPr lang="en-AU" sz="1400" dirty="0"/>
              <a:t>Integrate with a land use change model to address land use change and the related GHG emissions</a:t>
            </a:r>
          </a:p>
          <a:p>
            <a:pPr marL="285750" indent="-285750">
              <a:lnSpc>
                <a:spcPct val="150000"/>
              </a:lnSpc>
              <a:buFont typeface="Arial" panose="020B0604020202020204" pitchFamily="34" charset="0"/>
              <a:buChar char="•"/>
            </a:pPr>
            <a:r>
              <a:rPr lang="en-AU" dirty="0"/>
              <a:t>Put the scenario in the context of 1.5-degree climate scenario</a:t>
            </a:r>
          </a:p>
          <a:p>
            <a:pPr marL="742950" lvl="1" indent="-285750">
              <a:lnSpc>
                <a:spcPct val="150000"/>
              </a:lnSpc>
              <a:buFont typeface="Arial" panose="020B0604020202020204" pitchFamily="34" charset="0"/>
              <a:buChar char="•"/>
            </a:pPr>
            <a:r>
              <a:rPr lang="en-AU" sz="1400" dirty="0"/>
              <a:t>Add a scenario that follows the 1.5-degree pathway by using a global carbon tax</a:t>
            </a:r>
          </a:p>
          <a:p>
            <a:pPr marL="742950" lvl="1" indent="-285750">
              <a:lnSpc>
                <a:spcPct val="150000"/>
              </a:lnSpc>
              <a:buFont typeface="Arial" panose="020B0604020202020204" pitchFamily="34" charset="0"/>
              <a:buChar char="•"/>
            </a:pPr>
            <a:r>
              <a:rPr lang="en-AU" sz="1400" dirty="0"/>
              <a:t>Still target 1.5-degree pathway and add the EAT-Lancet dietary shift</a:t>
            </a:r>
          </a:p>
          <a:p>
            <a:pPr marL="285750" indent="-285750">
              <a:lnSpc>
                <a:spcPct val="150000"/>
              </a:lnSpc>
              <a:buFont typeface="Arial" panose="020B0604020202020204" pitchFamily="34" charset="0"/>
              <a:buChar char="•"/>
            </a:pPr>
            <a:r>
              <a:rPr lang="en-AU" dirty="0">
                <a:solidFill>
                  <a:schemeClr val="tx2">
                    <a:lumMod val="50000"/>
                    <a:lumOff val="50000"/>
                  </a:schemeClr>
                </a:solidFill>
              </a:rPr>
              <a:t>Explore more options of dietary shift for Australia/global</a:t>
            </a:r>
          </a:p>
          <a:p>
            <a:pPr marL="742950" lvl="1" indent="-285750">
              <a:lnSpc>
                <a:spcPct val="150000"/>
              </a:lnSpc>
              <a:buFont typeface="Arial" panose="020B0604020202020204" pitchFamily="34" charset="0"/>
              <a:buChar char="•"/>
            </a:pPr>
            <a:r>
              <a:rPr lang="en-AU" sz="1400" dirty="0">
                <a:solidFill>
                  <a:schemeClr val="tx2">
                    <a:lumMod val="50000"/>
                    <a:lumOff val="50000"/>
                  </a:schemeClr>
                </a:solidFill>
              </a:rPr>
              <a:t>e.g. pescatarian diets (PSC), vegetarian diets (VEG), vegan diets (VGN)</a:t>
            </a:r>
            <a:endParaRPr lang="en-AU" dirty="0">
              <a:solidFill>
                <a:schemeClr val="tx2">
                  <a:lumMod val="50000"/>
                  <a:lumOff val="50000"/>
                </a:schemeClr>
              </a:solidFill>
            </a:endParaRPr>
          </a:p>
          <a:p>
            <a:pPr marL="285750" indent="-285750">
              <a:lnSpc>
                <a:spcPct val="150000"/>
              </a:lnSpc>
              <a:buFont typeface="Arial" panose="020B0604020202020204" pitchFamily="34" charset="0"/>
              <a:buChar char="•"/>
            </a:pPr>
            <a:r>
              <a:rPr lang="en-AU" dirty="0">
                <a:solidFill>
                  <a:schemeClr val="tx2">
                    <a:lumMod val="50000"/>
                    <a:lumOff val="50000"/>
                  </a:schemeClr>
                </a:solidFill>
              </a:rPr>
              <a:t>The policy instruments to achieve the dietary shift</a:t>
            </a:r>
          </a:p>
          <a:p>
            <a:pPr marL="742950" lvl="1" indent="-285750">
              <a:lnSpc>
                <a:spcPct val="150000"/>
              </a:lnSpc>
              <a:buFont typeface="Arial" panose="020B0604020202020204" pitchFamily="34" charset="0"/>
              <a:buChar char="•"/>
            </a:pPr>
            <a:r>
              <a:rPr lang="en-AU" sz="1400" dirty="0">
                <a:solidFill>
                  <a:schemeClr val="tx2">
                    <a:lumMod val="50000"/>
                    <a:lumOff val="50000"/>
                  </a:schemeClr>
                </a:solidFill>
              </a:rPr>
              <a:t>Tax/subsidy on certain categories of food that would facilitate the diet shift</a:t>
            </a:r>
          </a:p>
        </p:txBody>
      </p:sp>
      <p:sp>
        <p:nvSpPr>
          <p:cNvPr id="4" name="Right Brace 3">
            <a:extLst>
              <a:ext uri="{FF2B5EF4-FFF2-40B4-BE49-F238E27FC236}">
                <a16:creationId xmlns:a16="http://schemas.microsoft.com/office/drawing/2014/main" id="{140506DC-F617-88EE-437B-F0618B401670}"/>
              </a:ext>
            </a:extLst>
          </p:cNvPr>
          <p:cNvSpPr/>
          <p:nvPr/>
        </p:nvSpPr>
        <p:spPr>
          <a:xfrm>
            <a:off x="7236296" y="3718424"/>
            <a:ext cx="360040" cy="108012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5" name="TextBox 4">
            <a:extLst>
              <a:ext uri="{FF2B5EF4-FFF2-40B4-BE49-F238E27FC236}">
                <a16:creationId xmlns:a16="http://schemas.microsoft.com/office/drawing/2014/main" id="{98BA39F6-9675-519E-D26D-55318D196E3C}"/>
              </a:ext>
            </a:extLst>
          </p:cNvPr>
          <p:cNvSpPr txBox="1"/>
          <p:nvPr/>
        </p:nvSpPr>
        <p:spPr>
          <a:xfrm>
            <a:off x="7596336" y="4042103"/>
            <a:ext cx="1532018" cy="338554"/>
          </a:xfrm>
          <a:prstGeom prst="rect">
            <a:avLst/>
          </a:prstGeom>
          <a:noFill/>
        </p:spPr>
        <p:txBody>
          <a:bodyPr wrap="square" rtlCol="0">
            <a:spAutoFit/>
          </a:bodyPr>
          <a:lstStyle/>
          <a:p>
            <a:r>
              <a:rPr lang="en-AU" sz="1600">
                <a:solidFill>
                  <a:schemeClr val="accent1"/>
                </a:solidFill>
              </a:rPr>
              <a:t>Another paper…</a:t>
            </a:r>
          </a:p>
        </p:txBody>
      </p:sp>
    </p:spTree>
    <p:extLst>
      <p:ext uri="{BB962C8B-B14F-4D97-AF65-F5344CB8AC3E}">
        <p14:creationId xmlns:p14="http://schemas.microsoft.com/office/powerpoint/2010/main" val="2895335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food on a table&#10;&#10;Description automatically generated">
            <a:extLst>
              <a:ext uri="{FF2B5EF4-FFF2-40B4-BE49-F238E27FC236}">
                <a16:creationId xmlns:a16="http://schemas.microsoft.com/office/drawing/2014/main" id="{07829153-8128-A24E-062C-1773330E30F4}"/>
              </a:ext>
            </a:extLst>
          </p:cNvPr>
          <p:cNvPicPr>
            <a:picLocks noChangeAspect="1"/>
          </p:cNvPicPr>
          <p:nvPr/>
        </p:nvPicPr>
        <p:blipFill rotWithShape="1">
          <a:blip r:embed="rId3">
            <a:extLst>
              <a:ext uri="{28A0092B-C50C-407E-A947-70E740481C1C}">
                <a14:useLocalDpi xmlns:a14="http://schemas.microsoft.com/office/drawing/2010/main" val="0"/>
              </a:ext>
            </a:extLst>
          </a:blip>
          <a:srcRect l="21358" r="19413"/>
          <a:stretch/>
        </p:blipFill>
        <p:spPr>
          <a:xfrm>
            <a:off x="4571999" y="10"/>
            <a:ext cx="4563963" cy="5143490"/>
          </a:xfrm>
          <a:prstGeom prst="rect">
            <a:avLst/>
          </a:prstGeom>
          <a:noFill/>
          <a:ln>
            <a:noFill/>
          </a:ln>
        </p:spPr>
      </p:pic>
      <p:sp>
        <p:nvSpPr>
          <p:cNvPr id="6" name="Text Placeholder 5"/>
          <p:cNvSpPr>
            <a:spLocks noGrp="1"/>
          </p:cNvSpPr>
          <p:nvPr>
            <p:ph idx="1"/>
          </p:nvPr>
        </p:nvSpPr>
        <p:spPr>
          <a:xfrm>
            <a:off x="251520" y="2283718"/>
            <a:ext cx="4032446" cy="2520280"/>
          </a:xfrm>
        </p:spPr>
        <p:txBody>
          <a:bodyPr>
            <a:normAutofit/>
          </a:bodyPr>
          <a:lstStyle/>
          <a:p>
            <a:pPr marL="0" indent="0">
              <a:spcAft>
                <a:spcPct val="0"/>
              </a:spcAft>
              <a:buNone/>
            </a:pPr>
            <a:r>
              <a:rPr lang="en-US" sz="1600" b="1"/>
              <a:t>Environment Business Unit</a:t>
            </a:r>
          </a:p>
          <a:p>
            <a:pPr marL="0" indent="0">
              <a:spcAft>
                <a:spcPct val="0"/>
              </a:spcAft>
              <a:buNone/>
            </a:pPr>
            <a:r>
              <a:rPr lang="en-US" sz="1600"/>
              <a:t>Dr. Yingying Lu</a:t>
            </a:r>
          </a:p>
          <a:p>
            <a:pPr marL="0" lvl="2" indent="0">
              <a:spcAft>
                <a:spcPct val="0"/>
              </a:spcAft>
              <a:buNone/>
            </a:pPr>
            <a:r>
              <a:rPr lang="en-US" sz="1600"/>
              <a:t>Email: yingying.lu@csiro.au</a:t>
            </a:r>
          </a:p>
        </p:txBody>
      </p:sp>
      <p:sp>
        <p:nvSpPr>
          <p:cNvPr id="38913" name="Title 3"/>
          <p:cNvSpPr>
            <a:spLocks noGrp="1"/>
          </p:cNvSpPr>
          <p:nvPr>
            <p:ph type="title"/>
          </p:nvPr>
        </p:nvSpPr>
        <p:spPr>
          <a:xfrm>
            <a:off x="251520" y="1059582"/>
            <a:ext cx="4032448" cy="639365"/>
          </a:xfrm>
        </p:spPr>
        <p:txBody>
          <a:bodyPr anchor="t">
            <a:normAutofit/>
          </a:bodyPr>
          <a:lstStyle/>
          <a:p>
            <a:pPr eaLnBrk="1" hangingPunct="1">
              <a:spcAft>
                <a:spcPct val="0"/>
              </a:spcAft>
            </a:pPr>
            <a:r>
              <a:rPr lang="en-US"/>
              <a:t>Thank you</a:t>
            </a:r>
          </a:p>
        </p:txBody>
      </p:sp>
    </p:spTree>
    <p:extLst>
      <p:ext uri="{BB962C8B-B14F-4D97-AF65-F5344CB8AC3E}">
        <p14:creationId xmlns:p14="http://schemas.microsoft.com/office/powerpoint/2010/main" val="3895521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23478"/>
            <a:ext cx="8640960" cy="639365"/>
          </a:xfrm>
        </p:spPr>
        <p:txBody>
          <a:bodyPr>
            <a:normAutofit/>
          </a:bodyPr>
          <a:lstStyle/>
          <a:p>
            <a:r>
              <a:rPr lang="en-AU" sz="3200"/>
              <a:t>Motivation</a:t>
            </a:r>
          </a:p>
        </p:txBody>
      </p:sp>
      <p:graphicFrame>
        <p:nvGraphicFramePr>
          <p:cNvPr id="7" name="Table 7">
            <a:extLst>
              <a:ext uri="{FF2B5EF4-FFF2-40B4-BE49-F238E27FC236}">
                <a16:creationId xmlns:a16="http://schemas.microsoft.com/office/drawing/2014/main" id="{734FAC05-8E27-F97B-35FA-4DE82E24839E}"/>
              </a:ext>
            </a:extLst>
          </p:cNvPr>
          <p:cNvGraphicFramePr>
            <a:graphicFrameLocks noGrp="1"/>
          </p:cNvGraphicFramePr>
          <p:nvPr>
            <p:extLst>
              <p:ext uri="{D42A27DB-BD31-4B8C-83A1-F6EECF244321}">
                <p14:modId xmlns:p14="http://schemas.microsoft.com/office/powerpoint/2010/main" val="3468568575"/>
              </p:ext>
            </p:extLst>
          </p:nvPr>
        </p:nvGraphicFramePr>
        <p:xfrm>
          <a:off x="191836" y="987574"/>
          <a:ext cx="5808000" cy="3710886"/>
        </p:xfrm>
        <a:graphic>
          <a:graphicData uri="http://schemas.openxmlformats.org/drawingml/2006/table">
            <a:tbl>
              <a:tblPr firstRow="1" bandRow="1">
                <a:tableStyleId>{5C22544A-7EE6-4342-B048-85BDC9FD1C3A}</a:tableStyleId>
              </a:tblPr>
              <a:tblGrid>
                <a:gridCol w="1452000">
                  <a:extLst>
                    <a:ext uri="{9D8B030D-6E8A-4147-A177-3AD203B41FA5}">
                      <a16:colId xmlns:a16="http://schemas.microsoft.com/office/drawing/2014/main" val="265520927"/>
                    </a:ext>
                  </a:extLst>
                </a:gridCol>
                <a:gridCol w="1452000">
                  <a:extLst>
                    <a:ext uri="{9D8B030D-6E8A-4147-A177-3AD203B41FA5}">
                      <a16:colId xmlns:a16="http://schemas.microsoft.com/office/drawing/2014/main" val="1057112318"/>
                    </a:ext>
                  </a:extLst>
                </a:gridCol>
                <a:gridCol w="1452000">
                  <a:extLst>
                    <a:ext uri="{9D8B030D-6E8A-4147-A177-3AD203B41FA5}">
                      <a16:colId xmlns:a16="http://schemas.microsoft.com/office/drawing/2014/main" val="2406164575"/>
                    </a:ext>
                  </a:extLst>
                </a:gridCol>
                <a:gridCol w="1452000">
                  <a:extLst>
                    <a:ext uri="{9D8B030D-6E8A-4147-A177-3AD203B41FA5}">
                      <a16:colId xmlns:a16="http://schemas.microsoft.com/office/drawing/2014/main" val="3234188793"/>
                    </a:ext>
                  </a:extLst>
                </a:gridCol>
              </a:tblGrid>
              <a:tr h="1167718">
                <a:tc>
                  <a:txBody>
                    <a:bodyPr/>
                    <a:lstStyle/>
                    <a:p>
                      <a:pPr marL="0" marR="0" algn="l" defTabSz="914400" rtl="0" eaLnBrk="1" latinLnBrk="0" hangingPunct="1">
                        <a:lnSpc>
                          <a:spcPct val="90000"/>
                        </a:lnSpc>
                        <a:spcBef>
                          <a:spcPts val="0"/>
                        </a:spcBef>
                        <a:spcAft>
                          <a:spcPts val="600"/>
                        </a:spcAft>
                      </a:pPr>
                      <a:r>
                        <a:rPr lang="en-AU" sz="1200" b="1" kern="1200">
                          <a:solidFill>
                            <a:schemeClr val="bg1"/>
                          </a:solidFill>
                          <a:latin typeface="+mn-lt"/>
                          <a:ea typeface="+mn-ea"/>
                          <a:cs typeface="+mn-cs"/>
                        </a:rPr>
                        <a:t>Dietary shift as a strategy of emissions reduction</a:t>
                      </a:r>
                    </a:p>
                  </a:txBody>
                  <a:tcPr marL="126000" marR="126000" marT="108000" marB="108000">
                    <a:lnL w="76200" cap="flat" cmpd="sng" algn="ctr">
                      <a:solidFill>
                        <a:schemeClr val="bg2"/>
                      </a:solidFill>
                      <a:prstDash val="solid"/>
                      <a:round/>
                      <a:headEnd type="none" w="med" len="med"/>
                      <a:tailEnd type="none" w="med" len="med"/>
                    </a:lnL>
                    <a:lnR w="762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nSpc>
                          <a:spcPct val="90000"/>
                        </a:lnSpc>
                        <a:spcBef>
                          <a:spcPts val="0"/>
                        </a:spcBef>
                        <a:spcAft>
                          <a:spcPts val="600"/>
                        </a:spcAft>
                      </a:pPr>
                      <a:r>
                        <a:rPr lang="en-AU" sz="1200" b="1">
                          <a:solidFill>
                            <a:schemeClr val="bg1"/>
                          </a:solidFill>
                        </a:rPr>
                        <a:t>The environmental implications of dietary shifts is still uncertain</a:t>
                      </a:r>
                    </a:p>
                  </a:txBody>
                  <a:tcPr marL="126000" marR="126000" marT="108000" marB="108000">
                    <a:lnL w="76200" cap="flat" cmpd="sng" algn="ctr">
                      <a:solidFill>
                        <a:schemeClr val="bg2"/>
                      </a:solidFill>
                      <a:prstDash val="solid"/>
                      <a:round/>
                      <a:headEnd type="none" w="med" len="med"/>
                      <a:tailEnd type="none" w="med" len="med"/>
                    </a:lnL>
                    <a:lnR w="762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R="0" algn="l" rtl="0">
                        <a:lnSpc>
                          <a:spcPct val="90000"/>
                        </a:lnSpc>
                        <a:spcBef>
                          <a:spcPts val="0"/>
                        </a:spcBef>
                        <a:spcAft>
                          <a:spcPts val="600"/>
                        </a:spcAft>
                      </a:pPr>
                      <a:r>
                        <a:rPr lang="en-AU" sz="1200" b="1" i="0" u="none" strike="noStrike">
                          <a:solidFill>
                            <a:schemeClr val="bg1"/>
                          </a:solidFill>
                        </a:rPr>
                        <a:t>The regional environmental implications of a dietary shift needs further investigation</a:t>
                      </a:r>
                      <a:endParaRPr lang="en-AU" sz="1000" b="0" i="0" u="none" strike="noStrike">
                        <a:solidFill>
                          <a:schemeClr val="bg1"/>
                        </a:solidFill>
                      </a:endParaRPr>
                    </a:p>
                  </a:txBody>
                  <a:tcPr marL="126000" marR="126000" marT="108000" marB="108000">
                    <a:lnL w="76200" cap="flat" cmpd="sng" algn="ctr">
                      <a:solidFill>
                        <a:schemeClr val="bg2"/>
                      </a:solidFill>
                      <a:prstDash val="solid"/>
                      <a:round/>
                      <a:headEnd type="none" w="med" len="med"/>
                      <a:tailEnd type="none" w="med" len="med"/>
                    </a:lnL>
                    <a:lnR w="762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4B87"/>
                    </a:solidFill>
                  </a:tcPr>
                </a:tc>
                <a:tc>
                  <a:txBody>
                    <a:bodyPr/>
                    <a:lstStyle/>
                    <a:p>
                      <a:pPr marR="0" algn="l" rtl="0">
                        <a:lnSpc>
                          <a:spcPct val="90000"/>
                        </a:lnSpc>
                        <a:spcBef>
                          <a:spcPts val="0"/>
                        </a:spcBef>
                        <a:spcAft>
                          <a:spcPts val="600"/>
                        </a:spcAft>
                      </a:pPr>
                      <a:r>
                        <a:rPr lang="en-AU" sz="1200" b="1" i="0" u="none" strike="noStrike" kern="1200">
                          <a:solidFill>
                            <a:schemeClr val="bg1"/>
                          </a:solidFill>
                          <a:latin typeface="+mn-lt"/>
                          <a:ea typeface="+mn-ea"/>
                          <a:cs typeface="+mn-cs"/>
                        </a:rPr>
                        <a:t>The research of regional economic implications of dietary shift is very limited</a:t>
                      </a:r>
                    </a:p>
                  </a:txBody>
                  <a:tcPr marL="126000" marR="126000" marT="108000" marB="108000">
                    <a:lnL w="76200" cap="flat" cmpd="sng" algn="ctr">
                      <a:solidFill>
                        <a:schemeClr val="bg2"/>
                      </a:solidFill>
                      <a:prstDash val="solid"/>
                      <a:round/>
                      <a:headEnd type="none" w="med" len="med"/>
                      <a:tailEnd type="none" w="med" len="med"/>
                    </a:lnL>
                    <a:lnR w="762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328847138"/>
                  </a:ext>
                </a:extLst>
              </a:tr>
              <a:tr h="2432682">
                <a:tc>
                  <a:txBody>
                    <a:bodyPr/>
                    <a:lstStyle/>
                    <a:p>
                      <a:pPr marL="108000" marR="0" indent="-108000" algn="l" rtl="0">
                        <a:lnSpc>
                          <a:spcPct val="90000"/>
                        </a:lnSpc>
                        <a:spcAft>
                          <a:spcPts val="600"/>
                        </a:spcAft>
                        <a:buFont typeface="Arial" panose="020B0604020202020204" pitchFamily="34" charset="0"/>
                        <a:buChar char="•"/>
                      </a:pPr>
                      <a:r>
                        <a:rPr lang="en-AU" sz="950" b="0" i="0" u="none" strike="noStrike">
                          <a:solidFill>
                            <a:srgbClr val="000000"/>
                          </a:solidFill>
                        </a:rPr>
                        <a:t>Food systems are responsible for 25 % to 42 % of the total human induced greenhouse gas (GHG) emissions (</a:t>
                      </a:r>
                      <a:r>
                        <a:rPr lang="it-IT" sz="950" b="0" i="0" u="none" strike="noStrike">
                          <a:solidFill>
                            <a:srgbClr val="000000"/>
                          </a:solidFill>
                        </a:rPr>
                        <a:t>Crippa, Solazzo et al., 2021</a:t>
                      </a:r>
                      <a:r>
                        <a:rPr lang="en-AU" sz="950" b="0" i="0" u="none" strike="noStrike">
                          <a:solidFill>
                            <a:srgbClr val="000000"/>
                          </a:solidFill>
                        </a:rPr>
                        <a:t>)</a:t>
                      </a:r>
                    </a:p>
                    <a:p>
                      <a:pPr marL="108000" marR="0" indent="-108000" algn="l" rtl="0">
                        <a:lnSpc>
                          <a:spcPct val="90000"/>
                        </a:lnSpc>
                        <a:spcAft>
                          <a:spcPts val="600"/>
                        </a:spcAft>
                        <a:buFont typeface="Arial" panose="020B0604020202020204" pitchFamily="34" charset="0"/>
                        <a:buChar char="•"/>
                      </a:pPr>
                      <a:r>
                        <a:rPr lang="en-AU" sz="950" b="0" i="0" u="none" strike="noStrike">
                          <a:solidFill>
                            <a:srgbClr val="000000"/>
                          </a:solidFill>
                        </a:rPr>
                        <a:t>Clark, Domingo et al. (2020) even showed that without the reduction of food systems’ emissions the global 1.5°C climate target will not be able to achieved anyway.</a:t>
                      </a:r>
                    </a:p>
                  </a:txBody>
                  <a:tcPr marL="126000" marR="126000" marT="108000" marB="108000">
                    <a:lnL w="76200" cap="flat" cmpd="sng" algn="ctr">
                      <a:solidFill>
                        <a:schemeClr val="bg2"/>
                      </a:solidFill>
                      <a:prstDash val="solid"/>
                      <a:round/>
                      <a:headEnd type="none" w="med" len="med"/>
                      <a:tailEnd type="none" w="med" len="med"/>
                    </a:lnL>
                    <a:lnR w="76200" cap="flat" cmpd="sng" algn="ctr">
                      <a:solidFill>
                        <a:schemeClr val="bg2"/>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A9CE">
                        <a:alpha val="30196"/>
                      </a:srgbClr>
                    </a:solidFill>
                  </a:tcPr>
                </a:tc>
                <a:tc>
                  <a:txBody>
                    <a:bodyPr/>
                    <a:lstStyle/>
                    <a:p>
                      <a:pPr marL="108000" marR="0" indent="-108000" algn="l" rtl="0">
                        <a:lnSpc>
                          <a:spcPct val="90000"/>
                        </a:lnSpc>
                        <a:spcAft>
                          <a:spcPts val="600"/>
                        </a:spcAft>
                        <a:buFont typeface="Arial" panose="020B0604020202020204" pitchFamily="34" charset="0"/>
                        <a:buChar char="•"/>
                      </a:pPr>
                      <a:r>
                        <a:rPr lang="en-AU" sz="950" b="0" i="0" u="none" strike="noStrike" err="1">
                          <a:solidFill>
                            <a:srgbClr val="000000"/>
                          </a:solidFill>
                        </a:rPr>
                        <a:t>Gatto</a:t>
                      </a:r>
                      <a:r>
                        <a:rPr lang="en-AU" sz="950" b="0" i="0" u="none" strike="noStrike">
                          <a:solidFill>
                            <a:srgbClr val="000000"/>
                          </a:solidFill>
                        </a:rPr>
                        <a:t>, Kuiper et al. (2023)’s study found that economy-wide greenhouse gas emissions would actually increase if the world shifts towards the EAT-Lancet diet (Willett, </a:t>
                      </a:r>
                      <a:r>
                        <a:rPr lang="en-AU" sz="950" b="0" i="0" u="none" strike="noStrike" err="1">
                          <a:solidFill>
                            <a:srgbClr val="000000"/>
                          </a:solidFill>
                        </a:rPr>
                        <a:t>Rockstrom</a:t>
                      </a:r>
                      <a:r>
                        <a:rPr lang="en-AU" sz="950" b="0" i="0" u="none" strike="noStrike">
                          <a:solidFill>
                            <a:srgbClr val="000000"/>
                          </a:solidFill>
                        </a:rPr>
                        <a:t> et al. 2020) due to rebound effect.</a:t>
                      </a:r>
                    </a:p>
                  </a:txBody>
                  <a:tcPr marL="126000" marR="126000" marT="108000" marB="108000">
                    <a:lnL w="76200" cap="flat" cmpd="sng" algn="ctr">
                      <a:solidFill>
                        <a:schemeClr val="bg2"/>
                      </a:solidFill>
                      <a:prstDash val="solid"/>
                      <a:round/>
                      <a:headEnd type="none" w="med" len="med"/>
                      <a:tailEnd type="none" w="med" len="med"/>
                    </a:lnL>
                    <a:lnR w="76200" cap="flat" cmpd="sng" algn="ctr">
                      <a:solidFill>
                        <a:schemeClr val="bg2"/>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1D34">
                        <a:alpha val="25098"/>
                      </a:srgbClr>
                    </a:solidFill>
                  </a:tcPr>
                </a:tc>
                <a:tc>
                  <a:txBody>
                    <a:bodyPr/>
                    <a:lstStyle/>
                    <a:p>
                      <a:pPr marL="108000" marR="0" indent="-108000" algn="l" rtl="0">
                        <a:lnSpc>
                          <a:spcPct val="90000"/>
                        </a:lnSpc>
                        <a:spcAft>
                          <a:spcPts val="600"/>
                        </a:spcAft>
                        <a:buFont typeface="Arial" panose="020B0604020202020204" pitchFamily="34" charset="0"/>
                        <a:buChar char="•"/>
                      </a:pPr>
                      <a:r>
                        <a:rPr lang="en-AU" sz="950" b="0" i="0" u="none" strike="noStrike">
                          <a:solidFill>
                            <a:srgbClr val="000000"/>
                          </a:solidFill>
                        </a:rPr>
                        <a:t>In a review, Aguirre-Sánchez, </a:t>
                      </a:r>
                      <a:r>
                        <a:rPr lang="en-AU" sz="950" b="0" i="0" u="none" strike="noStrike" err="1">
                          <a:solidFill>
                            <a:srgbClr val="000000"/>
                          </a:solidFill>
                        </a:rPr>
                        <a:t>Teschner</a:t>
                      </a:r>
                      <a:r>
                        <a:rPr lang="en-AU" sz="950" b="0" i="0" u="none" strike="noStrike">
                          <a:solidFill>
                            <a:srgbClr val="000000"/>
                          </a:solidFill>
                        </a:rPr>
                        <a:t> et al. (2023) shows a wide range of climate mitigation potential in the current dietary guidelines across countries. </a:t>
                      </a:r>
                      <a:endParaRPr lang="en-AU" sz="950"/>
                    </a:p>
                  </a:txBody>
                  <a:tcPr marL="126000" marR="126000" marT="108000" marB="108000">
                    <a:lnL w="76200" cap="flat" cmpd="sng" algn="ctr">
                      <a:solidFill>
                        <a:schemeClr val="bg2"/>
                      </a:solidFill>
                      <a:prstDash val="solid"/>
                      <a:round/>
                      <a:headEnd type="none" w="med" len="med"/>
                      <a:tailEnd type="none" w="med" len="med"/>
                    </a:lnL>
                    <a:lnR w="76200" cap="flat" cmpd="sng" algn="ctr">
                      <a:solidFill>
                        <a:schemeClr val="bg2"/>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4B87">
                        <a:alpha val="25098"/>
                      </a:srgbClr>
                    </a:solidFill>
                  </a:tcPr>
                </a:tc>
                <a:tc>
                  <a:txBody>
                    <a:bodyPr/>
                    <a:lstStyle/>
                    <a:p>
                      <a:pPr marL="108000" marR="0" indent="-108000" algn="l" defTabSz="914400" rtl="0" eaLnBrk="1" latinLnBrk="0" hangingPunct="1">
                        <a:lnSpc>
                          <a:spcPct val="90000"/>
                        </a:lnSpc>
                        <a:spcAft>
                          <a:spcPts val="600"/>
                        </a:spcAft>
                        <a:buFont typeface="Arial" panose="020B0604020202020204" pitchFamily="34" charset="0"/>
                        <a:buChar char="•"/>
                      </a:pPr>
                      <a:r>
                        <a:rPr lang="en-AU" sz="950" b="0" i="0" u="none" strike="noStrike" kern="1200">
                          <a:solidFill>
                            <a:srgbClr val="000000"/>
                          </a:solidFill>
                          <a:latin typeface="+mn-lt"/>
                          <a:ea typeface="+mn-ea"/>
                          <a:cs typeface="+mn-cs"/>
                        </a:rPr>
                        <a:t>Most studies focused on the health aspect or environmental implications of dietary shifts.</a:t>
                      </a:r>
                    </a:p>
                  </a:txBody>
                  <a:tcPr marL="126000" marR="126000" marT="108000" marB="108000">
                    <a:lnL w="76200" cap="flat" cmpd="sng" algn="ctr">
                      <a:solidFill>
                        <a:schemeClr val="bg2"/>
                      </a:solidFill>
                      <a:prstDash val="solid"/>
                      <a:round/>
                      <a:headEnd type="none" w="med" len="med"/>
                      <a:tailEnd type="none" w="med" len="med"/>
                    </a:lnL>
                    <a:lnR w="76200" cap="flat" cmpd="sng" algn="ctr">
                      <a:solidFill>
                        <a:schemeClr val="bg2"/>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7377">
                        <a:alpha val="25098"/>
                      </a:srgbClr>
                    </a:solidFill>
                  </a:tcPr>
                </a:tc>
                <a:extLst>
                  <a:ext uri="{0D108BD9-81ED-4DB2-BD59-A6C34878D82A}">
                    <a16:rowId xmlns:a16="http://schemas.microsoft.com/office/drawing/2014/main" val="3204486791"/>
                  </a:ext>
                </a:extLst>
              </a:tr>
            </a:tbl>
          </a:graphicData>
        </a:graphic>
      </p:graphicFrame>
      <p:cxnSp>
        <p:nvCxnSpPr>
          <p:cNvPr id="4" name="Straight Arrow Connector 3">
            <a:extLst>
              <a:ext uri="{FF2B5EF4-FFF2-40B4-BE49-F238E27FC236}">
                <a16:creationId xmlns:a16="http://schemas.microsoft.com/office/drawing/2014/main" id="{C3C0C1B3-31D6-5180-A495-61304C9A02F0}"/>
              </a:ext>
            </a:extLst>
          </p:cNvPr>
          <p:cNvCxnSpPr>
            <a:cxnSpLocks/>
          </p:cNvCxnSpPr>
          <p:nvPr/>
        </p:nvCxnSpPr>
        <p:spPr>
          <a:xfrm>
            <a:off x="1331640" y="851989"/>
            <a:ext cx="648072" cy="0"/>
          </a:xfrm>
          <a:prstGeom prst="straightConnector1">
            <a:avLst/>
          </a:prstGeom>
          <a:ln w="38100">
            <a:prstDash val="sysDot"/>
            <a:tailEnd type="triangle"/>
          </a:ln>
        </p:spPr>
        <p:style>
          <a:lnRef idx="1">
            <a:schemeClr val="accent6"/>
          </a:lnRef>
          <a:fillRef idx="0">
            <a:schemeClr val="accent6"/>
          </a:fillRef>
          <a:effectRef idx="0">
            <a:schemeClr val="accent6"/>
          </a:effectRef>
          <a:fontRef idx="minor">
            <a:schemeClr val="tx1"/>
          </a:fontRef>
        </p:style>
      </p:cxnSp>
      <p:cxnSp>
        <p:nvCxnSpPr>
          <p:cNvPr id="8" name="Straight Arrow Connector 7">
            <a:extLst>
              <a:ext uri="{FF2B5EF4-FFF2-40B4-BE49-F238E27FC236}">
                <a16:creationId xmlns:a16="http://schemas.microsoft.com/office/drawing/2014/main" id="{72107D22-80B6-95C0-E10B-6488D0E3FF0F}"/>
              </a:ext>
            </a:extLst>
          </p:cNvPr>
          <p:cNvCxnSpPr>
            <a:cxnSpLocks/>
          </p:cNvCxnSpPr>
          <p:nvPr/>
        </p:nvCxnSpPr>
        <p:spPr>
          <a:xfrm>
            <a:off x="2771800" y="851989"/>
            <a:ext cx="648072" cy="0"/>
          </a:xfrm>
          <a:prstGeom prst="straightConnector1">
            <a:avLst/>
          </a:prstGeom>
          <a:ln w="38100">
            <a:prstDash val="sysDot"/>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a:extLst>
              <a:ext uri="{FF2B5EF4-FFF2-40B4-BE49-F238E27FC236}">
                <a16:creationId xmlns:a16="http://schemas.microsoft.com/office/drawing/2014/main" id="{C49C735A-C432-FAFB-395E-7F8EB5C6FDD3}"/>
              </a:ext>
            </a:extLst>
          </p:cNvPr>
          <p:cNvCxnSpPr>
            <a:cxnSpLocks/>
          </p:cNvCxnSpPr>
          <p:nvPr/>
        </p:nvCxnSpPr>
        <p:spPr>
          <a:xfrm>
            <a:off x="4201522" y="851989"/>
            <a:ext cx="648072" cy="0"/>
          </a:xfrm>
          <a:prstGeom prst="straightConnector1">
            <a:avLst/>
          </a:prstGeom>
          <a:ln w="38100">
            <a:prstDash val="sysDot"/>
            <a:tailEnd type="triangle"/>
          </a:ln>
        </p:spPr>
        <p:style>
          <a:lnRef idx="1">
            <a:schemeClr val="accent6"/>
          </a:lnRef>
          <a:fillRef idx="0">
            <a:schemeClr val="accent6"/>
          </a:fillRef>
          <a:effectRef idx="0">
            <a:schemeClr val="accent6"/>
          </a:effectRef>
          <a:fontRef idx="minor">
            <a:schemeClr val="tx1"/>
          </a:fontRef>
        </p:style>
      </p:cxnSp>
      <p:sp>
        <p:nvSpPr>
          <p:cNvPr id="10" name="TextBox 9">
            <a:extLst>
              <a:ext uri="{FF2B5EF4-FFF2-40B4-BE49-F238E27FC236}">
                <a16:creationId xmlns:a16="http://schemas.microsoft.com/office/drawing/2014/main" id="{561DE6C6-6AA4-F391-27B9-5A98849E07D2}"/>
              </a:ext>
            </a:extLst>
          </p:cNvPr>
          <p:cNvSpPr txBox="1"/>
          <p:nvPr/>
        </p:nvSpPr>
        <p:spPr>
          <a:xfrm>
            <a:off x="6361764" y="827536"/>
            <a:ext cx="2700300" cy="523220"/>
          </a:xfrm>
          <a:prstGeom prst="rect">
            <a:avLst/>
          </a:prstGeom>
          <a:noFill/>
        </p:spPr>
        <p:txBody>
          <a:bodyPr wrap="square" rtlCol="0">
            <a:spAutoFit/>
          </a:bodyPr>
          <a:lstStyle/>
          <a:p>
            <a:pPr algn="ctr"/>
            <a:r>
              <a:rPr lang="en-AU" sz="2800" b="1">
                <a:solidFill>
                  <a:schemeClr val="accent3"/>
                </a:solidFill>
              </a:rPr>
              <a:t>Why Australia?</a:t>
            </a:r>
          </a:p>
        </p:txBody>
      </p:sp>
      <p:sp>
        <p:nvSpPr>
          <p:cNvPr id="13" name="Oval 12">
            <a:extLst>
              <a:ext uri="{FF2B5EF4-FFF2-40B4-BE49-F238E27FC236}">
                <a16:creationId xmlns:a16="http://schemas.microsoft.com/office/drawing/2014/main" id="{ED3CA5A8-1979-D8D1-7015-B60966C14434}"/>
              </a:ext>
            </a:extLst>
          </p:cNvPr>
          <p:cNvSpPr/>
          <p:nvPr/>
        </p:nvSpPr>
        <p:spPr>
          <a:xfrm>
            <a:off x="6228184" y="1415450"/>
            <a:ext cx="1368152" cy="1516340"/>
          </a:xfrm>
          <a:prstGeom prst="ellipse">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AU" sz="1200"/>
              <a:t>Agriculture exports accounts for </a:t>
            </a:r>
            <a:r>
              <a:rPr lang="en-AU" sz="1600" b="1">
                <a:solidFill>
                  <a:schemeClr val="accent6"/>
                </a:solidFill>
              </a:rPr>
              <a:t>11.6%</a:t>
            </a:r>
            <a:r>
              <a:rPr lang="en-AU" sz="1600"/>
              <a:t> </a:t>
            </a:r>
            <a:r>
              <a:rPr lang="en-AU" sz="1200"/>
              <a:t>of its total exports </a:t>
            </a:r>
          </a:p>
        </p:txBody>
      </p:sp>
      <p:sp>
        <p:nvSpPr>
          <p:cNvPr id="14" name="Oval 13">
            <a:extLst>
              <a:ext uri="{FF2B5EF4-FFF2-40B4-BE49-F238E27FC236}">
                <a16:creationId xmlns:a16="http://schemas.microsoft.com/office/drawing/2014/main" id="{B7D8D110-17B9-A092-244E-5D9DB2F6D6A7}"/>
              </a:ext>
            </a:extLst>
          </p:cNvPr>
          <p:cNvSpPr/>
          <p:nvPr/>
        </p:nvSpPr>
        <p:spPr>
          <a:xfrm>
            <a:off x="7682599" y="1415450"/>
            <a:ext cx="1368152" cy="1516340"/>
          </a:xfrm>
          <a:prstGeom prst="ellipse">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AU" sz="1600" b="1">
                <a:solidFill>
                  <a:schemeClr val="accent6"/>
                </a:solidFill>
              </a:rPr>
              <a:t>72%</a:t>
            </a:r>
            <a:r>
              <a:rPr lang="en-AU" sz="1200"/>
              <a:t> agriculture production is exported</a:t>
            </a:r>
          </a:p>
        </p:txBody>
      </p:sp>
      <p:sp>
        <p:nvSpPr>
          <p:cNvPr id="15" name="Oval 14">
            <a:extLst>
              <a:ext uri="{FF2B5EF4-FFF2-40B4-BE49-F238E27FC236}">
                <a16:creationId xmlns:a16="http://schemas.microsoft.com/office/drawing/2014/main" id="{DB4FF1CD-4B22-532E-A0BB-B2E5009A7F7E}"/>
              </a:ext>
            </a:extLst>
          </p:cNvPr>
          <p:cNvSpPr/>
          <p:nvPr/>
        </p:nvSpPr>
        <p:spPr>
          <a:xfrm>
            <a:off x="6228184" y="3109724"/>
            <a:ext cx="1368152" cy="1516340"/>
          </a:xfrm>
          <a:prstGeom prst="ellipse">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AU" sz="1200"/>
              <a:t>Agriculture emissions accounts for </a:t>
            </a:r>
            <a:r>
              <a:rPr lang="en-AU" sz="1600" b="1">
                <a:solidFill>
                  <a:schemeClr val="accent6"/>
                </a:solidFill>
              </a:rPr>
              <a:t>18%</a:t>
            </a:r>
            <a:r>
              <a:rPr lang="en-AU" sz="1200"/>
              <a:t> in Australia’s total GHG emissions </a:t>
            </a:r>
          </a:p>
        </p:txBody>
      </p:sp>
      <p:sp>
        <p:nvSpPr>
          <p:cNvPr id="16" name="Oval 15">
            <a:extLst>
              <a:ext uri="{FF2B5EF4-FFF2-40B4-BE49-F238E27FC236}">
                <a16:creationId xmlns:a16="http://schemas.microsoft.com/office/drawing/2014/main" id="{0C8C5E29-6D0F-A8D2-B891-54F3AB1C35D9}"/>
              </a:ext>
            </a:extLst>
          </p:cNvPr>
          <p:cNvSpPr/>
          <p:nvPr/>
        </p:nvSpPr>
        <p:spPr>
          <a:xfrm>
            <a:off x="7668344" y="3109724"/>
            <a:ext cx="1368152" cy="1516340"/>
          </a:xfrm>
          <a:prstGeom prst="ellipse">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AU" sz="1600" b="1">
                <a:solidFill>
                  <a:schemeClr val="accent6"/>
                </a:solidFill>
              </a:rPr>
              <a:t>78% </a:t>
            </a:r>
            <a:r>
              <a:rPr lang="en-AU" sz="1200"/>
              <a:t>of beef and veal production is exported</a:t>
            </a:r>
          </a:p>
        </p:txBody>
      </p:sp>
      <p:sp>
        <p:nvSpPr>
          <p:cNvPr id="17" name="Arrow: Right 16">
            <a:extLst>
              <a:ext uri="{FF2B5EF4-FFF2-40B4-BE49-F238E27FC236}">
                <a16:creationId xmlns:a16="http://schemas.microsoft.com/office/drawing/2014/main" id="{57581929-CD59-D0EC-9B4F-FF97BF8865DD}"/>
              </a:ext>
            </a:extLst>
          </p:cNvPr>
          <p:cNvSpPr/>
          <p:nvPr/>
        </p:nvSpPr>
        <p:spPr>
          <a:xfrm>
            <a:off x="5977790" y="940777"/>
            <a:ext cx="589813" cy="34380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57525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722A2-C4C3-C08A-706D-BA445CACF14B}"/>
              </a:ext>
            </a:extLst>
          </p:cNvPr>
          <p:cNvSpPr>
            <a:spLocks noGrp="1"/>
          </p:cNvSpPr>
          <p:nvPr>
            <p:ph type="title"/>
          </p:nvPr>
        </p:nvSpPr>
        <p:spPr>
          <a:xfrm>
            <a:off x="827584" y="123478"/>
            <a:ext cx="8640960" cy="639365"/>
          </a:xfrm>
        </p:spPr>
        <p:txBody>
          <a:bodyPr/>
          <a:lstStyle/>
          <a:p>
            <a:r>
              <a:rPr lang="en-AU"/>
              <a:t>Research questions</a:t>
            </a:r>
          </a:p>
        </p:txBody>
      </p:sp>
      <p:sp>
        <p:nvSpPr>
          <p:cNvPr id="8" name="TextBox 7">
            <a:extLst>
              <a:ext uri="{FF2B5EF4-FFF2-40B4-BE49-F238E27FC236}">
                <a16:creationId xmlns:a16="http://schemas.microsoft.com/office/drawing/2014/main" id="{3020297A-D39E-C428-9F9F-FC488D53371D}"/>
              </a:ext>
            </a:extLst>
          </p:cNvPr>
          <p:cNvSpPr txBox="1"/>
          <p:nvPr/>
        </p:nvSpPr>
        <p:spPr>
          <a:xfrm>
            <a:off x="683568" y="915566"/>
            <a:ext cx="7344816" cy="2308324"/>
          </a:xfrm>
          <a:prstGeom prst="rect">
            <a:avLst/>
          </a:prstGeom>
          <a:noFill/>
        </p:spPr>
        <p:txBody>
          <a:bodyPr wrap="square">
            <a:spAutoFit/>
          </a:bodyPr>
          <a:lstStyle/>
          <a:p>
            <a:r>
              <a:rPr lang="en-AU" b="1">
                <a:solidFill>
                  <a:schemeClr val="accent3"/>
                </a:solidFill>
              </a:rPr>
              <a:t>What has been studied for </a:t>
            </a:r>
            <a:r>
              <a:rPr lang="en-AU" b="1" err="1">
                <a:solidFill>
                  <a:schemeClr val="accent3"/>
                </a:solidFill>
              </a:rPr>
              <a:t>Austrlia</a:t>
            </a:r>
            <a:r>
              <a:rPr lang="en-AU" b="1">
                <a:solidFill>
                  <a:schemeClr val="accent3"/>
                </a:solidFill>
              </a:rPr>
              <a:t>?</a:t>
            </a:r>
          </a:p>
          <a:p>
            <a:pPr marL="285750" indent="-285750">
              <a:buFont typeface="Arial" panose="020B0604020202020204" pitchFamily="34" charset="0"/>
              <a:buChar char="•"/>
            </a:pPr>
            <a:r>
              <a:rPr lang="en-AU"/>
              <a:t>Food availability and environmental impacts of a healthy dietary shift in Australia (e.g. Candy, Turner et al. 2019, </a:t>
            </a:r>
            <a:r>
              <a:rPr lang="en-AU" err="1"/>
              <a:t>Ridoutt</a:t>
            </a:r>
            <a:r>
              <a:rPr lang="en-AU"/>
              <a:t>, Baird et al. 2021). </a:t>
            </a:r>
          </a:p>
          <a:p>
            <a:pPr marL="285750" indent="-285750">
              <a:buFont typeface="Arial" panose="020B0604020202020204" pitchFamily="34" charset="0"/>
              <a:buChar char="•"/>
            </a:pPr>
            <a:endParaRPr lang="en-AU"/>
          </a:p>
          <a:p>
            <a:r>
              <a:rPr lang="en-AU" b="1">
                <a:solidFill>
                  <a:schemeClr val="accent3"/>
                </a:solidFill>
              </a:rPr>
              <a:t>What is missing in studies on Australia?</a:t>
            </a:r>
          </a:p>
          <a:p>
            <a:pPr marL="285750" indent="-285750">
              <a:buFont typeface="Arial" panose="020B0604020202020204" pitchFamily="34" charset="0"/>
              <a:buChar char="•"/>
            </a:pPr>
            <a:r>
              <a:rPr lang="en-AU"/>
              <a:t>The economic aspect of the dietary shift.</a:t>
            </a:r>
          </a:p>
          <a:p>
            <a:pPr marL="285750" indent="-285750">
              <a:buFont typeface="Arial" panose="020B0604020202020204" pitchFamily="34" charset="0"/>
              <a:buChar char="•"/>
            </a:pPr>
            <a:r>
              <a:rPr lang="en-AU"/>
              <a:t>The impact assessment of a global dietary shift rather than a shift within Australia only.</a:t>
            </a:r>
          </a:p>
        </p:txBody>
      </p:sp>
      <p:sp>
        <p:nvSpPr>
          <p:cNvPr id="9" name="TextBox 8">
            <a:extLst>
              <a:ext uri="{FF2B5EF4-FFF2-40B4-BE49-F238E27FC236}">
                <a16:creationId xmlns:a16="http://schemas.microsoft.com/office/drawing/2014/main" id="{EAB9945B-79BB-1882-BC00-CE2632192A42}"/>
              </a:ext>
            </a:extLst>
          </p:cNvPr>
          <p:cNvSpPr txBox="1"/>
          <p:nvPr/>
        </p:nvSpPr>
        <p:spPr>
          <a:xfrm>
            <a:off x="719572" y="3507854"/>
            <a:ext cx="7272808"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AU" sz="2400" b="1">
                <a:solidFill>
                  <a:schemeClr val="tx1"/>
                </a:solidFill>
              </a:rPr>
              <a:t>What are the economic and environmental impacts of a global dietary shift on Australia?</a:t>
            </a:r>
          </a:p>
        </p:txBody>
      </p:sp>
    </p:spTree>
    <p:extLst>
      <p:ext uri="{BB962C8B-B14F-4D97-AF65-F5344CB8AC3E}">
        <p14:creationId xmlns:p14="http://schemas.microsoft.com/office/powerpoint/2010/main" val="158562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21E4D-320B-2B64-3CBF-0DE5AB4495BA}"/>
              </a:ext>
            </a:extLst>
          </p:cNvPr>
          <p:cNvSpPr>
            <a:spLocks noGrp="1"/>
          </p:cNvSpPr>
          <p:nvPr>
            <p:ph type="title"/>
          </p:nvPr>
        </p:nvSpPr>
        <p:spPr>
          <a:xfrm>
            <a:off x="827584" y="123478"/>
            <a:ext cx="8640960" cy="639365"/>
          </a:xfrm>
        </p:spPr>
        <p:txBody>
          <a:bodyPr/>
          <a:lstStyle/>
          <a:p>
            <a:r>
              <a:rPr lang="en-AU"/>
              <a:t>GTEM-FOOD – production</a:t>
            </a:r>
          </a:p>
        </p:txBody>
      </p:sp>
      <p:sp>
        <p:nvSpPr>
          <p:cNvPr id="10" name="Rectangle 9">
            <a:extLst>
              <a:ext uri="{FF2B5EF4-FFF2-40B4-BE49-F238E27FC236}">
                <a16:creationId xmlns:a16="http://schemas.microsoft.com/office/drawing/2014/main" id="{2801FE3A-47DF-D7F6-3A77-C5AC4D618627}"/>
              </a:ext>
            </a:extLst>
          </p:cNvPr>
          <p:cNvSpPr/>
          <p:nvPr/>
        </p:nvSpPr>
        <p:spPr>
          <a:xfrm>
            <a:off x="261009" y="1611642"/>
            <a:ext cx="1224136" cy="8331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Other animals (</a:t>
            </a:r>
            <a:r>
              <a:rPr lang="en-AU" err="1"/>
              <a:t>oap</a:t>
            </a:r>
            <a:r>
              <a:rPr lang="en-AU"/>
              <a:t>)</a:t>
            </a:r>
          </a:p>
        </p:txBody>
      </p:sp>
      <p:sp>
        <p:nvSpPr>
          <p:cNvPr id="11" name="Rectangle 10">
            <a:extLst>
              <a:ext uri="{FF2B5EF4-FFF2-40B4-BE49-F238E27FC236}">
                <a16:creationId xmlns:a16="http://schemas.microsoft.com/office/drawing/2014/main" id="{B3D2C1FA-EA31-F3E0-9F36-892A45483A00}"/>
              </a:ext>
            </a:extLst>
          </p:cNvPr>
          <p:cNvSpPr/>
          <p:nvPr/>
        </p:nvSpPr>
        <p:spPr>
          <a:xfrm>
            <a:off x="1851316" y="1364308"/>
            <a:ext cx="1490391" cy="38580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AU" err="1"/>
              <a:t>Live_pig</a:t>
            </a:r>
            <a:endParaRPr lang="en-AU"/>
          </a:p>
        </p:txBody>
      </p:sp>
      <p:sp>
        <p:nvSpPr>
          <p:cNvPr id="12" name="Rectangle 11">
            <a:extLst>
              <a:ext uri="{FF2B5EF4-FFF2-40B4-BE49-F238E27FC236}">
                <a16:creationId xmlns:a16="http://schemas.microsoft.com/office/drawing/2014/main" id="{48D23384-CAC7-37B9-8983-8F8A74E4024B}"/>
              </a:ext>
            </a:extLst>
          </p:cNvPr>
          <p:cNvSpPr/>
          <p:nvPr/>
        </p:nvSpPr>
        <p:spPr>
          <a:xfrm>
            <a:off x="1851317" y="2036550"/>
            <a:ext cx="1490400" cy="38580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AU" err="1"/>
              <a:t>Live_poultry</a:t>
            </a:r>
            <a:endParaRPr lang="en-AU"/>
          </a:p>
        </p:txBody>
      </p:sp>
      <p:cxnSp>
        <p:nvCxnSpPr>
          <p:cNvPr id="18" name="Straight Connector 17">
            <a:extLst>
              <a:ext uri="{FF2B5EF4-FFF2-40B4-BE49-F238E27FC236}">
                <a16:creationId xmlns:a16="http://schemas.microsoft.com/office/drawing/2014/main" id="{CAA36F7F-D7E1-8B63-034C-FACB1E912A6C}"/>
              </a:ext>
            </a:extLst>
          </p:cNvPr>
          <p:cNvCxnSpPr>
            <a:cxnSpLocks/>
            <a:stCxn id="10" idx="3"/>
            <a:endCxn id="11" idx="1"/>
          </p:cNvCxnSpPr>
          <p:nvPr/>
        </p:nvCxnSpPr>
        <p:spPr>
          <a:xfrm flipV="1">
            <a:off x="1485145" y="1557213"/>
            <a:ext cx="366171" cy="471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55533A8-25F7-81AC-253A-FF2D6560FB54}"/>
              </a:ext>
            </a:extLst>
          </p:cNvPr>
          <p:cNvCxnSpPr>
            <a:cxnSpLocks/>
            <a:stCxn id="10" idx="3"/>
            <a:endCxn id="12" idx="1"/>
          </p:cNvCxnSpPr>
          <p:nvPr/>
        </p:nvCxnSpPr>
        <p:spPr>
          <a:xfrm>
            <a:off x="1485145" y="2028213"/>
            <a:ext cx="366172" cy="20124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8471BC6-6C8A-CCF4-89EA-B521866A3B36}"/>
              </a:ext>
            </a:extLst>
          </p:cNvPr>
          <p:cNvSpPr/>
          <p:nvPr/>
        </p:nvSpPr>
        <p:spPr>
          <a:xfrm>
            <a:off x="261009" y="2882375"/>
            <a:ext cx="1224136" cy="8331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Other meat (</a:t>
            </a:r>
            <a:r>
              <a:rPr lang="en-AU" err="1"/>
              <a:t>omt</a:t>
            </a:r>
            <a:r>
              <a:rPr lang="en-AU"/>
              <a:t>)</a:t>
            </a:r>
          </a:p>
        </p:txBody>
      </p:sp>
      <p:sp>
        <p:nvSpPr>
          <p:cNvPr id="16" name="Rectangle 15">
            <a:extLst>
              <a:ext uri="{FF2B5EF4-FFF2-40B4-BE49-F238E27FC236}">
                <a16:creationId xmlns:a16="http://schemas.microsoft.com/office/drawing/2014/main" id="{CE201147-9D1F-9248-6030-E7F3D0480149}"/>
              </a:ext>
            </a:extLst>
          </p:cNvPr>
          <p:cNvSpPr/>
          <p:nvPr/>
        </p:nvSpPr>
        <p:spPr>
          <a:xfrm>
            <a:off x="1851316" y="2850369"/>
            <a:ext cx="1490405" cy="38580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AU" dirty="0" err="1"/>
              <a:t>Meat_pig</a:t>
            </a:r>
            <a:endParaRPr lang="en-AU" dirty="0"/>
          </a:p>
        </p:txBody>
      </p:sp>
      <p:sp>
        <p:nvSpPr>
          <p:cNvPr id="17" name="Rectangle 16">
            <a:extLst>
              <a:ext uri="{FF2B5EF4-FFF2-40B4-BE49-F238E27FC236}">
                <a16:creationId xmlns:a16="http://schemas.microsoft.com/office/drawing/2014/main" id="{CE721B00-B5A6-18CA-71E4-882AA681796A}"/>
              </a:ext>
            </a:extLst>
          </p:cNvPr>
          <p:cNvSpPr/>
          <p:nvPr/>
        </p:nvSpPr>
        <p:spPr>
          <a:xfrm>
            <a:off x="1851317" y="3522611"/>
            <a:ext cx="1490412" cy="38580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AU" dirty="0" err="1"/>
              <a:t>Meat_poultry</a:t>
            </a:r>
            <a:endParaRPr lang="en-AU" dirty="0"/>
          </a:p>
        </p:txBody>
      </p:sp>
      <p:cxnSp>
        <p:nvCxnSpPr>
          <p:cNvPr id="19" name="Straight Connector 18">
            <a:extLst>
              <a:ext uri="{FF2B5EF4-FFF2-40B4-BE49-F238E27FC236}">
                <a16:creationId xmlns:a16="http://schemas.microsoft.com/office/drawing/2014/main" id="{09F27C39-D2B7-332C-1A03-28221BDC075D}"/>
              </a:ext>
            </a:extLst>
          </p:cNvPr>
          <p:cNvCxnSpPr>
            <a:cxnSpLocks/>
            <a:stCxn id="8" idx="3"/>
            <a:endCxn id="16" idx="1"/>
          </p:cNvCxnSpPr>
          <p:nvPr/>
        </p:nvCxnSpPr>
        <p:spPr>
          <a:xfrm flipV="1">
            <a:off x="1485145" y="3043274"/>
            <a:ext cx="366171" cy="2556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580CE9A-3862-1030-B97E-521ECA6D7CFD}"/>
              </a:ext>
            </a:extLst>
          </p:cNvPr>
          <p:cNvCxnSpPr>
            <a:cxnSpLocks/>
            <a:stCxn id="8" idx="3"/>
            <a:endCxn id="17" idx="1"/>
          </p:cNvCxnSpPr>
          <p:nvPr/>
        </p:nvCxnSpPr>
        <p:spPr>
          <a:xfrm>
            <a:off x="1485145" y="3298946"/>
            <a:ext cx="366172" cy="4165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B31EC7BF-370A-A1EF-883C-EE678C5D0C06}"/>
              </a:ext>
            </a:extLst>
          </p:cNvPr>
          <p:cNvSpPr/>
          <p:nvPr/>
        </p:nvSpPr>
        <p:spPr>
          <a:xfrm>
            <a:off x="4131676" y="777371"/>
            <a:ext cx="1440160" cy="7207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Cattle meat (</a:t>
            </a:r>
            <a:r>
              <a:rPr lang="en-AU" err="1"/>
              <a:t>cmt</a:t>
            </a:r>
            <a:r>
              <a:rPr lang="en-AU"/>
              <a:t>)</a:t>
            </a:r>
          </a:p>
        </p:txBody>
      </p:sp>
      <p:sp>
        <p:nvSpPr>
          <p:cNvPr id="34" name="Rectangle 33">
            <a:extLst>
              <a:ext uri="{FF2B5EF4-FFF2-40B4-BE49-F238E27FC236}">
                <a16:creationId xmlns:a16="http://schemas.microsoft.com/office/drawing/2014/main" id="{234CFE8E-1953-DA10-50EC-BD227F2B17E4}"/>
              </a:ext>
            </a:extLst>
          </p:cNvPr>
          <p:cNvSpPr/>
          <p:nvPr/>
        </p:nvSpPr>
        <p:spPr>
          <a:xfrm>
            <a:off x="6795972" y="777371"/>
            <a:ext cx="1440160" cy="7207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Fishery (</a:t>
            </a:r>
            <a:r>
              <a:rPr lang="en-AU" err="1"/>
              <a:t>fsh</a:t>
            </a:r>
            <a:r>
              <a:rPr lang="en-AU"/>
              <a:t>)</a:t>
            </a:r>
          </a:p>
        </p:txBody>
      </p:sp>
      <p:pic>
        <p:nvPicPr>
          <p:cNvPr id="36" name="Picture 35">
            <a:extLst>
              <a:ext uri="{FF2B5EF4-FFF2-40B4-BE49-F238E27FC236}">
                <a16:creationId xmlns:a16="http://schemas.microsoft.com/office/drawing/2014/main" id="{CAC9E743-C789-4FB6-E458-7CF6851B7C0E}"/>
              </a:ext>
            </a:extLst>
          </p:cNvPr>
          <p:cNvPicPr>
            <a:picLocks noChangeAspect="1"/>
          </p:cNvPicPr>
          <p:nvPr/>
        </p:nvPicPr>
        <p:blipFill>
          <a:blip r:embed="rId3"/>
          <a:stretch>
            <a:fillRect/>
          </a:stretch>
        </p:blipFill>
        <p:spPr>
          <a:xfrm>
            <a:off x="5050465" y="2218921"/>
            <a:ext cx="4145248" cy="2573350"/>
          </a:xfrm>
          <a:prstGeom prst="rect">
            <a:avLst/>
          </a:prstGeom>
        </p:spPr>
      </p:pic>
      <p:sp>
        <p:nvSpPr>
          <p:cNvPr id="38" name="Rectangle: Rounded Corners 37">
            <a:extLst>
              <a:ext uri="{FF2B5EF4-FFF2-40B4-BE49-F238E27FC236}">
                <a16:creationId xmlns:a16="http://schemas.microsoft.com/office/drawing/2014/main" id="{A444EC84-C13F-D9E5-50D0-1E8A88513832}"/>
              </a:ext>
            </a:extLst>
          </p:cNvPr>
          <p:cNvSpPr/>
          <p:nvPr/>
        </p:nvSpPr>
        <p:spPr>
          <a:xfrm>
            <a:off x="3987660" y="1750117"/>
            <a:ext cx="720080" cy="387958"/>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AU"/>
              <a:t>beef</a:t>
            </a:r>
          </a:p>
        </p:txBody>
      </p:sp>
      <p:sp>
        <p:nvSpPr>
          <p:cNvPr id="39" name="Rectangle: Rounded Corners 38">
            <a:extLst>
              <a:ext uri="{FF2B5EF4-FFF2-40B4-BE49-F238E27FC236}">
                <a16:creationId xmlns:a16="http://schemas.microsoft.com/office/drawing/2014/main" id="{54FCF9F7-5C37-4420-606A-F4ACDEF73D38}"/>
              </a:ext>
            </a:extLst>
          </p:cNvPr>
          <p:cNvSpPr/>
          <p:nvPr/>
        </p:nvSpPr>
        <p:spPr>
          <a:xfrm>
            <a:off x="5067780" y="1730325"/>
            <a:ext cx="720080" cy="387958"/>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AU"/>
              <a:t>lamb</a:t>
            </a:r>
          </a:p>
        </p:txBody>
      </p:sp>
      <p:sp>
        <p:nvSpPr>
          <p:cNvPr id="40" name="Rectangle: Rounded Corners 39">
            <a:extLst>
              <a:ext uri="{FF2B5EF4-FFF2-40B4-BE49-F238E27FC236}">
                <a16:creationId xmlns:a16="http://schemas.microsoft.com/office/drawing/2014/main" id="{68A0945E-4079-21D0-A9FF-C0369AB076D4}"/>
              </a:ext>
            </a:extLst>
          </p:cNvPr>
          <p:cNvSpPr/>
          <p:nvPr/>
        </p:nvSpPr>
        <p:spPr>
          <a:xfrm>
            <a:off x="6723964" y="1753997"/>
            <a:ext cx="720080" cy="387958"/>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AU"/>
              <a:t>aqua</a:t>
            </a:r>
          </a:p>
        </p:txBody>
      </p:sp>
      <p:sp>
        <p:nvSpPr>
          <p:cNvPr id="41" name="Rectangle: Rounded Corners 40">
            <a:extLst>
              <a:ext uri="{FF2B5EF4-FFF2-40B4-BE49-F238E27FC236}">
                <a16:creationId xmlns:a16="http://schemas.microsoft.com/office/drawing/2014/main" id="{6990C486-CD36-46CB-7503-1846704FDB9C}"/>
              </a:ext>
            </a:extLst>
          </p:cNvPr>
          <p:cNvSpPr/>
          <p:nvPr/>
        </p:nvSpPr>
        <p:spPr>
          <a:xfrm>
            <a:off x="7804084" y="1734205"/>
            <a:ext cx="720080" cy="387958"/>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AU"/>
              <a:t>wild</a:t>
            </a:r>
          </a:p>
        </p:txBody>
      </p:sp>
      <p:cxnSp>
        <p:nvCxnSpPr>
          <p:cNvPr id="45" name="Straight Connector 44">
            <a:extLst>
              <a:ext uri="{FF2B5EF4-FFF2-40B4-BE49-F238E27FC236}">
                <a16:creationId xmlns:a16="http://schemas.microsoft.com/office/drawing/2014/main" id="{A6EEB53D-0344-AABB-78F8-64B0D3D44636}"/>
              </a:ext>
            </a:extLst>
          </p:cNvPr>
          <p:cNvCxnSpPr>
            <a:endCxn id="38" idx="0"/>
          </p:cNvCxnSpPr>
          <p:nvPr/>
        </p:nvCxnSpPr>
        <p:spPr>
          <a:xfrm flipH="1">
            <a:off x="4347700" y="1498146"/>
            <a:ext cx="216024" cy="25197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BAA0F7D-D59B-E2EC-A4FE-536CD3BED559}"/>
              </a:ext>
            </a:extLst>
          </p:cNvPr>
          <p:cNvCxnSpPr>
            <a:endCxn id="39" idx="0"/>
          </p:cNvCxnSpPr>
          <p:nvPr/>
        </p:nvCxnSpPr>
        <p:spPr>
          <a:xfrm>
            <a:off x="5181924" y="1498146"/>
            <a:ext cx="245896" cy="23217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09865A1-89BC-F409-15A7-32B659CFC3EE}"/>
              </a:ext>
            </a:extLst>
          </p:cNvPr>
          <p:cNvCxnSpPr/>
          <p:nvPr/>
        </p:nvCxnSpPr>
        <p:spPr>
          <a:xfrm flipH="1">
            <a:off x="7015077" y="1522584"/>
            <a:ext cx="216024" cy="25197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CBDA88A-646C-8F85-BBE3-B3B6D070E997}"/>
              </a:ext>
            </a:extLst>
          </p:cNvPr>
          <p:cNvCxnSpPr/>
          <p:nvPr/>
        </p:nvCxnSpPr>
        <p:spPr>
          <a:xfrm>
            <a:off x="7849301" y="1522584"/>
            <a:ext cx="245896" cy="23217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8290256-2BB6-BD11-693F-942199A57B8C}"/>
              </a:ext>
            </a:extLst>
          </p:cNvPr>
          <p:cNvCxnSpPr/>
          <p:nvPr/>
        </p:nvCxnSpPr>
        <p:spPr>
          <a:xfrm>
            <a:off x="3707904" y="762843"/>
            <a:ext cx="0" cy="4255748"/>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D904248B-E9FF-8FFE-AA09-9643F9DE9A69}"/>
              </a:ext>
            </a:extLst>
          </p:cNvPr>
          <p:cNvSpPr txBox="1"/>
          <p:nvPr/>
        </p:nvSpPr>
        <p:spPr>
          <a:xfrm>
            <a:off x="538921" y="4684571"/>
            <a:ext cx="2448272" cy="369332"/>
          </a:xfrm>
          <a:prstGeom prst="rect">
            <a:avLst/>
          </a:prstGeom>
          <a:noFill/>
        </p:spPr>
        <p:txBody>
          <a:bodyPr wrap="square" rtlCol="0">
            <a:spAutoFit/>
          </a:bodyPr>
          <a:lstStyle/>
          <a:p>
            <a:r>
              <a:rPr lang="en-AU"/>
              <a:t>Stage 1: splitting sectors</a:t>
            </a:r>
          </a:p>
        </p:txBody>
      </p:sp>
      <p:sp>
        <p:nvSpPr>
          <p:cNvPr id="53" name="TextBox 52">
            <a:extLst>
              <a:ext uri="{FF2B5EF4-FFF2-40B4-BE49-F238E27FC236}">
                <a16:creationId xmlns:a16="http://schemas.microsoft.com/office/drawing/2014/main" id="{9936BD54-8059-7317-CFA8-7A352029580D}"/>
              </a:ext>
            </a:extLst>
          </p:cNvPr>
          <p:cNvSpPr txBox="1"/>
          <p:nvPr/>
        </p:nvSpPr>
        <p:spPr>
          <a:xfrm>
            <a:off x="4499993" y="4684571"/>
            <a:ext cx="4512637" cy="369332"/>
          </a:xfrm>
          <a:prstGeom prst="rect">
            <a:avLst/>
          </a:prstGeom>
          <a:noFill/>
        </p:spPr>
        <p:txBody>
          <a:bodyPr wrap="square" rtlCol="0">
            <a:spAutoFit/>
          </a:bodyPr>
          <a:lstStyle/>
          <a:p>
            <a:r>
              <a:rPr lang="en-AU"/>
              <a:t>Stage 2: creating two “processing bundles”</a:t>
            </a:r>
          </a:p>
        </p:txBody>
      </p:sp>
    </p:spTree>
    <p:extLst>
      <p:ext uri="{BB962C8B-B14F-4D97-AF65-F5344CB8AC3E}">
        <p14:creationId xmlns:p14="http://schemas.microsoft.com/office/powerpoint/2010/main" val="647458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21E4D-320B-2B64-3CBF-0DE5AB4495BA}"/>
              </a:ext>
            </a:extLst>
          </p:cNvPr>
          <p:cNvSpPr>
            <a:spLocks noGrp="1"/>
          </p:cNvSpPr>
          <p:nvPr>
            <p:ph type="title"/>
          </p:nvPr>
        </p:nvSpPr>
        <p:spPr>
          <a:xfrm>
            <a:off x="827584" y="123478"/>
            <a:ext cx="8640960" cy="639365"/>
          </a:xfrm>
        </p:spPr>
        <p:txBody>
          <a:bodyPr/>
          <a:lstStyle/>
          <a:p>
            <a:r>
              <a:rPr lang="en-AU"/>
              <a:t>GTEM-FOOD – consumption</a:t>
            </a:r>
          </a:p>
        </p:txBody>
      </p:sp>
      <p:grpSp>
        <p:nvGrpSpPr>
          <p:cNvPr id="17" name="Group 16">
            <a:extLst>
              <a:ext uri="{FF2B5EF4-FFF2-40B4-BE49-F238E27FC236}">
                <a16:creationId xmlns:a16="http://schemas.microsoft.com/office/drawing/2014/main" id="{E5EF738B-409D-E038-A74E-99A47329A3BE}"/>
              </a:ext>
            </a:extLst>
          </p:cNvPr>
          <p:cNvGrpSpPr/>
          <p:nvPr/>
        </p:nvGrpSpPr>
        <p:grpSpPr>
          <a:xfrm>
            <a:off x="1298334" y="285935"/>
            <a:ext cx="6465463" cy="4571630"/>
            <a:chOff x="3728464" y="411510"/>
            <a:chExt cx="5380222" cy="3923558"/>
          </a:xfrm>
        </p:grpSpPr>
        <p:pic>
          <p:nvPicPr>
            <p:cNvPr id="3074" name="Picture 2">
              <a:extLst>
                <a:ext uri="{FF2B5EF4-FFF2-40B4-BE49-F238E27FC236}">
                  <a16:creationId xmlns:a16="http://schemas.microsoft.com/office/drawing/2014/main" id="{A9B26614-D0F8-276F-0956-0304354FDF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1871" y="411510"/>
              <a:ext cx="5236815" cy="39235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25165DC-2FAA-EBAC-4723-B58807300534}"/>
                </a:ext>
              </a:extLst>
            </p:cNvPr>
            <p:cNvSpPr txBox="1"/>
            <p:nvPr/>
          </p:nvSpPr>
          <p:spPr>
            <a:xfrm>
              <a:off x="3728464" y="2372110"/>
              <a:ext cx="432048" cy="246221"/>
            </a:xfrm>
            <a:prstGeom prst="rect">
              <a:avLst/>
            </a:prstGeom>
            <a:noFill/>
          </p:spPr>
          <p:txBody>
            <a:bodyPr wrap="square" rtlCol="0">
              <a:spAutoFit/>
            </a:bodyPr>
            <a:lstStyle/>
            <a:p>
              <a:r>
                <a:rPr lang="en-AU" sz="1000" b="1">
                  <a:solidFill>
                    <a:srgbClr val="00B0F0"/>
                  </a:solidFill>
                </a:rPr>
                <a:t>CES</a:t>
              </a:r>
            </a:p>
          </p:txBody>
        </p:sp>
        <p:sp>
          <p:nvSpPr>
            <p:cNvPr id="4" name="TextBox 3">
              <a:extLst>
                <a:ext uri="{FF2B5EF4-FFF2-40B4-BE49-F238E27FC236}">
                  <a16:creationId xmlns:a16="http://schemas.microsoft.com/office/drawing/2014/main" id="{A30EFA1C-989A-CD46-B50F-8D52F9241F08}"/>
                </a:ext>
              </a:extLst>
            </p:cNvPr>
            <p:cNvSpPr txBox="1"/>
            <p:nvPr/>
          </p:nvSpPr>
          <p:spPr>
            <a:xfrm>
              <a:off x="4572000" y="2127068"/>
              <a:ext cx="432048" cy="246221"/>
            </a:xfrm>
            <a:prstGeom prst="rect">
              <a:avLst/>
            </a:prstGeom>
            <a:noFill/>
          </p:spPr>
          <p:txBody>
            <a:bodyPr wrap="square" rtlCol="0">
              <a:spAutoFit/>
            </a:bodyPr>
            <a:lstStyle/>
            <a:p>
              <a:r>
                <a:rPr lang="en-AU" sz="1000" b="1">
                  <a:solidFill>
                    <a:srgbClr val="00B0F0"/>
                  </a:solidFill>
                </a:rPr>
                <a:t>CES</a:t>
              </a:r>
            </a:p>
          </p:txBody>
        </p:sp>
        <p:sp>
          <p:nvSpPr>
            <p:cNvPr id="5" name="TextBox 4">
              <a:extLst>
                <a:ext uri="{FF2B5EF4-FFF2-40B4-BE49-F238E27FC236}">
                  <a16:creationId xmlns:a16="http://schemas.microsoft.com/office/drawing/2014/main" id="{FD196AB3-4D56-C849-8AF7-A6DC08824C8E}"/>
                </a:ext>
              </a:extLst>
            </p:cNvPr>
            <p:cNvSpPr txBox="1"/>
            <p:nvPr/>
          </p:nvSpPr>
          <p:spPr>
            <a:xfrm>
              <a:off x="5440096" y="2251115"/>
              <a:ext cx="432048" cy="246221"/>
            </a:xfrm>
            <a:prstGeom prst="rect">
              <a:avLst/>
            </a:prstGeom>
            <a:noFill/>
          </p:spPr>
          <p:txBody>
            <a:bodyPr wrap="square" rtlCol="0">
              <a:spAutoFit/>
            </a:bodyPr>
            <a:lstStyle/>
            <a:p>
              <a:r>
                <a:rPr lang="en-AU" sz="1000" b="1">
                  <a:solidFill>
                    <a:srgbClr val="00B0F0"/>
                  </a:solidFill>
                </a:rPr>
                <a:t>CES</a:t>
              </a:r>
            </a:p>
          </p:txBody>
        </p:sp>
        <p:sp>
          <p:nvSpPr>
            <p:cNvPr id="6" name="TextBox 5">
              <a:extLst>
                <a:ext uri="{FF2B5EF4-FFF2-40B4-BE49-F238E27FC236}">
                  <a16:creationId xmlns:a16="http://schemas.microsoft.com/office/drawing/2014/main" id="{6C29AC93-89C4-4ED5-B0C5-832028604E87}"/>
                </a:ext>
              </a:extLst>
            </p:cNvPr>
            <p:cNvSpPr txBox="1"/>
            <p:nvPr/>
          </p:nvSpPr>
          <p:spPr>
            <a:xfrm>
              <a:off x="6371685" y="2504435"/>
              <a:ext cx="432048" cy="246221"/>
            </a:xfrm>
            <a:prstGeom prst="rect">
              <a:avLst/>
            </a:prstGeom>
            <a:noFill/>
          </p:spPr>
          <p:txBody>
            <a:bodyPr wrap="square" rtlCol="0">
              <a:spAutoFit/>
            </a:bodyPr>
            <a:lstStyle/>
            <a:p>
              <a:r>
                <a:rPr lang="en-AU" sz="1000" b="1">
                  <a:solidFill>
                    <a:srgbClr val="00B0F0"/>
                  </a:solidFill>
                </a:rPr>
                <a:t>CES</a:t>
              </a:r>
            </a:p>
          </p:txBody>
        </p:sp>
        <p:sp>
          <p:nvSpPr>
            <p:cNvPr id="7" name="TextBox 6">
              <a:extLst>
                <a:ext uri="{FF2B5EF4-FFF2-40B4-BE49-F238E27FC236}">
                  <a16:creationId xmlns:a16="http://schemas.microsoft.com/office/drawing/2014/main" id="{5515206F-0AC2-0532-DFB1-E6669DBD28B5}"/>
                </a:ext>
              </a:extLst>
            </p:cNvPr>
            <p:cNvSpPr txBox="1"/>
            <p:nvPr/>
          </p:nvSpPr>
          <p:spPr>
            <a:xfrm>
              <a:off x="6876256" y="1075624"/>
              <a:ext cx="432048" cy="246221"/>
            </a:xfrm>
            <a:prstGeom prst="rect">
              <a:avLst/>
            </a:prstGeom>
            <a:noFill/>
          </p:spPr>
          <p:txBody>
            <a:bodyPr wrap="square" rtlCol="0">
              <a:spAutoFit/>
            </a:bodyPr>
            <a:lstStyle/>
            <a:p>
              <a:r>
                <a:rPr lang="en-AU" sz="1000" b="1">
                  <a:solidFill>
                    <a:srgbClr val="00B0F0"/>
                  </a:solidFill>
                </a:rPr>
                <a:t>CDE</a:t>
              </a:r>
            </a:p>
          </p:txBody>
        </p:sp>
        <p:sp>
          <p:nvSpPr>
            <p:cNvPr id="8" name="TextBox 7">
              <a:extLst>
                <a:ext uri="{FF2B5EF4-FFF2-40B4-BE49-F238E27FC236}">
                  <a16:creationId xmlns:a16="http://schemas.microsoft.com/office/drawing/2014/main" id="{22F6FACF-B583-BD0F-3964-6368E2B0E190}"/>
                </a:ext>
              </a:extLst>
            </p:cNvPr>
            <p:cNvSpPr txBox="1"/>
            <p:nvPr/>
          </p:nvSpPr>
          <p:spPr>
            <a:xfrm>
              <a:off x="7884368" y="2349449"/>
              <a:ext cx="559598" cy="246221"/>
            </a:xfrm>
            <a:prstGeom prst="rect">
              <a:avLst/>
            </a:prstGeom>
            <a:noFill/>
          </p:spPr>
          <p:txBody>
            <a:bodyPr wrap="square" rtlCol="0">
              <a:spAutoFit/>
            </a:bodyPr>
            <a:lstStyle/>
            <a:p>
              <a:r>
                <a:rPr lang="en-AU" sz="1000" b="1">
                  <a:solidFill>
                    <a:srgbClr val="00B0F0"/>
                  </a:solidFill>
                </a:rPr>
                <a:t>CRESH</a:t>
              </a:r>
            </a:p>
          </p:txBody>
        </p:sp>
        <p:sp>
          <p:nvSpPr>
            <p:cNvPr id="16" name="Rectangle 15">
              <a:extLst>
                <a:ext uri="{FF2B5EF4-FFF2-40B4-BE49-F238E27FC236}">
                  <a16:creationId xmlns:a16="http://schemas.microsoft.com/office/drawing/2014/main" id="{BFDF4BCB-28D5-F04C-C36C-8D079EB74072}"/>
                </a:ext>
              </a:extLst>
            </p:cNvPr>
            <p:cNvSpPr/>
            <p:nvPr/>
          </p:nvSpPr>
          <p:spPr>
            <a:xfrm>
              <a:off x="3775690" y="1336118"/>
              <a:ext cx="3672408" cy="2746031"/>
            </a:xfrm>
            <a:prstGeom prst="rect">
              <a:avLst/>
            </a:prstGeom>
            <a:noFill/>
            <a:ln w="28575" cap="flat" cmpd="sng" algn="ctr">
              <a:solidFill>
                <a:schemeClr val="accent1"/>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AU"/>
            </a:p>
          </p:txBody>
        </p:sp>
      </p:grpSp>
      <p:sp>
        <p:nvSpPr>
          <p:cNvPr id="9" name="TextBox 8">
            <a:extLst>
              <a:ext uri="{FF2B5EF4-FFF2-40B4-BE49-F238E27FC236}">
                <a16:creationId xmlns:a16="http://schemas.microsoft.com/office/drawing/2014/main" id="{6AF33DE4-1395-4DFC-7E28-48BDC20ACE14}"/>
              </a:ext>
            </a:extLst>
          </p:cNvPr>
          <p:cNvSpPr txBox="1"/>
          <p:nvPr/>
        </p:nvSpPr>
        <p:spPr>
          <a:xfrm>
            <a:off x="1102771" y="4681835"/>
            <a:ext cx="8475784" cy="461665"/>
          </a:xfrm>
          <a:prstGeom prst="rect">
            <a:avLst/>
          </a:prstGeom>
          <a:noFill/>
        </p:spPr>
        <p:txBody>
          <a:bodyPr wrap="square" rtlCol="0">
            <a:spAutoFit/>
          </a:bodyPr>
          <a:lstStyle/>
          <a:p>
            <a:r>
              <a:rPr lang="en-AU" sz="1200" dirty="0"/>
              <a:t>Duy et al. (2021) “An introduction to GTEM-Food”: </a:t>
            </a:r>
            <a:r>
              <a:rPr lang="en-AU" sz="1200" b="0" i="0" dirty="0">
                <a:solidFill>
                  <a:srgbClr val="000000"/>
                </a:solidFill>
                <a:effectLst/>
                <a:highlight>
                  <a:srgbClr val="FFFFFF"/>
                </a:highlight>
                <a:latin typeface="Verdana" panose="020B0604030504040204" pitchFamily="34" charset="0"/>
              </a:rPr>
              <a:t>https://www.gtap.agecon.purdue.edu/resources/res_display.asp?RecordID=6278</a:t>
            </a:r>
            <a:endParaRPr lang="en-AU" sz="1200" dirty="0"/>
          </a:p>
        </p:txBody>
      </p:sp>
    </p:spTree>
    <p:extLst>
      <p:ext uri="{BB962C8B-B14F-4D97-AF65-F5344CB8AC3E}">
        <p14:creationId xmlns:p14="http://schemas.microsoft.com/office/powerpoint/2010/main" val="3494925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51561-9B49-D0FE-40B8-49929CE29EC2}"/>
              </a:ext>
            </a:extLst>
          </p:cNvPr>
          <p:cNvSpPr>
            <a:spLocks noGrp="1"/>
          </p:cNvSpPr>
          <p:nvPr>
            <p:ph type="title"/>
          </p:nvPr>
        </p:nvSpPr>
        <p:spPr>
          <a:xfrm>
            <a:off x="827584" y="123478"/>
            <a:ext cx="8640960" cy="639365"/>
          </a:xfrm>
        </p:spPr>
        <p:txBody>
          <a:bodyPr/>
          <a:lstStyle/>
          <a:p>
            <a:r>
              <a:rPr lang="en-AU"/>
              <a:t>EAT-Lancet Diet – world </a:t>
            </a:r>
          </a:p>
        </p:txBody>
      </p:sp>
      <p:graphicFrame>
        <p:nvGraphicFramePr>
          <p:cNvPr id="4" name="Chart 3">
            <a:extLst>
              <a:ext uri="{FF2B5EF4-FFF2-40B4-BE49-F238E27FC236}">
                <a16:creationId xmlns:a16="http://schemas.microsoft.com/office/drawing/2014/main" id="{EB722CED-C8C9-CD54-F1AF-7A38FD5BDFF9}"/>
              </a:ext>
            </a:extLst>
          </p:cNvPr>
          <p:cNvGraphicFramePr>
            <a:graphicFrameLocks/>
          </p:cNvGraphicFramePr>
          <p:nvPr/>
        </p:nvGraphicFramePr>
        <p:xfrm>
          <a:off x="4788023" y="843558"/>
          <a:ext cx="4149197" cy="41764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75F5DB09-B16C-AF62-047B-5E8E2B15549E}"/>
              </a:ext>
            </a:extLst>
          </p:cNvPr>
          <p:cNvGraphicFramePr>
            <a:graphicFrameLocks/>
          </p:cNvGraphicFramePr>
          <p:nvPr/>
        </p:nvGraphicFramePr>
        <p:xfrm>
          <a:off x="251520" y="858142"/>
          <a:ext cx="4221205" cy="4161880"/>
        </p:xfrm>
        <a:graphic>
          <a:graphicData uri="http://schemas.openxmlformats.org/drawingml/2006/chart">
            <c:chart xmlns:c="http://schemas.openxmlformats.org/drawingml/2006/chart" xmlns:r="http://schemas.openxmlformats.org/officeDocument/2006/relationships" r:id="rId3"/>
          </a:graphicData>
        </a:graphic>
      </p:graphicFrame>
      <p:sp>
        <p:nvSpPr>
          <p:cNvPr id="9" name="Oval 8">
            <a:extLst>
              <a:ext uri="{FF2B5EF4-FFF2-40B4-BE49-F238E27FC236}">
                <a16:creationId xmlns:a16="http://schemas.microsoft.com/office/drawing/2014/main" id="{D2B8E5C7-A672-1EAF-9908-F412871F1F5A}"/>
              </a:ext>
            </a:extLst>
          </p:cNvPr>
          <p:cNvSpPr/>
          <p:nvPr/>
        </p:nvSpPr>
        <p:spPr>
          <a:xfrm>
            <a:off x="5580112" y="3435846"/>
            <a:ext cx="648072" cy="1224136"/>
          </a:xfrm>
          <a:prstGeom prst="ellipse">
            <a:avLst/>
          </a:prstGeom>
          <a:noFill/>
          <a:ln w="28575" cap="flat" cmpd="sng" algn="ctr">
            <a:solidFill>
              <a:schemeClr val="accent6"/>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AU"/>
          </a:p>
        </p:txBody>
      </p:sp>
      <p:sp>
        <p:nvSpPr>
          <p:cNvPr id="5" name="TextBox 4">
            <a:extLst>
              <a:ext uri="{FF2B5EF4-FFF2-40B4-BE49-F238E27FC236}">
                <a16:creationId xmlns:a16="http://schemas.microsoft.com/office/drawing/2014/main" id="{D1AA2713-2A05-6D1E-913C-34C462150D19}"/>
              </a:ext>
            </a:extLst>
          </p:cNvPr>
          <p:cNvSpPr txBox="1"/>
          <p:nvPr/>
        </p:nvSpPr>
        <p:spPr>
          <a:xfrm>
            <a:off x="395536" y="4896911"/>
            <a:ext cx="9289032" cy="246221"/>
          </a:xfrm>
          <a:prstGeom prst="rect">
            <a:avLst/>
          </a:prstGeom>
          <a:noFill/>
        </p:spPr>
        <p:txBody>
          <a:bodyPr wrap="square">
            <a:spAutoFit/>
          </a:bodyPr>
          <a:lstStyle/>
          <a:p>
            <a:r>
              <a:rPr lang="en-AU" sz="1000" i="1"/>
              <a:t>Data source: Supplementary data from the paper by Willet et al. (2019): https://doi.org/10.1016/S0140-6736(18)31788-4.</a:t>
            </a:r>
          </a:p>
        </p:txBody>
      </p:sp>
    </p:spTree>
    <p:extLst>
      <p:ext uri="{BB962C8B-B14F-4D97-AF65-F5344CB8AC3E}">
        <p14:creationId xmlns:p14="http://schemas.microsoft.com/office/powerpoint/2010/main" val="2963856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4B18A-92C1-4E8F-2AE7-1F22BCEA01FE}"/>
              </a:ext>
            </a:extLst>
          </p:cNvPr>
          <p:cNvSpPr>
            <a:spLocks noGrp="1"/>
          </p:cNvSpPr>
          <p:nvPr>
            <p:ph type="title"/>
          </p:nvPr>
        </p:nvSpPr>
        <p:spPr>
          <a:xfrm>
            <a:off x="899592" y="123478"/>
            <a:ext cx="8640960" cy="639365"/>
          </a:xfrm>
        </p:spPr>
        <p:txBody>
          <a:bodyPr/>
          <a:lstStyle/>
          <a:p>
            <a:r>
              <a:rPr lang="en-AU"/>
              <a:t>Mapping of the diet categories</a:t>
            </a:r>
          </a:p>
        </p:txBody>
      </p:sp>
      <p:graphicFrame>
        <p:nvGraphicFramePr>
          <p:cNvPr id="6" name="Table 5">
            <a:extLst>
              <a:ext uri="{FF2B5EF4-FFF2-40B4-BE49-F238E27FC236}">
                <a16:creationId xmlns:a16="http://schemas.microsoft.com/office/drawing/2014/main" id="{0B6311EC-FDE3-A35B-DD9E-C3C3AA28782A}"/>
              </a:ext>
            </a:extLst>
          </p:cNvPr>
          <p:cNvGraphicFramePr>
            <a:graphicFrameLocks noGrp="1"/>
          </p:cNvGraphicFramePr>
          <p:nvPr/>
        </p:nvGraphicFramePr>
        <p:xfrm>
          <a:off x="1259632" y="762843"/>
          <a:ext cx="5472608" cy="4307069"/>
        </p:xfrm>
        <a:graphic>
          <a:graphicData uri="http://schemas.openxmlformats.org/drawingml/2006/table">
            <a:tbl>
              <a:tblPr>
                <a:tableStyleId>{5C22544A-7EE6-4342-B048-85BDC9FD1C3A}</a:tableStyleId>
              </a:tblPr>
              <a:tblGrid>
                <a:gridCol w="1728192">
                  <a:extLst>
                    <a:ext uri="{9D8B030D-6E8A-4147-A177-3AD203B41FA5}">
                      <a16:colId xmlns:a16="http://schemas.microsoft.com/office/drawing/2014/main" val="1483313417"/>
                    </a:ext>
                  </a:extLst>
                </a:gridCol>
                <a:gridCol w="3744416">
                  <a:extLst>
                    <a:ext uri="{9D8B030D-6E8A-4147-A177-3AD203B41FA5}">
                      <a16:colId xmlns:a16="http://schemas.microsoft.com/office/drawing/2014/main" val="2760539436"/>
                    </a:ext>
                  </a:extLst>
                </a:gridCol>
              </a:tblGrid>
              <a:tr h="296739">
                <a:tc>
                  <a:txBody>
                    <a:bodyPr/>
                    <a:lstStyle/>
                    <a:p>
                      <a:pPr algn="l" fontAlgn="b"/>
                      <a:r>
                        <a:rPr lang="en-AU" sz="1400" b="1" u="none" strike="noStrike">
                          <a:effectLst/>
                        </a:rPr>
                        <a:t>GTEM sector</a:t>
                      </a:r>
                      <a:endParaRPr lang="en-AU" sz="1400" b="1" i="0" u="none" strike="noStrike">
                        <a:solidFill>
                          <a:srgbClr val="000000"/>
                        </a:solidFill>
                        <a:effectLst/>
                        <a:latin typeface="Aptos Narrow" panose="020B0004020202020204" pitchFamily="34" charset="0"/>
                      </a:endParaRPr>
                    </a:p>
                  </a:txBody>
                  <a:tcPr marL="6345" marR="6345" marT="634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AU" sz="1400" b="1" u="none" strike="noStrike">
                          <a:effectLst/>
                        </a:rPr>
                        <a:t>EAT-</a:t>
                      </a:r>
                      <a:r>
                        <a:rPr lang="en-AU" sz="1400" b="1" u="none" strike="noStrike" err="1">
                          <a:effectLst/>
                        </a:rPr>
                        <a:t>Lacent</a:t>
                      </a:r>
                      <a:r>
                        <a:rPr lang="en-AU" sz="1400" b="1" u="none" strike="noStrike">
                          <a:effectLst/>
                        </a:rPr>
                        <a:t> commodities</a:t>
                      </a:r>
                      <a:endParaRPr lang="en-AU" sz="1400" b="1" i="0" u="none" strike="noStrike">
                        <a:solidFill>
                          <a:srgbClr val="000000"/>
                        </a:solidFill>
                        <a:effectLst/>
                        <a:latin typeface="Aptos Narrow" panose="020B0004020202020204" pitchFamily="34" charset="0"/>
                      </a:endParaRPr>
                    </a:p>
                  </a:txBody>
                  <a:tcPr marL="6345" marR="6345" marT="634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957695"/>
                  </a:ext>
                </a:extLst>
              </a:tr>
              <a:tr h="288032">
                <a:tc>
                  <a:txBody>
                    <a:bodyPr/>
                    <a:lstStyle/>
                    <a:p>
                      <a:pPr algn="l" fontAlgn="b"/>
                      <a:r>
                        <a:rPr lang="en-AU" sz="1400" u="none" strike="noStrike">
                          <a:effectLst/>
                        </a:rPr>
                        <a:t>Wheat</a:t>
                      </a:r>
                      <a:endParaRPr lang="en-AU" sz="1400" b="0" i="0" u="none" strike="noStrike">
                        <a:solidFill>
                          <a:srgbClr val="000000"/>
                        </a:solidFill>
                        <a:effectLst/>
                        <a:latin typeface="Aptos Narrow" panose="020B0004020202020204" pitchFamily="34" charset="0"/>
                      </a:endParaRPr>
                    </a:p>
                  </a:txBody>
                  <a:tcPr marL="6345" marR="6345" marT="6345" marB="0" anchor="ctr">
                    <a:lnT w="12700" cap="flat" cmpd="sng" algn="ctr">
                      <a:solidFill>
                        <a:schemeClr val="tx1"/>
                      </a:solidFill>
                      <a:prstDash val="solid"/>
                      <a:round/>
                      <a:headEnd type="none" w="med" len="med"/>
                      <a:tailEnd type="none" w="med" len="med"/>
                    </a:lnT>
                  </a:tcPr>
                </a:tc>
                <a:tc>
                  <a:txBody>
                    <a:bodyPr/>
                    <a:lstStyle/>
                    <a:p>
                      <a:pPr algn="l" fontAlgn="b"/>
                      <a:r>
                        <a:rPr lang="en-AU" sz="1400" u="none" strike="noStrike">
                          <a:effectLst/>
                        </a:rPr>
                        <a:t>wheat</a:t>
                      </a:r>
                      <a:endParaRPr lang="en-AU" sz="1400" b="0" i="0" u="none" strike="noStrike">
                        <a:solidFill>
                          <a:srgbClr val="000000"/>
                        </a:solidFill>
                        <a:effectLst/>
                        <a:latin typeface="Aptos Narrow" panose="020B0004020202020204" pitchFamily="34" charset="0"/>
                      </a:endParaRPr>
                    </a:p>
                  </a:txBody>
                  <a:tcPr marL="6345" marR="6345" marT="6345"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41104157"/>
                  </a:ext>
                </a:extLst>
              </a:tr>
              <a:tr h="288032">
                <a:tc>
                  <a:txBody>
                    <a:bodyPr/>
                    <a:lstStyle/>
                    <a:p>
                      <a:pPr algn="l" fontAlgn="b"/>
                      <a:r>
                        <a:rPr lang="en-AU" sz="1400" u="none" strike="noStrike">
                          <a:effectLst/>
                        </a:rPr>
                        <a:t>Oth_grains</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othr_grains, maize</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3402584684"/>
                  </a:ext>
                </a:extLst>
              </a:tr>
              <a:tr h="288032">
                <a:tc>
                  <a:txBody>
                    <a:bodyPr/>
                    <a:lstStyle/>
                    <a:p>
                      <a:pPr algn="l" fontAlgn="b"/>
                      <a:r>
                        <a:rPr lang="en-AU" sz="1400" u="none" strike="noStrike">
                          <a:effectLst/>
                        </a:rPr>
                        <a:t>Veg_fruit</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vegetales, fruits, roots, nuts_seed, legumes</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1836434356"/>
                  </a:ext>
                </a:extLst>
              </a:tr>
              <a:tr h="288032">
                <a:tc>
                  <a:txBody>
                    <a:bodyPr/>
                    <a:lstStyle/>
                    <a:p>
                      <a:pPr algn="l" fontAlgn="b"/>
                      <a:r>
                        <a:rPr lang="en-AU" sz="1400" u="none" strike="noStrike">
                          <a:effectLst/>
                        </a:rPr>
                        <a:t>Oil_seeds</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soybeans</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18808439"/>
                  </a:ext>
                </a:extLst>
              </a:tr>
              <a:tr h="288032">
                <a:tc>
                  <a:txBody>
                    <a:bodyPr/>
                    <a:lstStyle/>
                    <a:p>
                      <a:pPr algn="l" fontAlgn="b"/>
                      <a:r>
                        <a:rPr lang="en-AU" sz="1400" u="none" strike="noStrike">
                          <a:effectLst/>
                        </a:rPr>
                        <a:t>Oth_crops</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err="1">
                          <a:effectLst/>
                        </a:rPr>
                        <a:t>othrcrp</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3006817194"/>
                  </a:ext>
                </a:extLst>
              </a:tr>
              <a:tr h="288032">
                <a:tc>
                  <a:txBody>
                    <a:bodyPr/>
                    <a:lstStyle/>
                    <a:p>
                      <a:pPr algn="l" fontAlgn="b"/>
                      <a:r>
                        <a:rPr lang="en-AU" sz="1400" u="none" strike="noStrike">
                          <a:effectLst/>
                        </a:rPr>
                        <a:t>Live_poultry</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eggs</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498060276"/>
                  </a:ext>
                </a:extLst>
              </a:tr>
              <a:tr h="288032">
                <a:tc>
                  <a:txBody>
                    <a:bodyPr/>
                    <a:lstStyle/>
                    <a:p>
                      <a:pPr algn="l" fontAlgn="b"/>
                      <a:r>
                        <a:rPr lang="en-AU" sz="1400" u="none" strike="noStrike">
                          <a:effectLst/>
                        </a:rPr>
                        <a:t>Meat_cattle</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beef, lamb</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436688143"/>
                  </a:ext>
                </a:extLst>
              </a:tr>
              <a:tr h="288032">
                <a:tc>
                  <a:txBody>
                    <a:bodyPr/>
                    <a:lstStyle/>
                    <a:p>
                      <a:pPr algn="l" fontAlgn="b"/>
                      <a:r>
                        <a:rPr lang="en-AU" sz="1400" u="none" strike="noStrike">
                          <a:effectLst/>
                        </a:rPr>
                        <a:t>Meat_pork</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pork</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4229954684"/>
                  </a:ext>
                </a:extLst>
              </a:tr>
              <a:tr h="288032">
                <a:tc>
                  <a:txBody>
                    <a:bodyPr/>
                    <a:lstStyle/>
                    <a:p>
                      <a:pPr algn="l" fontAlgn="b"/>
                      <a:r>
                        <a:rPr lang="en-AU" sz="1400" u="none" strike="noStrike">
                          <a:effectLst/>
                        </a:rPr>
                        <a:t>Meat_poultry</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poultry</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1892842041"/>
                  </a:ext>
                </a:extLst>
              </a:tr>
              <a:tr h="288032">
                <a:tc>
                  <a:txBody>
                    <a:bodyPr/>
                    <a:lstStyle/>
                    <a:p>
                      <a:pPr algn="l" fontAlgn="b"/>
                      <a:r>
                        <a:rPr lang="en-AU" sz="1400" u="none" strike="noStrike">
                          <a:effectLst/>
                        </a:rPr>
                        <a:t>Fishery</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fish</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1031743029"/>
                  </a:ext>
                </a:extLst>
              </a:tr>
              <a:tr h="288032">
                <a:tc>
                  <a:txBody>
                    <a:bodyPr/>
                    <a:lstStyle/>
                    <a:p>
                      <a:pPr algn="l" fontAlgn="b"/>
                      <a:r>
                        <a:rPr lang="en-AU" sz="1400" u="none" strike="noStrike">
                          <a:effectLst/>
                        </a:rPr>
                        <a:t>Veg_oils</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oil_veg, oil_palm</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1715278689"/>
                  </a:ext>
                </a:extLst>
              </a:tr>
              <a:tr h="288032">
                <a:tc>
                  <a:txBody>
                    <a:bodyPr/>
                    <a:lstStyle/>
                    <a:p>
                      <a:pPr algn="l" fontAlgn="b"/>
                      <a:r>
                        <a:rPr lang="en-AU" sz="1400" u="none" strike="noStrike">
                          <a:effectLst/>
                        </a:rPr>
                        <a:t>Dairy_milk</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milk</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1584228913"/>
                  </a:ext>
                </a:extLst>
              </a:tr>
              <a:tr h="288032">
                <a:tc>
                  <a:txBody>
                    <a:bodyPr/>
                    <a:lstStyle/>
                    <a:p>
                      <a:pPr algn="l" fontAlgn="b"/>
                      <a:r>
                        <a:rPr lang="en-AU" sz="1400" u="none" strike="noStrike">
                          <a:effectLst/>
                        </a:rPr>
                        <a:t>Proc_rice</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rice</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3816009266"/>
                  </a:ext>
                </a:extLst>
              </a:tr>
              <a:tr h="265914">
                <a:tc>
                  <a:txBody>
                    <a:bodyPr/>
                    <a:lstStyle/>
                    <a:p>
                      <a:pPr algn="l" fontAlgn="b"/>
                      <a:r>
                        <a:rPr lang="en-AU" sz="1400" u="none" strike="noStrike">
                          <a:effectLst/>
                        </a:rPr>
                        <a:t>Sugar</a:t>
                      </a:r>
                      <a:endParaRPr lang="en-AU" sz="1400" b="0" i="0" u="none" strike="noStrike">
                        <a:solidFill>
                          <a:srgbClr val="000000"/>
                        </a:solidFill>
                        <a:effectLst/>
                        <a:latin typeface="Aptos Narrow" panose="020B0004020202020204" pitchFamily="34" charset="0"/>
                      </a:endParaRPr>
                    </a:p>
                  </a:txBody>
                  <a:tcPr marL="6345" marR="6345" marT="6345" marB="0" anchor="ctr"/>
                </a:tc>
                <a:tc>
                  <a:txBody>
                    <a:bodyPr/>
                    <a:lstStyle/>
                    <a:p>
                      <a:pPr algn="l" fontAlgn="b"/>
                      <a:r>
                        <a:rPr lang="en-AU" sz="1400" u="none" strike="noStrike">
                          <a:effectLst/>
                        </a:rPr>
                        <a:t>sugar</a:t>
                      </a:r>
                      <a:endParaRPr lang="en-AU" sz="1400" b="0" i="0" u="none" strike="noStrike">
                        <a:solidFill>
                          <a:srgbClr val="000000"/>
                        </a:solidFill>
                        <a:effectLst/>
                        <a:latin typeface="Aptos Narrow" panose="020B0004020202020204" pitchFamily="34" charset="0"/>
                      </a:endParaRPr>
                    </a:p>
                  </a:txBody>
                  <a:tcPr marL="6345" marR="6345" marT="6345" marB="0" anchor="ctr"/>
                </a:tc>
                <a:extLst>
                  <a:ext uri="{0D108BD9-81ED-4DB2-BD59-A6C34878D82A}">
                    <a16:rowId xmlns:a16="http://schemas.microsoft.com/office/drawing/2014/main" val="2849146483"/>
                  </a:ext>
                </a:extLst>
              </a:tr>
            </a:tbl>
          </a:graphicData>
        </a:graphic>
      </p:graphicFrame>
    </p:spTree>
    <p:extLst>
      <p:ext uri="{BB962C8B-B14F-4D97-AF65-F5344CB8AC3E}">
        <p14:creationId xmlns:p14="http://schemas.microsoft.com/office/powerpoint/2010/main" val="1650495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F7512-E7D6-26ED-3ABE-9AAB2BCE064A}"/>
              </a:ext>
            </a:extLst>
          </p:cNvPr>
          <p:cNvSpPr>
            <a:spLocks noGrp="1"/>
          </p:cNvSpPr>
          <p:nvPr>
            <p:ph type="title"/>
          </p:nvPr>
        </p:nvSpPr>
        <p:spPr>
          <a:xfrm>
            <a:off x="827584" y="123478"/>
            <a:ext cx="8640960" cy="639365"/>
          </a:xfrm>
        </p:spPr>
        <p:txBody>
          <a:bodyPr/>
          <a:lstStyle/>
          <a:p>
            <a:r>
              <a:rPr lang="en-AU"/>
              <a:t>EAT-Lancet Diet – by region</a:t>
            </a:r>
          </a:p>
        </p:txBody>
      </p:sp>
      <p:sp>
        <p:nvSpPr>
          <p:cNvPr id="5" name="TextBox 4">
            <a:extLst>
              <a:ext uri="{FF2B5EF4-FFF2-40B4-BE49-F238E27FC236}">
                <a16:creationId xmlns:a16="http://schemas.microsoft.com/office/drawing/2014/main" id="{BE8253E5-7C6E-E1FE-444C-398EA6FEBABD}"/>
              </a:ext>
            </a:extLst>
          </p:cNvPr>
          <p:cNvSpPr txBox="1"/>
          <p:nvPr/>
        </p:nvSpPr>
        <p:spPr>
          <a:xfrm>
            <a:off x="395536" y="4587974"/>
            <a:ext cx="9001000" cy="246221"/>
          </a:xfrm>
          <a:prstGeom prst="rect">
            <a:avLst/>
          </a:prstGeom>
          <a:noFill/>
        </p:spPr>
        <p:txBody>
          <a:bodyPr wrap="square" rtlCol="0">
            <a:spAutoFit/>
          </a:bodyPr>
          <a:lstStyle/>
          <a:p>
            <a:r>
              <a:rPr lang="en-AU" sz="1000" i="1"/>
              <a:t>Data source: Supplementary data from the paper by Willet et al. (2019): https://doi.org/10.1016/S0140-6736(18)31788-4.</a:t>
            </a:r>
          </a:p>
        </p:txBody>
      </p:sp>
      <p:pic>
        <p:nvPicPr>
          <p:cNvPr id="6" name="Picture 5">
            <a:extLst>
              <a:ext uri="{FF2B5EF4-FFF2-40B4-BE49-F238E27FC236}">
                <a16:creationId xmlns:a16="http://schemas.microsoft.com/office/drawing/2014/main" id="{877BFD96-88B2-46A2-4C6F-327958D25100}"/>
              </a:ext>
            </a:extLst>
          </p:cNvPr>
          <p:cNvPicPr>
            <a:picLocks noChangeAspect="1"/>
          </p:cNvPicPr>
          <p:nvPr/>
        </p:nvPicPr>
        <p:blipFill>
          <a:blip r:embed="rId2"/>
          <a:stretch>
            <a:fillRect/>
          </a:stretch>
        </p:blipFill>
        <p:spPr>
          <a:xfrm>
            <a:off x="272881" y="1035618"/>
            <a:ext cx="4155104" cy="3120308"/>
          </a:xfrm>
          <a:prstGeom prst="rect">
            <a:avLst/>
          </a:prstGeom>
        </p:spPr>
      </p:pic>
      <p:pic>
        <p:nvPicPr>
          <p:cNvPr id="7" name="Picture 6">
            <a:extLst>
              <a:ext uri="{FF2B5EF4-FFF2-40B4-BE49-F238E27FC236}">
                <a16:creationId xmlns:a16="http://schemas.microsoft.com/office/drawing/2014/main" id="{378F5367-0558-7A55-C72B-73C219CC46B8}"/>
              </a:ext>
            </a:extLst>
          </p:cNvPr>
          <p:cNvPicPr>
            <a:picLocks noChangeAspect="1"/>
          </p:cNvPicPr>
          <p:nvPr/>
        </p:nvPicPr>
        <p:blipFill>
          <a:blip r:embed="rId3"/>
          <a:stretch>
            <a:fillRect/>
          </a:stretch>
        </p:blipFill>
        <p:spPr>
          <a:xfrm>
            <a:off x="4572001" y="979420"/>
            <a:ext cx="4392488" cy="3176506"/>
          </a:xfrm>
          <a:prstGeom prst="rect">
            <a:avLst/>
          </a:prstGeom>
        </p:spPr>
      </p:pic>
    </p:spTree>
    <p:extLst>
      <p:ext uri="{BB962C8B-B14F-4D97-AF65-F5344CB8AC3E}">
        <p14:creationId xmlns:p14="http://schemas.microsoft.com/office/powerpoint/2010/main" val="3840324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5B1B0-0E96-F21D-0D79-710A5D072C25}"/>
              </a:ext>
            </a:extLst>
          </p:cNvPr>
          <p:cNvSpPr>
            <a:spLocks noGrp="1"/>
          </p:cNvSpPr>
          <p:nvPr>
            <p:ph type="title"/>
          </p:nvPr>
        </p:nvSpPr>
        <p:spPr>
          <a:xfrm>
            <a:off x="827584" y="123478"/>
            <a:ext cx="8640960" cy="639365"/>
          </a:xfrm>
        </p:spPr>
        <p:txBody>
          <a:bodyPr/>
          <a:lstStyle/>
          <a:p>
            <a:r>
              <a:rPr lang="en-AU"/>
              <a:t>EAT-Lancet Diet - Australia</a:t>
            </a:r>
          </a:p>
        </p:txBody>
      </p:sp>
      <p:graphicFrame>
        <p:nvGraphicFramePr>
          <p:cNvPr id="4" name="Table 3">
            <a:extLst>
              <a:ext uri="{FF2B5EF4-FFF2-40B4-BE49-F238E27FC236}">
                <a16:creationId xmlns:a16="http://schemas.microsoft.com/office/drawing/2014/main" id="{682E3941-DB83-455D-5623-8BE29BDB722B}"/>
              </a:ext>
            </a:extLst>
          </p:cNvPr>
          <p:cNvGraphicFramePr>
            <a:graphicFrameLocks noGrp="1"/>
          </p:cNvGraphicFramePr>
          <p:nvPr>
            <p:extLst>
              <p:ext uri="{D42A27DB-BD31-4B8C-83A1-F6EECF244321}">
                <p14:modId xmlns:p14="http://schemas.microsoft.com/office/powerpoint/2010/main" val="1697455813"/>
              </p:ext>
            </p:extLst>
          </p:nvPr>
        </p:nvGraphicFramePr>
        <p:xfrm>
          <a:off x="1043608" y="952482"/>
          <a:ext cx="5688632" cy="3901694"/>
        </p:xfrm>
        <a:graphic>
          <a:graphicData uri="http://schemas.openxmlformats.org/drawingml/2006/table">
            <a:tbl>
              <a:tblPr>
                <a:tableStyleId>{5C22544A-7EE6-4342-B048-85BDC9FD1C3A}</a:tableStyleId>
              </a:tblPr>
              <a:tblGrid>
                <a:gridCol w="1422158">
                  <a:extLst>
                    <a:ext uri="{9D8B030D-6E8A-4147-A177-3AD203B41FA5}">
                      <a16:colId xmlns:a16="http://schemas.microsoft.com/office/drawing/2014/main" val="4192944006"/>
                    </a:ext>
                  </a:extLst>
                </a:gridCol>
                <a:gridCol w="1422158">
                  <a:extLst>
                    <a:ext uri="{9D8B030D-6E8A-4147-A177-3AD203B41FA5}">
                      <a16:colId xmlns:a16="http://schemas.microsoft.com/office/drawing/2014/main" val="1729144199"/>
                    </a:ext>
                  </a:extLst>
                </a:gridCol>
                <a:gridCol w="1422158">
                  <a:extLst>
                    <a:ext uri="{9D8B030D-6E8A-4147-A177-3AD203B41FA5}">
                      <a16:colId xmlns:a16="http://schemas.microsoft.com/office/drawing/2014/main" val="3137096460"/>
                    </a:ext>
                  </a:extLst>
                </a:gridCol>
                <a:gridCol w="1422158">
                  <a:extLst>
                    <a:ext uri="{9D8B030D-6E8A-4147-A177-3AD203B41FA5}">
                      <a16:colId xmlns:a16="http://schemas.microsoft.com/office/drawing/2014/main" val="1884681649"/>
                    </a:ext>
                  </a:extLst>
                </a:gridCol>
              </a:tblGrid>
              <a:tr h="252000">
                <a:tc>
                  <a:txBody>
                    <a:bodyPr/>
                    <a:lstStyle/>
                    <a:p>
                      <a:pPr algn="l" fontAlgn="b"/>
                      <a:r>
                        <a:rPr lang="en-AU" sz="1200" b="1" u="none" strike="noStrike">
                          <a:effectLst/>
                        </a:rPr>
                        <a:t>AUS</a:t>
                      </a:r>
                      <a:endParaRPr lang="en-AU" sz="1200" b="1" i="0" u="none" strike="noStrike">
                        <a:solidFill>
                          <a:srgbClr val="000000"/>
                        </a:solidFill>
                        <a:effectLst/>
                        <a:latin typeface="Aptos Narrow" panose="020B0004020202020204" pitchFamily="34" charset="0"/>
                      </a:endParaRPr>
                    </a:p>
                  </a:txBody>
                  <a:tcPr marL="7934" marR="7934" marT="7934"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AU" sz="1200" b="1" u="none" strike="noStrike">
                          <a:effectLst/>
                        </a:rPr>
                        <a:t>Benchmark – 2050</a:t>
                      </a:r>
                    </a:p>
                    <a:p>
                      <a:pPr algn="ctr" fontAlgn="b"/>
                      <a:r>
                        <a:rPr lang="en-AU" sz="1200" b="1" i="0" u="none" strike="noStrike">
                          <a:solidFill>
                            <a:srgbClr val="000000"/>
                          </a:solidFill>
                          <a:effectLst/>
                          <a:latin typeface="Aptos Narrow" panose="020B0004020202020204" pitchFamily="34" charset="0"/>
                        </a:rPr>
                        <a:t>(kcal/</a:t>
                      </a:r>
                      <a:r>
                        <a:rPr lang="en-AU" sz="1200" b="1" i="0" u="none" strike="noStrike" err="1">
                          <a:solidFill>
                            <a:srgbClr val="000000"/>
                          </a:solidFill>
                          <a:effectLst/>
                          <a:latin typeface="Aptos Narrow" panose="020B0004020202020204" pitchFamily="34" charset="0"/>
                        </a:rPr>
                        <a:t>d_w</a:t>
                      </a:r>
                      <a:r>
                        <a:rPr lang="en-AU" sz="1200" b="1" i="0" u="none" strike="noStrike">
                          <a:solidFill>
                            <a:srgbClr val="000000"/>
                          </a:solidFill>
                          <a:effectLst/>
                          <a:latin typeface="Aptos Narrow" panose="020B0004020202020204" pitchFamily="34" charset="0"/>
                        </a:rPr>
                        <a:t>)</a:t>
                      </a:r>
                    </a:p>
                  </a:txBody>
                  <a:tcPr marL="7934" marR="7934" marT="7934"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AU" sz="1200" b="1" u="none" strike="noStrike">
                          <a:effectLst/>
                        </a:rPr>
                        <a:t>FLX Diet – 2050</a:t>
                      </a:r>
                    </a:p>
                    <a:p>
                      <a:pPr algn="ctr" fontAlgn="b"/>
                      <a:r>
                        <a:rPr lang="en-AU" sz="1200" b="1" i="0" u="none" strike="noStrike">
                          <a:solidFill>
                            <a:srgbClr val="000000"/>
                          </a:solidFill>
                          <a:effectLst/>
                          <a:latin typeface="Aptos Narrow" panose="020B0004020202020204" pitchFamily="34" charset="0"/>
                        </a:rPr>
                        <a:t>(kcal/</a:t>
                      </a:r>
                      <a:r>
                        <a:rPr lang="en-AU" sz="1200" b="1" i="0" u="none" strike="noStrike" err="1">
                          <a:solidFill>
                            <a:srgbClr val="000000"/>
                          </a:solidFill>
                          <a:effectLst/>
                          <a:latin typeface="Aptos Narrow" panose="020B0004020202020204" pitchFamily="34" charset="0"/>
                        </a:rPr>
                        <a:t>d_w</a:t>
                      </a:r>
                      <a:r>
                        <a:rPr lang="en-AU" sz="1200" b="1" i="0" u="none" strike="noStrike">
                          <a:solidFill>
                            <a:srgbClr val="000000"/>
                          </a:solidFill>
                          <a:effectLst/>
                          <a:latin typeface="Aptos Narrow" panose="020B0004020202020204" pitchFamily="34" charset="0"/>
                        </a:rPr>
                        <a:t>)</a:t>
                      </a:r>
                    </a:p>
                  </a:txBody>
                  <a:tcPr marL="7934" marR="7934" marT="7934"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AU" sz="1200" b="1" u="none" strike="noStrike">
                          <a:effectLst/>
                        </a:rPr>
                        <a:t>% change</a:t>
                      </a:r>
                      <a:endParaRPr lang="en-AU" sz="1200" b="1" i="0" u="none" strike="noStrike">
                        <a:solidFill>
                          <a:srgbClr val="000000"/>
                        </a:solidFill>
                        <a:effectLst/>
                        <a:latin typeface="Aptos Narrow" panose="020B0004020202020204" pitchFamily="34" charset="0"/>
                      </a:endParaRPr>
                    </a:p>
                  </a:txBody>
                  <a:tcPr marL="7934" marR="7934" marT="7934"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2980325"/>
                  </a:ext>
                </a:extLst>
              </a:tr>
              <a:tr h="252000">
                <a:tc>
                  <a:txBody>
                    <a:bodyPr/>
                    <a:lstStyle/>
                    <a:p>
                      <a:pPr algn="l" fontAlgn="b"/>
                      <a:r>
                        <a:rPr lang="en-AU" sz="1200" b="1" u="none" strike="noStrike">
                          <a:effectLst/>
                        </a:rPr>
                        <a:t>Wheat</a:t>
                      </a:r>
                      <a:endParaRPr lang="en-AU" sz="1200" b="1" i="0" u="none" strike="noStrike">
                        <a:solidFill>
                          <a:srgbClr val="000000"/>
                        </a:solidFill>
                        <a:effectLst/>
                        <a:latin typeface="Aptos Narrow" panose="020B0004020202020204" pitchFamily="34" charset="0"/>
                      </a:endParaRPr>
                    </a:p>
                  </a:txBody>
                  <a:tcPr marL="7934" marR="7934" marT="7934" marB="0" anchor="ctr">
                    <a:lnT w="12700" cap="flat" cmpd="sng" algn="ctr">
                      <a:solidFill>
                        <a:schemeClr val="tx1"/>
                      </a:solidFill>
                      <a:prstDash val="solid"/>
                      <a:round/>
                      <a:headEnd type="none" w="med" len="med"/>
                      <a:tailEnd type="none" w="med" len="med"/>
                    </a:lnT>
                  </a:tcPr>
                </a:tc>
                <a:tc>
                  <a:txBody>
                    <a:bodyPr/>
                    <a:lstStyle/>
                    <a:p>
                      <a:pPr algn="ctr" fontAlgn="b"/>
                      <a:r>
                        <a:rPr lang="en-AU" sz="1200" u="none" strike="noStrike">
                          <a:effectLst/>
                        </a:rPr>
                        <a:t>327.4132</a:t>
                      </a:r>
                      <a:endParaRPr lang="en-AU" sz="1200" b="0" i="0" u="none" strike="noStrike">
                        <a:solidFill>
                          <a:srgbClr val="000000"/>
                        </a:solidFill>
                        <a:effectLst/>
                        <a:latin typeface="Aptos Narrow" panose="020B0004020202020204" pitchFamily="34" charset="0"/>
                      </a:endParaRPr>
                    </a:p>
                  </a:txBody>
                  <a:tcPr marL="7934" marR="7934" marT="7934" marB="0" anchor="ctr">
                    <a:lnT w="12700" cap="flat" cmpd="sng" algn="ctr">
                      <a:solidFill>
                        <a:schemeClr val="tx1"/>
                      </a:solidFill>
                      <a:prstDash val="solid"/>
                      <a:round/>
                      <a:headEnd type="none" w="med" len="med"/>
                      <a:tailEnd type="none" w="med" len="med"/>
                    </a:lnT>
                  </a:tcPr>
                </a:tc>
                <a:tc>
                  <a:txBody>
                    <a:bodyPr/>
                    <a:lstStyle/>
                    <a:p>
                      <a:pPr algn="ctr" fontAlgn="b"/>
                      <a:r>
                        <a:rPr lang="en-AU" sz="1200" u="none" strike="noStrike">
                          <a:effectLst/>
                        </a:rPr>
                        <a:t>510.2887</a:t>
                      </a:r>
                      <a:endParaRPr lang="en-AU" sz="1200" b="0" i="0" u="none" strike="noStrike">
                        <a:solidFill>
                          <a:srgbClr val="000000"/>
                        </a:solidFill>
                        <a:effectLst/>
                        <a:latin typeface="Aptos Narrow" panose="020B0004020202020204" pitchFamily="34" charset="0"/>
                      </a:endParaRPr>
                    </a:p>
                  </a:txBody>
                  <a:tcPr marL="7934" marR="7934" marT="7934" marB="0" anchor="ctr">
                    <a:lnT w="12700" cap="flat" cmpd="sng" algn="ctr">
                      <a:solidFill>
                        <a:schemeClr val="tx1"/>
                      </a:solidFill>
                      <a:prstDash val="solid"/>
                      <a:round/>
                      <a:headEnd type="none" w="med" len="med"/>
                      <a:tailEnd type="none" w="med" len="med"/>
                    </a:lnT>
                  </a:tcPr>
                </a:tc>
                <a:tc>
                  <a:txBody>
                    <a:bodyPr/>
                    <a:lstStyle/>
                    <a:p>
                      <a:pPr algn="ctr" fontAlgn="b"/>
                      <a:r>
                        <a:rPr lang="en-AU" sz="1200" u="none" strike="noStrike">
                          <a:effectLst/>
                        </a:rPr>
                        <a:t>56%</a:t>
                      </a:r>
                      <a:endParaRPr lang="en-AU" sz="1200" b="0" i="0" u="none" strike="noStrike">
                        <a:solidFill>
                          <a:srgbClr val="000000"/>
                        </a:solidFill>
                        <a:effectLst/>
                        <a:latin typeface="Aptos Narrow" panose="020B0004020202020204" pitchFamily="34" charset="0"/>
                      </a:endParaRPr>
                    </a:p>
                  </a:txBody>
                  <a:tcPr marL="7934" marR="7934" marT="7934"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96870511"/>
                  </a:ext>
                </a:extLst>
              </a:tr>
              <a:tr h="252000">
                <a:tc>
                  <a:txBody>
                    <a:bodyPr/>
                    <a:lstStyle/>
                    <a:p>
                      <a:pPr algn="l" fontAlgn="b"/>
                      <a:r>
                        <a:rPr lang="en-AU" sz="1200" b="1" u="none" strike="noStrike" err="1">
                          <a:effectLst/>
                        </a:rPr>
                        <a:t>Oth_grains</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37.63559</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58.65681</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56%</a:t>
                      </a:r>
                      <a:endParaRPr lang="en-AU" sz="1200" b="0" i="0" u="none" strike="noStrike">
                        <a:solidFill>
                          <a:srgbClr val="00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2386962624"/>
                  </a:ext>
                </a:extLst>
              </a:tr>
              <a:tr h="252000">
                <a:tc>
                  <a:txBody>
                    <a:bodyPr/>
                    <a:lstStyle/>
                    <a:p>
                      <a:pPr algn="l" fontAlgn="b"/>
                      <a:r>
                        <a:rPr lang="en-AU" sz="1200" b="1" u="none" strike="noStrike" err="1">
                          <a:effectLst/>
                        </a:rPr>
                        <a:t>Veg_fruit</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206.013</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531.5843</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158%</a:t>
                      </a:r>
                      <a:endParaRPr lang="en-AU" sz="1200" b="0" i="0" u="none" strike="noStrike">
                        <a:solidFill>
                          <a:srgbClr val="00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1539932727"/>
                  </a:ext>
                </a:extLst>
              </a:tr>
              <a:tr h="252000">
                <a:tc>
                  <a:txBody>
                    <a:bodyPr/>
                    <a:lstStyle/>
                    <a:p>
                      <a:pPr algn="l" fontAlgn="b"/>
                      <a:r>
                        <a:rPr lang="en-AU" sz="1200" b="1" u="none" strike="noStrike" err="1">
                          <a:effectLst/>
                        </a:rPr>
                        <a:t>Oil_seeds</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1.375772</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91.33278</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6539%</a:t>
                      </a:r>
                      <a:endParaRPr lang="en-AU" sz="1200" b="0" i="0" u="none" strike="noStrike">
                        <a:solidFill>
                          <a:srgbClr val="00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2960177512"/>
                  </a:ext>
                </a:extLst>
              </a:tr>
              <a:tr h="252000">
                <a:tc>
                  <a:txBody>
                    <a:bodyPr/>
                    <a:lstStyle/>
                    <a:p>
                      <a:pPr algn="l" fontAlgn="b"/>
                      <a:r>
                        <a:rPr lang="en-AU" sz="1200" b="1" u="none" strike="noStrike">
                          <a:effectLst/>
                        </a:rPr>
                        <a:t>Live_poultry</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16.84975</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16.84975</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0%</a:t>
                      </a:r>
                      <a:endParaRPr lang="en-AU" sz="1200" b="0" i="0" u="none" strike="noStrike">
                        <a:solidFill>
                          <a:srgbClr val="00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1754325279"/>
                  </a:ext>
                </a:extLst>
              </a:tr>
              <a:tr h="252000">
                <a:tc>
                  <a:txBody>
                    <a:bodyPr/>
                    <a:lstStyle/>
                    <a:p>
                      <a:pPr algn="l" fontAlgn="b"/>
                      <a:r>
                        <a:rPr lang="en-AU" sz="1200" b="1" u="none" strike="noStrike" err="1">
                          <a:effectLst/>
                        </a:rPr>
                        <a:t>Meat_cattle</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214.7667</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15.12481</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solidFill>
                            <a:srgbClr val="FF0000"/>
                          </a:solidFill>
                          <a:effectLst/>
                        </a:rPr>
                        <a:t>-93%</a:t>
                      </a:r>
                      <a:endParaRPr lang="en-AU" sz="1200" b="0" i="0" u="none" strike="noStrike">
                        <a:solidFill>
                          <a:srgbClr val="FF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239200354"/>
                  </a:ext>
                </a:extLst>
              </a:tr>
              <a:tr h="252000">
                <a:tc>
                  <a:txBody>
                    <a:bodyPr/>
                    <a:lstStyle/>
                    <a:p>
                      <a:pPr algn="l" fontAlgn="b"/>
                      <a:r>
                        <a:rPr lang="en-AU" sz="1200" b="1" u="none" strike="noStrike" err="1">
                          <a:effectLst/>
                        </a:rPr>
                        <a:t>Meat_pork</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117.1845</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8.252648</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solidFill>
                            <a:srgbClr val="FF0000"/>
                          </a:solidFill>
                          <a:effectLst/>
                        </a:rPr>
                        <a:t>-93%</a:t>
                      </a:r>
                      <a:endParaRPr lang="en-AU" sz="1200" b="0" i="0" u="none" strike="noStrike">
                        <a:solidFill>
                          <a:srgbClr val="FF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2587495343"/>
                  </a:ext>
                </a:extLst>
              </a:tr>
              <a:tr h="252000">
                <a:tc>
                  <a:txBody>
                    <a:bodyPr/>
                    <a:lstStyle/>
                    <a:p>
                      <a:pPr algn="l" fontAlgn="b"/>
                      <a:r>
                        <a:rPr lang="en-AU" sz="1200" b="1" u="none" strike="noStrike" err="1">
                          <a:effectLst/>
                        </a:rPr>
                        <a:t>Meat_poultry</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164.1219</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42.76349</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solidFill>
                            <a:srgbClr val="FF0000"/>
                          </a:solidFill>
                          <a:effectLst/>
                        </a:rPr>
                        <a:t>-74%</a:t>
                      </a:r>
                      <a:endParaRPr lang="en-AU" sz="1200" b="0" i="0" u="none" strike="noStrike">
                        <a:solidFill>
                          <a:srgbClr val="FF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2486184902"/>
                  </a:ext>
                </a:extLst>
              </a:tr>
              <a:tr h="252000">
                <a:tc>
                  <a:txBody>
                    <a:bodyPr/>
                    <a:lstStyle/>
                    <a:p>
                      <a:pPr algn="l" fontAlgn="b"/>
                      <a:r>
                        <a:rPr lang="en-AU" sz="1200" b="1" u="none" strike="noStrike">
                          <a:effectLst/>
                        </a:rPr>
                        <a:t>Fishery</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20.45587</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27.63456</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35%</a:t>
                      </a:r>
                      <a:endParaRPr lang="en-AU" sz="1200" b="0" i="0" u="none" strike="noStrike">
                        <a:solidFill>
                          <a:srgbClr val="00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3613561350"/>
                  </a:ext>
                </a:extLst>
              </a:tr>
              <a:tr h="252000">
                <a:tc>
                  <a:txBody>
                    <a:bodyPr/>
                    <a:lstStyle/>
                    <a:p>
                      <a:pPr algn="l" fontAlgn="b"/>
                      <a:r>
                        <a:rPr lang="en-AU" sz="1200" b="1" u="none" strike="noStrike" err="1">
                          <a:effectLst/>
                        </a:rPr>
                        <a:t>Veg_oils</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501.7435</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430.7553</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solidFill>
                            <a:srgbClr val="FF0000"/>
                          </a:solidFill>
                          <a:effectLst/>
                        </a:rPr>
                        <a:t>-14%</a:t>
                      </a:r>
                      <a:endParaRPr lang="en-AU" sz="1200" b="0" i="0" u="none" strike="noStrike">
                        <a:solidFill>
                          <a:srgbClr val="FF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2192187144"/>
                  </a:ext>
                </a:extLst>
              </a:tr>
              <a:tr h="252000">
                <a:tc>
                  <a:txBody>
                    <a:bodyPr/>
                    <a:lstStyle/>
                    <a:p>
                      <a:pPr algn="l" fontAlgn="b"/>
                      <a:r>
                        <a:rPr lang="en-AU" sz="1200" b="1" u="none" strike="noStrike" err="1">
                          <a:effectLst/>
                        </a:rPr>
                        <a:t>Dairy_milk</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276.2132</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126.326</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solidFill>
                            <a:srgbClr val="FF0000"/>
                          </a:solidFill>
                          <a:effectLst/>
                        </a:rPr>
                        <a:t>-54%</a:t>
                      </a:r>
                      <a:endParaRPr lang="en-AU" sz="1200" b="0" i="0" u="none" strike="noStrike">
                        <a:solidFill>
                          <a:srgbClr val="FF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3847092373"/>
                  </a:ext>
                </a:extLst>
              </a:tr>
              <a:tr h="252000">
                <a:tc>
                  <a:txBody>
                    <a:bodyPr/>
                    <a:lstStyle/>
                    <a:p>
                      <a:pPr algn="l" fontAlgn="b"/>
                      <a:r>
                        <a:rPr lang="en-AU" sz="1200" b="1" u="none" strike="noStrike" err="1">
                          <a:effectLst/>
                        </a:rPr>
                        <a:t>Proc_rice</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76.68614</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119.5189</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56%</a:t>
                      </a:r>
                      <a:endParaRPr lang="en-AU" sz="1200" b="0" i="0" u="none" strike="noStrike">
                        <a:solidFill>
                          <a:srgbClr val="00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2330282898"/>
                  </a:ext>
                </a:extLst>
              </a:tr>
              <a:tr h="252000">
                <a:tc>
                  <a:txBody>
                    <a:bodyPr/>
                    <a:lstStyle/>
                    <a:p>
                      <a:pPr algn="l" fontAlgn="b"/>
                      <a:r>
                        <a:rPr lang="en-AU" sz="1200" b="1" u="none" strike="noStrike">
                          <a:effectLst/>
                        </a:rPr>
                        <a:t>Sugar</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293.0736</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114.8826</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solidFill>
                            <a:srgbClr val="FF0000"/>
                          </a:solidFill>
                          <a:effectLst/>
                        </a:rPr>
                        <a:t>-61%</a:t>
                      </a:r>
                      <a:endParaRPr lang="en-AU" sz="1200" b="0" i="0" u="none" strike="noStrike">
                        <a:solidFill>
                          <a:srgbClr val="FF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91193451"/>
                  </a:ext>
                </a:extLst>
              </a:tr>
              <a:tr h="252000">
                <a:tc>
                  <a:txBody>
                    <a:bodyPr/>
                    <a:lstStyle/>
                    <a:p>
                      <a:pPr algn="l" fontAlgn="b"/>
                      <a:r>
                        <a:rPr lang="en-AU" sz="1200" b="1" u="none" strike="noStrike">
                          <a:effectLst/>
                        </a:rPr>
                        <a:t>Total</a:t>
                      </a:r>
                      <a:endParaRPr lang="en-AU" sz="1200" b="1"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2530.277</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effectLst/>
                        </a:rPr>
                        <a:t>2093.971</a:t>
                      </a:r>
                      <a:endParaRPr lang="en-AU" sz="1200" b="0" i="0" u="none" strike="noStrike">
                        <a:solidFill>
                          <a:srgbClr val="000000"/>
                        </a:solidFill>
                        <a:effectLst/>
                        <a:latin typeface="Aptos Narrow" panose="020B0004020202020204" pitchFamily="34" charset="0"/>
                      </a:endParaRPr>
                    </a:p>
                  </a:txBody>
                  <a:tcPr marL="7934" marR="7934" marT="7934" marB="0" anchor="ctr"/>
                </a:tc>
                <a:tc>
                  <a:txBody>
                    <a:bodyPr/>
                    <a:lstStyle/>
                    <a:p>
                      <a:pPr algn="ctr" fontAlgn="b"/>
                      <a:r>
                        <a:rPr lang="en-AU" sz="1200" u="none" strike="noStrike">
                          <a:solidFill>
                            <a:srgbClr val="FF0000"/>
                          </a:solidFill>
                          <a:effectLst/>
                        </a:rPr>
                        <a:t>-17%</a:t>
                      </a:r>
                      <a:endParaRPr lang="en-AU" sz="1200" b="0" i="0" u="none" strike="noStrike">
                        <a:solidFill>
                          <a:srgbClr val="FF0000"/>
                        </a:solidFill>
                        <a:effectLst/>
                        <a:latin typeface="Aptos Narrow" panose="020B0004020202020204" pitchFamily="34" charset="0"/>
                      </a:endParaRPr>
                    </a:p>
                  </a:txBody>
                  <a:tcPr marL="7934" marR="7934" marT="7934" marB="0" anchor="ctr"/>
                </a:tc>
                <a:extLst>
                  <a:ext uri="{0D108BD9-81ED-4DB2-BD59-A6C34878D82A}">
                    <a16:rowId xmlns:a16="http://schemas.microsoft.com/office/drawing/2014/main" val="2226350786"/>
                  </a:ext>
                </a:extLst>
              </a:tr>
            </a:tbl>
          </a:graphicData>
        </a:graphic>
      </p:graphicFrame>
      <p:sp>
        <p:nvSpPr>
          <p:cNvPr id="5" name="TextBox 4">
            <a:extLst>
              <a:ext uri="{FF2B5EF4-FFF2-40B4-BE49-F238E27FC236}">
                <a16:creationId xmlns:a16="http://schemas.microsoft.com/office/drawing/2014/main" id="{CF89DF70-5134-2F1E-5573-736297BC9884}"/>
              </a:ext>
            </a:extLst>
          </p:cNvPr>
          <p:cNvSpPr txBox="1"/>
          <p:nvPr/>
        </p:nvSpPr>
        <p:spPr>
          <a:xfrm>
            <a:off x="7020272" y="1638958"/>
            <a:ext cx="1944216" cy="369332"/>
          </a:xfrm>
          <a:prstGeom prst="rect">
            <a:avLst/>
          </a:prstGeom>
          <a:noFill/>
        </p:spPr>
        <p:txBody>
          <a:bodyPr wrap="square" rtlCol="0">
            <a:spAutoFit/>
          </a:bodyPr>
          <a:lstStyle/>
          <a:p>
            <a:r>
              <a:rPr lang="en-AU" b="1">
                <a:solidFill>
                  <a:schemeClr val="accent1"/>
                </a:solidFill>
              </a:rPr>
              <a:t>How realistic it is?</a:t>
            </a:r>
          </a:p>
        </p:txBody>
      </p:sp>
      <p:sp>
        <p:nvSpPr>
          <p:cNvPr id="7" name="TextBox 6">
            <a:extLst>
              <a:ext uri="{FF2B5EF4-FFF2-40B4-BE49-F238E27FC236}">
                <a16:creationId xmlns:a16="http://schemas.microsoft.com/office/drawing/2014/main" id="{C6358581-9594-CED2-FF56-9D99FC7B79A7}"/>
              </a:ext>
            </a:extLst>
          </p:cNvPr>
          <p:cNvSpPr txBox="1"/>
          <p:nvPr/>
        </p:nvSpPr>
        <p:spPr>
          <a:xfrm>
            <a:off x="7020272" y="3253738"/>
            <a:ext cx="1944216" cy="1600438"/>
          </a:xfrm>
          <a:prstGeom prst="rect">
            <a:avLst/>
          </a:prstGeom>
          <a:noFill/>
        </p:spPr>
        <p:txBody>
          <a:bodyPr wrap="square" rtlCol="0">
            <a:spAutoFit/>
          </a:bodyPr>
          <a:lstStyle/>
          <a:p>
            <a:r>
              <a:rPr lang="en-AU" sz="1400" b="1" i="0" u="none" strike="noStrike">
                <a:solidFill>
                  <a:srgbClr val="000000"/>
                </a:solidFill>
              </a:rPr>
              <a:t>Note: </a:t>
            </a:r>
            <a:r>
              <a:rPr lang="en-AU" sz="1400" b="0" i="0" u="none" strike="noStrike" err="1">
                <a:solidFill>
                  <a:srgbClr val="000000"/>
                </a:solidFill>
              </a:rPr>
              <a:t>Gatto</a:t>
            </a:r>
            <a:r>
              <a:rPr lang="en-AU" sz="1400" b="0" i="0" u="none" strike="noStrike">
                <a:solidFill>
                  <a:srgbClr val="000000"/>
                </a:solidFill>
              </a:rPr>
              <a:t>, Kuiper et al. (2023)’s study implemented the diet shift by 2030 to reduce the gap between EAT-Lancet diet by 1/3 in all the regions.</a:t>
            </a:r>
            <a:endParaRPr lang="en-AU" sz="1400"/>
          </a:p>
        </p:txBody>
      </p:sp>
    </p:spTree>
    <p:extLst>
      <p:ext uri="{BB962C8B-B14F-4D97-AF65-F5344CB8AC3E}">
        <p14:creationId xmlns:p14="http://schemas.microsoft.com/office/powerpoint/2010/main" val="3730555347"/>
      </p:ext>
    </p:extLst>
  </p:cSld>
  <p:clrMapOvr>
    <a:masterClrMapping/>
  </p:clrMapOvr>
</p:sld>
</file>

<file path=ppt/theme/theme1.xml><?xml version="1.0" encoding="utf-8"?>
<a:theme xmlns:a="http://schemas.openxmlformats.org/drawingml/2006/main" name="CSIRO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F3675219-8F97-48FA-851A-DC087883E6C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SIRO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88F094C1-98B9-421E-BEAE-71986FA9E161}"/>
    </a:ext>
  </a:extLst>
</a:theme>
</file>

<file path=ppt/theme/theme3.xml><?xml version="1.0" encoding="utf-8"?>
<a:theme xmlns:a="http://schemas.openxmlformats.org/drawingml/2006/main" name="Data61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7ACAE89E-C984-4617-B933-C602B0F56572}"/>
    </a:ext>
  </a:extLst>
</a:theme>
</file>

<file path=ppt/theme/theme4.xml><?xml version="1.0" encoding="utf-8"?>
<a:theme xmlns:a="http://schemas.openxmlformats.org/drawingml/2006/main" name="Data61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B693B23A-651B-4981-8978-3CE6DABFBB98}"/>
    </a:ext>
  </a:extLst>
</a:theme>
</file>

<file path=ppt/theme/theme5.xml><?xml version="1.0" encoding="utf-8"?>
<a:theme xmlns:a="http://schemas.openxmlformats.org/drawingml/2006/main" name="MNF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3AFF3548-5D65-41A3-945A-566611EE2689}"/>
    </a:ext>
  </a:extLst>
</a:theme>
</file>

<file path=ppt/theme/theme6.xml><?xml version="1.0" encoding="utf-8"?>
<a:theme xmlns:a="http://schemas.openxmlformats.org/drawingml/2006/main" name="MNF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BEBAAC62-1F7F-470D-9E07-4B26325976BA}"/>
    </a:ext>
  </a:extLst>
</a:theme>
</file>

<file path=ppt/theme/theme7.xml><?xml version="1.0" encoding="utf-8"?>
<a:theme xmlns:a="http://schemas.openxmlformats.org/drawingml/2006/main" name="Wordmark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7DA1F159-4188-4436-B9A9-CC83FDB7F7F8}"/>
    </a:ext>
  </a:extLst>
</a:theme>
</file>

<file path=ppt/theme/theme8.xml><?xml version="1.0" encoding="utf-8"?>
<a:theme xmlns:a="http://schemas.openxmlformats.org/drawingml/2006/main" name="Wordmark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ight - PowerPoint 16.9.potx" id="{65ECD134-B6CE-4E85-AB19-D0B691A3EFFA}" vid="{E8403FE3-0BAF-4D17-B62F-D6C196513068}"/>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Light - PowerPoint 16.9</Template>
  <TotalTime>216</TotalTime>
  <Words>1801</Words>
  <Application>Microsoft Office PowerPoint</Application>
  <PresentationFormat>On-screen Show (16:9)</PresentationFormat>
  <Paragraphs>388</Paragraphs>
  <Slides>18</Slides>
  <Notes>6</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18</vt:i4>
      </vt:variant>
    </vt:vector>
  </HeadingPairs>
  <TitlesOfParts>
    <vt:vector size="31" baseType="lpstr">
      <vt:lpstr>Aptos Narrow</vt:lpstr>
      <vt:lpstr>Arial</vt:lpstr>
      <vt:lpstr>Calibri</vt:lpstr>
      <vt:lpstr>Segoe UI</vt:lpstr>
      <vt:lpstr>Verdana</vt:lpstr>
      <vt:lpstr>CSIRO vertical</vt:lpstr>
      <vt:lpstr>CSIRO horizontal</vt:lpstr>
      <vt:lpstr>Data61 vertical</vt:lpstr>
      <vt:lpstr>Data61 horizontal</vt:lpstr>
      <vt:lpstr>MNF vertical</vt:lpstr>
      <vt:lpstr>MNF horizontal</vt:lpstr>
      <vt:lpstr>Wordmark vertical</vt:lpstr>
      <vt:lpstr>Wordmark horizontal</vt:lpstr>
      <vt:lpstr>The implications of a global dietary shift on regional economy and environmental sustainability:</vt:lpstr>
      <vt:lpstr>Motivation</vt:lpstr>
      <vt:lpstr>Research questions</vt:lpstr>
      <vt:lpstr>GTEM-FOOD – production</vt:lpstr>
      <vt:lpstr>GTEM-FOOD – consumption</vt:lpstr>
      <vt:lpstr>EAT-Lancet Diet – world </vt:lpstr>
      <vt:lpstr>Mapping of the diet categories</vt:lpstr>
      <vt:lpstr>EAT-Lancet Diet – by region</vt:lpstr>
      <vt:lpstr>EAT-Lancet Diet - Australia</vt:lpstr>
      <vt:lpstr>Baseline calibration</vt:lpstr>
      <vt:lpstr>Baseline overview</vt:lpstr>
      <vt:lpstr>Dietary shift scenarios</vt:lpstr>
      <vt:lpstr>Preliminary results - Global</vt:lpstr>
      <vt:lpstr>Preliminary results - Australia</vt:lpstr>
      <vt:lpstr>Preliminary results – Australia</vt:lpstr>
      <vt:lpstr>Take-home message</vt:lpstr>
      <vt:lpstr>Next steps……</vt:lpstr>
      <vt:lpstr>Thank you</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implications of a global dietary shift on regional economy and environmental sustainability:</dc:title>
  <dc:creator>Lu, Yingying (Environment, Black Mountain)</dc:creator>
  <cp:lastModifiedBy>Lu, Yingying (Environment, Black Mountain)</cp:lastModifiedBy>
  <cp:revision>1</cp:revision>
  <cp:lastPrinted>2019-07-25T05:14:36Z</cp:lastPrinted>
  <dcterms:created xsi:type="dcterms:W3CDTF">2024-05-14T03:44:58Z</dcterms:created>
  <dcterms:modified xsi:type="dcterms:W3CDTF">2024-06-04T20:12:26Z</dcterms:modified>
</cp:coreProperties>
</file>