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75" r:id="rId2"/>
    <p:sldId id="258" r:id="rId3"/>
    <p:sldId id="259" r:id="rId4"/>
    <p:sldId id="262" r:id="rId5"/>
    <p:sldId id="263" r:id="rId6"/>
    <p:sldId id="273" r:id="rId7"/>
    <p:sldId id="264" r:id="rId8"/>
    <p:sldId id="265" r:id="rId9"/>
    <p:sldId id="266" r:id="rId10"/>
    <p:sldId id="267" r:id="rId11"/>
    <p:sldId id="269" r:id="rId12"/>
    <p:sldId id="268" r:id="rId13"/>
    <p:sldId id="276" r:id="rId14"/>
    <p:sldId id="277" r:id="rId15"/>
    <p:sldId id="278" r:id="rId16"/>
    <p:sldId id="279" r:id="rId17"/>
    <p:sldId id="280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5" autoAdjust="0"/>
    <p:restoredTop sz="93557" autoAdjust="0"/>
  </p:normalViewPr>
  <p:slideViewPr>
    <p:cSldViewPr snapToGrid="0">
      <p:cViewPr varScale="1">
        <p:scale>
          <a:sx n="60" d="100"/>
          <a:sy n="60" d="100"/>
        </p:scale>
        <p:origin x="116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hite\Dropbox\Dom\PhD%20Work\Plastics%20MRIO\Eora%20dataset\GTAP%20Conference\Figure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208208376371024"/>
          <c:y val="2.6553311713070654E-2"/>
          <c:w val="0.57886162823368259"/>
          <c:h val="0.679980703706477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'Total Plastic Intensity'!$C$1</c:f>
              <c:strCache>
                <c:ptCount val="1"/>
                <c:pt idx="0">
                  <c:v>Coated Paper and Plastic Film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Intensity'!$C$12:$C$21</c:f>
              <c:numCache>
                <c:formatCode>General</c:formatCode>
                <c:ptCount val="10"/>
                <c:pt idx="0">
                  <c:v>6.4559936689703203E-4</c:v>
                </c:pt>
                <c:pt idx="1">
                  <c:v>5.7077744818944786E-4</c:v>
                </c:pt>
                <c:pt idx="2">
                  <c:v>6.2083439445695073E-4</c:v>
                </c:pt>
                <c:pt idx="3">
                  <c:v>5.4677632215924233E-4</c:v>
                </c:pt>
                <c:pt idx="4">
                  <c:v>6.2118239194102853E-4</c:v>
                </c:pt>
                <c:pt idx="5">
                  <c:v>5.2230449477776619E-4</c:v>
                </c:pt>
                <c:pt idx="6">
                  <c:v>2.0617131743195273E-2</c:v>
                </c:pt>
                <c:pt idx="7">
                  <c:v>2.061704074955099E-2</c:v>
                </c:pt>
                <c:pt idx="8">
                  <c:v>5.6041821693321751E-4</c:v>
                </c:pt>
                <c:pt idx="9">
                  <c:v>6.7068450192064204E-4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7-4B9B-BE6E-707F77860530}"/>
            </c:ext>
          </c:extLst>
        </c:ser>
        <c:ser>
          <c:idx val="1"/>
          <c:order val="1"/>
          <c:tx>
            <c:strRef>
              <c:f>'Total Plastic Intensity'!$D$1</c:f>
              <c:strCache>
                <c:ptCount val="1"/>
                <c:pt idx="0">
                  <c:v>Other Plastics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Intensity'!$D$12:$D$21</c:f>
              <c:numCache>
                <c:formatCode>General</c:formatCode>
                <c:ptCount val="10"/>
                <c:pt idx="0">
                  <c:v>4.0285214779199807E-3</c:v>
                </c:pt>
                <c:pt idx="1">
                  <c:v>2.7406627333835558E-3</c:v>
                </c:pt>
                <c:pt idx="2">
                  <c:v>5.7963573863268397E-3</c:v>
                </c:pt>
                <c:pt idx="3">
                  <c:v>2.5830557964810759E-3</c:v>
                </c:pt>
                <c:pt idx="4">
                  <c:v>3.6377249149278246E-3</c:v>
                </c:pt>
                <c:pt idx="5">
                  <c:v>2.3167789808002017E-3</c:v>
                </c:pt>
                <c:pt idx="6">
                  <c:v>6.2548390357615058E-2</c:v>
                </c:pt>
                <c:pt idx="7">
                  <c:v>6.2548553582396638E-2</c:v>
                </c:pt>
                <c:pt idx="8">
                  <c:v>3.2434742485932251E-3</c:v>
                </c:pt>
                <c:pt idx="9">
                  <c:v>3.2574007204040118E-3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37-4B9B-BE6E-707F77860530}"/>
            </c:ext>
          </c:extLst>
        </c:ser>
        <c:ser>
          <c:idx val="2"/>
          <c:order val="2"/>
          <c:tx>
            <c:strRef>
              <c:f>'Total Plastic Intensity'!$E$1</c:f>
              <c:strCache>
                <c:ptCount val="1"/>
                <c:pt idx="0">
                  <c:v>Plastic Bottles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Intensity'!$E$12:$E$21</c:f>
              <c:numCache>
                <c:formatCode>General</c:formatCode>
                <c:ptCount val="10"/>
                <c:pt idx="0">
                  <c:v>2.4112046512911683E-3</c:v>
                </c:pt>
                <c:pt idx="1">
                  <c:v>2.7650872721901143E-4</c:v>
                </c:pt>
                <c:pt idx="2">
                  <c:v>2.6014753480032445E-3</c:v>
                </c:pt>
                <c:pt idx="3">
                  <c:v>2.6075811977358286E-4</c:v>
                </c:pt>
                <c:pt idx="4">
                  <c:v>4.3135473810397399E-4</c:v>
                </c:pt>
                <c:pt idx="5">
                  <c:v>2.6208041855474743E-4</c:v>
                </c:pt>
                <c:pt idx="6">
                  <c:v>1.9049088926814811E-2</c:v>
                </c:pt>
                <c:pt idx="7">
                  <c:v>1.9049174367675736E-2</c:v>
                </c:pt>
                <c:pt idx="8">
                  <c:v>3.892789380694019E-4</c:v>
                </c:pt>
                <c:pt idx="9">
                  <c:v>4.4222872313576364E-4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37-4B9B-BE6E-707F77860530}"/>
            </c:ext>
          </c:extLst>
        </c:ser>
        <c:ser>
          <c:idx val="3"/>
          <c:order val="3"/>
          <c:tx>
            <c:strRef>
              <c:f>'Total Plastic Intensity'!$F$1</c:f>
              <c:strCache>
                <c:ptCount val="1"/>
                <c:pt idx="0">
                  <c:v>Plastic Fibres and Filaments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Intensity'!$F$12:$F$21</c:f>
              <c:numCache>
                <c:formatCode>General</c:formatCode>
                <c:ptCount val="10"/>
                <c:pt idx="0">
                  <c:v>8.6375328306181789E-2</c:v>
                </c:pt>
                <c:pt idx="1">
                  <c:v>0.19567679175754307</c:v>
                </c:pt>
                <c:pt idx="2">
                  <c:v>0.13098637905496521</c:v>
                </c:pt>
                <c:pt idx="3">
                  <c:v>0.25716779786213112</c:v>
                </c:pt>
                <c:pt idx="4">
                  <c:v>0.25804854017043816</c:v>
                </c:pt>
                <c:pt idx="5">
                  <c:v>0.30034849925871593</c:v>
                </c:pt>
                <c:pt idx="6">
                  <c:v>6.7034445240167759E-2</c:v>
                </c:pt>
                <c:pt idx="7">
                  <c:v>6.7034513333077181E-2</c:v>
                </c:pt>
                <c:pt idx="8">
                  <c:v>0.39078522188890169</c:v>
                </c:pt>
                <c:pt idx="9">
                  <c:v>0.42848336709197521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37-4B9B-BE6E-707F77860530}"/>
            </c:ext>
          </c:extLst>
        </c:ser>
        <c:ser>
          <c:idx val="4"/>
          <c:order val="4"/>
          <c:tx>
            <c:strRef>
              <c:f>'Total Plastic Intensity'!$G$1</c:f>
              <c:strCache>
                <c:ptCount val="1"/>
                <c:pt idx="0">
                  <c:v>Plastic Hoses and Belts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Intensity'!$G$12:$G$21</c:f>
              <c:numCache>
                <c:formatCode>General</c:formatCode>
                <c:ptCount val="10"/>
                <c:pt idx="0">
                  <c:v>1.4876025063757114E-4</c:v>
                </c:pt>
                <c:pt idx="1">
                  <c:v>1.0970898657547195E-4</c:v>
                </c:pt>
                <c:pt idx="2">
                  <c:v>1.6546261975455831E-4</c:v>
                </c:pt>
                <c:pt idx="3">
                  <c:v>1.0556790274447368E-4</c:v>
                </c:pt>
                <c:pt idx="4">
                  <c:v>1.0972027890186788E-4</c:v>
                </c:pt>
                <c:pt idx="5">
                  <c:v>1.0063303666159066E-4</c:v>
                </c:pt>
                <c:pt idx="6">
                  <c:v>1.364641015257771E-2</c:v>
                </c:pt>
                <c:pt idx="7">
                  <c:v>1.3646479603440079E-2</c:v>
                </c:pt>
                <c:pt idx="8">
                  <c:v>1.4387946306777997E-4</c:v>
                </c:pt>
                <c:pt idx="9">
                  <c:v>1.2331299974910253E-4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37-4B9B-BE6E-707F77860530}"/>
            </c:ext>
          </c:extLst>
        </c:ser>
        <c:ser>
          <c:idx val="5"/>
          <c:order val="5"/>
          <c:tx>
            <c:strRef>
              <c:f>'Total Plastic Intensity'!$H$1</c:f>
              <c:strCache>
                <c:ptCount val="1"/>
                <c:pt idx="0">
                  <c:v>Plastic Packaging Materials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Intensity'!$H$12:$H$21</c:f>
              <c:numCache>
                <c:formatCode>General</c:formatCode>
                <c:ptCount val="10"/>
                <c:pt idx="0">
                  <c:v>2.5245877934954718E-2</c:v>
                </c:pt>
                <c:pt idx="1">
                  <c:v>2.8004022522039257E-3</c:v>
                </c:pt>
                <c:pt idx="2">
                  <c:v>1.9988919658900156E-3</c:v>
                </c:pt>
                <c:pt idx="3">
                  <c:v>1.5484961706817896E-3</c:v>
                </c:pt>
                <c:pt idx="4">
                  <c:v>5.0611778257153217E-3</c:v>
                </c:pt>
                <c:pt idx="5">
                  <c:v>1.7163249633844924E-3</c:v>
                </c:pt>
                <c:pt idx="6">
                  <c:v>5.1219361321089868E-2</c:v>
                </c:pt>
                <c:pt idx="7">
                  <c:v>5.1219521905301213E-2</c:v>
                </c:pt>
                <c:pt idx="8">
                  <c:v>1.8243075397874396E-3</c:v>
                </c:pt>
                <c:pt idx="9">
                  <c:v>1.9614379293515548E-3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37-4B9B-BE6E-707F77860530}"/>
            </c:ext>
          </c:extLst>
        </c:ser>
        <c:ser>
          <c:idx val="6"/>
          <c:order val="6"/>
          <c:tx>
            <c:strRef>
              <c:f>'Total Plastic Intensity'!$I$1</c:f>
              <c:strCache>
                <c:ptCount val="1"/>
                <c:pt idx="0">
                  <c:v>Plastic Pipes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Intensity'!$I$12:$I$21</c:f>
              <c:numCache>
                <c:formatCode>General</c:formatCode>
                <c:ptCount val="10"/>
                <c:pt idx="0">
                  <c:v>8.8175399941811141E-4</c:v>
                </c:pt>
                <c:pt idx="1">
                  <c:v>5.7399145321204367E-4</c:v>
                </c:pt>
                <c:pt idx="2">
                  <c:v>9.1749028841854228E-4</c:v>
                </c:pt>
                <c:pt idx="3">
                  <c:v>5.7179961869375379E-4</c:v>
                </c:pt>
                <c:pt idx="4">
                  <c:v>5.9736739940616354E-4</c:v>
                </c:pt>
                <c:pt idx="5">
                  <c:v>5.8308249485172607E-4</c:v>
                </c:pt>
                <c:pt idx="6">
                  <c:v>1.9468150232130853E-2</c:v>
                </c:pt>
                <c:pt idx="7">
                  <c:v>1.9468241371501965E-2</c:v>
                </c:pt>
                <c:pt idx="8">
                  <c:v>8.6642206046283953E-4</c:v>
                </c:pt>
                <c:pt idx="9">
                  <c:v>8.1172193791809741E-4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37-4B9B-BE6E-707F77860530}"/>
            </c:ext>
          </c:extLst>
        </c:ser>
        <c:ser>
          <c:idx val="7"/>
          <c:order val="7"/>
          <c:tx>
            <c:strRef>
              <c:f>'Total Plastic Intensity'!$J$1</c:f>
              <c:strCache>
                <c:ptCount val="1"/>
                <c:pt idx="0">
                  <c:v>Plastic Plate Sheet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Intensity'!$J$12:$J$21</c:f>
              <c:numCache>
                <c:formatCode>General</c:formatCode>
                <c:ptCount val="10"/>
                <c:pt idx="0">
                  <c:v>1.5271546077238304E-3</c:v>
                </c:pt>
                <c:pt idx="1">
                  <c:v>1.0409102484537512E-4</c:v>
                </c:pt>
                <c:pt idx="2">
                  <c:v>1.2595089327261534E-3</c:v>
                </c:pt>
                <c:pt idx="3">
                  <c:v>7.7190045409437599E-4</c:v>
                </c:pt>
                <c:pt idx="4">
                  <c:v>3.3343396430028893E-4</c:v>
                </c:pt>
                <c:pt idx="5">
                  <c:v>9.6605961630276318E-5</c:v>
                </c:pt>
                <c:pt idx="6">
                  <c:v>1.3044252235738608E-2</c:v>
                </c:pt>
                <c:pt idx="7">
                  <c:v>1.3044279322330755E-2</c:v>
                </c:pt>
                <c:pt idx="8">
                  <c:v>1.0593981175077214E-4</c:v>
                </c:pt>
                <c:pt idx="9">
                  <c:v>1.6890017388020175E-4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37-4B9B-BE6E-707F77860530}"/>
            </c:ext>
          </c:extLst>
        </c:ser>
        <c:ser>
          <c:idx val="8"/>
          <c:order val="8"/>
          <c:tx>
            <c:strRef>
              <c:f>'Total Plastic Intensity'!$K$1</c:f>
              <c:strCache>
                <c:ptCount val="1"/>
                <c:pt idx="0">
                  <c:v>Plastic Resin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Intensity'!$K$12:$K$21</c:f>
              <c:numCache>
                <c:formatCode>General</c:formatCode>
                <c:ptCount val="10"/>
                <c:pt idx="0">
                  <c:v>8.2814916466076319E-2</c:v>
                </c:pt>
                <c:pt idx="1">
                  <c:v>2.1339085605640771E-2</c:v>
                </c:pt>
                <c:pt idx="2">
                  <c:v>0.11642338726546785</c:v>
                </c:pt>
                <c:pt idx="3">
                  <c:v>2.6766680763924244E-2</c:v>
                </c:pt>
                <c:pt idx="4">
                  <c:v>4.5574800452229919E-2</c:v>
                </c:pt>
                <c:pt idx="5">
                  <c:v>3.1125164145578674E-2</c:v>
                </c:pt>
                <c:pt idx="6">
                  <c:v>9.8435500384602248E-2</c:v>
                </c:pt>
                <c:pt idx="7">
                  <c:v>9.8435775930585848E-2</c:v>
                </c:pt>
                <c:pt idx="8">
                  <c:v>4.0062539384813745E-2</c:v>
                </c:pt>
                <c:pt idx="9">
                  <c:v>4.7711778093135898E-2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37-4B9B-BE6E-707F77860530}"/>
            </c:ext>
          </c:extLst>
        </c:ser>
        <c:ser>
          <c:idx val="9"/>
          <c:order val="9"/>
          <c:tx>
            <c:strRef>
              <c:f>'Total Plastic Intensity'!$L$1</c:f>
              <c:strCache>
                <c:ptCount val="1"/>
                <c:pt idx="0">
                  <c:v>Polystyrene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Intensity'!$L$12:$L$21</c:f>
              <c:numCache>
                <c:formatCode>General</c:formatCode>
                <c:ptCount val="10"/>
                <c:pt idx="0">
                  <c:v>2.3743897262825761E-4</c:v>
                </c:pt>
                <c:pt idx="1">
                  <c:v>1.7509159577638625E-4</c:v>
                </c:pt>
                <c:pt idx="2">
                  <c:v>4.432027562750033E-4</c:v>
                </c:pt>
                <c:pt idx="3">
                  <c:v>2.0400031144995854E-4</c:v>
                </c:pt>
                <c:pt idx="4">
                  <c:v>2.0234350632147082E-4</c:v>
                </c:pt>
                <c:pt idx="5">
                  <c:v>1.6597996010390121E-4</c:v>
                </c:pt>
                <c:pt idx="6">
                  <c:v>1.8197086403317693E-2</c:v>
                </c:pt>
                <c:pt idx="7">
                  <c:v>1.8197171598218948E-2</c:v>
                </c:pt>
                <c:pt idx="8">
                  <c:v>1.8219861077235913E-4</c:v>
                </c:pt>
                <c:pt idx="9">
                  <c:v>1.8631858915685046E-4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37-4B9B-BE6E-707F77860530}"/>
            </c:ext>
          </c:extLst>
        </c:ser>
        <c:ser>
          <c:idx val="10"/>
          <c:order val="10"/>
          <c:tx>
            <c:strRef>
              <c:f>'Total Plastic Intensity'!$M$1</c:f>
              <c:strCache>
                <c:ptCount val="1"/>
                <c:pt idx="0">
                  <c:v>Shaped Plastics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Intensity'!$M$12:$M$21</c:f>
              <c:numCache>
                <c:formatCode>General</c:formatCode>
                <c:ptCount val="10"/>
                <c:pt idx="0">
                  <c:v>3.9470968694398497E-3</c:v>
                </c:pt>
                <c:pt idx="1">
                  <c:v>3.4130572526847519E-4</c:v>
                </c:pt>
                <c:pt idx="2">
                  <c:v>5.1445675230378822E-4</c:v>
                </c:pt>
                <c:pt idx="3">
                  <c:v>3.8428551717250941E-4</c:v>
                </c:pt>
                <c:pt idx="4">
                  <c:v>1.067241589397422E-3</c:v>
                </c:pt>
                <c:pt idx="5">
                  <c:v>4.5861413321920589E-4</c:v>
                </c:pt>
                <c:pt idx="6">
                  <c:v>1.8177937350144481E-2</c:v>
                </c:pt>
                <c:pt idx="7">
                  <c:v>1.8177839915624307E-2</c:v>
                </c:pt>
                <c:pt idx="8">
                  <c:v>4.9150007449106248E-4</c:v>
                </c:pt>
                <c:pt idx="9">
                  <c:v>5.3051233764030701E-4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37-4B9B-BE6E-707F77860530}"/>
            </c:ext>
          </c:extLst>
        </c:ser>
        <c:ser>
          <c:idx val="11"/>
          <c:order val="11"/>
          <c:tx>
            <c:strRef>
              <c:f>'Total Plastic Intensity'!$N$1</c:f>
              <c:strCache>
                <c:ptCount val="1"/>
                <c:pt idx="0">
                  <c:v>Synthetic Rubber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Intensity'!$N$12:$N$21</c:f>
              <c:numCache>
                <c:formatCode>General</c:formatCode>
                <c:ptCount val="10"/>
                <c:pt idx="0">
                  <c:v>9.5996533246221825E-4</c:v>
                </c:pt>
                <c:pt idx="1">
                  <c:v>2.0282420751064004E-4</c:v>
                </c:pt>
                <c:pt idx="2">
                  <c:v>5.5428172211601542E-4</c:v>
                </c:pt>
                <c:pt idx="3">
                  <c:v>1.943375173080041E-4</c:v>
                </c:pt>
                <c:pt idx="4">
                  <c:v>2.7533316938200365E-4</c:v>
                </c:pt>
                <c:pt idx="5">
                  <c:v>8.7922404779177841E-4</c:v>
                </c:pt>
                <c:pt idx="6">
                  <c:v>1.7010372064385403E-2</c:v>
                </c:pt>
                <c:pt idx="7">
                  <c:v>1.7010436220774586E-2</c:v>
                </c:pt>
                <c:pt idx="8">
                  <c:v>2.6790783316847161E-4</c:v>
                </c:pt>
                <c:pt idx="9">
                  <c:v>3.7783339674989943E-4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E37-4B9B-BE6E-707F77860530}"/>
            </c:ext>
          </c:extLst>
        </c:ser>
        <c:ser>
          <c:idx val="12"/>
          <c:order val="12"/>
          <c:tx>
            <c:strRef>
              <c:f>'Total Plastic Intensity'!$O$1</c:f>
              <c:strCache>
                <c:ptCount val="1"/>
                <c:pt idx="0">
                  <c:v>Urethane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Plastic Intensity'!$B$12:$B$21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All other textile product mills</c:v>
                </c:pt>
                <c:pt idx="5">
                  <c:v>Narrow fabric mills and schiffli machine embroidery</c:v>
                </c:pt>
                <c:pt idx="6">
                  <c:v>Scrap</c:v>
                </c:pt>
                <c:pt idx="7">
                  <c:v>Used and secondhand goods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Plastic Intensity'!$O$12:$O$21</c:f>
              <c:numCache>
                <c:formatCode>General</c:formatCode>
                <c:ptCount val="10"/>
                <c:pt idx="0">
                  <c:v>1.3237753256631858E-4</c:v>
                </c:pt>
                <c:pt idx="1">
                  <c:v>1.147676938288685E-4</c:v>
                </c:pt>
                <c:pt idx="2">
                  <c:v>1.2393431778650633E-4</c:v>
                </c:pt>
                <c:pt idx="3">
                  <c:v>1.2921407402771703E-4</c:v>
                </c:pt>
                <c:pt idx="4">
                  <c:v>1.2829942493729557E-4</c:v>
                </c:pt>
                <c:pt idx="5">
                  <c:v>1.079173815382373E-4</c:v>
                </c:pt>
                <c:pt idx="6">
                  <c:v>1.7757434052091733E-2</c:v>
                </c:pt>
                <c:pt idx="7">
                  <c:v>1.7757361501088465E-2</c:v>
                </c:pt>
                <c:pt idx="8">
                  <c:v>1.1897201362990885E-4</c:v>
                </c:pt>
                <c:pt idx="9">
                  <c:v>1.7635439757789503E-3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37-4B9B-BE6E-707F77860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975407"/>
        <c:axId val="269975823"/>
      </c:barChart>
      <c:catAx>
        <c:axId val="26997540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69975823"/>
        <c:crosses val="autoZero"/>
        <c:auto val="1"/>
        <c:lblAlgn val="ctr"/>
        <c:lblOffset val="100"/>
        <c:noMultiLvlLbl val="0"/>
      </c:catAx>
      <c:valAx>
        <c:axId val="269975823"/>
        <c:scaling>
          <c:orientation val="minMax"/>
          <c:max val="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69975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974566073539869E-2"/>
          <c:y val="0.80182809192121673"/>
          <c:w val="0.96415464513804383"/>
          <c:h val="0.183688283508017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910096243748324"/>
          <c:y val="2.7146460107431582E-2"/>
          <c:w val="0.55435395125105091"/>
          <c:h val="0.7711465969084904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'Total Polluting Plastic Int'!$C$1</c:f>
              <c:strCache>
                <c:ptCount val="1"/>
                <c:pt idx="0">
                  <c:v>Coated Paper and Plastic Film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Polluting Plastic Int'!$B$12:$B$21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Scrap</c:v>
                </c:pt>
                <c:pt idx="5">
                  <c:v>Used and secondhand goods</c:v>
                </c:pt>
                <c:pt idx="6">
                  <c:v>All other textile product mills</c:v>
                </c:pt>
                <c:pt idx="7">
                  <c:v>Narrow fabric mills and schiffli machine embroidery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Polluting Plastic Int'!$C$12:$C$21</c:f>
              <c:numCache>
                <c:formatCode>General</c:formatCode>
                <c:ptCount val="10"/>
                <c:pt idx="0">
                  <c:v>6.4559936689703203E-4</c:v>
                </c:pt>
                <c:pt idx="1">
                  <c:v>5.7077744818944786E-4</c:v>
                </c:pt>
                <c:pt idx="2">
                  <c:v>6.2083439445695073E-4</c:v>
                </c:pt>
                <c:pt idx="3">
                  <c:v>5.4677632215924233E-4</c:v>
                </c:pt>
                <c:pt idx="4">
                  <c:v>2.0617131743195273E-2</c:v>
                </c:pt>
                <c:pt idx="5">
                  <c:v>2.061704074955099E-2</c:v>
                </c:pt>
                <c:pt idx="6">
                  <c:v>6.2118239194102853E-4</c:v>
                </c:pt>
                <c:pt idx="7">
                  <c:v>5.2230449477776619E-4</c:v>
                </c:pt>
                <c:pt idx="8">
                  <c:v>5.6041821693321751E-4</c:v>
                </c:pt>
                <c:pt idx="9">
                  <c:v>6.7068450192064204E-4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2E-472F-9BE2-7E4812FC6CCE}"/>
            </c:ext>
          </c:extLst>
        </c:ser>
        <c:ser>
          <c:idx val="1"/>
          <c:order val="1"/>
          <c:tx>
            <c:strRef>
              <c:f>'Total Polluting Plastic Int'!$D$1</c:f>
              <c:strCache>
                <c:ptCount val="1"/>
                <c:pt idx="0">
                  <c:v>Plastic Bottles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'Total Polluting Plastic Int'!$B$12:$B$21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Scrap</c:v>
                </c:pt>
                <c:pt idx="5">
                  <c:v>Used and secondhand goods</c:v>
                </c:pt>
                <c:pt idx="6">
                  <c:v>All other textile product mills</c:v>
                </c:pt>
                <c:pt idx="7">
                  <c:v>Narrow fabric mills and schiffli machine embroidery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Polluting Plastic Int'!$D$12:$D$21</c:f>
              <c:numCache>
                <c:formatCode>General</c:formatCode>
                <c:ptCount val="10"/>
                <c:pt idx="0">
                  <c:v>2.4112046512911683E-3</c:v>
                </c:pt>
                <c:pt idx="1">
                  <c:v>2.7650872721901143E-4</c:v>
                </c:pt>
                <c:pt idx="2">
                  <c:v>2.6014753480032445E-3</c:v>
                </c:pt>
                <c:pt idx="3">
                  <c:v>2.6075811977358286E-4</c:v>
                </c:pt>
                <c:pt idx="4">
                  <c:v>1.9049088926814811E-2</c:v>
                </c:pt>
                <c:pt idx="5">
                  <c:v>1.9049174367675736E-2</c:v>
                </c:pt>
                <c:pt idx="6">
                  <c:v>4.3135473810397399E-4</c:v>
                </c:pt>
                <c:pt idx="7">
                  <c:v>2.6208041855474743E-4</c:v>
                </c:pt>
                <c:pt idx="8">
                  <c:v>3.892789380694019E-4</c:v>
                </c:pt>
                <c:pt idx="9">
                  <c:v>4.4222872313576364E-4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2E-472F-9BE2-7E4812FC6CCE}"/>
            </c:ext>
          </c:extLst>
        </c:ser>
        <c:ser>
          <c:idx val="2"/>
          <c:order val="2"/>
          <c:tx>
            <c:strRef>
              <c:f>'Total Polluting Plastic Int'!$E$1</c:f>
              <c:strCache>
                <c:ptCount val="1"/>
                <c:pt idx="0">
                  <c:v>Plastic Fibres and Filaments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'Total Polluting Plastic Int'!$B$12:$B$21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Scrap</c:v>
                </c:pt>
                <c:pt idx="5">
                  <c:v>Used and secondhand goods</c:v>
                </c:pt>
                <c:pt idx="6">
                  <c:v>All other textile product mills</c:v>
                </c:pt>
                <c:pt idx="7">
                  <c:v>Narrow fabric mills and schiffli machine embroidery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Polluting Plastic Int'!$E$12:$E$21</c:f>
              <c:numCache>
                <c:formatCode>General</c:formatCode>
                <c:ptCount val="10"/>
                <c:pt idx="0">
                  <c:v>8.6375328306181789E-2</c:v>
                </c:pt>
                <c:pt idx="1">
                  <c:v>0.19567679175754307</c:v>
                </c:pt>
                <c:pt idx="2">
                  <c:v>0.13098637905496521</c:v>
                </c:pt>
                <c:pt idx="3">
                  <c:v>0.25716779786213112</c:v>
                </c:pt>
                <c:pt idx="4">
                  <c:v>6.7034445240167759E-2</c:v>
                </c:pt>
                <c:pt idx="5">
                  <c:v>6.7034513333077181E-2</c:v>
                </c:pt>
                <c:pt idx="6">
                  <c:v>0.25804854017043816</c:v>
                </c:pt>
                <c:pt idx="7">
                  <c:v>0.30034849925871593</c:v>
                </c:pt>
                <c:pt idx="8">
                  <c:v>0.39078522188890169</c:v>
                </c:pt>
                <c:pt idx="9">
                  <c:v>0.42848336709197521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2E-472F-9BE2-7E4812FC6CCE}"/>
            </c:ext>
          </c:extLst>
        </c:ser>
        <c:ser>
          <c:idx val="3"/>
          <c:order val="3"/>
          <c:tx>
            <c:strRef>
              <c:f>'Total Polluting Plastic Int'!$F$1</c:f>
              <c:strCache>
                <c:ptCount val="1"/>
                <c:pt idx="0">
                  <c:v>Plastic Packaging Materials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'Total Polluting Plastic Int'!$B$12:$B$21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Scrap</c:v>
                </c:pt>
                <c:pt idx="5">
                  <c:v>Used and secondhand goods</c:v>
                </c:pt>
                <c:pt idx="6">
                  <c:v>All other textile product mills</c:v>
                </c:pt>
                <c:pt idx="7">
                  <c:v>Narrow fabric mills and schiffli machine embroidery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Polluting Plastic Int'!$F$12:$F$21</c:f>
              <c:numCache>
                <c:formatCode>General</c:formatCode>
                <c:ptCount val="10"/>
                <c:pt idx="0">
                  <c:v>2.5245877934954718E-2</c:v>
                </c:pt>
                <c:pt idx="1">
                  <c:v>2.8004022522039257E-3</c:v>
                </c:pt>
                <c:pt idx="2">
                  <c:v>1.9988919658900156E-3</c:v>
                </c:pt>
                <c:pt idx="3">
                  <c:v>1.5484961706817896E-3</c:v>
                </c:pt>
                <c:pt idx="4">
                  <c:v>5.1219361321089868E-2</c:v>
                </c:pt>
                <c:pt idx="5">
                  <c:v>5.1219521905301213E-2</c:v>
                </c:pt>
                <c:pt idx="6">
                  <c:v>5.0611778257153217E-3</c:v>
                </c:pt>
                <c:pt idx="7">
                  <c:v>1.7163249633844924E-3</c:v>
                </c:pt>
                <c:pt idx="8">
                  <c:v>1.8243075397874396E-3</c:v>
                </c:pt>
                <c:pt idx="9">
                  <c:v>1.9614379293515548E-3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2E-472F-9BE2-7E4812FC6CCE}"/>
            </c:ext>
          </c:extLst>
        </c:ser>
        <c:ser>
          <c:idx val="4"/>
          <c:order val="4"/>
          <c:tx>
            <c:strRef>
              <c:f>'Total Polluting Plastic Int'!$G$1</c:f>
              <c:strCache>
                <c:ptCount val="1"/>
                <c:pt idx="0">
                  <c:v>Plastic Resin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Polluting Plastic Int'!$B$12:$B$21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Scrap</c:v>
                </c:pt>
                <c:pt idx="5">
                  <c:v>Used and secondhand goods</c:v>
                </c:pt>
                <c:pt idx="6">
                  <c:v>All other textile product mills</c:v>
                </c:pt>
                <c:pt idx="7">
                  <c:v>Narrow fabric mills and schiffli machine embroidery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Polluting Plastic Int'!$G$12:$G$21</c:f>
              <c:numCache>
                <c:formatCode>General</c:formatCode>
                <c:ptCount val="10"/>
                <c:pt idx="0">
                  <c:v>8.2814916466076319E-2</c:v>
                </c:pt>
                <c:pt idx="1">
                  <c:v>2.1339085605640771E-2</c:v>
                </c:pt>
                <c:pt idx="2">
                  <c:v>0.11642338726546785</c:v>
                </c:pt>
                <c:pt idx="3">
                  <c:v>2.6766680763924244E-2</c:v>
                </c:pt>
                <c:pt idx="4">
                  <c:v>9.8435500384602248E-2</c:v>
                </c:pt>
                <c:pt idx="5">
                  <c:v>9.8435775930585848E-2</c:v>
                </c:pt>
                <c:pt idx="6">
                  <c:v>4.5574800452229919E-2</c:v>
                </c:pt>
                <c:pt idx="7">
                  <c:v>3.1125164145578674E-2</c:v>
                </c:pt>
                <c:pt idx="8">
                  <c:v>4.0062539384813745E-2</c:v>
                </c:pt>
                <c:pt idx="9">
                  <c:v>4.7711778093135898E-2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2E-472F-9BE2-7E4812FC6CCE}"/>
            </c:ext>
          </c:extLst>
        </c:ser>
        <c:ser>
          <c:idx val="5"/>
          <c:order val="5"/>
          <c:tx>
            <c:strRef>
              <c:f>'Total Polluting Plastic Int'!$H$1</c:f>
              <c:strCache>
                <c:ptCount val="1"/>
                <c:pt idx="0">
                  <c:v>Polystyrene</c:v>
                </c:pt>
              </c:strCache>
            </c:strRef>
          </c:tx>
          <c:spPr>
            <a:solidFill>
              <a:srgbClr val="843F0C"/>
            </a:solidFill>
            <a:ln>
              <a:noFill/>
            </a:ln>
            <a:effectLst/>
          </c:spPr>
          <c:invertIfNegative val="0"/>
          <c:cat>
            <c:strRef>
              <c:f>'Total Polluting Plastic Int'!$B$12:$B$21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Scrap</c:v>
                </c:pt>
                <c:pt idx="5">
                  <c:v>Used and secondhand goods</c:v>
                </c:pt>
                <c:pt idx="6">
                  <c:v>All other textile product mills</c:v>
                </c:pt>
                <c:pt idx="7">
                  <c:v>Narrow fabric mills and schiffli machine embroidery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Polluting Plastic Int'!$H$12:$H$21</c:f>
              <c:numCache>
                <c:formatCode>General</c:formatCode>
                <c:ptCount val="10"/>
                <c:pt idx="0">
                  <c:v>2.3743897262825761E-4</c:v>
                </c:pt>
                <c:pt idx="1">
                  <c:v>1.7509159577638625E-4</c:v>
                </c:pt>
                <c:pt idx="2">
                  <c:v>4.432027562750033E-4</c:v>
                </c:pt>
                <c:pt idx="3">
                  <c:v>2.0400031144995854E-4</c:v>
                </c:pt>
                <c:pt idx="4">
                  <c:v>1.8197086403317693E-2</c:v>
                </c:pt>
                <c:pt idx="5">
                  <c:v>1.8197171598218948E-2</c:v>
                </c:pt>
                <c:pt idx="6">
                  <c:v>2.0234350632147082E-4</c:v>
                </c:pt>
                <c:pt idx="7">
                  <c:v>1.6597996010390121E-4</c:v>
                </c:pt>
                <c:pt idx="8">
                  <c:v>1.8219861077235913E-4</c:v>
                </c:pt>
                <c:pt idx="9">
                  <c:v>1.8631858915685046E-4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2E-472F-9BE2-7E4812FC6CCE}"/>
            </c:ext>
          </c:extLst>
        </c:ser>
        <c:ser>
          <c:idx val="6"/>
          <c:order val="6"/>
          <c:tx>
            <c:strRef>
              <c:f>'Total Polluting Plastic Int'!$I$1</c:f>
              <c:strCache>
                <c:ptCount val="1"/>
                <c:pt idx="0">
                  <c:v>Synthetic Rubber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Polluting Plastic Int'!$B$12:$B$21</c:f>
              <c:strCache>
                <c:ptCount val="10"/>
                <c:pt idx="0">
                  <c:v>Fabric coating mills</c:v>
                </c:pt>
                <c:pt idx="1">
                  <c:v>Broadwoven fabric mills</c:v>
                </c:pt>
                <c:pt idx="2">
                  <c:v>Nonwoven fabric mills </c:v>
                </c:pt>
                <c:pt idx="3">
                  <c:v>Knit fabric mills</c:v>
                </c:pt>
                <c:pt idx="4">
                  <c:v>Scrap</c:v>
                </c:pt>
                <c:pt idx="5">
                  <c:v>Used and secondhand goods</c:v>
                </c:pt>
                <c:pt idx="6">
                  <c:v>All other textile product mills</c:v>
                </c:pt>
                <c:pt idx="7">
                  <c:v>Narrow fabric mills and schiffli machine embroidery</c:v>
                </c:pt>
                <c:pt idx="8">
                  <c:v>Fiber, yarn, and thread mills</c:v>
                </c:pt>
                <c:pt idx="9">
                  <c:v>Carpet and rug mills</c:v>
                </c:pt>
              </c:strCache>
            </c:strRef>
          </c:cat>
          <c:val>
            <c:numRef>
              <c:f>'Total Polluting Plastic Int'!$I$12:$I$21</c:f>
              <c:numCache>
                <c:formatCode>General</c:formatCode>
                <c:ptCount val="10"/>
                <c:pt idx="0">
                  <c:v>9.5996533246221825E-4</c:v>
                </c:pt>
                <c:pt idx="1">
                  <c:v>2.0282420751064004E-4</c:v>
                </c:pt>
                <c:pt idx="2">
                  <c:v>5.5428172211601542E-4</c:v>
                </c:pt>
                <c:pt idx="3">
                  <c:v>1.943375173080041E-4</c:v>
                </c:pt>
                <c:pt idx="4">
                  <c:v>1.7010372064385403E-2</c:v>
                </c:pt>
                <c:pt idx="5">
                  <c:v>1.7010436220774586E-2</c:v>
                </c:pt>
                <c:pt idx="6">
                  <c:v>2.7533316938200365E-4</c:v>
                </c:pt>
                <c:pt idx="7">
                  <c:v>8.7922404779177841E-4</c:v>
                </c:pt>
                <c:pt idx="8">
                  <c:v>2.6790783316847161E-4</c:v>
                </c:pt>
                <c:pt idx="9">
                  <c:v>3.7783339674989943E-4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2E-472F-9BE2-7E4812FC6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7617119"/>
        <c:axId val="947614207"/>
      </c:barChart>
      <c:catAx>
        <c:axId val="947617119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47614207"/>
        <c:crosses val="autoZero"/>
        <c:auto val="1"/>
        <c:lblAlgn val="ctr"/>
        <c:lblOffset val="100"/>
        <c:noMultiLvlLbl val="0"/>
      </c:catAx>
      <c:valAx>
        <c:axId val="947614207"/>
        <c:scaling>
          <c:orientation val="minMax"/>
          <c:max val="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476171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661014943378158"/>
          <c:w val="0.99159988933847332"/>
          <c:h val="0.119091345603585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3846381577953729E-2"/>
                  <c:y val="1.2322302317673176E-2"/>
                </c:manualLayout>
              </c:layout>
              <c:tx>
                <c:rich>
                  <a:bodyPr/>
                  <a:lstStyle/>
                  <a:p>
                    <a:fld id="{691F4632-49CC-4275-AFAB-A6D9EB4C7C1A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1ADE-4243-BB8F-E6184D2E8D10}"/>
                </c:ext>
              </c:extLst>
            </c:dLbl>
            <c:dLbl>
              <c:idx val="1"/>
              <c:layout>
                <c:manualLayout>
                  <c:x val="-0.14120803044293911"/>
                  <c:y val="-2.9803087634863043E-2"/>
                </c:manualLayout>
              </c:layout>
              <c:tx>
                <c:rich>
                  <a:bodyPr/>
                  <a:lstStyle/>
                  <a:p>
                    <a:fld id="{E5D8D056-91FD-42EA-A5D0-0FF40AF64DA8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23138325457092"/>
                      <c:h val="9.832728296503238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1ADE-4243-BB8F-E6184D2E8D10}"/>
                </c:ext>
              </c:extLst>
            </c:dLbl>
            <c:dLbl>
              <c:idx val="2"/>
              <c:layout>
                <c:manualLayout>
                  <c:x val="-1.5658296335307249E-2"/>
                  <c:y val="1.0411922724673961E-7"/>
                </c:manualLayout>
              </c:layout>
              <c:tx>
                <c:rich>
                  <a:bodyPr/>
                  <a:lstStyle/>
                  <a:p>
                    <a:fld id="{9A04ACC1-8867-48A0-A735-39F14E920BFD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63539263557188"/>
                      <c:h val="0.1435239818857532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1ADE-4243-BB8F-E6184D2E8D10}"/>
                </c:ext>
              </c:extLst>
            </c:dLbl>
            <c:dLbl>
              <c:idx val="3"/>
              <c:layout>
                <c:manualLayout>
                  <c:x val="-2.2052501784867347E-2"/>
                  <c:y val="-5.8119352703257907E-4"/>
                </c:manualLayout>
              </c:layout>
              <c:tx>
                <c:rich>
                  <a:bodyPr/>
                  <a:lstStyle/>
                  <a:p>
                    <a:fld id="{C2599C7A-5EB7-447C-82F6-B634497BE3EF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9623158867798"/>
                      <c:h val="9.832728296503238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1ADE-4243-BB8F-E6184D2E8D10}"/>
                </c:ext>
              </c:extLst>
            </c:dLbl>
            <c:dLbl>
              <c:idx val="4"/>
              <c:layout>
                <c:manualLayout>
                  <c:x val="-4.7878751871719138E-3"/>
                  <c:y val="-1.7030365539700974E-2"/>
                </c:manualLayout>
              </c:layout>
              <c:tx>
                <c:rich>
                  <a:bodyPr/>
                  <a:lstStyle/>
                  <a:p>
                    <a:fld id="{960C4D71-3F86-4DA1-B838-46F86620C27E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1ADE-4243-BB8F-E6184D2E8D10}"/>
                </c:ext>
              </c:extLst>
            </c:dLbl>
            <c:dLbl>
              <c:idx val="5"/>
              <c:layout>
                <c:manualLayout>
                  <c:x val="-1.0822992515137388E-3"/>
                  <c:y val="-1.4836156942659667E-2"/>
                </c:manualLayout>
              </c:layout>
              <c:tx>
                <c:rich>
                  <a:bodyPr/>
                  <a:lstStyle/>
                  <a:p>
                    <a:fld id="{66F613A8-69AA-45B8-8463-223A39F210AF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1ADE-4243-BB8F-E6184D2E8D10}"/>
                </c:ext>
              </c:extLst>
            </c:dLbl>
            <c:dLbl>
              <c:idx val="6"/>
              <c:layout>
                <c:manualLayout>
                  <c:x val="-2.1413071170137885E-2"/>
                  <c:y val="-5.5537195865133997E-2"/>
                </c:manualLayout>
              </c:layout>
              <c:tx>
                <c:rich>
                  <a:bodyPr/>
                  <a:lstStyle/>
                  <a:p>
                    <a:fld id="{DDD2D559-502D-4788-A35C-EDC5282484F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1ADE-4243-BB8F-E6184D2E8D10}"/>
                </c:ext>
              </c:extLst>
            </c:dLbl>
            <c:dLbl>
              <c:idx val="7"/>
              <c:layout>
                <c:manualLayout>
                  <c:x val="-1.2461059190031199E-2"/>
                  <c:y val="2.1287922674219018E-2"/>
                </c:manualLayout>
              </c:layout>
              <c:tx>
                <c:rich>
                  <a:bodyPr/>
                  <a:lstStyle/>
                  <a:p>
                    <a:fld id="{995FC7FC-9729-46D9-9A6C-4825876627F3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1ADE-4243-BB8F-E6184D2E8D10}"/>
                </c:ext>
              </c:extLst>
            </c:dLbl>
            <c:dLbl>
              <c:idx val="8"/>
              <c:layout>
                <c:manualLayout>
                  <c:x val="-8.6900131007752717E-3"/>
                  <c:y val="-2.7027477272334555E-2"/>
                </c:manualLayout>
              </c:layout>
              <c:tx>
                <c:rich>
                  <a:bodyPr/>
                  <a:lstStyle/>
                  <a:p>
                    <a:fld id="{369B65A5-8768-44E8-9CBC-89F15DB01688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1ADE-4243-BB8F-E6184D2E8D10}"/>
                </c:ext>
              </c:extLst>
            </c:dLbl>
            <c:dLbl>
              <c:idx val="9"/>
              <c:layout>
                <c:manualLayout>
                  <c:x val="-1.4379334408113833E-2"/>
                  <c:y val="-2.6446283745301881E-3"/>
                </c:manualLayout>
              </c:layout>
              <c:tx>
                <c:rich>
                  <a:bodyPr/>
                  <a:lstStyle/>
                  <a:p>
                    <a:fld id="{19D2A03A-6A27-4E35-98F9-C01DC5FBEC6B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35423449078667"/>
                      <c:h val="9.832728296503238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1ADE-4243-BB8F-E6184D2E8D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'Plastic Fibres and Filaments'!$K$2:$K$11</c:f>
              <c:numCache>
                <c:formatCode>0.0000</c:formatCode>
                <c:ptCount val="10"/>
                <c:pt idx="0">
                  <c:v>0.42848336709197521</c:v>
                </c:pt>
                <c:pt idx="1">
                  <c:v>0.39078522188890169</c:v>
                </c:pt>
                <c:pt idx="2">
                  <c:v>0.30034849925871593</c:v>
                </c:pt>
                <c:pt idx="3">
                  <c:v>0.25804854017043816</c:v>
                </c:pt>
                <c:pt idx="4">
                  <c:v>0.25716779786213112</c:v>
                </c:pt>
                <c:pt idx="5">
                  <c:v>0.19567679175754307</c:v>
                </c:pt>
                <c:pt idx="6">
                  <c:v>1.1231318939388869E-2</c:v>
                </c:pt>
                <c:pt idx="7">
                  <c:v>0.13098637905496521</c:v>
                </c:pt>
                <c:pt idx="8">
                  <c:v>0.11902705883231149</c:v>
                </c:pt>
                <c:pt idx="9">
                  <c:v>1.2430051774259824E-2</c:v>
                </c:pt>
              </c:numCache>
            </c:numRef>
          </c:xVal>
          <c:yVal>
            <c:numRef>
              <c:f>'Plastic Fibres and Filaments'!$L$2:$L$11</c:f>
              <c:numCache>
                <c:formatCode>General</c:formatCode>
                <c:ptCount val="10"/>
                <c:pt idx="0">
                  <c:v>7.8937569237281773</c:v>
                </c:pt>
                <c:pt idx="1">
                  <c:v>8.5774483099597916</c:v>
                </c:pt>
                <c:pt idx="2">
                  <c:v>0.82132167490179298</c:v>
                </c:pt>
                <c:pt idx="3">
                  <c:v>3.5059806021169932</c:v>
                </c:pt>
                <c:pt idx="4">
                  <c:v>1.8100748092522327</c:v>
                </c:pt>
                <c:pt idx="5">
                  <c:v>4.1356179369499309</c:v>
                </c:pt>
                <c:pt idx="6">
                  <c:v>3.9624675670483906</c:v>
                </c:pt>
                <c:pt idx="7">
                  <c:v>1.4861238535093155</c:v>
                </c:pt>
                <c:pt idx="8">
                  <c:v>1.8617727817496343</c:v>
                </c:pt>
                <c:pt idx="9">
                  <c:v>3.2663481841890758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'Plastic Fibres and Filaments'!$I$2:$I$11</c15:f>
                <c15:dlblRangeCache>
                  <c:ptCount val="10"/>
                  <c:pt idx="0">
                    <c:v>Carpet and rug mills</c:v>
                  </c:pt>
                  <c:pt idx="1">
                    <c:v>Fiber, yarn, and thread mills</c:v>
                  </c:pt>
                  <c:pt idx="2">
                    <c:v>Narrow fabric mills and schiffli machine embroidery</c:v>
                  </c:pt>
                  <c:pt idx="3">
                    <c:v>All other textile product mills</c:v>
                  </c:pt>
                  <c:pt idx="4">
                    <c:v>Knit fabric mills</c:v>
                  </c:pt>
                  <c:pt idx="5">
                    <c:v>Broadwoven fabric mills</c:v>
                  </c:pt>
                  <c:pt idx="6">
                    <c:v>Light truck and utility vehicle manufacturing </c:v>
                  </c:pt>
                  <c:pt idx="7">
                    <c:v>Nonwoven fabric mills </c:v>
                  </c:pt>
                  <c:pt idx="8">
                    <c:v>Curtain and linen mills</c:v>
                  </c:pt>
                  <c:pt idx="9">
                    <c:v>Automobile manufacturing                                                                                                    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1ADE-4243-BB8F-E6184D2E8D10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424287599"/>
        <c:axId val="979499887"/>
      </c:scatterChart>
      <c:valAx>
        <c:axId val="4242875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Plastic Intensity (dollar of plastic input per dollar of output)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79499887"/>
        <c:crosses val="autoZero"/>
        <c:crossBetween val="midCat"/>
      </c:valAx>
      <c:valAx>
        <c:axId val="97949988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Value of Plastic Input (billions 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242875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2386882344868232E-2"/>
                  <c:y val="-2.8581886423196409E-2"/>
                </c:manualLayout>
              </c:layout>
              <c:tx>
                <c:rich>
                  <a:bodyPr/>
                  <a:lstStyle/>
                  <a:p>
                    <a:fld id="{7033F959-A712-487C-85BB-F44E3DFCA9A9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5026563114815"/>
                      <c:h val="0.1026317053561123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E810-48EB-92AB-ECDE2EBED60C}"/>
                </c:ext>
              </c:extLst>
            </c:dLbl>
            <c:dLbl>
              <c:idx val="1"/>
              <c:layout>
                <c:manualLayout>
                  <c:x val="0.12397789122909292"/>
                  <c:y val="-7.8615782842087034E-2"/>
                </c:manualLayout>
              </c:layout>
              <c:tx>
                <c:rich>
                  <a:bodyPr/>
                  <a:lstStyle/>
                  <a:p>
                    <a:fld id="{EA919A61-5477-41C6-BD41-B00367D15311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E810-48EB-92AB-ECDE2EBED60C}"/>
                </c:ext>
              </c:extLst>
            </c:dLbl>
            <c:dLbl>
              <c:idx val="2"/>
              <c:layout>
                <c:manualLayout>
                  <c:x val="7.1604106968935682E-2"/>
                  <c:y val="-5.3078814227410419E-2"/>
                </c:manualLayout>
              </c:layout>
              <c:tx>
                <c:rich>
                  <a:bodyPr/>
                  <a:lstStyle/>
                  <a:p>
                    <a:fld id="{D2551D38-3270-4283-91FB-8B4A755B6AFA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E810-48EB-92AB-ECDE2EBED60C}"/>
                </c:ext>
              </c:extLst>
            </c:dLbl>
            <c:dLbl>
              <c:idx val="3"/>
              <c:layout>
                <c:manualLayout>
                  <c:x val="0.17953031404306238"/>
                  <c:y val="-0.27460424653988097"/>
                </c:manualLayout>
              </c:layout>
              <c:tx>
                <c:rich>
                  <a:bodyPr/>
                  <a:lstStyle/>
                  <a:p>
                    <a:fld id="{DDBA67E1-A601-4D1E-9FC0-C6DB8F38F061}" type="CELLRANGE">
                      <a:rPr lang="en-US" dirty="0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E810-48EB-92AB-ECDE2EBED60C}"/>
                </c:ext>
              </c:extLst>
            </c:dLbl>
            <c:dLbl>
              <c:idx val="4"/>
              <c:layout>
                <c:manualLayout>
                  <c:x val="0.12374559613699787"/>
                  <c:y val="-0.26499848612659466"/>
                </c:manualLayout>
              </c:layout>
              <c:tx>
                <c:rich>
                  <a:bodyPr/>
                  <a:lstStyle/>
                  <a:p>
                    <a:fld id="{B4FA00B6-0E90-4851-8444-9C16E6F63ED8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E810-48EB-92AB-ECDE2EBED60C}"/>
                </c:ext>
              </c:extLst>
            </c:dLbl>
            <c:dLbl>
              <c:idx val="5"/>
              <c:layout>
                <c:manualLayout>
                  <c:x val="-1.7921343492814296E-2"/>
                  <c:y val="-0.56461978955312153"/>
                </c:manualLayout>
              </c:layout>
              <c:tx>
                <c:rich>
                  <a:bodyPr/>
                  <a:lstStyle/>
                  <a:p>
                    <a:fld id="{D91669A2-9F79-4626-B393-E12ABC27D456}" type="CELLRANGE">
                      <a:rPr lang="en-US" dirty="0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E810-48EB-92AB-ECDE2EBED60C}"/>
                </c:ext>
              </c:extLst>
            </c:dLbl>
            <c:dLbl>
              <c:idx val="6"/>
              <c:layout>
                <c:manualLayout>
                  <c:x val="-4.7832627706325931E-2"/>
                  <c:y val="-0.43234931199724574"/>
                </c:manualLayout>
              </c:layout>
              <c:tx>
                <c:rich>
                  <a:bodyPr/>
                  <a:lstStyle/>
                  <a:p>
                    <a:fld id="{44EF13D9-2A22-4BF4-B6F0-FBB03F2A456D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96382913529835"/>
                      <c:h val="0.2132961773229371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E810-48EB-92AB-ECDE2EBED60C}"/>
                </c:ext>
              </c:extLst>
            </c:dLbl>
            <c:dLbl>
              <c:idx val="7"/>
              <c:layout>
                <c:manualLayout>
                  <c:x val="0.18283613960178341"/>
                  <c:y val="-3.0364301191471724E-2"/>
                </c:manualLayout>
              </c:layout>
              <c:tx>
                <c:rich>
                  <a:bodyPr/>
                  <a:lstStyle/>
                  <a:p>
                    <a:fld id="{3AA3C368-9EAE-4D68-80EB-DAC65272D46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863862015264101"/>
                      <c:h val="8.8560833475881576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E810-48EB-92AB-ECDE2EBED60C}"/>
                </c:ext>
              </c:extLst>
            </c:dLbl>
            <c:dLbl>
              <c:idx val="8"/>
              <c:layout>
                <c:manualLayout>
                  <c:x val="4.158040685744234E-2"/>
                  <c:y val="-0.12830299899082351"/>
                </c:manualLayout>
              </c:layout>
              <c:tx>
                <c:rich>
                  <a:bodyPr/>
                  <a:lstStyle/>
                  <a:p>
                    <a:fld id="{01FE9ADF-9956-46E1-B5DD-1DE46597445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E810-48EB-92AB-ECDE2EBED60C}"/>
                </c:ext>
              </c:extLst>
            </c:dLbl>
            <c:dLbl>
              <c:idx val="9"/>
              <c:layout>
                <c:manualLayout>
                  <c:x val="-9.4309112311411827E-3"/>
                  <c:y val="-0.33337731137387328"/>
                </c:manualLayout>
              </c:layout>
              <c:tx>
                <c:rich>
                  <a:bodyPr/>
                  <a:lstStyle/>
                  <a:p>
                    <a:fld id="{780076FE-ED7C-4E9B-987F-ABD1298F98E2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04341482285245"/>
                      <c:h val="0.2130477412421934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E810-48EB-92AB-ECDE2EBED6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'Plastic Bottles'!$I$2:$I$11</c:f>
              <c:numCache>
                <c:formatCode>0.0000</c:formatCode>
                <c:ptCount val="10"/>
                <c:pt idx="0">
                  <c:v>0.11897996813996176</c:v>
                </c:pt>
                <c:pt idx="1">
                  <c:v>5.4055859143705233E-2</c:v>
                </c:pt>
                <c:pt idx="2">
                  <c:v>4.9730797728470388E-2</c:v>
                </c:pt>
                <c:pt idx="3">
                  <c:v>3.5246131637234578E-2</c:v>
                </c:pt>
                <c:pt idx="4">
                  <c:v>2.1913370762203874E-2</c:v>
                </c:pt>
                <c:pt idx="5">
                  <c:v>2.2580131941128249E-3</c:v>
                </c:pt>
                <c:pt idx="6">
                  <c:v>1.4797425180981066E-2</c:v>
                </c:pt>
                <c:pt idx="7">
                  <c:v>2.1145704079143027E-2</c:v>
                </c:pt>
                <c:pt idx="8">
                  <c:v>2.0093794329140782E-2</c:v>
                </c:pt>
                <c:pt idx="9">
                  <c:v>1.9049174367675736E-2</c:v>
                </c:pt>
              </c:numCache>
            </c:numRef>
          </c:xVal>
          <c:yVal>
            <c:numRef>
              <c:f>'Plastic Bottles'!$J$2:$J$11</c:f>
              <c:numCache>
                <c:formatCode>General</c:formatCode>
                <c:ptCount val="10"/>
                <c:pt idx="0">
                  <c:v>7.1287446910850019</c:v>
                </c:pt>
                <c:pt idx="1">
                  <c:v>1.4616114946280208</c:v>
                </c:pt>
                <c:pt idx="2">
                  <c:v>0.77644184714988695</c:v>
                </c:pt>
                <c:pt idx="3">
                  <c:v>0.74152616377659764</c:v>
                </c:pt>
                <c:pt idx="4">
                  <c:v>1.3488523887424373</c:v>
                </c:pt>
                <c:pt idx="5">
                  <c:v>1.2147033986754778</c:v>
                </c:pt>
                <c:pt idx="6">
                  <c:v>0.8446190285484535</c:v>
                </c:pt>
                <c:pt idx="7">
                  <c:v>0.21475298149856512</c:v>
                </c:pt>
                <c:pt idx="8">
                  <c:v>0.28526472005598985</c:v>
                </c:pt>
                <c:pt idx="9">
                  <c:v>4.4261233872925924E-5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'Plastic Bottles'!$G$2:$G$11</c15:f>
                <c15:dlblRangeCache>
                  <c:ptCount val="10"/>
                  <c:pt idx="0">
                    <c:v>Soft drink and ice manufacturing</c:v>
                  </c:pt>
                  <c:pt idx="1">
                    <c:v>Snack food manufacturing                                                                                                     </c:v>
                  </c:pt>
                  <c:pt idx="2">
                    <c:v>Adhesive manufacturing</c:v>
                  </c:pt>
                  <c:pt idx="3">
                    <c:v>Seasoning and dressing manufacturing                                                                                         </c:v>
                  </c:pt>
                  <c:pt idx="4">
                    <c:v>Toilet preparation manufacturing                                                                                             </c:v>
                  </c:pt>
                  <c:pt idx="5">
                    <c:v>Food services and drinking places                                                                                            </c:v>
                  </c:pt>
                  <c:pt idx="6">
                    <c:v>Soap and cleaning compound manufacturing                                                                                     </c:v>
                  </c:pt>
                  <c:pt idx="7">
                    <c:v>Nonchocolate confectionery manufacturing                                                                                     </c:v>
                  </c:pt>
                  <c:pt idx="8">
                    <c:v>Distilleries                                                                                                                 </c:v>
                  </c:pt>
                  <c:pt idx="9">
                    <c:v>Used and secondhand goods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E810-48EB-92AB-ECDE2EBED60C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21088847"/>
        <c:axId val="121088431"/>
      </c:scatterChart>
      <c:valAx>
        <c:axId val="1210888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Plastic Intensity (value of plastic input per dollar of output)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1088431"/>
        <c:crosses val="autoZero"/>
        <c:crossBetween val="midCat"/>
      </c:valAx>
      <c:valAx>
        <c:axId val="12108843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Value of Plastic Input (billions 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1088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488599950090376E-2"/>
          <c:y val="3.5376982103077589E-2"/>
          <c:w val="0.87924325505578138"/>
          <c:h val="0.8116576370402788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2713064095737562E-4"/>
                  <c:y val="-4.6873714656128454E-2"/>
                </c:manualLayout>
              </c:layout>
              <c:tx>
                <c:rich>
                  <a:bodyPr/>
                  <a:lstStyle/>
                  <a:p>
                    <a:fld id="{3EE29D92-C371-47E1-9A68-65108F60BECA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33B4-4EC1-8809-36B2B3C5C6EB}"/>
                </c:ext>
              </c:extLst>
            </c:dLbl>
            <c:dLbl>
              <c:idx val="1"/>
              <c:layout>
                <c:manualLayout>
                  <c:x val="-5.7644796997265877E-3"/>
                  <c:y val="-5.8418523179734018E-3"/>
                </c:manualLayout>
              </c:layout>
              <c:tx>
                <c:rich>
                  <a:bodyPr/>
                  <a:lstStyle/>
                  <a:p>
                    <a:fld id="{7FC294EE-58E2-478F-AF2D-0C3D31AF909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33B4-4EC1-8809-36B2B3C5C6EB}"/>
                </c:ext>
              </c:extLst>
            </c:dLbl>
            <c:dLbl>
              <c:idx val="2"/>
              <c:layout>
                <c:manualLayout>
                  <c:x val="-5.6583457617470558E-2"/>
                  <c:y val="-2.7663684943091144E-2"/>
                </c:manualLayout>
              </c:layout>
              <c:tx>
                <c:rich>
                  <a:bodyPr/>
                  <a:lstStyle/>
                  <a:p>
                    <a:fld id="{8B548CA3-5DFF-45BC-9732-DADBAF17CA2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33B4-4EC1-8809-36B2B3C5C6EB}"/>
                </c:ext>
              </c:extLst>
            </c:dLbl>
            <c:dLbl>
              <c:idx val="3"/>
              <c:layout>
                <c:manualLayout>
                  <c:x val="-2.6825608458443555E-2"/>
                  <c:y val="-2.1304420431250446E-2"/>
                </c:manualLayout>
              </c:layout>
              <c:tx>
                <c:rich>
                  <a:bodyPr/>
                  <a:lstStyle/>
                  <a:p>
                    <a:fld id="{6286F99A-6D1D-4CAF-ADEA-0A4F53BE5C9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55241087575565"/>
                      <c:h val="5.2706502318143382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33B4-4EC1-8809-36B2B3C5C6EB}"/>
                </c:ext>
              </c:extLst>
            </c:dLbl>
            <c:dLbl>
              <c:idx val="4"/>
              <c:layout>
                <c:manualLayout>
                  <c:x val="-2.309556394320034E-2"/>
                  <c:y val="-6.4538246897899776E-2"/>
                </c:manualLayout>
              </c:layout>
              <c:tx>
                <c:rich>
                  <a:bodyPr/>
                  <a:lstStyle/>
                  <a:p>
                    <a:fld id="{55760C40-C1D7-47E4-9CF8-90D6347E0402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33B4-4EC1-8809-36B2B3C5C6EB}"/>
                </c:ext>
              </c:extLst>
            </c:dLbl>
            <c:dLbl>
              <c:idx val="5"/>
              <c:layout>
                <c:manualLayout>
                  <c:x val="-7.594897704542769E-2"/>
                  <c:y val="-2.8730006219007884E-2"/>
                </c:manualLayout>
              </c:layout>
              <c:tx>
                <c:rich>
                  <a:bodyPr/>
                  <a:lstStyle/>
                  <a:p>
                    <a:fld id="{DD3ABB41-B827-4005-9E23-26EFFA45195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769352494680126"/>
                      <c:h val="9.7107421020246332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33B4-4EC1-8809-36B2B3C5C6EB}"/>
                </c:ext>
              </c:extLst>
            </c:dLbl>
            <c:dLbl>
              <c:idx val="6"/>
              <c:layout>
                <c:manualLayout>
                  <c:x val="-3.1481626388605362E-2"/>
                  <c:y val="-2.8900082920103848E-2"/>
                </c:manualLayout>
              </c:layout>
              <c:tx>
                <c:rich>
                  <a:bodyPr/>
                  <a:lstStyle/>
                  <a:p>
                    <a:fld id="{967EFBFA-6DED-4D96-87A3-10C5C153295B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637274861912326"/>
                      <c:h val="9.7107421020246332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33B4-4EC1-8809-36B2B3C5C6EB}"/>
                </c:ext>
              </c:extLst>
            </c:dLbl>
            <c:dLbl>
              <c:idx val="7"/>
              <c:layout>
                <c:manualLayout>
                  <c:x val="-7.6671673170256053E-3"/>
                  <c:y val="1.1065473977236362E-2"/>
                </c:manualLayout>
              </c:layout>
              <c:tx>
                <c:rich>
                  <a:bodyPr/>
                  <a:lstStyle/>
                  <a:p>
                    <a:fld id="{53F12FA9-3C22-42FA-9040-56A5F409324A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33B4-4EC1-8809-36B2B3C5C6EB}"/>
                </c:ext>
              </c:extLst>
            </c:dLbl>
            <c:dLbl>
              <c:idx val="8"/>
              <c:layout>
                <c:manualLayout>
                  <c:x val="-1.6025001028803051E-2"/>
                  <c:y val="2.4433667207402265E-2"/>
                </c:manualLayout>
              </c:layout>
              <c:tx>
                <c:rich>
                  <a:bodyPr/>
                  <a:lstStyle/>
                  <a:p>
                    <a:fld id="{A68F1F61-E2B4-4231-8AF1-27598AA382E3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33B4-4EC1-8809-36B2B3C5C6EB}"/>
                </c:ext>
              </c:extLst>
            </c:dLbl>
            <c:dLbl>
              <c:idx val="9"/>
              <c:layout>
                <c:manualLayout>
                  <c:x val="-0.25789426418486261"/>
                  <c:y val="-2.673648928784125E-2"/>
                </c:manualLayout>
              </c:layout>
              <c:tx>
                <c:rich>
                  <a:bodyPr/>
                  <a:lstStyle/>
                  <a:p>
                    <a:fld id="{AC63D982-2940-49B1-9404-D9D9EC82F4BD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75222246796368"/>
                      <c:h val="0.1051779409490403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33B4-4EC1-8809-36B2B3C5C6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'Coated Paper and Plastic Film'!$L$2:$L$11</c:f>
              <c:numCache>
                <c:formatCode>0.0000</c:formatCode>
                <c:ptCount val="10"/>
                <c:pt idx="0">
                  <c:v>3.8871329237333205E-2</c:v>
                </c:pt>
                <c:pt idx="1">
                  <c:v>2.8126470208598708E-2</c:v>
                </c:pt>
                <c:pt idx="2">
                  <c:v>2.0617131743195273E-2</c:v>
                </c:pt>
                <c:pt idx="3">
                  <c:v>2.061704074955099E-2</c:v>
                </c:pt>
                <c:pt idx="4">
                  <c:v>1.3913879726748068E-2</c:v>
                </c:pt>
                <c:pt idx="5">
                  <c:v>1.0174528807975179E-3</c:v>
                </c:pt>
                <c:pt idx="6">
                  <c:v>2.5927469914571151E-3</c:v>
                </c:pt>
                <c:pt idx="7">
                  <c:v>1.3191712808630783E-3</c:v>
                </c:pt>
                <c:pt idx="8">
                  <c:v>9.3373712452795535E-4</c:v>
                </c:pt>
                <c:pt idx="9">
                  <c:v>1.2222271612686981E-2</c:v>
                </c:pt>
              </c:numCache>
            </c:numRef>
          </c:xVal>
          <c:yVal>
            <c:numRef>
              <c:f>'Coated Paper and Plastic Film'!$M$2:$M$11</c:f>
              <c:numCache>
                <c:formatCode>General</c:formatCode>
                <c:ptCount val="10"/>
                <c:pt idx="0">
                  <c:v>0.28034525268758176</c:v>
                </c:pt>
                <c:pt idx="1">
                  <c:v>4.3469678833063723</c:v>
                </c:pt>
                <c:pt idx="2">
                  <c:v>4.7904404436610572E-5</c:v>
                </c:pt>
                <c:pt idx="3">
                  <c:v>4.7904210690201289E-5</c:v>
                </c:pt>
                <c:pt idx="4">
                  <c:v>0.14513137596160791</c:v>
                </c:pt>
                <c:pt idx="5">
                  <c:v>1.8782993749578782</c:v>
                </c:pt>
                <c:pt idx="6">
                  <c:v>1.394774215952262</c:v>
                </c:pt>
                <c:pt idx="7">
                  <c:v>1.3129073520173797</c:v>
                </c:pt>
                <c:pt idx="8">
                  <c:v>1.115086753713042</c:v>
                </c:pt>
                <c:pt idx="9">
                  <c:v>0.12412777837455573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'Coated Paper and Plastic Film'!$J$2:$J$11</c15:f>
                <c15:dlblRangeCache>
                  <c:ptCount val="10"/>
                  <c:pt idx="0">
                    <c:v>Photographic and photocopying equipment manufacturing                                                                        </c:v>
                  </c:pt>
                  <c:pt idx="1">
                    <c:v>Printing                                                                                                                     </c:v>
                  </c:pt>
                  <c:pt idx="2">
                    <c:v>Scrap</c:v>
                  </c:pt>
                  <c:pt idx="3">
                    <c:v>Used and secondhand goods</c:v>
                  </c:pt>
                  <c:pt idx="4">
                    <c:v>Coffee and tea manufacturing</c:v>
                  </c:pt>
                  <c:pt idx="5">
                    <c:v>General state and local government services</c:v>
                  </c:pt>
                  <c:pt idx="6">
                    <c:v>Food services and drinking places                                                                                            </c:v>
                  </c:pt>
                  <c:pt idx="7">
                    <c:v>Wholesale trade                                                                                                              </c:v>
                  </c:pt>
                  <c:pt idx="8">
                    <c:v>Retail trade                                                                                                                 </c:v>
                  </c:pt>
                  <c:pt idx="9">
                    <c:v>Nonchocolate confectionery manufacturing                                                                                    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33B4-4EC1-8809-36B2B3C5C6EB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502268847"/>
        <c:axId val="502268431"/>
      </c:scatterChart>
      <c:valAx>
        <c:axId val="5022688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Plastic Intensity (value of plastic input per dollar of output)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2268431"/>
        <c:crosses val="autoZero"/>
        <c:crossBetween val="midCat"/>
      </c:valAx>
      <c:valAx>
        <c:axId val="50226843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Value of Plastic Input (billions 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02268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910966566677611E-2"/>
          <c:y val="2.1910155461336563E-2"/>
          <c:w val="0.89275940945414267"/>
          <c:h val="0.81509852614577027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9807737991060772E-2"/>
                  <c:y val="-9.6372501514233891E-2"/>
                </c:manualLayout>
              </c:layout>
              <c:tx>
                <c:rich>
                  <a:bodyPr/>
                  <a:lstStyle/>
                  <a:p>
                    <a:fld id="{30AC6DA4-1D9A-4626-9E0B-1D9E8AD58781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60473084780615"/>
                      <c:h val="0.19556410256410256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4086-4FF1-949E-19DAFA10CE7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F13A27C-D91B-4D60-9947-01570963B8E5}" type="CELLRANGE">
                      <a:rPr lang="en-NZ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4086-4FF1-949E-19DAFA10CE72}"/>
                </c:ext>
              </c:extLst>
            </c:dLbl>
            <c:dLbl>
              <c:idx val="2"/>
              <c:layout>
                <c:manualLayout>
                  <c:x val="-5.9072046935701776E-2"/>
                  <c:y val="-7.7279123763375729E-2"/>
                </c:manualLayout>
              </c:layout>
              <c:tx>
                <c:rich>
                  <a:bodyPr/>
                  <a:lstStyle/>
                  <a:p>
                    <a:fld id="{8954C701-F9DD-4FD5-87B2-646F6E99EE61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82540303897948"/>
                      <c:h val="0.21071794871794869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4086-4FF1-949E-19DAFA10CE72}"/>
                </c:ext>
              </c:extLst>
            </c:dLbl>
            <c:dLbl>
              <c:idx val="3"/>
              <c:layout>
                <c:manualLayout>
                  <c:x val="-0.26559290108880723"/>
                  <c:y val="-3.7179588128407118E-2"/>
                </c:manualLayout>
              </c:layout>
              <c:tx>
                <c:rich>
                  <a:bodyPr/>
                  <a:lstStyle/>
                  <a:p>
                    <a:fld id="{232959A5-787C-4AA1-B2D5-D1004A256C42}" type="CELLRANGE">
                      <a:rPr lang="en-US" dirty="0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76216548099707"/>
                      <c:h val="0.11094871794871793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4086-4FF1-949E-19DAFA10CE72}"/>
                </c:ext>
              </c:extLst>
            </c:dLbl>
            <c:dLbl>
              <c:idx val="4"/>
              <c:layout>
                <c:manualLayout>
                  <c:x val="-0.24883223158584636"/>
                  <c:y val="-2.6923076923076925E-2"/>
                </c:manualLayout>
              </c:layout>
              <c:tx>
                <c:rich>
                  <a:bodyPr/>
                  <a:lstStyle/>
                  <a:p>
                    <a:fld id="{151682DF-FE36-4B2E-90D8-943972D6A3B3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53734361567821"/>
                      <c:h val="8.251282051282050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4086-4FF1-949E-19DAFA10CE72}"/>
                </c:ext>
              </c:extLst>
            </c:dLbl>
            <c:dLbl>
              <c:idx val="5"/>
              <c:layout>
                <c:manualLayout>
                  <c:x val="-2.1917864958338799E-2"/>
                  <c:y val="-1.7948717948717947E-2"/>
                </c:manualLayout>
              </c:layout>
              <c:tx>
                <c:rich>
                  <a:bodyPr/>
                  <a:lstStyle/>
                  <a:p>
                    <a:fld id="{DACDBF3F-A41E-4D9E-93FB-4C4E61C57BD4}" type="CELLRANGE">
                      <a:rPr lang="en-US" dirty="0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4086-4FF1-949E-19DAFA10CE72}"/>
                </c:ext>
              </c:extLst>
            </c:dLbl>
            <c:dLbl>
              <c:idx val="6"/>
              <c:layout>
                <c:manualLayout>
                  <c:x val="-5.6048061746046762E-2"/>
                  <c:y val="-5.1851907934585099E-2"/>
                </c:manualLayout>
              </c:layout>
              <c:tx>
                <c:rich>
                  <a:bodyPr/>
                  <a:lstStyle/>
                  <a:p>
                    <a:fld id="{4A10FDBE-AC06-47CE-BFBE-383DD1A1DBB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20844269466315"/>
                      <c:h val="0.10967592592592593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4086-4FF1-949E-19DAFA10CE72}"/>
                </c:ext>
              </c:extLst>
            </c:dLbl>
            <c:dLbl>
              <c:idx val="7"/>
              <c:layout>
                <c:manualLayout>
                  <c:x val="-1.9339241851000773E-2"/>
                  <c:y val="-7.6923076923076927E-3"/>
                </c:manualLayout>
              </c:layout>
              <c:tx>
                <c:rich>
                  <a:bodyPr/>
                  <a:lstStyle/>
                  <a:p>
                    <a:fld id="{46B6C705-8BA8-42BE-9A78-F8EEFC118FBB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80184503957802"/>
                      <c:h val="9.533333333333333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4086-4FF1-949E-19DAFA10CE72}"/>
                </c:ext>
              </c:extLst>
            </c:dLbl>
            <c:dLbl>
              <c:idx val="8"/>
              <c:layout>
                <c:manualLayout>
                  <c:x val="-4.8638574711392666E-3"/>
                  <c:y val="-2.0656167979002625E-3"/>
                </c:manualLayout>
              </c:layout>
              <c:tx>
                <c:rich>
                  <a:bodyPr/>
                  <a:lstStyle/>
                  <a:p>
                    <a:fld id="{16DF86D7-A72B-487D-A27E-2BCDF6E8C07B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4086-4FF1-949E-19DAFA10CE72}"/>
                </c:ext>
              </c:extLst>
            </c:dLbl>
            <c:dLbl>
              <c:idx val="9"/>
              <c:layout>
                <c:manualLayout>
                  <c:x val="-5.7547846729659752E-3"/>
                  <c:y val="4.6297193620027325E-3"/>
                </c:manualLayout>
              </c:layout>
              <c:tx>
                <c:rich>
                  <a:bodyPr/>
                  <a:lstStyle/>
                  <a:p>
                    <a:fld id="{89A4EC1A-CE23-49F7-A436-324140152919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4086-4FF1-949E-19DAFA10CE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'Plastic Packaging Materials'!$L$2:$L$11</c:f>
              <c:numCache>
                <c:formatCode>0.0000</c:formatCode>
                <c:ptCount val="10"/>
                <c:pt idx="0">
                  <c:v>7.2834511674124872E-2</c:v>
                </c:pt>
                <c:pt idx="1">
                  <c:v>6.3287927568662264E-2</c:v>
                </c:pt>
                <c:pt idx="2">
                  <c:v>5.9442756894170987E-2</c:v>
                </c:pt>
                <c:pt idx="3">
                  <c:v>5.6233098307763879E-2</c:v>
                </c:pt>
                <c:pt idx="4">
                  <c:v>5.1219521905301213E-2</c:v>
                </c:pt>
                <c:pt idx="5">
                  <c:v>1.2619266811732572E-2</c:v>
                </c:pt>
                <c:pt idx="6">
                  <c:v>1.9553848381460518E-3</c:v>
                </c:pt>
                <c:pt idx="7">
                  <c:v>9.2533851671826352E-3</c:v>
                </c:pt>
                <c:pt idx="8">
                  <c:v>2.1790080082197023E-3</c:v>
                </c:pt>
                <c:pt idx="9">
                  <c:v>2.2024757861686052E-3</c:v>
                </c:pt>
              </c:numCache>
            </c:numRef>
          </c:xVal>
          <c:yVal>
            <c:numRef>
              <c:f>'Plastic Packaging Materials'!$M$2:$M$11</c:f>
              <c:numCache>
                <c:formatCode>General</c:formatCode>
                <c:ptCount val="10"/>
                <c:pt idx="0">
                  <c:v>0.80351845944768785</c:v>
                </c:pt>
                <c:pt idx="1">
                  <c:v>0.31831184211187058</c:v>
                </c:pt>
                <c:pt idx="2">
                  <c:v>0.97167101682680801</c:v>
                </c:pt>
                <c:pt idx="3">
                  <c:v>0.53580642271498036</c:v>
                </c:pt>
                <c:pt idx="4">
                  <c:v>1.1900984232455213E-4</c:v>
                </c:pt>
                <c:pt idx="5">
                  <c:v>4.8779441469085958</c:v>
                </c:pt>
                <c:pt idx="6">
                  <c:v>3.6097967666207436</c:v>
                </c:pt>
                <c:pt idx="7">
                  <c:v>3.2646422747178225</c:v>
                </c:pt>
                <c:pt idx="8">
                  <c:v>2.6022130880024616</c:v>
                </c:pt>
                <c:pt idx="9">
                  <c:v>2.1920175903231738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'Plastic Packaging Materials'!$J$2:$J$11</c15:f>
                <c15:dlblRangeCache>
                  <c:ptCount val="10"/>
                  <c:pt idx="0">
                    <c:v>Household refrigerator and home freezer manufacturing</c:v>
                  </c:pt>
                  <c:pt idx="1">
                    <c:v>Blind and shade manufacturing   </c:v>
                  </c:pt>
                  <c:pt idx="2">
                    <c:v>Doll, toy, and game manufacturing</c:v>
                  </c:pt>
                  <c:pt idx="3">
                    <c:v>All other paper bag and coated and treated paper manufacturing                                                                        </c:v>
                  </c:pt>
                  <c:pt idx="4">
                    <c:v>Used and secondhand goods</c:v>
                  </c:pt>
                  <c:pt idx="5">
                    <c:v>Motor vehicle parts manufacturing                                                                                            </c:v>
                  </c:pt>
                  <c:pt idx="6">
                    <c:v>General state and local government services</c:v>
                  </c:pt>
                  <c:pt idx="7">
                    <c:v>Light truck and utility vehicle manufacturing </c:v>
                  </c:pt>
                  <c:pt idx="8">
                    <c:v>Retail trade                                                                                                                 </c:v>
                  </c:pt>
                  <c:pt idx="9">
                    <c:v>Wholesale trade                                                                                                             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4086-4FF1-949E-19DAFA10CE72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525823183"/>
        <c:axId val="525826095"/>
      </c:scatterChart>
      <c:valAx>
        <c:axId val="5258231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Plastic Intensity (value of plastic input per dollar of output)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25826095"/>
        <c:crosses val="autoZero"/>
        <c:crossBetween val="midCat"/>
      </c:valAx>
      <c:valAx>
        <c:axId val="52582609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Value of Plastic Input (billions 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258231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005088557632586"/>
                  <c:y val="-3.0379746835442947E-2"/>
                </c:manualLayout>
              </c:layout>
              <c:tx>
                <c:rich>
                  <a:bodyPr/>
                  <a:lstStyle/>
                  <a:p>
                    <a:fld id="{433DBBF4-8761-4C36-A140-4509AD566F06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43765903307885"/>
                      <c:h val="9.4126582278481016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F4A7-4F07-B0DD-9DCE7312445F}"/>
                </c:ext>
              </c:extLst>
            </c:dLbl>
            <c:dLbl>
              <c:idx val="1"/>
              <c:layout>
                <c:manualLayout>
                  <c:x val="-6.3613231552162846E-3"/>
                  <c:y val="-2.2784810126582278E-2"/>
                </c:manualLayout>
              </c:layout>
              <c:tx>
                <c:rich>
                  <a:bodyPr/>
                  <a:lstStyle/>
                  <a:p>
                    <a:fld id="{453B42E5-55F0-4870-B048-50A09DD3062D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F4A7-4F07-B0DD-9DCE7312445F}"/>
                </c:ext>
              </c:extLst>
            </c:dLbl>
            <c:dLbl>
              <c:idx val="2"/>
              <c:layout>
                <c:manualLayout>
                  <c:x val="-2.5445292620865187E-2"/>
                  <c:y val="-5.0632911392405064E-3"/>
                </c:manualLayout>
              </c:layout>
              <c:tx>
                <c:rich>
                  <a:bodyPr/>
                  <a:lstStyle/>
                  <a:p>
                    <a:fld id="{9FB8C04C-04DF-4D2F-9C2A-27E910DCFBCB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02544529262086"/>
                      <c:h val="9.4126582278481016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F4A7-4F07-B0DD-9DCE7312445F}"/>
                </c:ext>
              </c:extLst>
            </c:dLbl>
            <c:dLbl>
              <c:idx val="3"/>
              <c:layout>
                <c:manualLayout>
                  <c:x val="-1.0178117048346057E-2"/>
                  <c:y val="1.0126582278480919E-2"/>
                </c:manualLayout>
              </c:layout>
              <c:tx>
                <c:rich>
                  <a:bodyPr/>
                  <a:lstStyle/>
                  <a:p>
                    <a:fld id="{AFDCD195-17A3-4BA6-8349-824814036872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F4A7-4F07-B0DD-9DCE7312445F}"/>
                </c:ext>
              </c:extLst>
            </c:dLbl>
            <c:dLbl>
              <c:idx val="4"/>
              <c:layout>
                <c:manualLayout>
                  <c:x val="-6.3613231552162846E-3"/>
                  <c:y val="-5.0632911392405064E-3"/>
                </c:manualLayout>
              </c:layout>
              <c:tx>
                <c:rich>
                  <a:bodyPr/>
                  <a:lstStyle/>
                  <a:p>
                    <a:fld id="{73EE355E-D289-4421-92F9-31796209D67C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F4A7-4F07-B0DD-9DCE7312445F}"/>
                </c:ext>
              </c:extLst>
            </c:dLbl>
            <c:dLbl>
              <c:idx val="5"/>
              <c:layout>
                <c:manualLayout>
                  <c:x val="-7.6335877862595417E-3"/>
                  <c:y val="-2.531645569620346E-3"/>
                </c:manualLayout>
              </c:layout>
              <c:tx>
                <c:rich>
                  <a:bodyPr/>
                  <a:lstStyle/>
                  <a:p>
                    <a:fld id="{A31C43EC-839C-43D3-9285-D116F4CAFA4D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F4A7-4F07-B0DD-9DCE7312445F}"/>
                </c:ext>
              </c:extLst>
            </c:dLbl>
            <c:dLbl>
              <c:idx val="6"/>
              <c:layout>
                <c:manualLayout>
                  <c:x val="-6.2306705936567092E-2"/>
                  <c:y val="-2.34147313864248E-2"/>
                </c:manualLayout>
              </c:layout>
              <c:tx>
                <c:rich>
                  <a:bodyPr/>
                  <a:lstStyle/>
                  <a:p>
                    <a:fld id="{437EE7E5-6350-44F8-9110-AEE90AEB5BD0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466279978361482"/>
                      <c:h val="5.3620253164556965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F4A7-4F07-B0DD-9DCE7312445F}"/>
                </c:ext>
              </c:extLst>
            </c:dLbl>
            <c:dLbl>
              <c:idx val="7"/>
              <c:layout>
                <c:manualLayout>
                  <c:x val="-7.6335877862595651E-3"/>
                  <c:y val="-2.0253164556962119E-2"/>
                </c:manualLayout>
              </c:layout>
              <c:tx>
                <c:rich>
                  <a:bodyPr/>
                  <a:lstStyle/>
                  <a:p>
                    <a:fld id="{83E25B8F-3FD0-40DA-A9F3-C986633502F9}" type="CELLRANGE">
                      <a:rPr lang="en-US" dirty="0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F4A7-4F07-B0DD-9DCE7312445F}"/>
                </c:ext>
              </c:extLst>
            </c:dLbl>
            <c:dLbl>
              <c:idx val="8"/>
              <c:layout>
                <c:manualLayout>
                  <c:x val="-1.3994910941475827E-2"/>
                  <c:y val="-2.7848101265822878E-2"/>
                </c:manualLayout>
              </c:layout>
              <c:tx>
                <c:rich>
                  <a:bodyPr/>
                  <a:lstStyle/>
                  <a:p>
                    <a:fld id="{EEB631FB-A377-40C6-A0F8-9041E839E032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18066157760815"/>
                      <c:h val="6.374683544303796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F4A7-4F07-B0DD-9DCE7312445F}"/>
                </c:ext>
              </c:extLst>
            </c:dLbl>
            <c:dLbl>
              <c:idx val="9"/>
              <c:layout>
                <c:manualLayout>
                  <c:x val="-1.653944020356234E-2"/>
                  <c:y val="-3.7973686833450543E-3"/>
                </c:manualLayout>
              </c:layout>
              <c:tx>
                <c:rich>
                  <a:bodyPr/>
                  <a:lstStyle/>
                  <a:p>
                    <a:fld id="{F9A4C8B9-4C7E-4169-8860-07C84E40BFE6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438931297709924"/>
                      <c:h val="8.4227848101265809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F4A7-4F07-B0DD-9DCE731244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Polystyrene!$L$2:$L$11</c:f>
              <c:numCache>
                <c:formatCode>0.0000</c:formatCode>
                <c:ptCount val="10"/>
                <c:pt idx="0">
                  <c:v>1.8197171598218948E-2</c:v>
                </c:pt>
                <c:pt idx="1">
                  <c:v>1.8197086403317693E-2</c:v>
                </c:pt>
                <c:pt idx="2">
                  <c:v>5.2665190557284174E-3</c:v>
                </c:pt>
                <c:pt idx="3">
                  <c:v>4.8697164028452923E-3</c:v>
                </c:pt>
                <c:pt idx="4">
                  <c:v>4.2795917377632551E-3</c:v>
                </c:pt>
                <c:pt idx="5">
                  <c:v>1.3744850698575689E-3</c:v>
                </c:pt>
                <c:pt idx="6">
                  <c:v>4.4637610772830534E-4</c:v>
                </c:pt>
                <c:pt idx="7">
                  <c:v>5.7278715404908214E-4</c:v>
                </c:pt>
                <c:pt idx="8">
                  <c:v>1.3617013485136232E-3</c:v>
                </c:pt>
                <c:pt idx="9">
                  <c:v>1.3367906513127876E-3</c:v>
                </c:pt>
              </c:numCache>
            </c:numRef>
          </c:xVal>
          <c:yVal>
            <c:numRef>
              <c:f>Polystyrene!$M$2:$M$11</c:f>
              <c:numCache>
                <c:formatCode>General</c:formatCode>
                <c:ptCount val="10"/>
                <c:pt idx="0">
                  <c:v>4.2281584093285176E-5</c:v>
                </c:pt>
                <c:pt idx="1">
                  <c:v>4.2281370536432223E-5</c:v>
                </c:pt>
                <c:pt idx="2">
                  <c:v>2.8331360564507082</c:v>
                </c:pt>
                <c:pt idx="3">
                  <c:v>0.32514135136550193</c:v>
                </c:pt>
                <c:pt idx="4">
                  <c:v>6.6617066820187143E-2</c:v>
                </c:pt>
                <c:pt idx="5">
                  <c:v>1.3679584900252442</c:v>
                </c:pt>
                <c:pt idx="6">
                  <c:v>0.82404598774639581</c:v>
                </c:pt>
                <c:pt idx="7">
                  <c:v>0.68403338734123631</c:v>
                </c:pt>
                <c:pt idx="8">
                  <c:v>0.53737626682363782</c:v>
                </c:pt>
                <c:pt idx="9">
                  <c:v>0.48018875269701228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Polystyrene!$J$2:$J$11</c15:f>
                <c15:dlblRangeCache>
                  <c:ptCount val="10"/>
                  <c:pt idx="0">
                    <c:v>Used and secondhand goods</c:v>
                  </c:pt>
                  <c:pt idx="1">
                    <c:v>Scrap</c:v>
                  </c:pt>
                  <c:pt idx="2">
                    <c:v>Food services and drinking places                                                                                            </c:v>
                  </c:pt>
                  <c:pt idx="3">
                    <c:v>Other support services                                                                                                       </c:v>
                  </c:pt>
                  <c:pt idx="4">
                    <c:v>Footwear manufacturing                                                                                                       </c:v>
                  </c:pt>
                  <c:pt idx="5">
                    <c:v>Wholesale trade                                                                                                              </c:v>
                  </c:pt>
                  <c:pt idx="6">
                    <c:v>General state and local government services</c:v>
                  </c:pt>
                  <c:pt idx="7">
                    <c:v>Retail trade                                                                                                                 </c:v>
                  </c:pt>
                  <c:pt idx="8">
                    <c:v>Other nonresidential structures                                                                                              </c:v>
                  </c:pt>
                  <c:pt idx="9">
                    <c:v>Residential permanent site single- and multi-family structures                                                              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F4A7-4F07-B0DD-9DCE7312445F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959220543"/>
        <c:axId val="959220959"/>
      </c:scatterChart>
      <c:valAx>
        <c:axId val="9592205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Plastic Intensity (value of plastic input per dollar of output)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59220959"/>
        <c:crosses val="autoZero"/>
        <c:crossBetween val="midCat"/>
      </c:valAx>
      <c:valAx>
        <c:axId val="9592209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Value of Plastic Input (billions 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592205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8986550725744318E-3"/>
                  <c:y val="-1.2978587986855545E-2"/>
                </c:manualLayout>
              </c:layout>
              <c:tx>
                <c:rich>
                  <a:bodyPr/>
                  <a:lstStyle/>
                  <a:p>
                    <a:fld id="{A9662847-56D7-40C6-A440-537F6820671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152B-45FF-989D-9579CE1FB797}"/>
                </c:ext>
              </c:extLst>
            </c:dLbl>
            <c:dLbl>
              <c:idx val="1"/>
              <c:layout>
                <c:manualLayout>
                  <c:x val="-1.18479826088616E-2"/>
                  <c:y val="-2.3361458376339808E-2"/>
                </c:manualLayout>
              </c:layout>
              <c:tx>
                <c:rich>
                  <a:bodyPr/>
                  <a:lstStyle/>
                  <a:p>
                    <a:fld id="{9AA07552-0969-41E5-9E06-CE63F168A39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152B-45FF-989D-9579CE1FB797}"/>
                </c:ext>
              </c:extLst>
            </c:dLbl>
            <c:dLbl>
              <c:idx val="2"/>
              <c:layout>
                <c:manualLayout>
                  <c:x val="-0.24420008599375653"/>
                  <c:y val="-3.5042187564509809E-2"/>
                </c:manualLayout>
              </c:layout>
              <c:tx>
                <c:rich>
                  <a:bodyPr/>
                  <a:lstStyle/>
                  <a:p>
                    <a:fld id="{122D5126-8F3F-40CB-A52B-3883EBDD295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21920612919047"/>
                      <c:h val="7.3147321893917316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152B-45FF-989D-9579CE1FB797}"/>
                </c:ext>
              </c:extLst>
            </c:dLbl>
            <c:dLbl>
              <c:idx val="3"/>
              <c:layout>
                <c:manualLayout>
                  <c:x val="-9.6538002338445405E-17"/>
                  <c:y val="-2.3361458376339808E-2"/>
                </c:manualLayout>
              </c:layout>
              <c:tx>
                <c:rich>
                  <a:bodyPr/>
                  <a:lstStyle/>
                  <a:p>
                    <a:fld id="{6EE669BF-DEDF-4E7A-866D-E7491721D83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152B-45FF-989D-9579CE1FB797}"/>
                </c:ext>
              </c:extLst>
            </c:dLbl>
            <c:dLbl>
              <c:idx val="4"/>
              <c:layout>
                <c:manualLayout>
                  <c:x val="-2.106308019353156E-2"/>
                  <c:y val="-2.3361458376339808E-2"/>
                </c:manualLayout>
              </c:layout>
              <c:tx>
                <c:rich>
                  <a:bodyPr/>
                  <a:lstStyle/>
                  <a:p>
                    <a:fld id="{1A047E2C-1BD8-4EE6-AB48-B8FA4EA8A80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152B-45FF-989D-9579CE1FB797}"/>
                </c:ext>
              </c:extLst>
            </c:dLbl>
            <c:dLbl>
              <c:idx val="5"/>
              <c:layout>
                <c:manualLayout>
                  <c:x val="-2.1721301449579424E-2"/>
                  <c:y val="-1.038287038948436E-2"/>
                </c:manualLayout>
              </c:layout>
              <c:tx>
                <c:rich>
                  <a:bodyPr/>
                  <a:lstStyle/>
                  <a:p>
                    <a:fld id="{865733DB-1233-4315-B602-99D8D28566ED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203793593423678"/>
                      <c:h val="9.6508780270257125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152B-45FF-989D-9579CE1FB797}"/>
                </c:ext>
              </c:extLst>
            </c:dLbl>
            <c:dLbl>
              <c:idx val="6"/>
              <c:layout>
                <c:manualLayout>
                  <c:x val="-5.002481545963746E-2"/>
                  <c:y val="-2.855289357108199E-2"/>
                </c:manualLayout>
              </c:layout>
              <c:tx>
                <c:rich>
                  <a:bodyPr/>
                  <a:lstStyle/>
                  <a:p>
                    <a:fld id="{2E015E27-8330-4A31-A4D4-68B859FCDF2A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96621282915728"/>
                      <c:h val="9.6508780270257125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152B-45FF-989D-9579CE1FB797}"/>
                </c:ext>
              </c:extLst>
            </c:dLbl>
            <c:dLbl>
              <c:idx val="7"/>
              <c:layout>
                <c:manualLayout>
                  <c:x val="-1.4480867633052948E-2"/>
                  <c:y val="2.5957175973710901E-3"/>
                </c:manualLayout>
              </c:layout>
              <c:tx>
                <c:rich>
                  <a:bodyPr/>
                  <a:lstStyle/>
                  <a:p>
                    <a:fld id="{A033361F-CD47-47D1-8A69-C980173FE0CD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846066200265941"/>
                      <c:h val="9.6508780270257125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152B-45FF-989D-9579CE1FB797}"/>
                </c:ext>
              </c:extLst>
            </c:dLbl>
            <c:dLbl>
              <c:idx val="8"/>
              <c:layout>
                <c:manualLayout>
                  <c:x val="-3.9493275362871678E-2"/>
                  <c:y val="-5.1914351947421798E-2"/>
                </c:manualLayout>
              </c:layout>
              <c:tx>
                <c:rich>
                  <a:bodyPr/>
                  <a:lstStyle/>
                  <a:p>
                    <a:fld id="{A33558C0-4884-4F27-BA8A-D22103953403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152B-45FF-989D-9579CE1FB797}"/>
                </c:ext>
              </c:extLst>
            </c:dLbl>
            <c:dLbl>
              <c:idx val="9"/>
              <c:layout>
                <c:manualLayout>
                  <c:x val="-0.19220060676597556"/>
                  <c:y val="-3.3744328765824172E-2"/>
                </c:manualLayout>
              </c:layout>
              <c:tx>
                <c:rich>
                  <a:bodyPr/>
                  <a:lstStyle/>
                  <a:p>
                    <a:fld id="{E504CE1B-ED9A-421A-99BE-B1949C5AC51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152B-45FF-989D-9579CE1FB7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'Plastic Resin'!$L$2:$L$11</c:f>
              <c:numCache>
                <c:formatCode>0.0000</c:formatCode>
                <c:ptCount val="10"/>
                <c:pt idx="0">
                  <c:v>0.11642338726546785</c:v>
                </c:pt>
                <c:pt idx="1">
                  <c:v>0.10854332673677376</c:v>
                </c:pt>
                <c:pt idx="2">
                  <c:v>9.8435775930585848E-2</c:v>
                </c:pt>
                <c:pt idx="3">
                  <c:v>9.8435500384602248E-2</c:v>
                </c:pt>
                <c:pt idx="4">
                  <c:v>8.9242895328991115E-2</c:v>
                </c:pt>
                <c:pt idx="5">
                  <c:v>1.9063609455839643E-2</c:v>
                </c:pt>
                <c:pt idx="6">
                  <c:v>3.1603701490298176E-3</c:v>
                </c:pt>
                <c:pt idx="7">
                  <c:v>1.571100902602535E-2</c:v>
                </c:pt>
                <c:pt idx="8">
                  <c:v>8.4775762784410735E-2</c:v>
                </c:pt>
                <c:pt idx="9">
                  <c:v>8.2965001495263341E-2</c:v>
                </c:pt>
              </c:numCache>
            </c:numRef>
          </c:xVal>
          <c:yVal>
            <c:numRef>
              <c:f>'Plastic Resin'!$M$2:$M$11</c:f>
              <c:numCache>
                <c:formatCode>General</c:formatCode>
                <c:ptCount val="10"/>
                <c:pt idx="0">
                  <c:v>1.3208974411679937</c:v>
                </c:pt>
                <c:pt idx="1">
                  <c:v>4.3548356741686529</c:v>
                </c:pt>
                <c:pt idx="2">
                  <c:v>2.2871799143797715E-4</c:v>
                </c:pt>
                <c:pt idx="3">
                  <c:v>2.2871726678957079E-4</c:v>
                </c:pt>
                <c:pt idx="4">
                  <c:v>1.4587939621184112</c:v>
                </c:pt>
                <c:pt idx="5">
                  <c:v>7.3689877194455677</c:v>
                </c:pt>
                <c:pt idx="6">
                  <c:v>5.8342960028824997</c:v>
                </c:pt>
                <c:pt idx="7">
                  <c:v>5.5429254611317651</c:v>
                </c:pt>
                <c:pt idx="8">
                  <c:v>5.476852294996335</c:v>
                </c:pt>
                <c:pt idx="9">
                  <c:v>1.0097051747084482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'Plastic Resin'!$J$2:$J$11</c15:f>
                <c15:dlblRangeCache>
                  <c:ptCount val="10"/>
                  <c:pt idx="0">
                    <c:v>Nonwoven fabric mills </c:v>
                  </c:pt>
                  <c:pt idx="1">
                    <c:v>Paint and coating manufacturing                                                                                              </c:v>
                  </c:pt>
                  <c:pt idx="2">
                    <c:v>Used and secondhand goods</c:v>
                  </c:pt>
                  <c:pt idx="3">
                    <c:v>Scrap</c:v>
                  </c:pt>
                  <c:pt idx="4">
                    <c:v>Doll, toy, and game manufacturing</c:v>
                  </c:pt>
                  <c:pt idx="5">
                    <c:v>Motor vehicle parts manufacturing                                                                                            </c:v>
                  </c:pt>
                  <c:pt idx="6">
                    <c:v>General state and local government services</c:v>
                  </c:pt>
                  <c:pt idx="7">
                    <c:v>Light truck and utility vehicle manufacturing </c:v>
                  </c:pt>
                  <c:pt idx="8">
                    <c:v>All other chemical product and preparation manufacturing                                                                     </c:v>
                  </c:pt>
                  <c:pt idx="9">
                    <c:v>Reconstituted wood product manufacturing                                                                                    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152B-45FF-989D-9579CE1FB797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959234271"/>
        <c:axId val="959233855"/>
      </c:scatterChart>
      <c:valAx>
        <c:axId val="95923427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Plastic Intensity (value of plastic input per dollar of output)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59233855"/>
        <c:crosses val="autoZero"/>
        <c:crossBetween val="midCat"/>
      </c:valAx>
      <c:valAx>
        <c:axId val="95923385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Value of Plastic Input (billions 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5923427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909312110305204E-16"/>
                  <c:y val="-2.8405422853453852E-2"/>
                </c:manualLayout>
              </c:layout>
              <c:tx>
                <c:rich>
                  <a:bodyPr/>
                  <a:lstStyle/>
                  <a:p>
                    <a:fld id="{4C6F6DD0-E308-4543-BC5C-6C0FD1A9A75B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37B7-4729-9579-0C3335BE4D34}"/>
                </c:ext>
              </c:extLst>
            </c:dLbl>
            <c:dLbl>
              <c:idx val="1"/>
              <c:layout>
                <c:manualLayout>
                  <c:x val="-2.0628578784318868E-2"/>
                  <c:y val="-1.5493867010974775E-2"/>
                </c:manualLayout>
              </c:layout>
              <c:tx>
                <c:rich>
                  <a:bodyPr/>
                  <a:lstStyle/>
                  <a:p>
                    <a:fld id="{96172652-7225-4D88-AE5C-BF866C76FD4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37B7-4729-9579-0C3335BE4D34}"/>
                </c:ext>
              </c:extLst>
            </c:dLbl>
            <c:dLbl>
              <c:idx val="2"/>
              <c:layout>
                <c:manualLayout>
                  <c:x val="-2.4496437306378658E-2"/>
                  <c:y val="-2.3240800516462233E-2"/>
                </c:manualLayout>
              </c:layout>
              <c:tx>
                <c:rich>
                  <a:bodyPr/>
                  <a:lstStyle/>
                  <a:p>
                    <a:fld id="{2B4EED76-765A-40C6-BA7D-0CF1FBC6C152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37B7-4729-9579-0C3335BE4D34}"/>
                </c:ext>
              </c:extLst>
            </c:dLbl>
            <c:dLbl>
              <c:idx val="3"/>
              <c:layout>
                <c:manualLayout>
                  <c:x val="-1.2892861740199293E-2"/>
                  <c:y val="-2.7114267269206033E-2"/>
                </c:manualLayout>
              </c:layout>
              <c:tx>
                <c:rich>
                  <a:bodyPr/>
                  <a:lstStyle/>
                  <a:p>
                    <a:fld id="{F03E56E6-9213-4CF2-A97F-8EAC68898B5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10717277612347"/>
                      <c:h val="7.2769528728211755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37B7-4729-9579-0C3335BE4D34}"/>
                </c:ext>
              </c:extLst>
            </c:dLbl>
            <c:dLbl>
              <c:idx val="4"/>
              <c:layout>
                <c:manualLayout>
                  <c:x val="-1.6116077175249117E-2"/>
                  <c:y val="6.4557779212395E-2"/>
                </c:manualLayout>
              </c:layout>
              <c:tx>
                <c:rich>
                  <a:bodyPr/>
                  <a:lstStyle/>
                  <a:p>
                    <a:fld id="{A7A34FEB-076E-47C9-8099-9B1B7BA99086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4035843373861"/>
                      <c:h val="0.10633957391865721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37B7-4729-9579-0C3335BE4D34}"/>
                </c:ext>
              </c:extLst>
            </c:dLbl>
            <c:dLbl>
              <c:idx val="5"/>
              <c:layout>
                <c:manualLayout>
                  <c:x val="5.8017877830896819E-2"/>
                  <c:y val="-0.20142027114267277"/>
                </c:manualLayout>
              </c:layout>
              <c:tx>
                <c:rich>
                  <a:bodyPr/>
                  <a:lstStyle/>
                  <a:p>
                    <a:fld id="{7F24FE77-2B9A-4607-8F3B-C41700A11CB9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37B7-4729-9579-0C3335BE4D34}"/>
                </c:ext>
              </c:extLst>
            </c:dLbl>
            <c:dLbl>
              <c:idx val="6"/>
              <c:layout>
                <c:manualLayout>
                  <c:x val="5.157144696079715E-2"/>
                  <c:y val="-0.1446094254357651"/>
                </c:manualLayout>
              </c:layout>
              <c:tx>
                <c:rich>
                  <a:bodyPr/>
                  <a:lstStyle/>
                  <a:p>
                    <a:fld id="{F2BCA63C-2E48-4C47-836F-86B3BC5B0C54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37B7-4729-9579-0C3335BE4D34}"/>
                </c:ext>
              </c:extLst>
            </c:dLbl>
            <c:dLbl>
              <c:idx val="7"/>
              <c:layout>
                <c:manualLayout>
                  <c:x val="-5.1571446960797058E-3"/>
                  <c:y val="-0.37185280826339578"/>
                </c:manualLayout>
              </c:layout>
              <c:tx>
                <c:rich>
                  <a:bodyPr/>
                  <a:lstStyle/>
                  <a:p>
                    <a:fld id="{28CBB3CA-6375-4DCF-8916-3F94A4E6BBE2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37B7-4729-9579-0C3335BE4D34}"/>
                </c:ext>
              </c:extLst>
            </c:dLbl>
            <c:dLbl>
              <c:idx val="8"/>
              <c:layout>
                <c:manualLayout>
                  <c:x val="-1.9010473876625668E-2"/>
                  <c:y val="-4.7772349953996228E-2"/>
                </c:manualLayout>
              </c:layout>
              <c:tx>
                <c:rich>
                  <a:bodyPr/>
                  <a:lstStyle/>
                  <a:p>
                    <a:fld id="{43CAC65F-9921-48AF-8742-ABE2D9E4BEE6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87754299008003"/>
                      <c:h val="0.10375726275016139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37B7-4729-9579-0C3335BE4D34}"/>
                </c:ext>
              </c:extLst>
            </c:dLbl>
            <c:dLbl>
              <c:idx val="9"/>
              <c:layout>
                <c:manualLayout>
                  <c:x val="-2.3207151132358741E-2"/>
                  <c:y val="4.9063912201420271E-2"/>
                </c:manualLayout>
              </c:layout>
              <c:tx>
                <c:rich>
                  <a:bodyPr/>
                  <a:lstStyle/>
                  <a:p>
                    <a:fld id="{0B3DC2D2-C77B-479F-BE5B-29A6AECADD97}" type="CELLRANGE">
                      <a:rPr lang="en-US"/>
                      <a:pPr/>
                      <a:t>[CELLRANGE]</a:t>
                    </a:fld>
                    <a:endParaRPr lang="en-NZ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37B7-4729-9579-0C3335BE4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'Synthetic Rubber'!$L$2:$L$11</c:f>
              <c:numCache>
                <c:formatCode>0.0000</c:formatCode>
                <c:ptCount val="10"/>
                <c:pt idx="0">
                  <c:v>8.1380112990676365E-2</c:v>
                </c:pt>
                <c:pt idx="1">
                  <c:v>5.4460478916281786E-2</c:v>
                </c:pt>
                <c:pt idx="2">
                  <c:v>4.4904235926280602E-2</c:v>
                </c:pt>
                <c:pt idx="3">
                  <c:v>2.5384148376077421E-2</c:v>
                </c:pt>
                <c:pt idx="4">
                  <c:v>1.9568083818332398E-2</c:v>
                </c:pt>
                <c:pt idx="5">
                  <c:v>2.3095087327435395E-3</c:v>
                </c:pt>
                <c:pt idx="6">
                  <c:v>1.5092174891993555E-3</c:v>
                </c:pt>
                <c:pt idx="7">
                  <c:v>2.9407966077984554E-4</c:v>
                </c:pt>
                <c:pt idx="8">
                  <c:v>1.0288341475643906E-2</c:v>
                </c:pt>
                <c:pt idx="9">
                  <c:v>1.9089250772260852E-3</c:v>
                </c:pt>
              </c:numCache>
            </c:numRef>
          </c:xVal>
          <c:yVal>
            <c:numRef>
              <c:f>'Synthetic Rubber'!$M$2:$M$11</c:f>
              <c:numCache>
                <c:formatCode>General</c:formatCode>
                <c:ptCount val="10"/>
                <c:pt idx="0">
                  <c:v>2.6131504354266735</c:v>
                </c:pt>
                <c:pt idx="1">
                  <c:v>1.4815708090867954</c:v>
                </c:pt>
                <c:pt idx="2">
                  <c:v>0.55821882474328754</c:v>
                </c:pt>
                <c:pt idx="3">
                  <c:v>0.95551963748647695</c:v>
                </c:pt>
                <c:pt idx="4">
                  <c:v>0.44431619126747035</c:v>
                </c:pt>
                <c:pt idx="5">
                  <c:v>0.81480665794441942</c:v>
                </c:pt>
                <c:pt idx="6">
                  <c:v>0.58338402124975197</c:v>
                </c:pt>
                <c:pt idx="7">
                  <c:v>0.54289456883510967</c:v>
                </c:pt>
                <c:pt idx="8">
                  <c:v>0.53325850771192795</c:v>
                </c:pt>
                <c:pt idx="9">
                  <c:v>0.50162413423428442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'Synthetic Rubber'!$J$2:$J$11</c15:f>
                <c15:dlblRangeCache>
                  <c:ptCount val="10"/>
                  <c:pt idx="0">
                    <c:v>Tire manufacturing                                                                                                           </c:v>
                  </c:pt>
                  <c:pt idx="1">
                    <c:v>Other rubber product manufacturing                                                                                           </c:v>
                  </c:pt>
                  <c:pt idx="2">
                    <c:v>Gasket, packing, and sealing device manufacturing                                                                            </c:v>
                  </c:pt>
                  <c:pt idx="3">
                    <c:v>All other miscellaneous manufacturing                                                                                        </c:v>
                  </c:pt>
                  <c:pt idx="4">
                    <c:v>Sporting and athletic goods manufacturing                                                                                    </c:v>
                  </c:pt>
                  <c:pt idx="5">
                    <c:v>Light truck and utility vehicle manufacturing </c:v>
                  </c:pt>
                  <c:pt idx="6">
                    <c:v>Motor vehicle parts manufacturing                                                                                            </c:v>
                  </c:pt>
                  <c:pt idx="7">
                    <c:v>General state and local government services</c:v>
                  </c:pt>
                  <c:pt idx="8">
                    <c:v>Surgical appliance and supplies manufacturing                                                                                </c:v>
                  </c:pt>
                  <c:pt idx="9">
                    <c:v>Automobile manufacturing                                                                                                    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37B7-4729-9579-0C3335BE4D34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132304847"/>
        <c:axId val="1132302767"/>
      </c:scatterChart>
      <c:valAx>
        <c:axId val="11323048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Plastic Intensity (value of plastic input per dollar of output)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32302767"/>
        <c:crosses val="autoZero"/>
        <c:crossBetween val="midCat"/>
      </c:valAx>
      <c:valAx>
        <c:axId val="11323027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NZ"/>
                  <a:t>Value of Plastic Input (billions 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3230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0.16382</cdr:x>
      <cdr:y>0.4021</cdr:y>
    </cdr:from>
    <cdr:to>
      <cdr:x>0.18035</cdr:x>
      <cdr:y>0.74644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409B273B-D31B-040F-91C1-A5BF5D9D801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1580411" y="1849954"/>
          <a:ext cx="159488" cy="158425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0.21084</cdr:x>
      <cdr:y>0.43445</cdr:y>
    </cdr:from>
    <cdr:to>
      <cdr:x>0.3578</cdr:x>
      <cdr:y>0.6956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2926DFB1-3FBC-417E-5198-FB343D2D9395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2034066" y="1998809"/>
          <a:ext cx="1417706" cy="12014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0.29902</cdr:x>
      <cdr:y>0.5</cdr:y>
    </cdr:from>
    <cdr:to>
      <cdr:x>0.5</cdr:x>
      <cdr:y>0.75568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2926DFB1-3FBC-417E-5198-FB343D2D9395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2884671" y="2300391"/>
          <a:ext cx="1938935" cy="117634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0.41878</cdr:x>
      <cdr:y>0.61933</cdr:y>
    </cdr:from>
    <cdr:to>
      <cdr:x>0.54501</cdr:x>
      <cdr:y>0.69097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551FC802-1926-495B-415B-A5DC61336F51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4040076" y="2849402"/>
          <a:ext cx="1217751" cy="32962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0.19174</cdr:x>
      <cdr:y>0.52689</cdr:y>
    </cdr:from>
    <cdr:to>
      <cdr:x>0.21342</cdr:x>
      <cdr:y>0.82786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34BEFEAF-DE9D-0F07-3E26-1F9BF0034F20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1849769" y="2424112"/>
          <a:ext cx="209107" cy="138468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0.20717</cdr:x>
      <cdr:y>0.78025</cdr:y>
    </cdr:from>
    <cdr:to>
      <cdr:x>0.4588</cdr:x>
      <cdr:y>0.81577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CDF6988E-629E-8B90-3BF4-7E488FDAE173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1998625" y="3589759"/>
          <a:ext cx="2427516" cy="16342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0.38976</cdr:x>
      <cdr:y>0.72564</cdr:y>
    </cdr:from>
    <cdr:to>
      <cdr:x>0.4625</cdr:x>
      <cdr:y>0.75337</cdr:y>
    </cdr:to>
    <cdr:cxnSp macro="">
      <cdr:nvCxnSpPr>
        <cdr:cNvPr id="11" name="Straight Connector 10">
          <a:extLst xmlns:a="http://schemas.openxmlformats.org/drawingml/2006/main">
            <a:ext uri="{FF2B5EF4-FFF2-40B4-BE49-F238E27FC236}">
              <a16:creationId xmlns:a16="http://schemas.microsoft.com/office/drawing/2014/main" id="{079B3161-217B-A8FE-315A-EFD41BF025EC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3760085" y="3338512"/>
          <a:ext cx="701749" cy="12759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0.20129</cdr:x>
      <cdr:y>0.70715</cdr:y>
    </cdr:from>
    <cdr:to>
      <cdr:x>0.24979</cdr:x>
      <cdr:y>0.80345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52DAB331-58FE-9A82-E205-BC12200D0534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1941918" y="3253442"/>
          <a:ext cx="467859" cy="44303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0.08251</cdr:x>
      <cdr:y>0.32279</cdr:y>
    </cdr:from>
    <cdr:to>
      <cdr:x>0.09283</cdr:x>
      <cdr:y>0.69206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ACB1DA5A-9EB7-AC57-9593-5612FCA38E95}"/>
            </a:ext>
          </a:extLst>
        </cdr:cNvPr>
        <cdr:cNvCxnSpPr/>
      </cdr:nvCxnSpPr>
      <cdr:spPr>
        <a:xfrm xmlns:a="http://schemas.openxmlformats.org/drawingml/2006/main" flipV="1">
          <a:off x="812799" y="1587500"/>
          <a:ext cx="101600" cy="18161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0.10314</cdr:x>
      <cdr:y>0.41833</cdr:y>
    </cdr:from>
    <cdr:to>
      <cdr:x>0.17276</cdr:x>
      <cdr:y>0.61717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B10475B6-9977-B940-8AFD-DE7A90F2F679}"/>
            </a:ext>
          </a:extLst>
        </cdr:cNvPr>
        <cdr:cNvCxnSpPr/>
      </cdr:nvCxnSpPr>
      <cdr:spPr>
        <a:xfrm xmlns:a="http://schemas.openxmlformats.org/drawingml/2006/main" flipV="1">
          <a:off x="1015999" y="2057400"/>
          <a:ext cx="685800" cy="9779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0.0967</cdr:x>
      <cdr:y>0.55261</cdr:y>
    </cdr:from>
    <cdr:to>
      <cdr:x>0.1689</cdr:x>
      <cdr:y>0.67915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03E7DAD6-15FC-E182-AB4B-20B860453CB5}"/>
            </a:ext>
          </a:extLst>
        </cdr:cNvPr>
        <cdr:cNvCxnSpPr/>
      </cdr:nvCxnSpPr>
      <cdr:spPr>
        <a:xfrm xmlns:a="http://schemas.openxmlformats.org/drawingml/2006/main" flipV="1">
          <a:off x="952499" y="2717800"/>
          <a:ext cx="711200" cy="6223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0.18566</cdr:x>
      <cdr:y>0.66624</cdr:y>
    </cdr:from>
    <cdr:to>
      <cdr:x>0.24883</cdr:x>
      <cdr:y>0.69981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817385C1-D005-C928-7DCD-7465BDC868CD}"/>
            </a:ext>
          </a:extLst>
        </cdr:cNvPr>
        <cdr:cNvCxnSpPr/>
      </cdr:nvCxnSpPr>
      <cdr:spPr>
        <a:xfrm xmlns:a="http://schemas.openxmlformats.org/drawingml/2006/main" flipV="1">
          <a:off x="1828799" y="3276600"/>
          <a:ext cx="622300" cy="1651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0.27849</cdr:x>
      <cdr:y>0.72563</cdr:y>
    </cdr:from>
    <cdr:to>
      <cdr:x>0.34166</cdr:x>
      <cdr:y>0.75403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42372FA6-F1A7-EE6E-07A7-911CAE0C5FB7}"/>
            </a:ext>
          </a:extLst>
        </cdr:cNvPr>
        <cdr:cNvCxnSpPr/>
      </cdr:nvCxnSpPr>
      <cdr:spPr>
        <a:xfrm xmlns:a="http://schemas.openxmlformats.org/drawingml/2006/main">
          <a:off x="2743199" y="3568700"/>
          <a:ext cx="622300" cy="1397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E9F52-6759-42F1-BFB7-4E368CEA04AA}" type="datetimeFigureOut">
              <a:rPr lang="en-NZ" smtClean="0"/>
              <a:t>8/06/2022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77819-4E3E-445A-8ED3-CA78FA846CB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351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884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25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040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400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6054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2194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7676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152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1960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915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51738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700" y="3340099"/>
            <a:ext cx="9182100" cy="2146301"/>
          </a:xfrm>
          <a:prstGeom prst="rect">
            <a:avLst/>
          </a:prstGeom>
          <a:solidFill>
            <a:srgbClr val="0089C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3556000"/>
            <a:ext cx="8140700" cy="127793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749300" y="4833938"/>
            <a:ext cx="8140700" cy="6016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NZ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522" y="0"/>
            <a:ext cx="2007556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65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page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869868" y="2414156"/>
            <a:ext cx="42378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>
                <a:solidFill>
                  <a:srgbClr val="0089C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869868" y="3913172"/>
            <a:ext cx="4237844" cy="1063562"/>
          </a:xfrm>
        </p:spPr>
        <p:txBody>
          <a:bodyPr/>
          <a:lstStyle>
            <a:lvl1pPr marL="0" indent="0">
              <a:buClr>
                <a:srgbClr val="ED1C24"/>
              </a:buClr>
              <a:buNone/>
              <a:defRPr/>
            </a:lvl1pPr>
            <a:lvl2pPr>
              <a:buClr>
                <a:srgbClr val="ED1C24"/>
              </a:buClr>
              <a:defRPr/>
            </a:lvl2pPr>
            <a:lvl3pPr>
              <a:buClr>
                <a:srgbClr val="ED1C24"/>
              </a:buClr>
              <a:defRPr/>
            </a:lvl3pPr>
            <a:lvl4pPr>
              <a:buClr>
                <a:srgbClr val="ED1C24"/>
              </a:buClr>
              <a:defRPr/>
            </a:lvl4pPr>
            <a:lvl5pPr>
              <a:buClr>
                <a:srgbClr val="ED1C24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911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age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89C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460500" y="1844530"/>
            <a:ext cx="10515600" cy="4351338"/>
          </a:xfrm>
        </p:spPr>
        <p:txBody>
          <a:bodyPr/>
          <a:lstStyle>
            <a:lvl1pPr>
              <a:buClr>
                <a:srgbClr val="00C0F3"/>
              </a:buClr>
              <a:defRPr/>
            </a:lvl1pPr>
            <a:lvl2pPr>
              <a:buClr>
                <a:srgbClr val="00C0F3"/>
              </a:buClr>
              <a:defRPr/>
            </a:lvl2pPr>
            <a:lvl3pPr>
              <a:buClr>
                <a:srgbClr val="00C0F3"/>
              </a:buClr>
              <a:defRPr/>
            </a:lvl3pPr>
            <a:lvl4pPr>
              <a:buClr>
                <a:srgbClr val="00C0F3"/>
              </a:buClr>
              <a:defRPr/>
            </a:lvl4pPr>
            <a:lvl5pPr>
              <a:buClr>
                <a:srgbClr val="00C0F3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432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B0CAD-851B-4C87-9272-4CACCE8BFAA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3627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605" y="2871470"/>
            <a:ext cx="8847455" cy="1758632"/>
          </a:xfrm>
        </p:spPr>
        <p:txBody>
          <a:bodyPr>
            <a:normAutofit/>
          </a:bodyPr>
          <a:lstStyle/>
          <a:p>
            <a:r>
              <a:rPr lang="en-US" sz="3600" dirty="0"/>
              <a:t>The Plastic Intensity of Industries in the US: The Devil Wears Plastic</a:t>
            </a:r>
            <a:endParaRPr lang="en-NZ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605" y="4715827"/>
            <a:ext cx="8140700" cy="722948"/>
          </a:xfrm>
        </p:spPr>
        <p:txBody>
          <a:bodyPr>
            <a:normAutofit/>
          </a:bodyPr>
          <a:lstStyle/>
          <a:p>
            <a:r>
              <a:rPr lang="en-US" dirty="0"/>
              <a:t>Dominic White and Niven Winchester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23651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69868" y="509156"/>
            <a:ext cx="4237844" cy="1325563"/>
          </a:xfrm>
        </p:spPr>
        <p:txBody>
          <a:bodyPr>
            <a:normAutofit/>
          </a:bodyPr>
          <a:lstStyle/>
          <a:p>
            <a:r>
              <a:rPr lang="en-US" sz="4400" b="1" dirty="0"/>
              <a:t>S</a:t>
            </a:r>
            <a:r>
              <a:rPr lang="en-NZ" sz="4400" b="1" dirty="0" err="1"/>
              <a:t>tructure</a:t>
            </a:r>
            <a:endParaRPr lang="en-NZ" sz="44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69867" y="1834718"/>
            <a:ext cx="5064957" cy="4514125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Motivation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NZ" dirty="0"/>
              <a:t>Literature Review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NZ" dirty="0"/>
              <a:t>Data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NZ" dirty="0"/>
              <a:t>Methodology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NZ" dirty="0"/>
              <a:t>Results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NZ" dirty="0"/>
              <a:t>Conclusions</a:t>
            </a:r>
          </a:p>
          <a:p>
            <a:pPr>
              <a:buClr>
                <a:schemeClr val="accent1"/>
              </a:buClr>
            </a:pPr>
            <a:endParaRPr lang="en-NZ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0CE998-D011-44E3-AC81-4C830A331C18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4472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</a:t>
            </a:r>
            <a:r>
              <a:rPr lang="en-NZ" b="1" dirty="0" err="1"/>
              <a:t>otivation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Consumer facing industries such as supermarkets, have been subject to policies involving plastic bags and packaging.</a:t>
            </a:r>
          </a:p>
          <a:p>
            <a:r>
              <a:rPr lang="en-US" sz="2600" dirty="0"/>
              <a:t>This paper contributes to an understanding of extended producer responsibility by calculating the plastic intensity of industries (the value of plastic inputs per dollar of industry output). </a:t>
            </a:r>
          </a:p>
          <a:p>
            <a:r>
              <a:rPr lang="en-US" sz="2600" dirty="0"/>
              <a:t>The results may help policy makers identify sectors of concern when formulating strategies to curb plastic pollution.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05163E-CB45-43B7-9BB5-39E94E36D459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5958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/>
              <a:t>Literature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Of all plastics ever produced, 30% are currently in use, 59% are in landfills or in the environment, 10% have been incinerated, and 1% have been recycled and are currently in use (Geyer, </a:t>
            </a:r>
            <a:r>
              <a:rPr lang="en-US" sz="2600" dirty="0" err="1"/>
              <a:t>Jambeck</a:t>
            </a:r>
            <a:r>
              <a:rPr lang="en-US" sz="2600" dirty="0"/>
              <a:t> &amp; Law, 2017). </a:t>
            </a:r>
          </a:p>
          <a:p>
            <a:r>
              <a:rPr lang="en-US" sz="2600" dirty="0"/>
              <a:t>The main plastics in the ocean include polypropylene, polyethylene, polystyrene, polyester, polyamide, acrylic, polyvinyl chloride and polyethylene terephthalate. (</a:t>
            </a:r>
            <a:r>
              <a:rPr lang="en-US" sz="2600" dirty="0" err="1"/>
              <a:t>Erni</a:t>
            </a:r>
            <a:r>
              <a:rPr lang="en-US" sz="2600" dirty="0"/>
              <a:t>-Cassola et al. 2019; </a:t>
            </a:r>
            <a:r>
              <a:rPr lang="en-US" sz="2600" dirty="0" err="1"/>
              <a:t>Morét</a:t>
            </a:r>
            <a:r>
              <a:rPr lang="en-US" sz="2600" dirty="0"/>
              <a:t>-Ferguson et al., 2010).</a:t>
            </a:r>
          </a:p>
          <a:p>
            <a:r>
              <a:rPr lang="en-NZ" sz="2600" dirty="0">
                <a:effectLst/>
                <a:ea typeface="Calibri" panose="020F0502020204030204" pitchFamily="34" charset="0"/>
              </a:rPr>
              <a:t>The techniques we use to calculate plastic intensity in this paper build on methodologies developed for input-output analysis</a:t>
            </a:r>
            <a:r>
              <a:rPr lang="en-US" sz="2600" dirty="0"/>
              <a:t> (Leontief &amp; Ford 1970; </a:t>
            </a:r>
            <a:r>
              <a:rPr lang="en-NZ" sz="2600" dirty="0" err="1">
                <a:effectLst/>
                <a:ea typeface="Calibri" panose="020F0502020204030204" pitchFamily="34" charset="0"/>
              </a:rPr>
              <a:t>Herwich</a:t>
            </a:r>
            <a:r>
              <a:rPr lang="en-NZ" sz="2600" dirty="0">
                <a:effectLst/>
                <a:ea typeface="Calibri" panose="020F0502020204030204" pitchFamily="34" charset="0"/>
              </a:rPr>
              <a:t> and Peters 2009</a:t>
            </a:r>
            <a:r>
              <a:rPr lang="en-US" sz="2600" dirty="0"/>
              <a:t>; </a:t>
            </a:r>
            <a:r>
              <a:rPr lang="en-NZ" sz="2600" dirty="0">
                <a:effectLst/>
                <a:ea typeface="Calibri" panose="020F0502020204030204" pitchFamily="34" charset="0"/>
              </a:rPr>
              <a:t>Bullard, Penner &amp; </a:t>
            </a:r>
            <a:r>
              <a:rPr lang="en-NZ" sz="2600" dirty="0" err="1">
                <a:effectLst/>
                <a:ea typeface="Calibri" panose="020F0502020204030204" pitchFamily="34" charset="0"/>
              </a:rPr>
              <a:t>Pilati</a:t>
            </a:r>
            <a:r>
              <a:rPr lang="en-NZ" sz="2600" dirty="0">
                <a:effectLst/>
                <a:ea typeface="Calibri" panose="020F0502020204030204" pitchFamily="34" charset="0"/>
              </a:rPr>
              <a:t> 1978;</a:t>
            </a:r>
            <a:r>
              <a:rPr lang="en-US" sz="2600" dirty="0"/>
              <a:t> and </a:t>
            </a:r>
            <a:r>
              <a:rPr lang="en-NZ" sz="2600" dirty="0" err="1">
                <a:effectLst/>
                <a:ea typeface="Calibri" panose="020F0502020204030204" pitchFamily="34" charset="0"/>
              </a:rPr>
              <a:t>Pomponi</a:t>
            </a:r>
            <a:r>
              <a:rPr lang="en-NZ" sz="2600" dirty="0">
                <a:effectLst/>
                <a:ea typeface="Calibri" panose="020F0502020204030204" pitchFamily="34" charset="0"/>
              </a:rPr>
              <a:t> et al.</a:t>
            </a:r>
            <a:r>
              <a:rPr lang="en-US" sz="2600" dirty="0"/>
              <a:t>, 2022).</a:t>
            </a:r>
          </a:p>
          <a:p>
            <a:endParaRPr lang="en-NZ" dirty="0"/>
          </a:p>
          <a:p>
            <a:pPr marL="0" indent="0">
              <a:buNone/>
            </a:pPr>
            <a:endParaRPr lang="en-N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10D74B-8F3E-4950-8958-4E559061ED9D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6039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Analysis employs the Eora Global Supply Chain Database, a multi-region input-output table (MRIO) (</a:t>
            </a:r>
            <a:r>
              <a:rPr lang="en-US" sz="2600" dirty="0" err="1"/>
              <a:t>Lenzen</a:t>
            </a:r>
            <a:r>
              <a:rPr lang="en-US" sz="2600" dirty="0"/>
              <a:t> et al., 2012; and </a:t>
            </a:r>
            <a:r>
              <a:rPr lang="en-US" sz="2600" dirty="0" err="1"/>
              <a:t>Lenzen</a:t>
            </a:r>
            <a:r>
              <a:rPr lang="en-US" sz="2600" dirty="0"/>
              <a:t> et al., 2013). </a:t>
            </a:r>
          </a:p>
          <a:p>
            <a:r>
              <a:rPr lang="en-US" sz="2600" dirty="0"/>
              <a:t>Focus on the US individual country input-output table with information on 428 different industries and commodities including 13 plastic commodities.</a:t>
            </a:r>
          </a:p>
          <a:p>
            <a:r>
              <a:rPr lang="en-US" sz="2600" dirty="0"/>
              <a:t>Seven plastic commodities which are more likely to contribute to plastic pollution include coated paper and plastic film, plastic bottles, polystyrene, plastic resin, plastic packaging materials, plastic </a:t>
            </a:r>
            <a:r>
              <a:rPr lang="en-US" sz="2600" dirty="0" err="1"/>
              <a:t>fibres</a:t>
            </a:r>
            <a:r>
              <a:rPr lang="en-US" sz="2600" dirty="0"/>
              <a:t> and filaments, and synthetic rubber. </a:t>
            </a:r>
            <a:endParaRPr lang="en-NZ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DCDDF6-2660-4F6B-8407-027466C731D1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08810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</a:t>
            </a:r>
            <a:r>
              <a:rPr lang="en-NZ" b="1" dirty="0" err="1"/>
              <a:t>ethodology</a:t>
            </a:r>
            <a:endParaRPr lang="en-NZ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Each industry may use plastics directly or indirectly. </a:t>
            </a:r>
          </a:p>
          <a:p>
            <a:r>
              <a:rPr lang="en-US" sz="2600" dirty="0"/>
              <a:t>Direct use of plastic occurs when an industry uses inputs of a plastic commodity. </a:t>
            </a:r>
          </a:p>
          <a:p>
            <a:r>
              <a:rPr lang="en-US" sz="2600" dirty="0"/>
              <a:t>Indirect use of plastic occurs when an industry uses an input that was produced, in part, using plastics. </a:t>
            </a:r>
          </a:p>
          <a:p>
            <a:r>
              <a:rPr lang="en-US" sz="2600" dirty="0"/>
              <a:t>The technique developed in this paper builds on methodologies used to estimate embodied carbon emissions, energy, and waste.</a:t>
            </a:r>
          </a:p>
          <a:p>
            <a:r>
              <a:rPr lang="en-US" sz="2600" dirty="0" err="1"/>
              <a:t>Lenzen</a:t>
            </a:r>
            <a:r>
              <a:rPr lang="en-US" sz="2600" dirty="0"/>
              <a:t> and Rueda-</a:t>
            </a:r>
            <a:r>
              <a:rPr lang="en-US" sz="2600" dirty="0" err="1"/>
              <a:t>Cantuche</a:t>
            </a:r>
            <a:r>
              <a:rPr lang="en-US" sz="2600" dirty="0"/>
              <a:t> (2012) describe how these techniques can be adapted for multi-commodity output MRIO data. </a:t>
            </a:r>
          </a:p>
          <a:p>
            <a:endParaRPr lang="en-NZ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DBEEED-7EBA-4158-9CC1-2A845FB23284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4098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</a:t>
            </a:r>
            <a:endParaRPr lang="en-NZ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NZ" sz="260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NZ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NZ" sz="2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NZ" sz="2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6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NZ" sz="2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en-U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NZ" sz="2400" i="1" dirty="0">
                  <a:effectLst/>
                  <a:latin typeface="Cambria Math" panose="020405030504060302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/>
                  <a:t>plastic intensity for industry </a:t>
                </a:r>
                <a:r>
                  <a:rPr lang="en-US" sz="2400" i="1" dirty="0" err="1"/>
                  <a:t>i</a:t>
                </a:r>
                <a:r>
                  <a:rPr lang="en-US" sz="2400" dirty="0"/>
                  <a:t>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direct plastic use </a:t>
                </a:r>
                <a:r>
                  <a:rPr lang="en-US" sz="2400" dirty="0"/>
                  <a:t>for industry </a:t>
                </a:r>
                <a:r>
                  <a:rPr lang="en-US" sz="2400" i="1" dirty="0" err="1"/>
                  <a:t>i</a:t>
                </a:r>
                <a:r>
                  <a:rPr lang="en-US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indirect plastic use </a:t>
                </a:r>
                <a:r>
                  <a:rPr lang="en-US" sz="2400" dirty="0"/>
                  <a:t>for industry </a:t>
                </a:r>
                <a:r>
                  <a:rPr lang="en-US" sz="2400" i="1" dirty="0" err="1"/>
                  <a:t>i</a:t>
                </a:r>
                <a:r>
                  <a:rPr lang="en-US" sz="2400" dirty="0"/>
                  <a:t> </a:t>
                </a: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total output for industry </a:t>
                </a:r>
                <a:r>
                  <a:rPr lang="en-US" sz="2400" i="1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812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867363F-8E76-4ABB-A57F-FA31EFAF27FF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37161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</a:t>
            </a:r>
            <a:endParaRPr lang="en-NZ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NZ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NZ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/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(</m:t>
                        </m:r>
                      </m:e>
                    </m:nary>
                    <m:sSubSup>
                      <m:sSubSupPr>
                        <m:ctrlPr>
                          <a:rPr lang="en-NZ" sz="2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NZ" sz="26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NZ" sz="26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NZ" sz="2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NZ" sz="2600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NZ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NZ" sz="2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NZ" sz="26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NZ" sz="26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NZ" sz="26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NZ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(</m:t>
                        </m:r>
                      </m:e>
                    </m:nary>
                    <m:sSub>
                      <m:sSubPr>
                        <m:ctrlPr>
                          <a:rPr lang="en-NZ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f>
                      <m:fPr>
                        <m:ctrlPr>
                          <a:rPr lang="en-NZ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NZ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NZ" sz="2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NZ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nary>
                      </m:den>
                    </m:f>
                    <m:r>
                      <a:rPr lang="en-US" sz="2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the value of good </a:t>
                </a:r>
                <a:r>
                  <a:rPr lang="en-US" sz="2400" i="1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used as an intermediate input in production by industry </a:t>
                </a:r>
                <a:r>
                  <a:rPr lang="en-US" sz="2400" i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US" sz="2400" i="1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NZ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NZ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NZ" sz="2400" i="1" dirty="0">
                    <a:ea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plastic intensity of commodity </a:t>
                </a:r>
                <a:r>
                  <a:rPr lang="en-US" sz="2400" i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NZ" sz="2400" i="1" dirty="0"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 plastic intensity of industry </a:t>
                </a:r>
                <a:r>
                  <a:rPr lang="en-US" sz="2400" i="1" dirty="0"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endParaRPr lang="en-US" sz="2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value of good </a:t>
                </a:r>
                <a:r>
                  <a:rPr lang="en-US" sz="2400" i="1" dirty="0"/>
                  <a:t>c</a:t>
                </a:r>
                <a:r>
                  <a:rPr lang="en-US" sz="2400" dirty="0"/>
                  <a:t> produced by industry </a:t>
                </a:r>
                <a:r>
                  <a:rPr lang="en-US" sz="2400" i="1" dirty="0"/>
                  <a:t>s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NZ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NZ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the total value of good </a:t>
                </a:r>
                <a:r>
                  <a:rPr lang="en-US" sz="2400" i="1" dirty="0"/>
                  <a:t>c</a:t>
                </a:r>
                <a:r>
                  <a:rPr lang="en-US" sz="2400" dirty="0"/>
                  <a:t> produced</a:t>
                </a: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en-NZ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2319" b="-617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33D4E1D-EC4C-4C67-85DB-7496F5A7E469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02922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04800"/>
            <a:ext cx="10515600" cy="1325563"/>
          </a:xfrm>
        </p:spPr>
        <p:txBody>
          <a:bodyPr/>
          <a:lstStyle/>
          <a:p>
            <a:r>
              <a:rPr lang="en-US" b="1" dirty="0"/>
              <a:t>Plastic intensity by industry and by plastic type </a:t>
            </a:r>
            <a:endParaRPr lang="en-NZ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751D6B-1545-4283-80C4-78D145E307AD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endParaRPr lang="en-NZ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8BBB341-A7AF-8883-BC11-84D2960EF6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790883"/>
              </p:ext>
            </p:extLst>
          </p:nvPr>
        </p:nvGraphicFramePr>
        <p:xfrm>
          <a:off x="1202635" y="1292086"/>
          <a:ext cx="9905077" cy="526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6846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Plastic intensity by industry by polluting plastic type</a:t>
            </a:r>
            <a:endParaRPr lang="en-NZ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72BC8-08E2-44DB-B564-D736DD7F043B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endParaRPr lang="en-NZ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10D5092-840C-8323-90B7-63CA76CF23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800443"/>
              </p:ext>
            </p:extLst>
          </p:nvPr>
        </p:nvGraphicFramePr>
        <p:xfrm>
          <a:off x="1604861" y="1562985"/>
          <a:ext cx="9502851" cy="5146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1313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Plastic </a:t>
            </a:r>
            <a:r>
              <a:rPr lang="en-US" b="1" dirty="0" err="1"/>
              <a:t>fibres</a:t>
            </a:r>
            <a:r>
              <a:rPr lang="en-US" b="1" dirty="0"/>
              <a:t> and filaments intensity and value of plastic input by industry </a:t>
            </a:r>
            <a:endParaRPr lang="en-NZ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F5C104-E0DE-4F39-B05A-AB7861814D3C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  <a:endParaRPr lang="en-NZ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6C414D6-437E-4A80-B022-F61EA89252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557912"/>
              </p:ext>
            </p:extLst>
          </p:nvPr>
        </p:nvGraphicFramePr>
        <p:xfrm>
          <a:off x="1177002" y="1690687"/>
          <a:ext cx="9930710" cy="4802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0351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Plastic bottles intensity and value of plastic input by industry </a:t>
            </a:r>
            <a:endParaRPr lang="en-NZ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7C6DE-6CC6-4BD9-99AD-2D44DAAB05B2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  <a:endParaRPr lang="en-NZ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A0507D9-717D-210D-CBD1-F435258B5E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010452"/>
              </p:ext>
            </p:extLst>
          </p:nvPr>
        </p:nvGraphicFramePr>
        <p:xfrm>
          <a:off x="1460501" y="1690688"/>
          <a:ext cx="9647212" cy="4600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9B273B-D31B-040F-91C1-A5BF5D9D801D}"/>
              </a:ext>
            </a:extLst>
          </p:cNvPr>
          <p:cNvCxnSpPr>
            <a:cxnSpLocks/>
          </p:cNvCxnSpPr>
          <p:nvPr/>
        </p:nvCxnSpPr>
        <p:spPr>
          <a:xfrm flipH="1">
            <a:off x="2275367" y="2583712"/>
            <a:ext cx="191386" cy="23604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979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Coated paper and plastic film intensity and value of plastic input by industry </a:t>
            </a:r>
            <a:endParaRPr lang="en-NZ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7C6DE-6CC6-4BD9-99AD-2D44DAAB05B2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  <a:endParaRPr lang="en-NZ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893F0CA-A4C7-B7F3-4D25-DC701C67EB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588520"/>
              </p:ext>
            </p:extLst>
          </p:nvPr>
        </p:nvGraphicFramePr>
        <p:xfrm>
          <a:off x="1241878" y="1630363"/>
          <a:ext cx="9865834" cy="4862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4675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Plastic packaging materials intensity and value of plastic input by industry </a:t>
            </a:r>
            <a:endParaRPr lang="en-NZ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7C6DE-6CC6-4BD9-99AD-2D44DAAB05B2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  <a:endParaRPr lang="en-NZ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AC11C6-C214-AA40-3331-7F06E7B29F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6743"/>
              </p:ext>
            </p:extLst>
          </p:nvPr>
        </p:nvGraphicFramePr>
        <p:xfrm>
          <a:off x="1257300" y="1600200"/>
          <a:ext cx="9850412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3213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159644F-63E3-8A9C-30D7-F817D2E38A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763653"/>
              </p:ext>
            </p:extLst>
          </p:nvPr>
        </p:nvGraphicFramePr>
        <p:xfrm>
          <a:off x="1257300" y="1536701"/>
          <a:ext cx="9982200" cy="501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EB7C6DE-6CC6-4BD9-99AD-2D44DAAB05B2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</a:t>
            </a:r>
            <a:endParaRPr lang="en-N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Polystyrene intensity and value of plastic input by industry </a:t>
            </a:r>
            <a:endParaRPr lang="en-NZ" b="1" dirty="0"/>
          </a:p>
        </p:txBody>
      </p:sp>
    </p:spTree>
    <p:extLst>
      <p:ext uri="{BB962C8B-B14F-4D97-AF65-F5344CB8AC3E}">
        <p14:creationId xmlns:p14="http://schemas.microsoft.com/office/powerpoint/2010/main" val="3828814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B7C6DE-6CC6-4BD9-99AD-2D44DAAB05B2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</a:t>
            </a:r>
            <a:endParaRPr lang="en-N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Plastic resin intensity and value of plastic input by industry </a:t>
            </a:r>
            <a:endParaRPr lang="en-NZ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C87AC1C-4EDB-5593-BD9A-00860BBE9B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8207059"/>
              </p:ext>
            </p:extLst>
          </p:nvPr>
        </p:nvGraphicFramePr>
        <p:xfrm>
          <a:off x="1460500" y="1600201"/>
          <a:ext cx="9647212" cy="4892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2087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B7C6DE-6CC6-4BD9-99AD-2D44DAAB05B2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</a:t>
            </a:r>
            <a:endParaRPr lang="en-N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0" y="365125"/>
            <a:ext cx="10515600" cy="1325563"/>
          </a:xfrm>
        </p:spPr>
        <p:txBody>
          <a:bodyPr/>
          <a:lstStyle/>
          <a:p>
            <a:r>
              <a:rPr lang="en-US" b="1" dirty="0"/>
              <a:t>Synthetic rubber intensity and value of plastic input by industry </a:t>
            </a:r>
            <a:endParaRPr lang="en-NZ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8314622-E837-44D3-E553-01BF20413B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7740205"/>
              </p:ext>
            </p:extLst>
          </p:nvPr>
        </p:nvGraphicFramePr>
        <p:xfrm>
          <a:off x="1257301" y="1574800"/>
          <a:ext cx="9850412" cy="4918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4788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Conclusions</a:t>
            </a:r>
            <a:endParaRPr lang="en-NZ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Food and drink related industries are plastic intensive for some plastic commodities, but they do not dominate the list of the most plastic intensive industries as might be expected. </a:t>
            </a:r>
          </a:p>
          <a:p>
            <a:r>
              <a:rPr lang="en-US" sz="2600" dirty="0"/>
              <a:t>Clothing and fabric manufacturing related industries are highly plastic intensive, especially for plastic </a:t>
            </a:r>
            <a:r>
              <a:rPr lang="en-US" sz="2600" dirty="0" err="1"/>
              <a:t>fibres</a:t>
            </a:r>
            <a:r>
              <a:rPr lang="en-US" sz="2600" dirty="0"/>
              <a:t> and filaments. </a:t>
            </a:r>
          </a:p>
          <a:p>
            <a:r>
              <a:rPr lang="en-US" sz="2600" dirty="0"/>
              <a:t>These results indicate that future policies should focus on discouraging plastic use in clothing and fabric related industries.</a:t>
            </a:r>
          </a:p>
          <a:p>
            <a:r>
              <a:rPr lang="en-US" sz="2600" dirty="0"/>
              <a:t>They also demonstrate the value of using input-output data to determine plastic intensity.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DB0A7A-4A76-4BBE-92F5-3D76792C1CBE}"/>
              </a:ext>
            </a:extLst>
          </p:cNvPr>
          <p:cNvSpPr txBox="1"/>
          <p:nvPr/>
        </p:nvSpPr>
        <p:spPr>
          <a:xfrm>
            <a:off x="11107712" y="6172200"/>
            <a:ext cx="69376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7983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16145</TotalTime>
  <Words>897</Words>
  <Application>Microsoft Office PowerPoint</Application>
  <PresentationFormat>Widescreen</PresentationFormat>
  <Paragraphs>156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The Plastic Intensity of Industries in the US: The Devil Wears Plastic</vt:lpstr>
      <vt:lpstr>Structure</vt:lpstr>
      <vt:lpstr>Motivation</vt:lpstr>
      <vt:lpstr>Literature Review</vt:lpstr>
      <vt:lpstr>Data</vt:lpstr>
      <vt:lpstr>Methodology</vt:lpstr>
      <vt:lpstr>Methodology</vt:lpstr>
      <vt:lpstr>Methodology</vt:lpstr>
      <vt:lpstr>Plastic intensity by industry and by plastic type </vt:lpstr>
      <vt:lpstr>Plastic intensity by industry by polluting plastic type</vt:lpstr>
      <vt:lpstr>Plastic fibres and filaments intensity and value of plastic input by industry </vt:lpstr>
      <vt:lpstr>Plastic bottles intensity and value of plastic input by industry </vt:lpstr>
      <vt:lpstr>Coated paper and plastic film intensity and value of plastic input by industry </vt:lpstr>
      <vt:lpstr>Plastic packaging materials intensity and value of plastic input by industry </vt:lpstr>
      <vt:lpstr>Polystyrene intensity and value of plastic input by industry </vt:lpstr>
      <vt:lpstr>Plastic resin intensity and value of plastic input by industry </vt:lpstr>
      <vt:lpstr>Synthetic rubber intensity and value of plastic input by industry </vt:lpstr>
      <vt:lpstr>Conclusions</vt:lpstr>
    </vt:vector>
  </TitlesOfParts>
  <Company>AUT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BUSS504</dc:title>
  <dc:creator>Barry Brunette</dc:creator>
  <cp:lastModifiedBy>Dominic White</cp:lastModifiedBy>
  <cp:revision>191</cp:revision>
  <dcterms:created xsi:type="dcterms:W3CDTF">2018-11-11T23:07:54Z</dcterms:created>
  <dcterms:modified xsi:type="dcterms:W3CDTF">2022-06-08T12:28:32Z</dcterms:modified>
</cp:coreProperties>
</file>