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theme/themeOverride1.xml" ContentType="application/vnd.openxmlformats-officedocument.themeOverr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 bookmarkIdSeed="2">
  <p:sldMasterIdLst>
    <p:sldMasterId id="2147483659" r:id="rId1"/>
    <p:sldMasterId id="2147483661" r:id="rId2"/>
  </p:sldMasterIdLst>
  <p:notesMasterIdLst>
    <p:notesMasterId r:id="rId27"/>
  </p:notesMasterIdLst>
  <p:sldIdLst>
    <p:sldId id="293" r:id="rId3"/>
    <p:sldId id="377" r:id="rId4"/>
    <p:sldId id="354" r:id="rId5"/>
    <p:sldId id="347" r:id="rId6"/>
    <p:sldId id="378" r:id="rId7"/>
    <p:sldId id="351" r:id="rId8"/>
    <p:sldId id="366" r:id="rId9"/>
    <p:sldId id="371" r:id="rId10"/>
    <p:sldId id="372" r:id="rId11"/>
    <p:sldId id="374" r:id="rId12"/>
    <p:sldId id="373" r:id="rId13"/>
    <p:sldId id="376" r:id="rId14"/>
    <p:sldId id="268" r:id="rId15"/>
    <p:sldId id="380" r:id="rId16"/>
    <p:sldId id="381" r:id="rId17"/>
    <p:sldId id="382" r:id="rId18"/>
    <p:sldId id="375" r:id="rId19"/>
    <p:sldId id="379" r:id="rId20"/>
    <p:sldId id="363" r:id="rId21"/>
    <p:sldId id="369" r:id="rId22"/>
    <p:sldId id="364" r:id="rId23"/>
    <p:sldId id="358" r:id="rId24"/>
    <p:sldId id="318" r:id="rId25"/>
    <p:sldId id="321" r:id="rId26"/>
  </p:sldIdLst>
  <p:sldSz cx="9144000" cy="5143500" type="screen16x9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  <p:embeddedFont>
      <p:font typeface="Cambria Math" panose="02040503050406030204" pitchFamily="18" charset="0"/>
      <p:regular r:id="rId32"/>
    </p:embeddedFont>
    <p:embeddedFont>
      <p:font typeface="Georgia" panose="02040502050405020303" pitchFamily="18" charset="0"/>
      <p:regular r:id="rId33"/>
      <p:bold r:id="rId34"/>
      <p:italic r:id="rId35"/>
      <p:boldItalic r:id="rId36"/>
    </p:embeddedFont>
    <p:embeddedFont>
      <p:font typeface="Open Sans" panose="020B0604020202020204" charset="0"/>
      <p:regular r:id="rId37"/>
      <p:bold r:id="rId38"/>
      <p:italic r:id="rId39"/>
      <p:boldItalic r:id="rId40"/>
    </p:embeddedFont>
    <p:embeddedFont>
      <p:font typeface="PT Sans Narrow" panose="020B0604020202020204" charset="0"/>
      <p:regular r:id="rId41"/>
      <p:bold r:id="rId4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95D46"/>
    <a:srgbClr val="F2F2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687" autoAdjust="0"/>
    <p:restoredTop sz="71557" autoAdjust="0"/>
  </p:normalViewPr>
  <p:slideViewPr>
    <p:cSldViewPr snapToGrid="0">
      <p:cViewPr varScale="1">
        <p:scale>
          <a:sx n="81" d="100"/>
          <a:sy n="81" d="100"/>
        </p:scale>
        <p:origin x="3488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font" Target="fonts/font12.fntdata"/><Relationship Id="rId21" Type="http://schemas.openxmlformats.org/officeDocument/2006/relationships/slide" Target="slides/slide19.xml"/><Relationship Id="rId34" Type="http://schemas.openxmlformats.org/officeDocument/2006/relationships/font" Target="fonts/font7.fntdata"/><Relationship Id="rId42" Type="http://schemas.openxmlformats.org/officeDocument/2006/relationships/font" Target="fonts/font15.fntdata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font" Target="fonts/font5.fntdata"/><Relationship Id="rId37" Type="http://schemas.openxmlformats.org/officeDocument/2006/relationships/font" Target="fonts/font10.fntdata"/><Relationship Id="rId40" Type="http://schemas.openxmlformats.org/officeDocument/2006/relationships/font" Target="fonts/font13.fntdata"/><Relationship Id="rId45" Type="http://schemas.openxmlformats.org/officeDocument/2006/relationships/theme" Target="theme/theme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1.fntdata"/><Relationship Id="rId36" Type="http://schemas.openxmlformats.org/officeDocument/2006/relationships/font" Target="fonts/font9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font" Target="fonts/font4.fntdata"/><Relationship Id="rId44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notesMaster" Target="notesMasters/notesMaster1.xml"/><Relationship Id="rId30" Type="http://schemas.openxmlformats.org/officeDocument/2006/relationships/font" Target="fonts/font3.fntdata"/><Relationship Id="rId35" Type="http://schemas.openxmlformats.org/officeDocument/2006/relationships/font" Target="fonts/font8.fntdata"/><Relationship Id="rId43" Type="http://schemas.openxmlformats.org/officeDocument/2006/relationships/presProps" Target="presProps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font" Target="fonts/font6.fntdata"/><Relationship Id="rId38" Type="http://schemas.openxmlformats.org/officeDocument/2006/relationships/font" Target="fonts/font11.fntdata"/><Relationship Id="rId46" Type="http://schemas.openxmlformats.org/officeDocument/2006/relationships/tableStyles" Target="tableStyles.xml"/><Relationship Id="rId20" Type="http://schemas.openxmlformats.org/officeDocument/2006/relationships/slide" Target="slides/slide18.xml"/><Relationship Id="rId41" Type="http://schemas.openxmlformats.org/officeDocument/2006/relationships/font" Target="fonts/font14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themeOverride" Target="../theme/themeOverride1.xm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package" Target="../embeddings/Microsoft_Excel_Worksheet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Sheet2!$C$2</c:f>
              <c:strCache>
                <c:ptCount val="1"/>
                <c:pt idx="0">
                  <c:v>OPEC+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Sheet2!$B$3:$B$6</c:f>
              <c:strCache>
                <c:ptCount val="4"/>
                <c:pt idx="0">
                  <c:v>Makrup rate</c:v>
                </c:pt>
                <c:pt idx="1">
                  <c:v>Markup rent</c:v>
                </c:pt>
                <c:pt idx="2">
                  <c:v>Firm entry/exit</c:v>
                </c:pt>
                <c:pt idx="3">
                  <c:v>Output per firm</c:v>
                </c:pt>
              </c:strCache>
            </c:strRef>
          </c:cat>
          <c:val>
            <c:numRef>
              <c:f>Sheet2!$C$3:$C$6</c:f>
              <c:numCache>
                <c:formatCode>0%</c:formatCode>
                <c:ptCount val="4"/>
                <c:pt idx="0">
                  <c:v>-0.05</c:v>
                </c:pt>
                <c:pt idx="1">
                  <c:v>-0.17</c:v>
                </c:pt>
                <c:pt idx="2">
                  <c:v>-0.11</c:v>
                </c:pt>
                <c:pt idx="3">
                  <c:v>0.06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54-47A1-9C52-0A1B3B96B4F0}"/>
            </c:ext>
          </c:extLst>
        </c:ser>
        <c:ser>
          <c:idx val="1"/>
          <c:order val="1"/>
          <c:tx>
            <c:strRef>
              <c:f>Sheet2!$D$2</c:f>
              <c:strCache>
                <c:ptCount val="1"/>
                <c:pt idx="0">
                  <c:v>ROW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5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Sheet2!$B$3:$B$6</c:f>
              <c:strCache>
                <c:ptCount val="4"/>
                <c:pt idx="0">
                  <c:v>Makrup rate</c:v>
                </c:pt>
                <c:pt idx="1">
                  <c:v>Markup rent</c:v>
                </c:pt>
                <c:pt idx="2">
                  <c:v>Firm entry/exit</c:v>
                </c:pt>
                <c:pt idx="3">
                  <c:v>Output per firm</c:v>
                </c:pt>
              </c:strCache>
            </c:strRef>
          </c:cat>
          <c:val>
            <c:numRef>
              <c:f>Sheet2!$D$3:$D$6</c:f>
              <c:numCache>
                <c:formatCode>0%</c:formatCode>
                <c:ptCount val="4"/>
                <c:pt idx="0">
                  <c:v>-0.02</c:v>
                </c:pt>
                <c:pt idx="1">
                  <c:v>-0.1</c:v>
                </c:pt>
                <c:pt idx="2">
                  <c:v>-0.09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454-47A1-9C52-0A1B3B96B4F0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620586320"/>
        <c:axId val="812295728"/>
      </c:barChart>
      <c:catAx>
        <c:axId val="6205863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high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812295728"/>
        <c:crosses val="autoZero"/>
        <c:auto val="1"/>
        <c:lblAlgn val="ctr"/>
        <c:lblOffset val="100"/>
        <c:noMultiLvlLbl val="0"/>
      </c:catAx>
      <c:valAx>
        <c:axId val="812295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5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6205863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5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 sz="1500"/>
      </a:pPr>
      <a:endParaRPr lang="en-US"/>
    </a:p>
  </c:txPr>
  <c:externalData r:id="rId4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16747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76c5e1b9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800" dirty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(13.10.2024) for sale at 1,49m euros for those interested (lotto winner hiding among us??) 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/>
          </a:p>
        </p:txBody>
      </p:sp>
    </p:spTree>
    <p:extLst>
      <p:ext uri="{BB962C8B-B14F-4D97-AF65-F5344CB8AC3E}">
        <p14:creationId xmlns:p14="http://schemas.microsoft.com/office/powerpoint/2010/main" val="405922483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76c5e1b9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Imp. Compt. &amp; OPEC behavior critical to climate policy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/>
          </a:p>
        </p:txBody>
      </p:sp>
    </p:spTree>
    <p:extLst>
      <p:ext uri="{BB962C8B-B14F-4D97-AF65-F5344CB8AC3E}">
        <p14:creationId xmlns:p14="http://schemas.microsoft.com/office/powerpoint/2010/main" val="159886145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76c5e1b9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800" b="0" dirty="0">
                <a:solidFill>
                  <a:srgbClr val="695D46"/>
                </a:solidFill>
                <a:effectLst/>
              </a:rPr>
              <a:t>Aim: Not predictive accuracy but identify mechanism and direction of effects.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800" b="0" dirty="0">
                <a:solidFill>
                  <a:srgbClr val="695D46"/>
                </a:solidFill>
                <a:effectLst/>
              </a:rPr>
              <a:t>OPEC+ based on </a:t>
            </a:r>
            <a:r>
              <a:rPr lang="en-US" sz="8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US Energy Information Agency definition =</a:t>
            </a:r>
            <a:r>
              <a:rPr lang="en-US" sz="800" b="0" dirty="0">
                <a:solidFill>
                  <a:srgbClr val="695D46"/>
                </a:solidFill>
                <a:effectLst/>
              </a:rPr>
              <a:t> </a:t>
            </a: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Arial"/>
                <a:cs typeface="Arial"/>
                <a:sym typeface="Arial"/>
              </a:rPr>
              <a:t>OPEC + Declaration of cooperation.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Calibri" panose="020F0502020204030204" pitchFamily="34" charset="0"/>
                <a:cs typeface="Arial"/>
                <a:sym typeface="Arial"/>
              </a:rPr>
              <a:t>Input, output, and sales taxes.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1100" b="0" i="0" u="none" strike="noStrike" cap="none" dirty="0">
                <a:solidFill>
                  <a:srgbClr val="000000"/>
                </a:solidFill>
                <a:effectLst/>
                <a:latin typeface="Arial"/>
                <a:ea typeface="Calibri" panose="020F0502020204030204" pitchFamily="34" charset="0"/>
                <a:cs typeface="Arial"/>
                <a:sym typeface="Arial"/>
              </a:rPr>
              <a:t>Closures: </a:t>
            </a:r>
            <a:r>
              <a:rPr lang="en-US" sz="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Fixed endowments + Fixed saving/investment =&gt; Fixed current account 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=&gt; Economic effect of a policy for a given level of foreign borrowing and investment</a:t>
            </a:r>
          </a:p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endParaRPr lang="en-US" sz="800" b="0" dirty="0">
              <a:solidFill>
                <a:srgbClr val="695D46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/>
          </a:p>
        </p:txBody>
      </p:sp>
    </p:spTree>
    <p:extLst>
      <p:ext uri="{BB962C8B-B14F-4D97-AF65-F5344CB8AC3E}">
        <p14:creationId xmlns:p14="http://schemas.microsoft.com/office/powerpoint/2010/main" val="33334598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Google Shape;72;gb76c5e1b93_0_4:notes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685800" y="4343400"/>
                <a:ext cx="5486400" cy="41148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  <a:tabLst/>
                  <a:defRPr/>
                </a:pPr>
                <a14:m>
                  <m:oMath xmlns:m="http://schemas.openxmlformats.org/officeDocument/2006/math">
                    <m:r>
                      <a:rPr lang="ar-AE" sz="4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 </m:t>
                    </m:r>
                    <m:sSup>
                      <m:sSupPr>
                        <m:ctrlPr>
                          <a:rPr lang="ar-AE" sz="4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</m:ctrlPr>
                      </m:sSupPr>
                      <m:e>
                        <m:r>
                          <a:rPr lang="ar-AE" sz="4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𝑝</m:t>
                        </m:r>
                      </m:e>
                      <m:sup>
                        <m:r>
                          <a:rPr lang="ar-AE" sz="4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′</m:t>
                        </m:r>
                      </m:sup>
                    </m:sSup>
                    <m:r>
                      <a:rPr lang="ar-AE" sz="4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𝑦</m:t>
                    </m:r>
                    <m:r>
                      <a:rPr lang="ar-AE" sz="4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 =</m:t>
                    </m:r>
                    <m:f>
                      <m:fPr>
                        <m:ctrlPr>
                          <a:rPr lang="ar-AE" sz="4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</m:ctrlPr>
                      </m:fPr>
                      <m:num>
                        <m:r>
                          <a:rPr lang="ar-AE" sz="4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𝑑𝑝</m:t>
                        </m:r>
                      </m:num>
                      <m:den>
                        <m:r>
                          <a:rPr lang="ar-AE" sz="4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𝑑𝑦</m:t>
                        </m:r>
                      </m:den>
                    </m:f>
                    <m:r>
                      <a:rPr lang="ar-AE" sz="4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 ∗</m:t>
                    </m:r>
                    <m:f>
                      <m:fPr>
                        <m:ctrlPr>
                          <a:rPr lang="ar-AE" sz="4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</m:ctrlPr>
                      </m:fPr>
                      <m:num>
                        <m:r>
                          <a:rPr lang="ar-AE" sz="4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𝑦</m:t>
                        </m:r>
                      </m:num>
                      <m:den>
                        <m:r>
                          <a:rPr lang="ar-AE" sz="4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𝑝</m:t>
                        </m:r>
                      </m:den>
                    </m:f>
                    <m:r>
                      <a:rPr lang="ar-AE" sz="4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∗</m:t>
                    </m:r>
                    <m:r>
                      <a:rPr lang="ar-AE" sz="4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𝑝</m:t>
                    </m:r>
                    <m:r>
                      <a:rPr lang="ar-AE" sz="400" b="0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      </m:t>
                    </m:r>
                    <m:r>
                      <a:rPr lang="ar-AE" sz="400" b="1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</a:rPr>
                      <m:t>𝛈</m:t>
                    </m:r>
                  </m:oMath>
                </a14:m>
                <a:r>
                  <a:rPr lang="ar-AE" sz="4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Arial"/>
                  </a:rPr>
                  <a:t> = </a:t>
                </a:r>
                <a:r>
                  <a:rPr lang="fr-CH" sz="4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Arial"/>
                  </a:rPr>
                  <a:t>eta = how much</a:t>
                </a:r>
                <a:r>
                  <a:rPr lang="fr-CH" sz="400" baseline="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Arial"/>
                  </a:rPr>
                  <a:t> demand reacts to producers changing the price of y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  <a:tabLst/>
                  <a:defRPr/>
                </a:pPr>
                <a:r>
                  <a:rPr lang="fr-CH" sz="400" baseline="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Arial"/>
                  </a:rPr>
                  <a:t>Cournot compete on quantity,</a:t>
                </a:r>
                <a:endParaRPr lang="fr-CH" sz="400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Arial"/>
                </a:endParaRPr>
              </a:p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CH" sz="8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As markup revenue grows, new firms enter the </a:t>
                </a:r>
                <a:r>
                  <a:rPr lang="fr-CH" sz="800" b="0" i="0" u="none" strike="noStrike" cap="none" dirty="0" err="1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market</a:t>
                </a:r>
                <a:r>
                  <a:rPr lang="fr-CH" sz="8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, and </a:t>
                </a:r>
                <a:r>
                  <a:rPr lang="fr-CH" sz="800" b="0" i="0" u="none" strike="noStrike" cap="none" dirty="0" err="1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demand</a:t>
                </a:r>
                <a:r>
                  <a:rPr lang="fr-CH" sz="8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 for </a:t>
                </a:r>
                <a:r>
                  <a:rPr lang="fr-CH" sz="800" b="0" i="0" u="none" strike="noStrike" cap="none" dirty="0" err="1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fixed</a:t>
                </a:r>
                <a:r>
                  <a:rPr lang="fr-CH" sz="8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fr-CH" sz="800" b="0" i="0" u="none" strike="noStrike" cap="none" dirty="0" err="1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costs</a:t>
                </a:r>
                <a:r>
                  <a:rPr lang="fr-CH" sz="8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fr-CH" sz="800" b="0" i="0" u="none" strike="noStrike" cap="none" dirty="0" err="1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rises</a:t>
                </a:r>
                <a:r>
                  <a:rPr lang="fr-CH" sz="8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. Markups update to the new </a:t>
                </a:r>
                <a:r>
                  <a:rPr lang="fr-CH" sz="800" b="0" i="0" u="none" strike="noStrike" cap="none" dirty="0" err="1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number</a:t>
                </a:r>
                <a:r>
                  <a:rPr lang="fr-CH" sz="8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 of entries, </a:t>
                </a:r>
                <a:r>
                  <a:rPr lang="fr-CH" sz="800" b="0" i="0" u="none" strike="noStrike" cap="none" dirty="0" err="1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which</a:t>
                </a:r>
                <a:r>
                  <a:rPr lang="fr-CH" sz="8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 in </a:t>
                </a:r>
                <a:r>
                  <a:rPr lang="fr-CH" sz="800" b="0" i="0" u="none" strike="noStrike" cap="none" dirty="0" err="1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turn</a:t>
                </a:r>
                <a:r>
                  <a:rPr lang="fr-CH" sz="8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 influences </a:t>
                </a:r>
                <a:r>
                  <a:rPr lang="fr-CH" sz="800" b="0" i="0" u="none" strike="noStrike" cap="none" dirty="0" err="1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other</a:t>
                </a:r>
                <a:r>
                  <a:rPr lang="fr-CH" sz="8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 variables, </a:t>
                </a:r>
                <a:r>
                  <a:rPr lang="fr-CH" sz="800" b="0" i="0" u="none" strike="noStrike" cap="none" dirty="0" err="1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including</a:t>
                </a:r>
                <a:r>
                  <a:rPr lang="fr-CH" sz="8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fr-CH" sz="800" b="0" i="0" u="none" strike="noStrike" cap="none" dirty="0" err="1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firm</a:t>
                </a:r>
                <a:r>
                  <a:rPr lang="fr-CH" sz="8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fr-CH" sz="800" b="0" i="0" u="none" strike="noStrike" cap="none" dirty="0" err="1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scale</a:t>
                </a:r>
                <a:r>
                  <a:rPr lang="fr-CH" sz="8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, </a:t>
                </a:r>
                <a:r>
                  <a:rPr lang="fr-CH" sz="800" b="0" i="0" u="none" strike="noStrike" cap="none" dirty="0" err="1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within</a:t>
                </a:r>
                <a:r>
                  <a:rPr lang="fr-CH" sz="8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 the </a:t>
                </a:r>
                <a:r>
                  <a:rPr lang="fr-CH" sz="800" b="0" i="0" u="none" strike="noStrike" cap="none" dirty="0" err="1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general</a:t>
                </a:r>
                <a:r>
                  <a:rPr lang="fr-CH" sz="8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fr-CH" sz="800" b="0" i="0" u="none" strike="noStrike" cap="none" dirty="0" err="1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equilibrium</a:t>
                </a:r>
                <a:r>
                  <a:rPr lang="fr-CH" sz="8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 </a:t>
                </a:r>
                <a:r>
                  <a:rPr lang="fr-CH" sz="800" b="0" i="0" u="none" strike="noStrike" cap="none" dirty="0" err="1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framework</a:t>
                </a:r>
                <a:r>
                  <a:rPr lang="fr-CH" sz="800" b="0" i="0" u="none" strike="noStrike" cap="none" dirty="0">
                    <a:solidFill>
                      <a:srgbClr val="000000"/>
                    </a:solidFill>
                    <a:effectLst/>
                    <a:latin typeface="Arial"/>
                    <a:ea typeface="Arial"/>
                    <a:cs typeface="Arial"/>
                    <a:sym typeface="Arial"/>
                  </a:rPr>
                  <a:t>,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  <a:tabLst/>
                  <a:defRPr/>
                </a:pPr>
                <a:r>
                  <a:rPr lang="en-US" sz="8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Markup = Sum of the individual elasticities times the share of quantity sold to that buyer</a:t>
                </a:r>
              </a:p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CH" sz="300" dirty="0"/>
              </a:p>
            </p:txBody>
          </p:sp>
        </mc:Choice>
        <mc:Fallback xmlns="">
          <p:sp>
            <p:nvSpPr>
              <p:cNvPr id="72" name="Google Shape;72;gb76c5e1b93_0_4:notes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685800" y="4343400"/>
                <a:ext cx="5486400" cy="41148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  <a:tabLst/>
                  <a:defRPr/>
                </a:pPr>
                <a:r>
                  <a:rPr lang="fr-CH" sz="800" b="0" i="0">
                    <a:solidFill>
                      <a:schemeClr val="dk2"/>
                    </a:solidFill>
                    <a:latin typeface="Cambria Math" panose="02040503050406030204" pitchFamily="18" charset="0"/>
                    <a:ea typeface="Open Sans"/>
                    <a:cs typeface="Open Sans"/>
                  </a:rPr>
                  <a:t> 𝑝^′ 𝑦 =𝑑𝑝/𝑑𝑦  ∗𝑦/𝑝∗𝑝</a:t>
                </a:r>
                <a:endParaRPr lang="en-US" sz="800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Arial"/>
                </a:endParaRPr>
              </a:p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CH" sz="700" dirty="0"/>
              </a:p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CH" sz="700" dirty="0"/>
                  <a:t>Cournot = </a:t>
                </a:r>
                <a:r>
                  <a:rPr lang="fr-CH" sz="700" dirty="0" err="1"/>
                  <a:t>Compete</a:t>
                </a:r>
                <a:r>
                  <a:rPr lang="fr-CH" sz="700" dirty="0"/>
                  <a:t> on </a:t>
                </a:r>
                <a:endParaRPr sz="700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55716165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76c5e1b9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/>
          </a:p>
        </p:txBody>
      </p:sp>
    </p:spTree>
    <p:extLst>
      <p:ext uri="{BB962C8B-B14F-4D97-AF65-F5344CB8AC3E}">
        <p14:creationId xmlns:p14="http://schemas.microsoft.com/office/powerpoint/2010/main" val="297287846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76c5e1b9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 OPEC+ almost 0 imports in benchmark   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/>
          </a:p>
        </p:txBody>
      </p:sp>
    </p:spTree>
    <p:extLst>
      <p:ext uri="{BB962C8B-B14F-4D97-AF65-F5344CB8AC3E}">
        <p14:creationId xmlns:p14="http://schemas.microsoft.com/office/powerpoint/2010/main" val="41192813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76c5e1b9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 OPEC+ almost 0 imports in benchmark   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/>
          </a:p>
        </p:txBody>
      </p:sp>
    </p:spTree>
    <p:extLst>
      <p:ext uri="{BB962C8B-B14F-4D97-AF65-F5344CB8AC3E}">
        <p14:creationId xmlns:p14="http://schemas.microsoft.com/office/powerpoint/2010/main" val="87218374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76c5e1b9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 OPEC+ almost 0 imports in benchmark   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/>
          </a:p>
        </p:txBody>
      </p:sp>
    </p:spTree>
    <p:extLst>
      <p:ext uri="{BB962C8B-B14F-4D97-AF65-F5344CB8AC3E}">
        <p14:creationId xmlns:p14="http://schemas.microsoft.com/office/powerpoint/2010/main" val="211170505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76c5e1b9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Concentration rises &amp; the remaining firms move down their average cost curves (productivity effect)</a:t>
            </a:r>
          </a:p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/>
          </a:p>
        </p:txBody>
      </p:sp>
    </p:spTree>
    <p:extLst>
      <p:ext uri="{BB962C8B-B14F-4D97-AF65-F5344CB8AC3E}">
        <p14:creationId xmlns:p14="http://schemas.microsoft.com/office/powerpoint/2010/main" val="21748253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76c5e1b9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/>
          </a:p>
        </p:txBody>
      </p:sp>
    </p:spTree>
    <p:extLst>
      <p:ext uri="{BB962C8B-B14F-4D97-AF65-F5344CB8AC3E}">
        <p14:creationId xmlns:p14="http://schemas.microsoft.com/office/powerpoint/2010/main" val="202290184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76c5e1b9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/>
          </a:p>
        </p:txBody>
      </p:sp>
    </p:spTree>
    <p:extLst>
      <p:ext uri="{BB962C8B-B14F-4D97-AF65-F5344CB8AC3E}">
        <p14:creationId xmlns:p14="http://schemas.microsoft.com/office/powerpoint/2010/main" val="35490104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Google Shape;150;gb3f4626a32_0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1" name="Google Shape;151;gb3f4626a32_0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Each method better fits a specific story/context. </a:t>
            </a:r>
            <a:endParaRPr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76c5e1b9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/>
          </a:p>
        </p:txBody>
      </p:sp>
    </p:spTree>
    <p:extLst>
      <p:ext uri="{BB962C8B-B14F-4D97-AF65-F5344CB8AC3E}">
        <p14:creationId xmlns:p14="http://schemas.microsoft.com/office/powerpoint/2010/main" val="136232321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76c5e1b9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/>
          </a:p>
        </p:txBody>
      </p:sp>
    </p:spTree>
    <p:extLst>
      <p:ext uri="{BB962C8B-B14F-4D97-AF65-F5344CB8AC3E}">
        <p14:creationId xmlns:p14="http://schemas.microsoft.com/office/powerpoint/2010/main" val="248627036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76c5e1b9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endParaRPr sz="700" dirty="0"/>
          </a:p>
        </p:txBody>
      </p:sp>
    </p:spTree>
    <p:extLst>
      <p:ext uri="{BB962C8B-B14F-4D97-AF65-F5344CB8AC3E}">
        <p14:creationId xmlns:p14="http://schemas.microsoft.com/office/powerpoint/2010/main" val="258685410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Google Shape;72;gb76c5e1b93_0_4:notes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685800" y="4343400"/>
                <a:ext cx="5486400" cy="41148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  <a:tabLst/>
                  <a:defRPr/>
                </a:pPr>
                <a:endParaRPr sz="700" dirty="0"/>
              </a:p>
            </p:txBody>
          </p:sp>
        </mc:Choice>
        <mc:Fallback xmlns="">
          <p:sp>
            <p:nvSpPr>
              <p:cNvPr id="72" name="Google Shape;72;gb76c5e1b93_0_4:notes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685800" y="4343400"/>
                <a:ext cx="5486400" cy="41148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  <a:tabLst/>
                  <a:defRPr/>
                </a:pPr>
                <a:r>
                  <a:rPr lang="fr-CH" sz="800" b="0" i="0">
                    <a:solidFill>
                      <a:schemeClr val="dk2"/>
                    </a:solidFill>
                    <a:latin typeface="Cambria Math" panose="02040503050406030204" pitchFamily="18" charset="0"/>
                    <a:ea typeface="Open Sans"/>
                    <a:cs typeface="Open Sans"/>
                  </a:rPr>
                  <a:t> 𝑝^′ 𝑦 =𝑑𝑝/𝑑𝑦  ∗𝑦/𝑝∗𝑝</a:t>
                </a:r>
                <a:endParaRPr lang="en-US" sz="800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Arial"/>
                </a:endParaRPr>
              </a:p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CH" sz="700" dirty="0"/>
              </a:p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CH" sz="700" dirty="0"/>
                  <a:t>Cournot = </a:t>
                </a:r>
                <a:r>
                  <a:rPr lang="fr-CH" sz="700" dirty="0" err="1"/>
                  <a:t>Compete</a:t>
                </a:r>
                <a:r>
                  <a:rPr lang="fr-CH" sz="700" dirty="0"/>
                  <a:t> on </a:t>
                </a:r>
                <a:endParaRPr sz="700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30019860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Google Shape;72;gb76c5e1b93_0_4:notes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685800" y="4343400"/>
                <a:ext cx="5486400" cy="41148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  <a:tabLst/>
                  <a:defRPr/>
                </a:pPr>
                <a:endParaRPr lang="fr-CH" sz="300" dirty="0"/>
              </a:p>
            </p:txBody>
          </p:sp>
        </mc:Choice>
        <mc:Fallback xmlns="">
          <p:sp>
            <p:nvSpPr>
              <p:cNvPr id="72" name="Google Shape;72;gb76c5e1b93_0_4:notes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685800" y="4343400"/>
                <a:ext cx="5486400" cy="41148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  <a:tabLst/>
                  <a:defRPr/>
                </a:pPr>
                <a:r>
                  <a:rPr lang="fr-CH" sz="800" b="0" i="0">
                    <a:solidFill>
                      <a:schemeClr val="dk2"/>
                    </a:solidFill>
                    <a:latin typeface="Cambria Math" panose="02040503050406030204" pitchFamily="18" charset="0"/>
                    <a:ea typeface="Open Sans"/>
                    <a:cs typeface="Open Sans"/>
                  </a:rPr>
                  <a:t> 𝑝^′ 𝑦 =𝑑𝑝/𝑑𝑦  ∗𝑦/𝑝∗𝑝</a:t>
                </a:r>
                <a:endParaRPr lang="en-US" sz="800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Arial"/>
                </a:endParaRPr>
              </a:p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CH" sz="700" dirty="0"/>
              </a:p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CH" sz="700" dirty="0"/>
                  <a:t>Cournot = </a:t>
                </a:r>
                <a:r>
                  <a:rPr lang="fr-CH" sz="700" dirty="0" err="1"/>
                  <a:t>Compete</a:t>
                </a:r>
                <a:r>
                  <a:rPr lang="fr-CH" sz="700" dirty="0"/>
                  <a:t> on </a:t>
                </a:r>
                <a:endParaRPr sz="700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8775242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Google Shape;72;gb76c5e1b93_0_4:notes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685800" y="4343400"/>
                <a:ext cx="5486400" cy="41148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  <a:tabLst/>
                  <a:defRPr/>
                </a:pPr>
                <a:endParaRPr sz="700" dirty="0"/>
              </a:p>
            </p:txBody>
          </p:sp>
        </mc:Choice>
        <mc:Fallback xmlns="">
          <p:sp>
            <p:nvSpPr>
              <p:cNvPr id="72" name="Google Shape;72;gb76c5e1b93_0_4:notes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685800" y="4343400"/>
                <a:ext cx="5486400" cy="41148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  <a:tabLst/>
                  <a:defRPr/>
                </a:pPr>
                <a:r>
                  <a:rPr lang="fr-CH" sz="800" b="0" i="0">
                    <a:solidFill>
                      <a:schemeClr val="dk2"/>
                    </a:solidFill>
                    <a:latin typeface="Cambria Math" panose="02040503050406030204" pitchFamily="18" charset="0"/>
                    <a:ea typeface="Open Sans"/>
                    <a:cs typeface="Open Sans"/>
                  </a:rPr>
                  <a:t> 𝑝^′ 𝑦 =𝑑𝑝/𝑑𝑦  ∗𝑦/𝑝∗𝑝</a:t>
                </a:r>
                <a:endParaRPr lang="en-US" sz="800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Arial"/>
                </a:endParaRPr>
              </a:p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CH" sz="700" dirty="0"/>
              </a:p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CH" sz="700" dirty="0"/>
                  <a:t>Cournot = </a:t>
                </a:r>
                <a:r>
                  <a:rPr lang="fr-CH" sz="700" dirty="0" err="1"/>
                  <a:t>Compete</a:t>
                </a:r>
                <a:r>
                  <a:rPr lang="fr-CH" sz="700" dirty="0"/>
                  <a:t> on </a:t>
                </a:r>
                <a:endParaRPr sz="700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27663037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Google Shape;72;gb76c5e1b93_0_4:notes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685800" y="4343400"/>
                <a:ext cx="5486400" cy="41148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  <a:tabLst/>
                  <a:defRPr/>
                </a:pPr>
                <a:endParaRPr sz="700" dirty="0"/>
              </a:p>
            </p:txBody>
          </p:sp>
        </mc:Choice>
        <mc:Fallback xmlns="">
          <p:sp>
            <p:nvSpPr>
              <p:cNvPr id="72" name="Google Shape;72;gb76c5e1b93_0_4:notes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685800" y="4343400"/>
                <a:ext cx="5486400" cy="41148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  <a:tabLst/>
                  <a:defRPr/>
                </a:pPr>
                <a:r>
                  <a:rPr lang="fr-CH" sz="800" b="0" i="0">
                    <a:solidFill>
                      <a:schemeClr val="dk2"/>
                    </a:solidFill>
                    <a:latin typeface="Cambria Math" panose="02040503050406030204" pitchFamily="18" charset="0"/>
                    <a:ea typeface="Open Sans"/>
                    <a:cs typeface="Open Sans"/>
                  </a:rPr>
                  <a:t> 𝑝^′ 𝑦 =𝑑𝑝/𝑑𝑦  ∗𝑦/𝑝∗𝑝</a:t>
                </a:r>
                <a:endParaRPr lang="en-US" sz="800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Arial"/>
                </a:endParaRPr>
              </a:p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CH" sz="700" dirty="0"/>
              </a:p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CH" sz="700" dirty="0"/>
                  <a:t>Cournot = </a:t>
                </a:r>
                <a:r>
                  <a:rPr lang="fr-CH" sz="700" dirty="0" err="1"/>
                  <a:t>Compete</a:t>
                </a:r>
                <a:r>
                  <a:rPr lang="fr-CH" sz="700" dirty="0"/>
                  <a:t> on </a:t>
                </a:r>
                <a:endParaRPr sz="700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3408956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2" name="Google Shape;72;gb76c5e1b93_0_4:notes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685800" y="4343400"/>
                <a:ext cx="5486400" cy="41148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  <a:tabLst/>
                  <a:defRPr/>
                </a:pPr>
                <a:endParaRPr sz="700" dirty="0"/>
              </a:p>
            </p:txBody>
          </p:sp>
        </mc:Choice>
        <mc:Fallback xmlns="">
          <p:sp>
            <p:nvSpPr>
              <p:cNvPr id="72" name="Google Shape;72;gb76c5e1b93_0_4:notes"/>
              <p:cNvSpPr txBox="1">
                <a:spLocks noGrp="1"/>
              </p:cNvSpPr>
              <p:nvPr>
                <p:ph type="body" idx="1"/>
              </p:nvPr>
            </p:nvSpPr>
            <p:spPr>
              <a:xfrm>
                <a:off x="685800" y="4343400"/>
                <a:ext cx="5486400" cy="4114800"/>
              </a:xfrm>
              <a:prstGeom prst="rect">
                <a:avLst/>
              </a:prstGeom>
            </p:spPr>
            <p:txBody>
              <a:bodyPr spcFirstLastPara="1" wrap="square" lIns="91425" tIns="91425" rIns="91425" bIns="91425" anchor="t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Clr>
                    <a:srgbClr val="000000"/>
                  </a:buClr>
                  <a:buSzPts val="1100"/>
                  <a:buFont typeface="Arial"/>
                  <a:buNone/>
                  <a:tabLst/>
                  <a:defRPr/>
                </a:pPr>
                <a:r>
                  <a:rPr lang="fr-CH" sz="800" b="0" i="0">
                    <a:solidFill>
                      <a:schemeClr val="dk2"/>
                    </a:solidFill>
                    <a:latin typeface="Cambria Math" panose="02040503050406030204" pitchFamily="18" charset="0"/>
                    <a:ea typeface="Open Sans"/>
                    <a:cs typeface="Open Sans"/>
                  </a:rPr>
                  <a:t> 𝑝^′ 𝑦 =𝑑𝑝/𝑑𝑦  ∗𝑦/𝑝∗𝑝</a:t>
                </a:r>
                <a:endParaRPr lang="en-US" sz="800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Arial"/>
                </a:endParaRPr>
              </a:p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lang="fr-CH" sz="700" dirty="0"/>
              </a:p>
              <a:p>
                <a:pPr marL="0" lvl="0" indent="0" algn="l" rtl="0">
                  <a:lnSpc>
                    <a:spcPct val="150000"/>
                  </a:lnSpc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fr-CH" sz="700" dirty="0"/>
                  <a:t>Cournot = </a:t>
                </a:r>
                <a:r>
                  <a:rPr lang="fr-CH" sz="700" dirty="0" err="1"/>
                  <a:t>Compete</a:t>
                </a:r>
                <a:r>
                  <a:rPr lang="fr-CH" sz="700" dirty="0"/>
                  <a:t> on </a:t>
                </a:r>
                <a:endParaRPr sz="700" dirty="0"/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83474578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76c5e1b9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indent="0">
              <a:buNone/>
            </a:pPr>
            <a:endParaRPr lang="en-US" sz="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276727745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gb76c5e1b93_0_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2" name="Google Shape;72;gb76c5e1b93_0_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15875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Moving away from objective function to value functions </a:t>
            </a:r>
          </a:p>
          <a:p>
            <a:pPr marL="15875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8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Maximize f subject to some function G also depending on our decision variable and parameter (G could be multidimensional). </a:t>
            </a:r>
          </a:p>
          <a:p>
            <a:pPr marL="158750" marR="0" lvl="0" indent="0" algn="l" defTabSz="914400" rtl="0" eaLnBrk="1" fontAlgn="auto" latinLnBrk="0" hangingPunct="1">
              <a:lnSpc>
                <a:spcPct val="115000"/>
              </a:lnSpc>
              <a:spcBef>
                <a:spcPts val="0"/>
              </a:spcBef>
              <a:spcAft>
                <a:spcPts val="300"/>
              </a:spcAft>
              <a:buClr>
                <a:srgbClr val="000000"/>
              </a:buClr>
              <a:buSzPts val="1100"/>
              <a:buFont typeface="Arial"/>
              <a:buNone/>
              <a:tabLst/>
              <a:defRPr/>
            </a:pPr>
            <a:r>
              <a:rPr lang="en-US" sz="800" dirty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the value function gives the value of the objective function as a function of the parameters</a:t>
            </a:r>
          </a:p>
          <a:p>
            <a:pPr marL="158750" lvl="0" indent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800" dirty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The solution function gives the solution x as a function of the parameters; </a:t>
            </a:r>
          </a:p>
          <a:p>
            <a:pPr marL="158750" lvl="0" indent="0">
              <a:lnSpc>
                <a:spcPct val="115000"/>
              </a:lnSpc>
              <a:spcAft>
                <a:spcPts val="300"/>
              </a:spcAft>
              <a:buNone/>
            </a:pPr>
            <a:r>
              <a:rPr lang="en-US" sz="800" dirty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	</a:t>
            </a:r>
            <a:endParaRPr lang="en-US" sz="8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</p:spTree>
    <p:extLst>
      <p:ext uri="{BB962C8B-B14F-4D97-AF65-F5344CB8AC3E}">
        <p14:creationId xmlns:p14="http://schemas.microsoft.com/office/powerpoint/2010/main" val="84454019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wmf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3"/>
          <p:cNvSpPr/>
          <p:nvPr/>
        </p:nvSpPr>
        <p:spPr>
          <a:xfrm>
            <a:off x="-50" y="2571900"/>
            <a:ext cx="9144000" cy="25716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" name="Google Shape;23;p3"/>
          <p:cNvSpPr txBox="1">
            <a:spLocks noGrp="1"/>
          </p:cNvSpPr>
          <p:nvPr>
            <p:ph type="title"/>
          </p:nvPr>
        </p:nvSpPr>
        <p:spPr>
          <a:xfrm>
            <a:off x="311700" y="814800"/>
            <a:ext cx="8571300" cy="9420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4" name="Google Shape;24;p3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_AND_BOD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4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" name="Google Shape;27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4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9" name="Google Shape;29;p4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two columns" type="twoColTx">
  <p:cSld name="TITLE_AND_TWO_COLUMNS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body" idx="1"/>
          </p:nvPr>
        </p:nvSpPr>
        <p:spPr>
          <a:xfrm>
            <a:off x="3117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3" name="Google Shape;33;p5"/>
          <p:cNvSpPr txBox="1">
            <a:spLocks noGrp="1"/>
          </p:cNvSpPr>
          <p:nvPr>
            <p:ph type="body" idx="2"/>
          </p:nvPr>
        </p:nvSpPr>
        <p:spPr>
          <a:xfrm>
            <a:off x="4832400" y="1266175"/>
            <a:ext cx="3999900" cy="330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175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34" name="Google Shape;34;p5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6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3600"/>
              <a:buNone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7"/>
          <p:cNvSpPr txBox="1">
            <a:spLocks noGrp="1"/>
          </p:cNvSpPr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1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04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marL="914400" lvl="1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2pPr>
            <a:lvl3pPr marL="1371600" lvl="2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3pPr>
            <a:lvl4pPr marL="1828800" lvl="3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4pPr>
            <a:lvl5pPr marL="2286000" lvl="4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5pPr>
            <a:lvl6pPr marL="2743200" lvl="5" indent="-304800">
              <a:spcBef>
                <a:spcPts val="1600"/>
              </a:spcBef>
              <a:spcAft>
                <a:spcPts val="0"/>
              </a:spcAft>
              <a:buSzPts val="1200"/>
              <a:buChar char="■"/>
              <a:defRPr sz="1200"/>
            </a:lvl6pPr>
            <a:lvl7pPr marL="3200400" lvl="6" indent="-304800">
              <a:spcBef>
                <a:spcPts val="1600"/>
              </a:spcBef>
              <a:spcAft>
                <a:spcPts val="0"/>
              </a:spcAft>
              <a:buSzPts val="1200"/>
              <a:buChar char="●"/>
              <a:defRPr sz="1200"/>
            </a:lvl7pPr>
            <a:lvl8pPr marL="3657600" lvl="7" indent="-304800">
              <a:spcBef>
                <a:spcPts val="1600"/>
              </a:spcBef>
              <a:spcAft>
                <a:spcPts val="0"/>
              </a:spcAft>
              <a:buSzPts val="1200"/>
              <a:buChar char="○"/>
              <a:defRPr sz="1200"/>
            </a:lvl8pPr>
            <a:lvl9pPr marL="4114800" lvl="8" indent="-304800">
              <a:spcBef>
                <a:spcPts val="1600"/>
              </a:spcBef>
              <a:spcAft>
                <a:spcPts val="1600"/>
              </a:spcAft>
              <a:buSzPts val="1200"/>
              <a:buChar char="■"/>
              <a:defRPr sz="1200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bg>
      <p:bgPr>
        <a:solidFill>
          <a:schemeClr val="accent6"/>
        </a:solidFill>
        <a:effectLst/>
      </p:bgPr>
    </p:bg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8"/>
          <p:cNvSpPr txBox="1">
            <a:spLocks noGrp="1"/>
          </p:cNvSpPr>
          <p:nvPr>
            <p:ph type="title"/>
          </p:nvPr>
        </p:nvSpPr>
        <p:spPr>
          <a:xfrm>
            <a:off x="490250" y="526350"/>
            <a:ext cx="5613600" cy="4090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5400"/>
              <a:buNone/>
              <a:defRPr sz="5400" b="0">
                <a:solidFill>
                  <a:schemeClr val="dk2"/>
                </a:solidFill>
              </a:defRPr>
            </a:lvl9pPr>
          </a:lstStyle>
          <a:p>
            <a:endParaRPr/>
          </a:p>
        </p:txBody>
      </p:sp>
      <p:sp>
        <p:nvSpPr>
          <p:cNvPr id="44" name="Google Shape;44;p8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9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cxnSp>
        <p:nvCxnSpPr>
          <p:cNvPr id="47" name="Google Shape;47;p9"/>
          <p:cNvCxnSpPr/>
          <p:nvPr/>
        </p:nvCxnSpPr>
        <p:spPr>
          <a:xfrm>
            <a:off x="5029675" y="4495500"/>
            <a:ext cx="468300" cy="0"/>
          </a:xfrm>
          <a:prstGeom prst="straightConnector1">
            <a:avLst/>
          </a:prstGeom>
          <a:noFill/>
          <a:ln w="19050" cap="flat" cmpd="sng">
            <a:solidFill>
              <a:schemeClr val="lt1"/>
            </a:solidFill>
            <a:prstDash val="solid"/>
            <a:round/>
            <a:headEnd type="none" w="sm" len="sm"/>
            <a:tailEnd type="none" w="sm" len="sm"/>
          </a:ln>
        </p:spPr>
      </p:cxnSp>
      <p:sp>
        <p:nvSpPr>
          <p:cNvPr id="48" name="Google Shape;48;p9"/>
          <p:cNvSpPr txBox="1">
            <a:spLocks noGrp="1"/>
          </p:cNvSpPr>
          <p:nvPr>
            <p:ph type="title"/>
          </p:nvPr>
        </p:nvSpPr>
        <p:spPr>
          <a:xfrm>
            <a:off x="265500" y="1039675"/>
            <a:ext cx="4045200" cy="1675800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>
            <a:endParaRPr/>
          </a:p>
        </p:txBody>
      </p:sp>
      <p:sp>
        <p:nvSpPr>
          <p:cNvPr id="49" name="Google Shape;49;p9"/>
          <p:cNvSpPr txBox="1">
            <a:spLocks noGrp="1"/>
          </p:cNvSpPr>
          <p:nvPr>
            <p:ph type="subTitle" idx="1"/>
          </p:nvPr>
        </p:nvSpPr>
        <p:spPr>
          <a:xfrm>
            <a:off x="265500" y="2726875"/>
            <a:ext cx="4045200" cy="1235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>
            <a:endParaRPr/>
          </a:p>
        </p:txBody>
      </p:sp>
      <p:sp>
        <p:nvSpPr>
          <p:cNvPr id="50" name="Google Shape;50;p9"/>
          <p:cNvSpPr txBox="1">
            <a:spLocks noGrp="1"/>
          </p:cNvSpPr>
          <p:nvPr>
            <p:ph type="body" idx="2"/>
          </p:nvPr>
        </p:nvSpPr>
        <p:spPr>
          <a:xfrm>
            <a:off x="4939500" y="724200"/>
            <a:ext cx="3837000" cy="36951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34290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Char char="●"/>
              <a:defRPr>
                <a:solidFill>
                  <a:schemeClr val="lt1"/>
                </a:solidFill>
              </a:defRPr>
            </a:lvl1pPr>
            <a:lvl2pPr marL="914400" lvl="1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2pPr>
            <a:lvl3pPr marL="1371600" lvl="2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3pPr>
            <a:lvl4pPr marL="1828800" lvl="3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4pPr>
            <a:lvl5pPr marL="2286000" lvl="4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5pPr>
            <a:lvl6pPr marL="2743200" lvl="5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6pPr>
            <a:lvl7pPr marL="3200400" lvl="6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●"/>
              <a:defRPr>
                <a:solidFill>
                  <a:schemeClr val="lt1"/>
                </a:solidFill>
              </a:defRPr>
            </a:lvl7pPr>
            <a:lvl8pPr marL="3657600" lvl="7" indent="-317500">
              <a:spcBef>
                <a:spcPts val="1600"/>
              </a:spcBef>
              <a:spcAft>
                <a:spcPts val="0"/>
              </a:spcAft>
              <a:buClr>
                <a:schemeClr val="lt1"/>
              </a:buClr>
              <a:buSzPts val="1400"/>
              <a:buChar char="○"/>
              <a:defRPr>
                <a:solidFill>
                  <a:schemeClr val="lt1"/>
                </a:solidFill>
              </a:defRPr>
            </a:lvl8pPr>
            <a:lvl9pPr marL="4114800" lvl="8" indent="-317500">
              <a:spcBef>
                <a:spcPts val="1600"/>
              </a:spcBef>
              <a:spcAft>
                <a:spcPts val="1600"/>
              </a:spcAft>
              <a:buClr>
                <a:schemeClr val="lt1"/>
              </a:buClr>
              <a:buSzPts val="1400"/>
              <a:buChar char="■"/>
              <a:defRPr>
                <a:solidFill>
                  <a:schemeClr val="lt1"/>
                </a:solidFill>
              </a:defRPr>
            </a:lvl9pPr>
          </a:lstStyle>
          <a:p>
            <a:endParaRPr/>
          </a:p>
        </p:txBody>
      </p:sp>
      <p:sp>
        <p:nvSpPr>
          <p:cNvPr id="51" name="Google Shape;51;p9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>
                <a:solidFill>
                  <a:schemeClr val="lt1"/>
                </a:solidFill>
              </a:defRPr>
            </a:lvl1pPr>
            <a:lvl2pPr lvl="1">
              <a:buNone/>
              <a:defRPr>
                <a:solidFill>
                  <a:schemeClr val="lt1"/>
                </a:solidFill>
              </a:defRPr>
            </a:lvl2pPr>
            <a:lvl3pPr lvl="2">
              <a:buNone/>
              <a:defRPr>
                <a:solidFill>
                  <a:schemeClr val="lt1"/>
                </a:solidFill>
              </a:defRPr>
            </a:lvl3pPr>
            <a:lvl4pPr lvl="3">
              <a:buNone/>
              <a:defRPr>
                <a:solidFill>
                  <a:schemeClr val="lt1"/>
                </a:solidFill>
              </a:defRPr>
            </a:lvl4pPr>
            <a:lvl5pPr lvl="4">
              <a:buNone/>
              <a:defRPr>
                <a:solidFill>
                  <a:schemeClr val="lt1"/>
                </a:solidFill>
              </a:defRPr>
            </a:lvl5pPr>
            <a:lvl6pPr lvl="5">
              <a:buNone/>
              <a:defRPr>
                <a:solidFill>
                  <a:schemeClr val="lt1"/>
                </a:solidFill>
              </a:defRPr>
            </a:lvl6pPr>
            <a:lvl7pPr lvl="6">
              <a:buNone/>
              <a:defRPr>
                <a:solidFill>
                  <a:schemeClr val="lt1"/>
                </a:solidFill>
              </a:defRPr>
            </a:lvl7pPr>
            <a:lvl8pPr lvl="7">
              <a:buNone/>
              <a:defRPr>
                <a:solidFill>
                  <a:schemeClr val="lt1"/>
                </a:solidFill>
              </a:defRPr>
            </a:lvl8pPr>
            <a:lvl9pPr lvl="8">
              <a:buNone/>
              <a:defRPr>
                <a:solidFill>
                  <a:schemeClr val="lt1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10"/>
          <p:cNvSpPr txBox="1">
            <a:spLocks noGrp="1"/>
          </p:cNvSpPr>
          <p:nvPr>
            <p:ph type="body" idx="1"/>
          </p:nvPr>
        </p:nvSpPr>
        <p:spPr>
          <a:xfrm>
            <a:off x="311700" y="4230725"/>
            <a:ext cx="5998800" cy="5988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PT Sans Narrow"/>
              <a:buNone/>
              <a:defRPr sz="2400">
                <a:latin typeface="PT Sans Narrow"/>
                <a:ea typeface="PT Sans Narrow"/>
                <a:cs typeface="PT Sans Narrow"/>
                <a:sym typeface="PT Sans Narrow"/>
              </a:defRPr>
            </a:lvl1pPr>
          </a:lstStyle>
          <a:p>
            <a:endParaRPr/>
          </a:p>
        </p:txBody>
      </p:sp>
      <p:sp>
        <p:nvSpPr>
          <p:cNvPr id="54" name="Google Shape;54;p10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1"/>
          <p:cNvSpPr/>
          <p:nvPr/>
        </p:nvSpPr>
        <p:spPr>
          <a:xfrm>
            <a:off x="-75" y="5045700"/>
            <a:ext cx="9144000" cy="978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7" name="Google Shape;57;p11"/>
          <p:cNvSpPr txBox="1">
            <a:spLocks noGrp="1"/>
          </p:cNvSpPr>
          <p:nvPr>
            <p:ph type="title" hasCustomPrompt="1"/>
          </p:nvPr>
        </p:nvSpPr>
        <p:spPr>
          <a:xfrm>
            <a:off x="311700" y="1304850"/>
            <a:ext cx="8520600" cy="15384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2pPr>
            <a:lvl3pPr lvl="2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3pPr>
            <a:lvl4pPr lvl="3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4pPr>
            <a:lvl5pPr lvl="4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5pPr>
            <a:lvl6pPr lvl="5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6pPr>
            <a:lvl7pPr lvl="6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7pPr>
            <a:lvl8pPr lvl="7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8pPr>
            <a:lvl9pPr lvl="8" algn="ctr">
              <a:spcBef>
                <a:spcPts val="0"/>
              </a:spcBef>
              <a:spcAft>
                <a:spcPts val="0"/>
              </a:spcAft>
              <a:buClr>
                <a:schemeClr val="accent3"/>
              </a:buClr>
              <a:buSzPts val="13000"/>
              <a:buNone/>
              <a:defRPr sz="13000">
                <a:solidFill>
                  <a:schemeClr val="accent3"/>
                </a:solidFill>
              </a:defRPr>
            </a:lvl9pPr>
          </a:lstStyle>
          <a:p>
            <a:r>
              <a:t>xx%</a:t>
            </a:r>
          </a:p>
        </p:txBody>
      </p:sp>
      <p:sp>
        <p:nvSpPr>
          <p:cNvPr id="58" name="Google Shape;58;p11"/>
          <p:cNvSpPr txBox="1">
            <a:spLocks noGrp="1"/>
          </p:cNvSpPr>
          <p:nvPr>
            <p:ph type="body" idx="1"/>
          </p:nvPr>
        </p:nvSpPr>
        <p:spPr>
          <a:xfrm>
            <a:off x="311700" y="2995650"/>
            <a:ext cx="8520600" cy="107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algn="ctr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algn="ctr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algn="ctr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algn="ctr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59" name="Google Shape;59;p1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2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1" y="160735"/>
            <a:ext cx="8982900" cy="36803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CH" sz="1350" dirty="0" err="1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29100" y="1032272"/>
            <a:ext cx="5571192" cy="783395"/>
          </a:xfrm>
        </p:spPr>
        <p:txBody>
          <a:bodyPr/>
          <a:lstStyle>
            <a:lvl1pPr>
              <a:lnSpc>
                <a:spcPts val="3000"/>
              </a:lnSpc>
              <a:defRPr sz="27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29100" y="1923678"/>
            <a:ext cx="6800850" cy="243027"/>
          </a:xfrm>
        </p:spPr>
        <p:txBody>
          <a:bodyPr/>
          <a:lstStyle>
            <a:lvl1pPr marL="0" indent="0" algn="l">
              <a:buNone/>
              <a:defRPr sz="1050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Autor, DD.MM.YY</a:t>
            </a:r>
          </a:p>
        </p:txBody>
      </p:sp>
      <p:pic>
        <p:nvPicPr>
          <p:cNvPr id="7" name="Grafik 6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00" y="297000"/>
            <a:ext cx="1191235" cy="42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87015464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orient="horz" pos="134">
          <p15:clr>
            <a:srgbClr val="FBAE40"/>
          </p15:clr>
        </p15:guide>
        <p15:guide id="2" pos="7542">
          <p15:clr>
            <a:srgbClr val="FBAE40"/>
          </p15:clr>
        </p15:guide>
        <p15:guide id="3" orient="horz" pos="4183">
          <p15:clr>
            <a:srgbClr val="FBAE40"/>
          </p15:clr>
        </p15:guide>
        <p15:guide id="4" pos="136">
          <p15:clr>
            <a:srgbClr val="FBAE40"/>
          </p15:clr>
        </p15:guide>
        <p15:guide id="5" orient="horz" pos="270">
          <p15:clr>
            <a:srgbClr val="FBAE40"/>
          </p15:clr>
        </p15:guide>
        <p15:guide id="6" pos="528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folie mit 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/>
          <p:cNvSpPr/>
          <p:nvPr userDrawn="1"/>
        </p:nvSpPr>
        <p:spPr>
          <a:xfrm>
            <a:off x="0" y="159545"/>
            <a:ext cx="8982075" cy="2088357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de-CH" sz="1350" dirty="0" err="1"/>
          </a:p>
        </p:txBody>
      </p: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29100" y="1032272"/>
            <a:ext cx="5463180" cy="783395"/>
          </a:xfrm>
        </p:spPr>
        <p:txBody>
          <a:bodyPr/>
          <a:lstStyle>
            <a:lvl1pPr>
              <a:lnSpc>
                <a:spcPts val="3000"/>
              </a:lnSpc>
              <a:defRPr sz="2700"/>
            </a:lvl1pPr>
          </a:lstStyle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29100" y="1923678"/>
            <a:ext cx="6800850" cy="243027"/>
          </a:xfrm>
        </p:spPr>
        <p:txBody>
          <a:bodyPr/>
          <a:lstStyle>
            <a:lvl1pPr marL="0" indent="0" algn="l">
              <a:buNone/>
              <a:defRPr sz="1050">
                <a:solidFill>
                  <a:schemeClr val="tx1"/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CH" dirty="0"/>
              <a:t>Autor, DD.MM.YY</a:t>
            </a:r>
          </a:p>
        </p:txBody>
      </p:sp>
      <p:sp>
        <p:nvSpPr>
          <p:cNvPr id="12" name="Bildplatzhalter 11"/>
          <p:cNvSpPr>
            <a:spLocks noGrp="1"/>
          </p:cNvSpPr>
          <p:nvPr>
            <p:ph type="pic" sz="quarter" idx="10"/>
          </p:nvPr>
        </p:nvSpPr>
        <p:spPr>
          <a:xfrm>
            <a:off x="161925" y="2247902"/>
            <a:ext cx="8820150" cy="2731292"/>
          </a:xfrm>
        </p:spPr>
        <p:txBody>
          <a:bodyPr/>
          <a:lstStyle/>
          <a:p>
            <a:r>
              <a:rPr lang="de-DE" dirty="0"/>
              <a:t>Bild durch Klicken auf Symbol hinzufügen</a:t>
            </a:r>
            <a:endParaRPr lang="de-CH" dirty="0"/>
          </a:p>
        </p:txBody>
      </p:sp>
      <p:pic>
        <p:nvPicPr>
          <p:cNvPr id="8" name="Grafik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700" y="297000"/>
            <a:ext cx="1191235" cy="426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0088858"/>
      </p:ext>
    </p:extLst>
  </p:cSld>
  <p:clrMapOvr>
    <a:masterClrMapping/>
  </p:clrMapOvr>
  <p:extLst mod="1">
    <p:ext uri="{DCECCB84-F9BA-43D5-87BE-67443E8EF086}">
      <p15:sldGuideLst xmlns:p15="http://schemas.microsoft.com/office/powerpoint/2012/main">
        <p15:guide id="1" pos="136">
          <p15:clr>
            <a:srgbClr val="FBAE40"/>
          </p15:clr>
        </p15:guide>
        <p15:guide id="2" orient="horz" pos="134">
          <p15:clr>
            <a:srgbClr val="FBAE40"/>
          </p15:clr>
        </p15:guide>
        <p15:guide id="3" orient="horz" pos="4182">
          <p15:clr>
            <a:srgbClr val="FBAE40"/>
          </p15:clr>
        </p15:guide>
        <p15:guide id="4" pos="7544">
          <p15:clr>
            <a:srgbClr val="FBAE40"/>
          </p15:clr>
        </p15:guide>
        <p15:guide id="5" orient="horz" pos="270">
          <p15:clr>
            <a:srgbClr val="FBAE40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100" y="303610"/>
            <a:ext cx="8641380" cy="56695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100" y="1140619"/>
            <a:ext cx="8641380" cy="3537347"/>
          </a:xfrm>
        </p:spPr>
        <p:txBody>
          <a:bodyPr/>
          <a:lstStyle>
            <a:lvl1pPr>
              <a:lnSpc>
                <a:spcPts val="1650"/>
              </a:lnSpc>
              <a:defRPr/>
            </a:lvl1pPr>
            <a:lvl2pPr>
              <a:lnSpc>
                <a:spcPts val="1650"/>
              </a:lnSpc>
              <a:defRPr/>
            </a:lvl2pPr>
            <a:lvl3pPr>
              <a:lnSpc>
                <a:spcPts val="1650"/>
              </a:lnSpc>
              <a:defRPr/>
            </a:lvl3pPr>
            <a:lvl4pPr>
              <a:lnSpc>
                <a:spcPts val="1650"/>
              </a:lnSpc>
              <a:defRPr/>
            </a:lvl4pPr>
            <a:lvl5pPr>
              <a:lnSpc>
                <a:spcPts val="1650"/>
              </a:lnSpc>
              <a:defRPr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6840512" y="4894008"/>
            <a:ext cx="1908212" cy="135000"/>
          </a:xfrm>
          <a:prstGeom prst="rect">
            <a:avLst/>
          </a:prstGeom>
        </p:spPr>
        <p:txBody>
          <a:bodyPr/>
          <a:lstStyle/>
          <a:p>
            <a:pPr algn="r"/>
            <a:endParaRPr lang="en-GB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1826-9277-4232-A2B5-17D05DFC7392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53493393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2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100" y="303610"/>
            <a:ext cx="8641380" cy="56695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100" y="1142100"/>
            <a:ext cx="4266000" cy="3537347"/>
          </a:xfrm>
        </p:spPr>
        <p:txBody>
          <a:bodyPr/>
          <a:lstStyle>
            <a:lvl1pPr>
              <a:lnSpc>
                <a:spcPts val="1650"/>
              </a:lnSpc>
              <a:defRPr/>
            </a:lvl1pPr>
            <a:lvl2pPr>
              <a:lnSpc>
                <a:spcPts val="1650"/>
              </a:lnSpc>
              <a:defRPr/>
            </a:lvl2pPr>
            <a:lvl3pPr>
              <a:lnSpc>
                <a:spcPts val="1650"/>
              </a:lnSpc>
              <a:defRPr/>
            </a:lvl3pPr>
            <a:lvl4pPr>
              <a:lnSpc>
                <a:spcPts val="1650"/>
              </a:lnSpc>
              <a:defRPr/>
            </a:lvl4pPr>
            <a:lvl5pPr>
              <a:lnSpc>
                <a:spcPts val="1650"/>
              </a:lnSpc>
              <a:defRPr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6840512" y="4894008"/>
            <a:ext cx="1908212" cy="135000"/>
          </a:xfrm>
          <a:prstGeom prst="rect">
            <a:avLst/>
          </a:prstGeom>
        </p:spPr>
        <p:txBody>
          <a:bodyPr/>
          <a:lstStyle/>
          <a:p>
            <a:pPr algn="r"/>
            <a:endParaRPr lang="de-CH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1826-9277-4232-A2B5-17D05DFC7392}" type="slidenum">
              <a:rPr lang="de-CH" smtClean="0"/>
              <a:pPr/>
              <a:t>‹#›</a:t>
            </a:fld>
            <a:endParaRPr lang="de-CH" dirty="0"/>
          </a:p>
        </p:txBody>
      </p:sp>
      <p:sp>
        <p:nvSpPr>
          <p:cNvPr id="10" name="Inhaltsplatzhalter 2"/>
          <p:cNvSpPr>
            <a:spLocks noGrp="1"/>
          </p:cNvSpPr>
          <p:nvPr>
            <p:ph idx="13"/>
          </p:nvPr>
        </p:nvSpPr>
        <p:spPr>
          <a:xfrm>
            <a:off x="4625100" y="1140619"/>
            <a:ext cx="4266000" cy="3537347"/>
          </a:xfrm>
        </p:spPr>
        <p:txBody>
          <a:bodyPr/>
          <a:lstStyle>
            <a:lvl1pPr>
              <a:lnSpc>
                <a:spcPts val="1650"/>
              </a:lnSpc>
              <a:defRPr/>
            </a:lvl1pPr>
            <a:lvl2pPr>
              <a:lnSpc>
                <a:spcPts val="1650"/>
              </a:lnSpc>
              <a:defRPr/>
            </a:lvl2pPr>
            <a:lvl3pPr>
              <a:lnSpc>
                <a:spcPts val="1650"/>
              </a:lnSpc>
              <a:defRPr/>
            </a:lvl3pPr>
            <a:lvl4pPr>
              <a:lnSpc>
                <a:spcPts val="1650"/>
              </a:lnSpc>
              <a:defRPr/>
            </a:lvl4pPr>
            <a:lvl5pPr>
              <a:lnSpc>
                <a:spcPts val="1650"/>
              </a:lnSpc>
              <a:defRPr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320403994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e, mit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100" y="303610"/>
            <a:ext cx="8641380" cy="56695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1871100" y="1142100"/>
            <a:ext cx="5400000" cy="3537347"/>
          </a:xfrm>
        </p:spPr>
        <p:txBody>
          <a:bodyPr/>
          <a:lstStyle>
            <a:lvl1pPr>
              <a:lnSpc>
                <a:spcPts val="1650"/>
              </a:lnSpc>
              <a:defRPr/>
            </a:lvl1pPr>
            <a:lvl2pPr>
              <a:lnSpc>
                <a:spcPts val="1650"/>
              </a:lnSpc>
              <a:defRPr/>
            </a:lvl2pPr>
            <a:lvl3pPr>
              <a:lnSpc>
                <a:spcPts val="1650"/>
              </a:lnSpc>
              <a:defRPr/>
            </a:lvl3pPr>
            <a:lvl4pPr>
              <a:lnSpc>
                <a:spcPts val="1650"/>
              </a:lnSpc>
              <a:defRPr/>
            </a:lvl4pPr>
            <a:lvl5pPr>
              <a:lnSpc>
                <a:spcPts val="1650"/>
              </a:lnSpc>
              <a:defRPr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6840512" y="4893470"/>
            <a:ext cx="1908212" cy="135000"/>
          </a:xfrm>
          <a:prstGeom prst="rect">
            <a:avLst/>
          </a:prstGeom>
        </p:spPr>
        <p:txBody>
          <a:bodyPr/>
          <a:lstStyle/>
          <a:p>
            <a:pPr algn="r"/>
            <a:endParaRPr lang="de-CH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1826-9277-4232-A2B5-17D05DFC7392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46420105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3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251100" y="303610"/>
            <a:ext cx="8641380" cy="566952"/>
          </a:xfrm>
        </p:spPr>
        <p:txBody>
          <a:bodyPr/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251100" y="1142100"/>
            <a:ext cx="2808000" cy="3537347"/>
          </a:xfrm>
        </p:spPr>
        <p:txBody>
          <a:bodyPr/>
          <a:lstStyle>
            <a:lvl1pPr>
              <a:lnSpc>
                <a:spcPts val="1650"/>
              </a:lnSpc>
              <a:defRPr/>
            </a:lvl1pPr>
            <a:lvl2pPr>
              <a:lnSpc>
                <a:spcPts val="1650"/>
              </a:lnSpc>
              <a:defRPr/>
            </a:lvl2pPr>
            <a:lvl3pPr>
              <a:lnSpc>
                <a:spcPts val="1650"/>
              </a:lnSpc>
              <a:defRPr/>
            </a:lvl3pPr>
            <a:lvl4pPr>
              <a:lnSpc>
                <a:spcPts val="1650"/>
              </a:lnSpc>
              <a:defRPr/>
            </a:lvl4pPr>
            <a:lvl5pPr>
              <a:lnSpc>
                <a:spcPts val="1650"/>
              </a:lnSpc>
              <a:defRPr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>
          <a:xfrm>
            <a:off x="6840512" y="4894008"/>
            <a:ext cx="1908212" cy="135000"/>
          </a:xfrm>
          <a:prstGeom prst="rect">
            <a:avLst/>
          </a:prstGeom>
        </p:spPr>
        <p:txBody>
          <a:bodyPr/>
          <a:lstStyle/>
          <a:p>
            <a:pPr algn="r"/>
            <a:endParaRPr lang="de-CH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1826-9277-4232-A2B5-17D05DFC7392}" type="slidenum">
              <a:rPr lang="de-CH" smtClean="0"/>
              <a:pPr/>
              <a:t>‹#›</a:t>
            </a:fld>
            <a:endParaRPr lang="de-CH" dirty="0"/>
          </a:p>
        </p:txBody>
      </p:sp>
      <p:sp>
        <p:nvSpPr>
          <p:cNvPr id="10" name="Inhaltsplatzhalter 2"/>
          <p:cNvSpPr>
            <a:spLocks noGrp="1"/>
          </p:cNvSpPr>
          <p:nvPr>
            <p:ph idx="13"/>
          </p:nvPr>
        </p:nvSpPr>
        <p:spPr>
          <a:xfrm>
            <a:off x="6083100" y="1140619"/>
            <a:ext cx="2808000" cy="3537347"/>
          </a:xfrm>
        </p:spPr>
        <p:txBody>
          <a:bodyPr/>
          <a:lstStyle>
            <a:lvl1pPr>
              <a:lnSpc>
                <a:spcPts val="1650"/>
              </a:lnSpc>
              <a:defRPr/>
            </a:lvl1pPr>
            <a:lvl2pPr>
              <a:lnSpc>
                <a:spcPts val="1650"/>
              </a:lnSpc>
              <a:defRPr/>
            </a:lvl2pPr>
            <a:lvl3pPr>
              <a:lnSpc>
                <a:spcPts val="1650"/>
              </a:lnSpc>
              <a:defRPr/>
            </a:lvl3pPr>
            <a:lvl4pPr>
              <a:lnSpc>
                <a:spcPts val="1650"/>
              </a:lnSpc>
              <a:defRPr/>
            </a:lvl4pPr>
            <a:lvl5pPr>
              <a:lnSpc>
                <a:spcPts val="1650"/>
              </a:lnSpc>
              <a:defRPr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1" name="Inhaltsplatzhalter 2"/>
          <p:cNvSpPr>
            <a:spLocks noGrp="1"/>
          </p:cNvSpPr>
          <p:nvPr>
            <p:ph idx="14"/>
          </p:nvPr>
        </p:nvSpPr>
        <p:spPr>
          <a:xfrm>
            <a:off x="3167100" y="1140619"/>
            <a:ext cx="2808000" cy="3537347"/>
          </a:xfrm>
        </p:spPr>
        <p:txBody>
          <a:bodyPr/>
          <a:lstStyle>
            <a:lvl1pPr>
              <a:lnSpc>
                <a:spcPts val="1650"/>
              </a:lnSpc>
              <a:defRPr/>
            </a:lvl1pPr>
            <a:lvl2pPr>
              <a:lnSpc>
                <a:spcPts val="1650"/>
              </a:lnSpc>
              <a:defRPr/>
            </a:lvl2pPr>
            <a:lvl3pPr>
              <a:lnSpc>
                <a:spcPts val="1650"/>
              </a:lnSpc>
              <a:defRPr/>
            </a:lvl3pPr>
            <a:lvl4pPr>
              <a:lnSpc>
                <a:spcPts val="1650"/>
              </a:lnSpc>
              <a:defRPr/>
            </a:lvl4pPr>
            <a:lvl5pPr>
              <a:lnSpc>
                <a:spcPts val="1650"/>
              </a:lnSpc>
              <a:defRPr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97417374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Le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40512" y="4894008"/>
            <a:ext cx="1908212" cy="135000"/>
          </a:xfrm>
          <a:prstGeom prst="rect">
            <a:avLst/>
          </a:prstGeom>
        </p:spPr>
        <p:txBody>
          <a:bodyPr/>
          <a:lstStyle/>
          <a:p>
            <a:pPr algn="r"/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1826-9277-4232-A2B5-17D05DFC7392}" type="slidenum">
              <a:rPr lang="de-CH" smtClean="0"/>
              <a:pPr/>
              <a:t>‹#›</a:t>
            </a:fld>
            <a:endParaRPr lang="de-CH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251101" y="1140618"/>
            <a:ext cx="6373538" cy="2970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CH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6732480" y="1140620"/>
            <a:ext cx="2160000" cy="2969999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1749949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40512" y="4894008"/>
            <a:ext cx="1908212" cy="135000"/>
          </a:xfrm>
          <a:prstGeom prst="rect">
            <a:avLst/>
          </a:prstGeom>
        </p:spPr>
        <p:txBody>
          <a:bodyPr/>
          <a:lstStyle/>
          <a:p>
            <a:pPr algn="r"/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1826-9277-4232-A2B5-17D05DFC7392}" type="slidenum">
              <a:rPr lang="de-CH" smtClean="0"/>
              <a:pPr/>
              <a:t>‹#›</a:t>
            </a:fld>
            <a:endParaRPr lang="de-CH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251101" y="1140618"/>
            <a:ext cx="4266000" cy="19440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CH"/>
          </a:p>
        </p:txBody>
      </p:sp>
      <p:sp>
        <p:nvSpPr>
          <p:cNvPr id="8" name="Bildplatzhalter 6"/>
          <p:cNvSpPr>
            <a:spLocks noGrp="1"/>
          </p:cNvSpPr>
          <p:nvPr>
            <p:ph type="pic" sz="quarter" idx="14"/>
          </p:nvPr>
        </p:nvSpPr>
        <p:spPr>
          <a:xfrm>
            <a:off x="4625100" y="1140619"/>
            <a:ext cx="4266000" cy="1944000"/>
          </a:xfrm>
        </p:spPr>
        <p:txBody>
          <a:bodyPr/>
          <a:lstStyle/>
          <a:p>
            <a:r>
              <a:rPr lang="de-DE" dirty="0"/>
              <a:t>Bild durch Klicken auf Symbol hinzufügen</a:t>
            </a:r>
            <a:endParaRPr lang="de-CH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251099" y="3165816"/>
            <a:ext cx="4266000" cy="1377135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0" name="Textplatzhalter 8"/>
          <p:cNvSpPr>
            <a:spLocks noGrp="1"/>
          </p:cNvSpPr>
          <p:nvPr>
            <p:ph type="body" sz="quarter" idx="16"/>
          </p:nvPr>
        </p:nvSpPr>
        <p:spPr>
          <a:xfrm>
            <a:off x="4625100" y="3165816"/>
            <a:ext cx="4266000" cy="1377135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21715962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Bi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Titelmasterformat durch Klicken bearbeiten</a:t>
            </a:r>
            <a:endParaRPr lang="de-CH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40512" y="4894008"/>
            <a:ext cx="1908212" cy="135000"/>
          </a:xfrm>
          <a:prstGeom prst="rect">
            <a:avLst/>
          </a:prstGeom>
        </p:spPr>
        <p:txBody>
          <a:bodyPr/>
          <a:lstStyle/>
          <a:p>
            <a:pPr algn="r"/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1826-9277-4232-A2B5-17D05DFC7392}" type="slidenum">
              <a:rPr lang="de-CH" smtClean="0"/>
              <a:pPr/>
              <a:t>‹#›</a:t>
            </a:fld>
            <a:endParaRPr lang="de-CH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251100" y="1140618"/>
            <a:ext cx="2808000" cy="2457000"/>
          </a:xfrm>
        </p:spPr>
        <p:txBody>
          <a:bodyPr/>
          <a:lstStyle/>
          <a:p>
            <a:r>
              <a:rPr lang="de-DE" dirty="0"/>
              <a:t>Bild durch Klicken auf Symbol hinzufügen</a:t>
            </a:r>
            <a:endParaRPr lang="de-CH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5"/>
          </p:nvPr>
        </p:nvSpPr>
        <p:spPr>
          <a:xfrm>
            <a:off x="251100" y="3676287"/>
            <a:ext cx="2808000" cy="866665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1" name="Bildplatzhalter 6"/>
          <p:cNvSpPr>
            <a:spLocks noGrp="1"/>
          </p:cNvSpPr>
          <p:nvPr>
            <p:ph type="pic" sz="quarter" idx="16"/>
          </p:nvPr>
        </p:nvSpPr>
        <p:spPr>
          <a:xfrm>
            <a:off x="3168156" y="1140619"/>
            <a:ext cx="2808000" cy="2457000"/>
          </a:xfrm>
        </p:spPr>
        <p:txBody>
          <a:bodyPr/>
          <a:lstStyle/>
          <a:p>
            <a:r>
              <a:rPr lang="de-DE" dirty="0"/>
              <a:t>Bild durch Klicken auf Symbol hinzufügen</a:t>
            </a:r>
            <a:endParaRPr lang="de-CH" dirty="0"/>
          </a:p>
        </p:txBody>
      </p:sp>
      <p:sp>
        <p:nvSpPr>
          <p:cNvPr id="12" name="Textplatzhalter 8"/>
          <p:cNvSpPr>
            <a:spLocks noGrp="1"/>
          </p:cNvSpPr>
          <p:nvPr>
            <p:ph type="body" sz="quarter" idx="17"/>
          </p:nvPr>
        </p:nvSpPr>
        <p:spPr>
          <a:xfrm>
            <a:off x="3164399" y="3676287"/>
            <a:ext cx="2808000" cy="866665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3" name="Bildplatzhalter 6"/>
          <p:cNvSpPr>
            <a:spLocks noGrp="1"/>
          </p:cNvSpPr>
          <p:nvPr>
            <p:ph type="pic" sz="quarter" idx="18"/>
          </p:nvPr>
        </p:nvSpPr>
        <p:spPr>
          <a:xfrm>
            <a:off x="6084480" y="1143205"/>
            <a:ext cx="2808000" cy="2457000"/>
          </a:xfrm>
        </p:spPr>
        <p:txBody>
          <a:bodyPr/>
          <a:lstStyle/>
          <a:p>
            <a:r>
              <a:rPr lang="de-DE" dirty="0"/>
              <a:t>Bild durch Klicken auf Symbol hinzufügen</a:t>
            </a:r>
            <a:endParaRPr lang="de-CH" dirty="0"/>
          </a:p>
        </p:txBody>
      </p:sp>
      <p:sp>
        <p:nvSpPr>
          <p:cNvPr id="14" name="Textplatzhalter 8"/>
          <p:cNvSpPr>
            <a:spLocks noGrp="1"/>
          </p:cNvSpPr>
          <p:nvPr>
            <p:ph type="body" sz="quarter" idx="19"/>
          </p:nvPr>
        </p:nvSpPr>
        <p:spPr>
          <a:xfrm>
            <a:off x="6085800" y="3678873"/>
            <a:ext cx="2808000" cy="866665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/>
              <a:t>Formatvorlagen des Textmasters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9143437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(gross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6840512" y="4894008"/>
            <a:ext cx="1908212" cy="135000"/>
          </a:xfrm>
          <a:prstGeom prst="rect">
            <a:avLst/>
          </a:prstGeom>
        </p:spPr>
        <p:txBody>
          <a:bodyPr/>
          <a:lstStyle/>
          <a:p>
            <a:pPr algn="r"/>
            <a:endParaRPr lang="de-CH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1826-9277-4232-A2B5-17D05DFC7392}" type="slidenum">
              <a:rPr lang="de-CH" smtClean="0"/>
              <a:pPr/>
              <a:t>‹#›</a:t>
            </a:fld>
            <a:endParaRPr lang="de-CH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251100" y="251100"/>
            <a:ext cx="8641380" cy="3834000"/>
          </a:xfrm>
        </p:spPr>
        <p:txBody>
          <a:bodyPr/>
          <a:lstStyle/>
          <a:p>
            <a:r>
              <a:rPr lang="de-DE" dirty="0"/>
              <a:t>Bild durch Klicken auf Symbol hinzufügen</a:t>
            </a:r>
            <a:endParaRPr lang="de-CH" dirty="0"/>
          </a:p>
        </p:txBody>
      </p:sp>
      <p:sp>
        <p:nvSpPr>
          <p:cNvPr id="9" name="Textplatzhalter 8"/>
          <p:cNvSpPr>
            <a:spLocks noGrp="1"/>
          </p:cNvSpPr>
          <p:nvPr>
            <p:ph type="body" sz="quarter" idx="14"/>
          </p:nvPr>
        </p:nvSpPr>
        <p:spPr>
          <a:xfrm>
            <a:off x="251101" y="4166100"/>
            <a:ext cx="8641379" cy="459033"/>
          </a:xfrm>
        </p:spPr>
        <p:txBody>
          <a:bodyPr/>
          <a:lstStyle>
            <a:lvl1pPr>
              <a:defRPr sz="1050"/>
            </a:lvl1pPr>
            <a:lvl2pPr>
              <a:defRPr sz="1050"/>
            </a:lvl2pPr>
            <a:lvl3pPr>
              <a:defRPr sz="105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de-DE" dirty="0"/>
              <a:t>Formatvorlagen des Textmasters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43685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 (Vollfläch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3"/>
          </p:nvPr>
        </p:nvSpPr>
        <p:spPr>
          <a:xfrm>
            <a:off x="0" y="0"/>
            <a:ext cx="9144000" cy="5143500"/>
          </a:xfrm>
        </p:spPr>
        <p:txBody>
          <a:bodyPr/>
          <a:lstStyle/>
          <a:p>
            <a:r>
              <a:rPr lang="de-DE"/>
              <a:t>Bild durch Klicken auf Symbol hinzufügen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379535353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CH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7" name="Fußzeilenplatzhalter 6"/>
          <p:cNvSpPr>
            <a:spLocks noGrp="1"/>
          </p:cNvSpPr>
          <p:nvPr>
            <p:ph type="ftr" sz="quarter" idx="11"/>
          </p:nvPr>
        </p:nvSpPr>
        <p:spPr>
          <a:xfrm>
            <a:off x="6840512" y="4894008"/>
            <a:ext cx="1908212" cy="135000"/>
          </a:xfrm>
          <a:prstGeom prst="rect">
            <a:avLst/>
          </a:prstGeom>
        </p:spPr>
        <p:txBody>
          <a:bodyPr/>
          <a:lstStyle/>
          <a:p>
            <a:pPr algn="r"/>
            <a:endParaRPr lang="de-CH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1826-9277-4232-A2B5-17D05DFC7392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437854959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>
          <a:xfrm>
            <a:off x="6840512" y="4894008"/>
            <a:ext cx="1908212" cy="135000"/>
          </a:xfrm>
          <a:prstGeom prst="rect">
            <a:avLst/>
          </a:prstGeom>
        </p:spPr>
        <p:txBody>
          <a:bodyPr/>
          <a:lstStyle/>
          <a:p>
            <a:pPr algn="r"/>
            <a:endParaRPr lang="de-CH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3811826-9277-4232-A2B5-17D05DFC7392}" type="slidenum">
              <a:rPr lang="de-CH" smtClean="0"/>
              <a:pPr/>
              <a:t>‹#›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5441563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8.xml"/><Relationship Id="rId13" Type="http://schemas.openxmlformats.org/officeDocument/2006/relationships/slideLayout" Target="../slideLayouts/slideLayout23.xml"/><Relationship Id="rId3" Type="http://schemas.openxmlformats.org/officeDocument/2006/relationships/slideLayout" Target="../slideLayouts/slideLayout13.xml"/><Relationship Id="rId7" Type="http://schemas.openxmlformats.org/officeDocument/2006/relationships/slideLayout" Target="../slideLayouts/slideLayout17.xml"/><Relationship Id="rId12" Type="http://schemas.openxmlformats.org/officeDocument/2006/relationships/slideLayout" Target="../slideLayouts/slideLayout22.xml"/><Relationship Id="rId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1.xml"/><Relationship Id="rId6" Type="http://schemas.openxmlformats.org/officeDocument/2006/relationships/slideLayout" Target="../slideLayouts/slideLayout16.xml"/><Relationship Id="rId11" Type="http://schemas.openxmlformats.org/officeDocument/2006/relationships/slideLayout" Target="../slideLayouts/slideLayout21.xml"/><Relationship Id="rId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20.xml"/><Relationship Id="rId4" Type="http://schemas.openxmlformats.org/officeDocument/2006/relationships/slideLayout" Target="../slideLayouts/slideLayout14.xml"/><Relationship Id="rId9" Type="http://schemas.openxmlformats.org/officeDocument/2006/relationships/slideLayout" Target="../slideLayouts/slideLayout19.xml"/><Relationship Id="rId14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tropic"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70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accent1"/>
              </a:buClr>
              <a:buSzPts val="3600"/>
              <a:buFont typeface="PT Sans Narrow"/>
              <a:buNone/>
              <a:defRPr sz="3600" b="1">
                <a:solidFill>
                  <a:schemeClr val="accent1"/>
                </a:solidFill>
                <a:latin typeface="PT Sans Narrow"/>
                <a:ea typeface="PT Sans Narrow"/>
                <a:cs typeface="PT Sans Narrow"/>
                <a:sym typeface="PT Sans Narrow"/>
              </a:defRPr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11700" y="1266325"/>
            <a:ext cx="8520600" cy="330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lvl="1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lvl="2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lvl="3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lvl="4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lvl="5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lvl="6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lvl="7" indent="-31750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lvl="8" indent="-31750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lvl1pPr lvl="0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lvl="1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lvl="2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lvl="3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lvl="4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lvl="5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lvl="6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lvl="7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lvl="8" algn="r">
              <a:buNone/>
              <a:defRPr sz="100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251520" y="303610"/>
            <a:ext cx="8640960" cy="56695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CH" dirty="0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251520" y="1140619"/>
            <a:ext cx="8640960" cy="3537347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dirty="0"/>
              <a:t>Textmasterformat bearbeiten</a:t>
            </a:r>
          </a:p>
          <a:p>
            <a:pPr lvl="1"/>
            <a:r>
              <a:rPr lang="de-CH" dirty="0"/>
              <a:t>Zweite Ebene</a:t>
            </a:r>
          </a:p>
          <a:p>
            <a:pPr lvl="2"/>
            <a:r>
              <a:rPr lang="de-CH" dirty="0"/>
              <a:t>Dritte Ebene</a:t>
            </a:r>
          </a:p>
          <a:p>
            <a:pPr lvl="3"/>
            <a:r>
              <a:rPr lang="de-CH" dirty="0"/>
              <a:t>Vierte Ebene</a:t>
            </a:r>
          </a:p>
          <a:p>
            <a:pPr lvl="4"/>
            <a:r>
              <a:rPr lang="de-CH" dirty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251101" y="4893470"/>
            <a:ext cx="2159000" cy="135000"/>
          </a:xfrm>
          <a:prstGeom prst="rect">
            <a:avLst/>
          </a:prstGeom>
        </p:spPr>
        <p:txBody>
          <a:bodyPr vert="horz" lIns="0" tIns="21600" rIns="0" bIns="0" rtlCol="0" anchor="t" anchorCtr="0"/>
          <a:lstStyle>
            <a:lvl1pPr algn="l">
              <a:defRPr sz="450">
                <a:solidFill>
                  <a:schemeClr val="tx1"/>
                </a:solidFill>
              </a:defRPr>
            </a:lvl1pPr>
          </a:lstStyle>
          <a:p>
            <a:endParaRPr lang="de-CH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748724" y="4894008"/>
            <a:ext cx="143756" cy="135000"/>
          </a:xfrm>
          <a:prstGeom prst="rect">
            <a:avLst/>
          </a:prstGeom>
        </p:spPr>
        <p:txBody>
          <a:bodyPr vert="horz" lIns="0" tIns="21600" rIns="0" bIns="0" rtlCol="0" anchor="t" anchorCtr="0"/>
          <a:lstStyle>
            <a:lvl1pPr algn="r">
              <a:defRPr sz="450">
                <a:solidFill>
                  <a:schemeClr val="tx1"/>
                </a:solidFill>
              </a:defRPr>
            </a:lvl1pPr>
          </a:lstStyle>
          <a:p>
            <a:fld id="{B3811826-9277-4232-A2B5-17D05DFC7392}" type="slidenum">
              <a:rPr lang="de-CH" smtClean="0"/>
              <a:pPr/>
              <a:t>‹#›</a:t>
            </a:fld>
            <a:endParaRPr lang="de-CH" dirty="0"/>
          </a:p>
        </p:txBody>
      </p:sp>
      <p:cxnSp>
        <p:nvCxnSpPr>
          <p:cNvPr id="10" name="Gerade Verbindung 9"/>
          <p:cNvCxnSpPr/>
          <p:nvPr/>
        </p:nvCxnSpPr>
        <p:spPr>
          <a:xfrm>
            <a:off x="251100" y="4839891"/>
            <a:ext cx="8641380" cy="111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Fußzeilenplatzhalter 7"/>
          <p:cNvSpPr>
            <a:spLocks noGrp="1"/>
          </p:cNvSpPr>
          <p:nvPr>
            <p:ph type="ftr" sz="quarter" idx="3"/>
          </p:nvPr>
        </p:nvSpPr>
        <p:spPr>
          <a:xfrm>
            <a:off x="6840512" y="4894008"/>
            <a:ext cx="1908212" cy="135000"/>
          </a:xfrm>
          <a:prstGeom prst="rect">
            <a:avLst/>
          </a:prstGeom>
        </p:spPr>
        <p:txBody>
          <a:bodyPr/>
          <a:lstStyle>
            <a:lvl1pPr>
              <a:defRPr sz="450"/>
            </a:lvl1pPr>
          </a:lstStyle>
          <a:p>
            <a:pPr algn="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268142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  <p:sldLayoutId id="2147483672" r:id="rId11"/>
    <p:sldLayoutId id="2147483673" r:id="rId12"/>
    <p:sldLayoutId id="2147483674" r:id="rId13"/>
  </p:sldLayoutIdLst>
  <p:hf hdr="0" ftr="0" dt="0"/>
  <p:txStyles>
    <p:titleStyle>
      <a:lvl1pPr algn="l" defTabSz="685800" rtl="0" eaLnBrk="1" latinLnBrk="0" hangingPunct="1">
        <a:lnSpc>
          <a:spcPts val="1875"/>
        </a:lnSpc>
        <a:spcBef>
          <a:spcPct val="0"/>
        </a:spcBef>
        <a:buNone/>
        <a:defRPr sz="1725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0" algn="l" defTabSz="685800" rtl="0" eaLnBrk="1" latinLnBrk="0" hangingPunct="1">
        <a:spcBef>
          <a:spcPts val="0"/>
        </a:spcBef>
        <a:buFont typeface="Arial" panose="020B0604020202020204" pitchFamily="34" charset="0"/>
        <a:buNone/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135000" indent="-135000" algn="l" defTabSz="685800" rtl="0" eaLnBrk="1" latinLnBrk="0" hangingPunct="1">
        <a:spcBef>
          <a:spcPts val="0"/>
        </a:spcBef>
        <a:buFont typeface="Arial" panose="020B0604020202020204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270000" indent="-135000" algn="l" defTabSz="685800" rtl="0" eaLnBrk="1" latinLnBrk="0" hangingPunct="1">
        <a:spcBef>
          <a:spcPts val="0"/>
        </a:spcBef>
        <a:buFont typeface="Arial" panose="020B0604020202020204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405000" indent="-135000" algn="l" defTabSz="685800" rtl="0" eaLnBrk="1" latinLnBrk="0" hangingPunct="1">
        <a:spcBef>
          <a:spcPts val="0"/>
        </a:spcBef>
        <a:buFont typeface="Arial" panose="020B0604020202020204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35000" algn="l" defTabSz="685800" rtl="0" eaLnBrk="1" latinLnBrk="0" hangingPunct="1">
        <a:spcBef>
          <a:spcPts val="0"/>
        </a:spcBef>
        <a:buFont typeface="Arial" panose="020B0604020202020204" pitchFamily="34" charset="0"/>
        <a:buChar char="–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zenodo.org/records/14869419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hyperlink" Target="https://doi.org/10.1016/j.inteco.2014.05.002" TargetMode="External"/><Relationship Id="rId3" Type="http://schemas.openxmlformats.org/officeDocument/2006/relationships/hyperlink" Target="https://doi.org/10.5281/zenodo.14869419" TargetMode="External"/><Relationship Id="rId7" Type="http://schemas.openxmlformats.org/officeDocument/2006/relationships/hyperlink" Target="https://www.jstor.org/stable/24695028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21642/JGEA.030201AF" TargetMode="External"/><Relationship Id="rId5" Type="http://schemas.openxmlformats.org/officeDocument/2006/relationships/hyperlink" Target="https://doi.org/10.1016/j.eneco.2019.104597" TargetMode="External"/><Relationship Id="rId4" Type="http://schemas.openxmlformats.org/officeDocument/2006/relationships/hyperlink" Target="https://doi.org/10.1111/gcbb.70019" TargetMode="External"/><Relationship Id="rId9" Type="http://schemas.openxmlformats.org/officeDocument/2006/relationships/hyperlink" Target="https://doi.org/10.1016/j.eneco.2019.104598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ssrn.com/abstract=3167429" TargetMode="External"/><Relationship Id="rId7" Type="http://schemas.openxmlformats.org/officeDocument/2006/relationships/hyperlink" Target="https://www.jstor.org/stable/559" TargetMode="External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/j.eneco.2017.11.009" TargetMode="External"/><Relationship Id="rId5" Type="http://schemas.openxmlformats.org/officeDocument/2006/relationships/hyperlink" Target="https://doi.org/10.1787/7f3275e0-en" TargetMode="External"/><Relationship Id="rId4" Type="http://schemas.openxmlformats.org/officeDocument/2006/relationships/hyperlink" Target="https://doi.org/10.1016/j.enpol.2021.112606" TargetMode="Externa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://dx.doi.org/10.2139/ssrn.1520984" TargetMode="External"/><Relationship Id="rId3" Type="http://schemas.openxmlformats.org/officeDocument/2006/relationships/hyperlink" Target="https://doi.org/10.1016/S0264-9993(01)00088-8" TargetMode="External"/><Relationship Id="rId7" Type="http://schemas.openxmlformats.org/officeDocument/2006/relationships/hyperlink" Target="http://dx.doi.org/10.1016/j.enpol.2016.06.025" TargetMode="External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oi.org/10.1016/j.enpol.2017.08.049" TargetMode="External"/><Relationship Id="rId5" Type="http://schemas.openxmlformats.org/officeDocument/2006/relationships/hyperlink" Target="https://doi.org/10.5089/9798400290480.001" TargetMode="External"/><Relationship Id="rId4" Type="http://schemas.openxmlformats.org/officeDocument/2006/relationships/hyperlink" Target="https://doi.org/10.21642/JGEA.080202AF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0.png"/><Relationship Id="rId4" Type="http://schemas.openxmlformats.org/officeDocument/2006/relationships/image" Target="../media/image9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06779" y="904071"/>
            <a:ext cx="7834417" cy="783395"/>
          </a:xfrm>
        </p:spPr>
        <p:txBody>
          <a:bodyPr/>
          <a:lstStyle/>
          <a:p>
            <a:pPr algn="ctr"/>
            <a:r>
              <a:rPr lang="en-US" sz="2800" b="0" dirty="0"/>
              <a:t>Market Power and Fossil Fuel Subsidy Reforms</a:t>
            </a:r>
            <a:br>
              <a:rPr lang="en-US" sz="2800" b="0" dirty="0"/>
            </a:br>
            <a:r>
              <a:rPr lang="en-US" sz="2800" b="0" dirty="0"/>
              <a:t> </a:t>
            </a:r>
            <a:r>
              <a:rPr lang="en-US" sz="2000" b="0" dirty="0"/>
              <a:t>A CGE Approach with Endogenous Markups</a:t>
            </a:r>
            <a:endParaRPr lang="de-CH" sz="2800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606779" y="1899819"/>
            <a:ext cx="6800850" cy="243027"/>
          </a:xfrm>
        </p:spPr>
        <p:txBody>
          <a:bodyPr/>
          <a:lstStyle/>
          <a:p>
            <a:r>
              <a:rPr lang="de-CH" dirty="0"/>
              <a:t>Robin Argueyrolles, 20.05.2025</a:t>
            </a:r>
          </a:p>
        </p:txBody>
      </p:sp>
      <p:sp>
        <p:nvSpPr>
          <p:cNvPr id="7" name="AutoShape 4" descr="Top 10 things to do in Basel | Travel by train to Basel | Trainline">
            <a:extLst>
              <a:ext uri="{FF2B5EF4-FFF2-40B4-BE49-F238E27FC236}">
                <a16:creationId xmlns:a16="http://schemas.microsoft.com/office/drawing/2014/main" id="{8C574AB2-9839-4458-B941-BB2C05AA252E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-1854714" y="2457450"/>
            <a:ext cx="6541014" cy="6541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pPr defTabSz="685800">
              <a:buClrTx/>
            </a:pPr>
            <a:endParaRPr lang="en-US" sz="1350" kern="1200">
              <a:ea typeface="+mn-ea"/>
              <a:cs typeface="+mn-cs"/>
            </a:endParaRPr>
          </a:p>
        </p:txBody>
      </p:sp>
      <p:pic>
        <p:nvPicPr>
          <p:cNvPr id="1034" name="Picture 10" descr="Basel in der Schweiz: Sehenswürdigkeiten &amp; Tipps">
            <a:extLst>
              <a:ext uri="{FF2B5EF4-FFF2-40B4-BE49-F238E27FC236}">
                <a16:creationId xmlns:a16="http://schemas.microsoft.com/office/drawing/2014/main" id="{DA8D6388-D8E8-4A5A-9BC5-41C3F334254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184" r="8949" b="34559"/>
          <a:stretch/>
        </p:blipFill>
        <p:spPr bwMode="auto">
          <a:xfrm>
            <a:off x="0" y="2166705"/>
            <a:ext cx="9144000" cy="298939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35461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1194597" y="110921"/>
            <a:ext cx="7038900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Introduction</a:t>
            </a:r>
            <a:endParaRPr dirty="0"/>
          </a:p>
        </p:txBody>
      </p:sp>
      <p:sp>
        <p:nvSpPr>
          <p:cNvPr id="78" name="Google Shape;78;p14"/>
          <p:cNvSpPr txBox="1"/>
          <p:nvPr/>
        </p:nvSpPr>
        <p:spPr>
          <a:xfrm>
            <a:off x="538951" y="968902"/>
            <a:ext cx="8082928" cy="4885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Fossil Fuel Subsidies (FFS) reached </a:t>
            </a: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1.6 $ trillion globally in 2022 (OECD data)</a:t>
            </a:r>
            <a:endParaRPr lang="en-US" sz="15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Google Shape;78;p14">
            <a:extLst>
              <a:ext uri="{FF2B5EF4-FFF2-40B4-BE49-F238E27FC236}">
                <a16:creationId xmlns:a16="http://schemas.microsoft.com/office/drawing/2014/main" id="{E79B9AA0-3552-4831-B884-3F722AFCC52C}"/>
              </a:ext>
            </a:extLst>
          </p:cNvPr>
          <p:cNvSpPr txBox="1"/>
          <p:nvPr/>
        </p:nvSpPr>
        <p:spPr>
          <a:xfrm>
            <a:off x="5566316" y="1900929"/>
            <a:ext cx="3577684" cy="227366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Petroleum: highest recipient (40%) 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endParaRPr lang="en-US" sz="15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2022: High energy prices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          Protect vulnerable households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endParaRPr lang="en-US" sz="15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Despite a fall in 2023, FFS remained above the historical average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F2FDF70B-1C34-4DA4-8C11-176C15AEAD9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935" y="1339094"/>
            <a:ext cx="4764419" cy="3573314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0899514C-335E-47C4-B0E6-7D55263EED43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3038516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1194597" y="110921"/>
            <a:ext cx="7038900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Literature - Background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Google Shape;78;p14">
            <a:extLst>
              <a:ext uri="{FF2B5EF4-FFF2-40B4-BE49-F238E27FC236}">
                <a16:creationId xmlns:a16="http://schemas.microsoft.com/office/drawing/2014/main" id="{A894ED27-382C-40B6-B018-3ADD0187DA9C}"/>
              </a:ext>
            </a:extLst>
          </p:cNvPr>
          <p:cNvSpPr txBox="1"/>
          <p:nvPr/>
        </p:nvSpPr>
        <p:spPr>
          <a:xfrm>
            <a:off x="493381" y="1129999"/>
            <a:ext cx="8434852" cy="39548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Literature broadly supplies a reform: Economic, Social, Environmental, Political 	</a:t>
            </a:r>
          </a:p>
          <a:p>
            <a:pPr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</a:p>
          <a:p>
            <a:pPr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Much of which was completed using CGE to capture leakages, linkages, welfare	</a:t>
            </a:r>
          </a:p>
          <a:p>
            <a:pPr lvl="0"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BUT relying on the </a:t>
            </a:r>
            <a:r>
              <a:rPr lang="en-US" sz="1500" dirty="0" err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Walrasian</a:t>
            </a: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tradition of perfect competition</a:t>
            </a:r>
          </a:p>
          <a:p>
            <a:pPr lvl="0">
              <a:spcAft>
                <a:spcPts val="300"/>
              </a:spcAft>
            </a:pPr>
            <a:endParaRPr lang="en-US" sz="15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Oil sector, however: Barriers to entry, IRS, monopoly profit </a:t>
            </a:r>
          </a:p>
          <a:p>
            <a:pPr>
              <a:spcAft>
                <a:spcPts val="300"/>
              </a:spcAft>
            </a:pPr>
            <a:endParaRPr lang="en-US" sz="15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CGE &amp; market power</a:t>
            </a:r>
          </a:p>
          <a:p>
            <a:pPr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Increasing returns to scale</a:t>
            </a:r>
          </a:p>
          <a:p>
            <a:pPr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Melitz </a:t>
            </a:r>
          </a:p>
          <a:p>
            <a:pPr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Small group monopolistic competition</a:t>
            </a:r>
          </a:p>
          <a:p>
            <a:pPr>
              <a:spcAft>
                <a:spcPts val="300"/>
              </a:spcAft>
            </a:pPr>
            <a:endParaRPr lang="en-US" sz="15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>
              <a:spcAft>
                <a:spcPts val="300"/>
              </a:spcAft>
            </a:pPr>
            <a:r>
              <a:rPr lang="en-US" sz="1500" b="1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Question</a:t>
            </a: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: What is the impact of small-group monopolistic compt. on FFSR?</a:t>
            </a:r>
          </a:p>
          <a:p>
            <a:pPr>
              <a:spcAft>
                <a:spcPts val="300"/>
              </a:spcAft>
            </a:pPr>
            <a:endParaRPr lang="en-US" sz="15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FD112D3E-E114-4F9E-A309-1F22B3AC85B2}"/>
              </a:ext>
            </a:extLst>
          </p:cNvPr>
          <p:cNvSpPr/>
          <p:nvPr/>
        </p:nvSpPr>
        <p:spPr>
          <a:xfrm>
            <a:off x="5709973" y="2512000"/>
            <a:ext cx="3230372" cy="29136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12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en-US" sz="1200" dirty="0" err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Golombek</a:t>
            </a:r>
            <a:r>
              <a:rPr lang="en-US" sz="12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et al. 2018; </a:t>
            </a:r>
            <a:r>
              <a:rPr lang="en-US" sz="1200" dirty="0" err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Branger</a:t>
            </a:r>
            <a:r>
              <a:rPr lang="en-US" sz="12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et al. 2020)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9DED0BA5-23CF-4061-9B71-9237138BB61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3</a:t>
            </a:fld>
            <a:endParaRPr lang="en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60AE9260-FA83-4379-A4CA-025F8252A8F1}"/>
              </a:ext>
            </a:extLst>
          </p:cNvPr>
          <p:cNvSpPr/>
          <p:nvPr/>
        </p:nvSpPr>
        <p:spPr>
          <a:xfrm>
            <a:off x="2318006" y="3338585"/>
            <a:ext cx="6610227" cy="29136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>
              <a:lnSpc>
                <a:spcPct val="115000"/>
              </a:lnSpc>
              <a:spcAft>
                <a:spcPts val="300"/>
              </a:spcAft>
            </a:pPr>
            <a:r>
              <a:rPr lang="en-US" sz="12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(Harris 1984; </a:t>
            </a:r>
            <a:r>
              <a:rPr lang="fr-CH" sz="12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Cox, Harris, 1985; </a:t>
            </a:r>
            <a:r>
              <a:rPr lang="fr-CH" sz="1200" dirty="0" err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Harrisson</a:t>
            </a:r>
            <a:r>
              <a:rPr lang="fr-CH" sz="12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et al. 1996</a:t>
            </a:r>
            <a:r>
              <a:rPr lang="en-US" sz="12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F732D6A-7AAD-4135-8B08-A2834F8C8E28}"/>
              </a:ext>
            </a:extLst>
          </p:cNvPr>
          <p:cNvSpPr/>
          <p:nvPr/>
        </p:nvSpPr>
        <p:spPr>
          <a:xfrm>
            <a:off x="4284357" y="3580140"/>
            <a:ext cx="54712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da-DK" sz="12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Akgul et al. 2016; Balstreri et al. 2011; Bekkers, Francois 2018</a:t>
            </a:r>
            <a:r>
              <a:rPr lang="en-US" sz="12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lang="en-US" sz="1200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A46176C-C4DB-499E-BC09-65F11838E3F9}"/>
              </a:ext>
            </a:extLst>
          </p:cNvPr>
          <p:cNvSpPr/>
          <p:nvPr/>
        </p:nvSpPr>
        <p:spPr>
          <a:xfrm>
            <a:off x="6414868" y="3857656"/>
            <a:ext cx="2622727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  <a:r>
              <a:rPr lang="en-US" sz="12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(</a:t>
            </a:r>
            <a:r>
              <a:rPr lang="da-DK" sz="12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Hoffman 2002, Markusen 2024</a:t>
            </a:r>
            <a:r>
              <a:rPr lang="en-US" sz="12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)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2300144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1194597" y="54361"/>
            <a:ext cx="7038900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dirty="0"/>
              <a:t>Model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803614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Google Shape;78;p14">
            <a:extLst>
              <a:ext uri="{FF2B5EF4-FFF2-40B4-BE49-F238E27FC236}">
                <a16:creationId xmlns:a16="http://schemas.microsoft.com/office/drawing/2014/main" id="{84633300-6606-4B1F-B5D0-D3121CE1E4BE}"/>
              </a:ext>
            </a:extLst>
          </p:cNvPr>
          <p:cNvSpPr txBox="1"/>
          <p:nvPr/>
        </p:nvSpPr>
        <p:spPr>
          <a:xfrm>
            <a:off x="538951" y="934989"/>
            <a:ext cx="8144560" cy="75402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1600" dirty="0" err="1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Markusen</a:t>
            </a:r>
            <a:r>
              <a:rPr lang="en-US" sz="1600" dirty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 Extended Market Power (MEMP) </a:t>
            </a:r>
            <a:r>
              <a:rPr lang="en-US" sz="16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model: MCP-based static CGE model</a:t>
            </a:r>
          </a:p>
          <a:p>
            <a:r>
              <a:rPr lang="en-US" sz="16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Fully open access available </a:t>
            </a:r>
            <a:r>
              <a:rPr lang="en-US" sz="16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  <a:hlinkClick r:id="rId3"/>
              </a:rPr>
              <a:t>here</a:t>
            </a:r>
            <a:endParaRPr lang="en-US" sz="16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graphicFrame>
        <p:nvGraphicFramePr>
          <p:cNvPr id="24" name="Table 23">
            <a:extLst>
              <a:ext uri="{FF2B5EF4-FFF2-40B4-BE49-F238E27FC236}">
                <a16:creationId xmlns:a16="http://schemas.microsoft.com/office/drawing/2014/main" id="{81E973AA-D163-4015-9433-21FA17BE173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16780661"/>
              </p:ext>
            </p:extLst>
          </p:nvPr>
        </p:nvGraphicFramePr>
        <p:xfrm>
          <a:off x="1871523" y="1864485"/>
          <a:ext cx="5346452" cy="1414529"/>
        </p:xfrm>
        <a:graphic>
          <a:graphicData uri="http://schemas.openxmlformats.org/drawingml/2006/table">
            <a:tbl>
              <a:tblPr firstRow="1" firstCol="1" bandRow="1"/>
              <a:tblGrid>
                <a:gridCol w="1927981">
                  <a:extLst>
                    <a:ext uri="{9D8B030D-6E8A-4147-A177-3AD203B41FA5}">
                      <a16:colId xmlns:a16="http://schemas.microsoft.com/office/drawing/2014/main" val="2936099091"/>
                    </a:ext>
                  </a:extLst>
                </a:gridCol>
                <a:gridCol w="1675190">
                  <a:extLst>
                    <a:ext uri="{9D8B030D-6E8A-4147-A177-3AD203B41FA5}">
                      <a16:colId xmlns:a16="http://schemas.microsoft.com/office/drawing/2014/main" val="1617764601"/>
                    </a:ext>
                  </a:extLst>
                </a:gridCol>
                <a:gridCol w="1743281">
                  <a:extLst>
                    <a:ext uri="{9D8B030D-6E8A-4147-A177-3AD203B41FA5}">
                      <a16:colId xmlns:a16="http://schemas.microsoft.com/office/drawing/2014/main" val="3467491986"/>
                    </a:ext>
                  </a:extLst>
                </a:gridCol>
              </a:tblGrid>
              <a:tr h="24505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695D46"/>
                          </a:solidFill>
                          <a:effectLst/>
                        </a:rPr>
                        <a:t>Regions</a:t>
                      </a:r>
                      <a:endParaRPr lang="en-US" sz="1400" b="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695D46"/>
                          </a:solidFill>
                          <a:effectLst/>
                        </a:rPr>
                        <a:t>Commodities</a:t>
                      </a:r>
                      <a:endParaRPr lang="en-US" sz="1400" b="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0" dirty="0">
                          <a:solidFill>
                            <a:srgbClr val="695D46"/>
                          </a:solidFill>
                          <a:effectLst/>
                        </a:rPr>
                        <a:t>Primary Factors</a:t>
                      </a:r>
                      <a:endParaRPr lang="en-US" sz="1400" b="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  <a:prstDash val="soli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79954621"/>
                  </a:ext>
                </a:extLst>
              </a:tr>
              <a:tr h="11133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dirty="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dirty="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9050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500" dirty="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1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  <a:prstDash val="soli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24750206"/>
                  </a:ext>
                </a:extLst>
              </a:tr>
              <a:tr h="24505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OPEC+</a:t>
                      </a:r>
                      <a:endParaRPr lang="en-US" sz="1400" b="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b="1" i="0" u="none" dirty="0">
                          <a:solidFill>
                            <a:srgbClr val="002060"/>
                          </a:solidFill>
                          <a:effectLst/>
                        </a:rPr>
                        <a:t>Oil</a:t>
                      </a:r>
                      <a:r>
                        <a:rPr lang="en-US" sz="1400" b="1" i="1" dirty="0">
                          <a:solidFill>
                            <a:srgbClr val="002060"/>
                          </a:solidFill>
                          <a:effectLst/>
                        </a:rPr>
                        <a:t> </a:t>
                      </a:r>
                      <a:endParaRPr lang="en-US" sz="1400" b="1" i="1" dirty="0">
                        <a:solidFill>
                          <a:srgbClr val="002060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Labor</a:t>
                      </a:r>
                      <a:endParaRPr lang="en-US" sz="1400" b="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  <a:prstDash val="soli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09183443"/>
                  </a:ext>
                </a:extLst>
              </a:tr>
              <a:tr h="24505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Rest of World (ROW) </a:t>
                      </a:r>
                      <a:endParaRPr lang="en-US" sz="1400" b="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Transport fuel </a:t>
                      </a:r>
                      <a:endParaRPr lang="en-US" sz="1400" b="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Capital</a:t>
                      </a:r>
                      <a:endParaRPr lang="en-US" sz="1400" b="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  <a:prstDash val="soli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21848677"/>
                  </a:ext>
                </a:extLst>
              </a:tr>
              <a:tr h="24505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 b="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Rest of Energy</a:t>
                      </a:r>
                      <a:endParaRPr lang="en-US" sz="1400" b="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Crude oil</a:t>
                      </a:r>
                      <a:endParaRPr lang="en-US" sz="1400" b="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  <a:prstDash val="soli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90511815"/>
                  </a:ext>
                </a:extLst>
              </a:tr>
              <a:tr h="24505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>
                          <a:srgbClr val="000000"/>
                        </a:buClr>
                        <a:buSzTx/>
                        <a:buFont typeface="Arial"/>
                        <a:buNone/>
                        <a:tabLst/>
                        <a:defRPr/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Rest of Economy </a:t>
                      </a:r>
                      <a:endParaRPr lang="en-US" sz="1400" b="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400" b="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  <a:prstDash val="soli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8144492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500" dirty="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500" b="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endParaRPr lang="en-US" sz="500" b="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500" dirty="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500" b="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  <a:prstDash val="soli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mpd="sng">
                      <a:noFill/>
                      <a:prstDash val="solid"/>
                    </a:lnT>
                    <a:lnB w="19050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01349471"/>
                  </a:ext>
                </a:extLst>
              </a:tr>
            </a:tbl>
          </a:graphicData>
        </a:graphic>
      </p:graphicFrame>
      <p:sp>
        <p:nvSpPr>
          <p:cNvPr id="25" name="Rectangle 4">
            <a:extLst>
              <a:ext uri="{FF2B5EF4-FFF2-40B4-BE49-F238E27FC236}">
                <a16:creationId xmlns:a16="http://schemas.microsoft.com/office/drawing/2014/main" id="{02F81F2F-B97B-4D43-B2AB-B3FB4DADBA9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44650" y="2449513"/>
            <a:ext cx="9144000" cy="0"/>
          </a:xfrm>
          <a:prstGeom prst="rect">
            <a:avLst/>
          </a:prstGeom>
          <a:ln>
            <a:noFill/>
          </a:ln>
          <a:effectLst/>
        </p:spPr>
        <p:style>
          <a:lnRef idx="0">
            <a:scrgbClr r="0" g="0" b="0"/>
          </a:lnRef>
          <a:fillRef idx="1001">
            <a:schemeClr val="lt1"/>
          </a:fillRef>
          <a:effectRef idx="0">
            <a:scrgbClr r="0" g="0" b="0"/>
          </a:effectRef>
          <a:fontRef idx="major"/>
        </p:style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br>
              <a:rPr kumimoji="0" lang="en-US" altLang="en-US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</a:b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35" name="Google Shape;78;p14">
            <a:extLst>
              <a:ext uri="{FF2B5EF4-FFF2-40B4-BE49-F238E27FC236}">
                <a16:creationId xmlns:a16="http://schemas.microsoft.com/office/drawing/2014/main" id="{427DD2D6-BB80-4013-90BC-0527BFA7A07F}"/>
              </a:ext>
            </a:extLst>
          </p:cNvPr>
          <p:cNvSpPr txBox="1"/>
          <p:nvPr/>
        </p:nvSpPr>
        <p:spPr>
          <a:xfrm>
            <a:off x="580246" y="3533100"/>
            <a:ext cx="8144560" cy="133879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/>
            <a:r>
              <a:rPr lang="en-US" sz="1500" b="1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Consumption: </a:t>
            </a: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Households, Government, and Firms</a:t>
            </a:r>
            <a:endParaRPr lang="en-US" sz="1500" b="1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/>
            <a:r>
              <a:rPr lang="en-US" sz="1500" b="1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=&gt; Nested CES function subject to different </a:t>
            </a:r>
            <a:r>
              <a:rPr lang="en-US" sz="1500" dirty="0" err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Armington</a:t>
            </a: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elasticity </a:t>
            </a:r>
          </a:p>
          <a:p>
            <a:pPr lvl="0"/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lvl="0"/>
            <a:r>
              <a:rPr lang="en-US" sz="1500" b="1" dirty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Production</a:t>
            </a: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: Nested combination of Leontief, Cobb-Douglas, and CES</a:t>
            </a:r>
          </a:p>
          <a:p>
            <a:pPr lvl="0"/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	=&gt; Subject to fixed costs a priori committed to primary factors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AC29AE12-6847-450A-9366-4B59A5FEFC6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7470865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1194597" y="110921"/>
            <a:ext cx="7038900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dirty="0"/>
              <a:t>Framework - Imperfect Compt. 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8" name="Google Shape;78;p14">
                <a:extLst>
                  <a:ext uri="{FF2B5EF4-FFF2-40B4-BE49-F238E27FC236}">
                    <a16:creationId xmlns:a16="http://schemas.microsoft.com/office/drawing/2014/main" id="{B022B8F1-4A79-47C4-B8EB-3895AD5993B9}"/>
                  </a:ext>
                </a:extLst>
              </p:cNvPr>
              <p:cNvSpPr txBox="1"/>
              <p:nvPr/>
            </p:nvSpPr>
            <p:spPr>
              <a:xfrm>
                <a:off x="560222" y="1069014"/>
                <a:ext cx="8199673" cy="328311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lvl="0"/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Zero profit condition (ZRT):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CH" sz="1500" b="0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p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+  </m:t>
                    </m:r>
                    <m:f>
                      <m:fPr>
                        <m:ctrlP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</m:ctrlPr>
                      </m:fPr>
                      <m:num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𝑑𝑝</m:t>
                        </m:r>
                      </m:num>
                      <m:den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𝑑𝑦</m:t>
                        </m:r>
                      </m:den>
                    </m:f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𝑦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 =</m:t>
                    </m:r>
                    <m:f>
                      <m:fPr>
                        <m:ctrlP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</m:ctrlPr>
                      </m:fPr>
                      <m:num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𝑑</m:t>
                        </m:r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𝑐</m:t>
                        </m:r>
                      </m:num>
                      <m:den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𝑑𝑦</m:t>
                        </m:r>
                      </m:den>
                    </m:f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      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𝑜𝑟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      </m:t>
                    </m:r>
                    <m:r>
                      <m:rPr>
                        <m:sty m:val="p"/>
                      </m:rPr>
                      <a:rPr lang="fr-CH" sz="150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p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+</m:t>
                    </m:r>
                    <m:f>
                      <m:fPr>
                        <m:ctrlP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</m:ctrlPr>
                      </m:fPr>
                      <m:num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𝑑𝑝</m:t>
                        </m:r>
                      </m:num>
                      <m:den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𝑑𝑦</m:t>
                        </m:r>
                      </m:den>
                    </m:f>
                    <m:f>
                      <m:fPr>
                        <m:ctrlP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</m:ctrlPr>
                      </m:fPr>
                      <m:num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𝑦</m:t>
                        </m:r>
                      </m:num>
                      <m:den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𝑝</m:t>
                        </m:r>
                      </m:den>
                    </m:f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𝑝</m:t>
                    </m:r>
                    <m:r>
                      <a:rPr lang="fr-CH" sz="1500" i="1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=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𝑀𝐶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     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𝑜𝑟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      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𝑝</m:t>
                    </m:r>
                    <m:d>
                      <m:dPr>
                        <m:ctrlP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</m:ctrlPr>
                      </m:dPr>
                      <m:e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1−</m:t>
                        </m:r>
                        <m:f>
                          <m:fPr>
                            <m:type m:val="skw"/>
                            <m:ctrlPr>
                              <a:rPr lang="fr-CH" sz="1500" b="0" i="1" smtClean="0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</a:rPr>
                            </m:ctrlPr>
                          </m:fPr>
                          <m:num>
                            <m:r>
                              <a:rPr lang="fr-CH" sz="1500" b="0" i="1" smtClean="0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</a:rPr>
                              <m:t>1</m:t>
                            </m:r>
                          </m:num>
                          <m:den>
                            <m:r>
                              <a:rPr lang="fr-CH" sz="1500" i="1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en Sans"/>
                              </a:rPr>
                              <m:t>𝜂</m:t>
                            </m:r>
                          </m:den>
                        </m:f>
                      </m:e>
                    </m:d>
                  </m:oMath>
                </a14:m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 = </a:t>
                </a:r>
                <a14:m>
                  <m:oMath xmlns:m="http://schemas.openxmlformats.org/officeDocument/2006/math"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𝑀𝐶</m:t>
                    </m:r>
                  </m:oMath>
                </a14:m>
                <a:endParaRPr lang="en-US" sz="1500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</a:endParaRPr>
              </a:p>
              <a:p>
                <a:pPr lvl="0"/>
                <a:endParaRPr lang="en-US" sz="1500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</a:endParaRPr>
              </a:p>
              <a:p>
                <a:pPr lvl="0"/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Markups in standard Lerner fashion: 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</m:ctrlPr>
                      </m:fPr>
                      <m:num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1</m:t>
                        </m:r>
                      </m:num>
                      <m:den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</a:rPr>
                          <m:t>𝜂</m:t>
                        </m:r>
                      </m:den>
                    </m:f>
                    <m:r>
                      <a:rPr lang="en-US" sz="1500" i="1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</a:rPr>
                      <m:t>=</m:t>
                    </m:r>
                    <m:f>
                      <m:fPr>
                        <m:ctrlPr>
                          <a:rPr lang="en-US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</m:ctrlPr>
                      </m:fPr>
                      <m:num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𝑃</m:t>
                        </m:r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−</m:t>
                        </m:r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𝑀𝐶</m:t>
                        </m:r>
                      </m:num>
                      <m:den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𝑃</m:t>
                        </m:r>
                      </m:den>
                    </m:f>
                  </m:oMath>
                </a14:m>
                <a:endParaRPr lang="fr-CH" sz="1500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</a:endParaRPr>
              </a:p>
              <a:p>
                <a:pPr lvl="0"/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	</a:t>
                </a:r>
                <a:endParaRPr lang="en-US" sz="1500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lvl="0"/>
                <a:r>
                  <a:rPr lang="en-US" sz="1500" b="1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Cournot</a:t>
                </a:r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single buyer solution:    </a:t>
                </a:r>
                <a14:m>
                  <m:oMath xmlns:m="http://schemas.openxmlformats.org/officeDocument/2006/math">
                    <m:r>
                      <a:rPr lang="en-US" sz="150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𝜂</m:t>
                    </m:r>
                    <m:r>
                      <a:rPr lang="en-US" sz="150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=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 </m:t>
                    </m:r>
                    <m:f>
                      <m:fPr>
                        <m:ctrlP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</m:ctrlPr>
                      </m:fPr>
                      <m:num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1</m:t>
                        </m:r>
                      </m:num>
                      <m:den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𝑁</m:t>
                        </m:r>
                      </m:den>
                    </m:f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 </m:t>
                    </m:r>
                    <m:sSup>
                      <m:sSupPr>
                        <m:ctrlP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</m:ctrlPr>
                      </m:sSupPr>
                      <m:e>
                        <m:d>
                          <m:dPr>
                            <m:begChr m:val="["/>
                            <m:endChr m:val="]"/>
                            <m:ctrlPr>
                              <a:rPr lang="fr-CH" sz="1500" b="0" i="1" smtClean="0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  <a:sym typeface="Open Sans"/>
                              </a:rPr>
                            </m:ctrlPr>
                          </m:dPr>
                          <m:e>
                            <m:r>
                              <a:rPr lang="fr-CH" sz="1500" b="0" i="1" smtClean="0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  <a:sym typeface="Open Sans"/>
                              </a:rPr>
                              <m:t>𝑠</m:t>
                            </m:r>
                            <m:r>
                              <a:rPr lang="fr-CH" sz="1500" b="0" i="1" smtClean="0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  <a:sym typeface="Open Sans"/>
                              </a:rPr>
                              <m:t>+</m:t>
                            </m:r>
                            <m:d>
                              <m:dPr>
                                <m:ctrlPr>
                                  <a:rPr lang="fr-CH" sz="1500" b="0" i="1" smtClean="0">
                                    <a:solidFill>
                                      <a:schemeClr val="dk2"/>
                                    </a:solidFill>
                                    <a:latin typeface="Cambria Math" panose="02040503050406030204" pitchFamily="18" charset="0"/>
                                    <a:ea typeface="Open Sans"/>
                                    <a:cs typeface="Open Sans"/>
                                    <a:sym typeface="Open Sans"/>
                                  </a:rPr>
                                </m:ctrlPr>
                              </m:dPr>
                              <m:e>
                                <m:r>
                                  <a:rPr lang="fr-CH" sz="1500" b="0" i="1" smtClean="0">
                                    <a:solidFill>
                                      <a:schemeClr val="dk2"/>
                                    </a:solidFill>
                                    <a:latin typeface="Cambria Math" panose="02040503050406030204" pitchFamily="18" charset="0"/>
                                    <a:ea typeface="Open Sans"/>
                                    <a:cs typeface="Open Sans"/>
                                    <a:sym typeface="Open Sans"/>
                                  </a:rPr>
                                  <m:t>1−</m:t>
                                </m:r>
                                <m:r>
                                  <a:rPr lang="fr-CH" sz="1500" b="0" i="1" smtClean="0">
                                    <a:solidFill>
                                      <a:schemeClr val="dk2"/>
                                    </a:solidFill>
                                    <a:latin typeface="Cambria Math" panose="02040503050406030204" pitchFamily="18" charset="0"/>
                                    <a:ea typeface="Open Sans"/>
                                    <a:cs typeface="Open Sans"/>
                                    <a:sym typeface="Open Sans"/>
                                  </a:rPr>
                                  <m:t>𝑠</m:t>
                                </m:r>
                              </m:e>
                            </m:d>
                            <m:f>
                              <m:fPr>
                                <m:type m:val="skw"/>
                                <m:ctrlPr>
                                  <a:rPr lang="fr-CH" sz="1500" b="0" i="1" smtClean="0">
                                    <a:solidFill>
                                      <a:schemeClr val="dk2"/>
                                    </a:solidFill>
                                    <a:latin typeface="Cambria Math" panose="02040503050406030204" pitchFamily="18" charset="0"/>
                                    <a:ea typeface="Open Sans"/>
                                    <a:cs typeface="Open Sans"/>
                                    <a:sym typeface="Open Sans"/>
                                  </a:rPr>
                                </m:ctrlPr>
                              </m:fPr>
                              <m:num>
                                <m:r>
                                  <a:rPr lang="fr-CH" sz="1500" b="0" i="1" smtClean="0">
                                    <a:solidFill>
                                      <a:schemeClr val="dk2"/>
                                    </a:solidFill>
                                    <a:latin typeface="Cambria Math" panose="02040503050406030204" pitchFamily="18" charset="0"/>
                                    <a:ea typeface="Open Sans"/>
                                    <a:cs typeface="Open Sans"/>
                                    <a:sym typeface="Open Sans"/>
                                  </a:rPr>
                                  <m:t>1</m:t>
                                </m:r>
                              </m:num>
                              <m:den>
                                <m:r>
                                  <a:rPr lang="fr-CH" sz="1500" b="0" i="1" smtClean="0">
                                    <a:solidFill>
                                      <a:schemeClr val="dk2"/>
                                    </a:solidFill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  <a:cs typeface="Open Sans"/>
                                    <a:sym typeface="Open Sans"/>
                                  </a:rPr>
                                  <m:t>𝜎</m:t>
                                </m:r>
                              </m:den>
                            </m:f>
                          </m:e>
                        </m:d>
                      </m:e>
                      <m:sup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−1</m:t>
                        </m:r>
                      </m:sup>
                    </m:sSup>
                  </m:oMath>
                </a14:m>
                <a:endParaRPr lang="en-US" sz="1500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lvl="0"/>
                <a:endParaRPr lang="en-US" sz="1500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lvl="0"/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Firm entry/exit: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CH" sz="1500" b="0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N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 </m:t>
                    </m:r>
                    <m:f>
                      <m:fPr>
                        <m:ctrlP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</m:ctrlPr>
                      </m:fPr>
                      <m:num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𝐹𝐶</m:t>
                        </m:r>
                      </m:num>
                      <m:den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𝑁</m:t>
                        </m:r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0</m:t>
                        </m:r>
                      </m:den>
                    </m:f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= </m:t>
                    </m:r>
                    <m:f>
                      <m:fPr>
                        <m:ctrlP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</m:ctrlPr>
                      </m:fPr>
                      <m:num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𝑀𝑎𝑟𝑘𝑢𝑝𝑅𝑒𝑣</m:t>
                        </m:r>
                      </m:num>
                      <m:den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𝑃𝐹𝐶</m:t>
                        </m:r>
                      </m:den>
                    </m:f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     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𝑤𝑖𝑡h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 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𝑃𝐹𝐶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= </m:t>
                    </m:r>
                    <m:nary>
                      <m:naryPr>
                        <m:chr m:val="∑"/>
                        <m:supHide m:val="on"/>
                        <m:ctrlP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𝑓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fr-CH" sz="1500" b="0" i="1" smtClean="0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  <a:sym typeface="Open Sans"/>
                              </a:rPr>
                            </m:ctrlPr>
                          </m:sSubPr>
                          <m:e>
                            <m:r>
                              <a:rPr lang="fr-CH" sz="1500" b="0" i="1" smtClean="0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en Sans"/>
                                <a:sym typeface="Open Sans"/>
                              </a:rPr>
                              <m:t>𝛽</m:t>
                            </m:r>
                          </m:e>
                          <m:sub>
                            <m:r>
                              <a:rPr lang="fr-CH" sz="1500" b="0" i="1" smtClean="0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  <a:sym typeface="Open Sans"/>
                              </a:rPr>
                              <m:t>𝑓</m:t>
                            </m:r>
                          </m:sub>
                        </m:sSub>
                        <m:sSub>
                          <m:sSubPr>
                            <m:ctrlPr>
                              <a:rPr lang="fr-CH" sz="1500" b="0" i="1" smtClean="0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  <a:sym typeface="Open Sans"/>
                              </a:rPr>
                            </m:ctrlPr>
                          </m:sSubPr>
                          <m:e>
                            <m:r>
                              <a:rPr lang="fr-CH" sz="1500" b="0" i="1" smtClean="0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  <a:sym typeface="Open Sans"/>
                              </a:rPr>
                              <m:t>𝑝</m:t>
                            </m:r>
                          </m:e>
                          <m:sub>
                            <m:r>
                              <a:rPr lang="fr-CH" sz="1500" b="0" i="1" smtClean="0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  <a:sym typeface="Open Sans"/>
                              </a:rPr>
                              <m:t>𝑓</m:t>
                            </m:r>
                          </m:sub>
                        </m:sSub>
                      </m:e>
                    </m:nary>
                  </m:oMath>
                </a14:m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</a:p>
              <a:p>
                <a:pPr lvl="0"/>
                <a:endParaRPr lang="en-US" sz="1500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lvl="0"/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Factor demand 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</m:ctrlPr>
                      </m:sSubPr>
                      <m:e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𝛽</m:t>
                        </m:r>
                      </m:e>
                      <m:sub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𝑓</m:t>
                        </m:r>
                      </m:sub>
                    </m:sSub>
                    <m:sSub>
                      <m:sSubPr>
                        <m:ctrlP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</m:ctrlPr>
                      </m:sSubPr>
                      <m:e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𝐹𝐶</m:t>
                        </m:r>
                      </m:e>
                      <m:sub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𝑓</m:t>
                        </m:r>
                      </m:sub>
                    </m:sSub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+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𝑦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∗</m:t>
                    </m:r>
                    <m:f>
                      <m:fPr>
                        <m:ctrlP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</m:ctrlPr>
                      </m:fPr>
                      <m:num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𝜕</m:t>
                        </m:r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𝑀𝐶</m:t>
                        </m:r>
                      </m:num>
                      <m:den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𝜕</m:t>
                        </m:r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𝑃𝐹</m:t>
                        </m:r>
                      </m:den>
                    </m:f>
                  </m:oMath>
                </a14:m>
                <a:endParaRPr lang="en-US" sz="1500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lvl="0"/>
                <a:endParaRPr lang="en-US" sz="1500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fr-CH" sz="1500" b="0" i="0" smtClean="0">
                          <a:solidFill>
                            <a:schemeClr val="dk2"/>
                          </a:solidFill>
                          <a:latin typeface="Cambria Math" panose="02040503050406030204" pitchFamily="18" charset="0"/>
                          <a:ea typeface="Open Sans"/>
                          <a:cs typeface="Open Sans"/>
                          <a:sym typeface="Open Sans"/>
                        </a:rPr>
                        <m:t> </m:t>
                      </m:r>
                    </m:oMath>
                  </m:oMathPara>
                </a14:m>
                <a:endParaRPr lang="en-US" sz="1500" i="1" dirty="0">
                  <a:solidFill>
                    <a:schemeClr val="dk2"/>
                  </a:solidFill>
                  <a:latin typeface="Cambria Math" panose="02040503050406030204" pitchFamily="18" charset="0"/>
                  <a:ea typeface="Open Sans"/>
                  <a:cs typeface="Open Sans"/>
                  <a:sym typeface="Open Sans"/>
                </a:endParaRPr>
              </a:p>
            </p:txBody>
          </p:sp>
        </mc:Choice>
        <mc:Fallback xmlns="">
          <p:sp>
            <p:nvSpPr>
              <p:cNvPr id="18" name="Google Shape;78;p14">
                <a:extLst>
                  <a:ext uri="{FF2B5EF4-FFF2-40B4-BE49-F238E27FC236}">
                    <a16:creationId xmlns:a16="http://schemas.microsoft.com/office/drawing/2014/main" id="{B022B8F1-4A79-47C4-B8EB-3895AD5993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222" y="1069014"/>
                <a:ext cx="8199673" cy="3283113"/>
              </a:xfrm>
              <a:prstGeom prst="rect">
                <a:avLst/>
              </a:prstGeom>
              <a:blipFill>
                <a:blip r:embed="rId3"/>
                <a:stretch>
                  <a:fillRect l="-297" t="-7236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4DC64D4-4B1D-4307-A822-0FC03943D5A5}"/>
                  </a:ext>
                </a:extLst>
              </p:cNvPr>
              <p:cNvSpPr/>
              <p:nvPr/>
            </p:nvSpPr>
            <p:spPr>
              <a:xfrm>
                <a:off x="6918288" y="1910929"/>
                <a:ext cx="2027349" cy="193899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sz="12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Where:</a:t>
                </a:r>
              </a:p>
              <a:p>
                <a:r>
                  <a:rPr lang="en-US" sz="1200" b="1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p</a:t>
                </a:r>
                <a:r>
                  <a:rPr lang="en-US" sz="12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 price, </a:t>
                </a:r>
              </a:p>
              <a:p>
                <a:r>
                  <a:rPr lang="en-US" sz="1200" b="1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y</a:t>
                </a:r>
                <a:r>
                  <a:rPr lang="en-US" sz="12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 production of comm. </a:t>
                </a:r>
                <a:r>
                  <a:rPr lang="en-US" sz="1200" b="1" dirty="0" err="1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i</a:t>
                </a:r>
                <a:endParaRPr lang="en-US" sz="1200" b="1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</a:endParaRPr>
              </a:p>
              <a:p>
                <a:r>
                  <a:rPr lang="en-US" sz="1200" b="1" i="1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N </a:t>
                </a:r>
                <a:r>
                  <a:rPr lang="en-US" sz="12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number of firms</a:t>
                </a:r>
                <a:endParaRPr lang="fr-CH" sz="1200" b="1" i="1" dirty="0">
                  <a:solidFill>
                    <a:schemeClr val="dk2"/>
                  </a:solidFill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fr-CH" sz="1200" b="1" i="1">
                        <a:solidFill>
                          <a:schemeClr val="dk2"/>
                        </a:solidFill>
                        <a:latin typeface="Cambria Math" panose="02040503050406030204" pitchFamily="18" charset="0"/>
                      </a:rPr>
                      <m:t>𝛈</m:t>
                    </m:r>
                  </m:oMath>
                </a14:m>
                <a:r>
                  <a:rPr lang="en-US" sz="12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 is the perceived elasticity of demand</a:t>
                </a:r>
              </a:p>
              <a:p>
                <a:r>
                  <a:rPr lang="en-US" sz="1200" b="1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s</a:t>
                </a:r>
                <a:r>
                  <a:rPr lang="en-US" sz="12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 share of y in demand </a:t>
                </a:r>
              </a:p>
              <a:p>
                <a:r>
                  <a:rPr lang="en-US" sz="1200" b="1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σ </a:t>
                </a:r>
                <a:r>
                  <a:rPr lang="en-US" sz="12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Substitution elasticity</a:t>
                </a:r>
              </a:p>
              <a:p>
                <a:r>
                  <a:rPr lang="en-US" sz="1200" b="1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f </a:t>
                </a:r>
                <a:r>
                  <a:rPr lang="en-US" sz="12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factors of production</a:t>
                </a:r>
              </a:p>
              <a:p>
                <a:r>
                  <a:rPr lang="en-US" sz="1200" b="1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β </a:t>
                </a:r>
                <a:r>
                  <a:rPr lang="en-US" sz="12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Share of FC from each f</a:t>
                </a:r>
                <a:endParaRPr lang="en-US" sz="1200" b="1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</a:endParaRPr>
              </a:p>
            </p:txBody>
          </p:sp>
        </mc:Choice>
        <mc:Fallback xmlns=""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B4DC64D4-4B1D-4307-A822-0FC03943D5A5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18288" y="1910929"/>
                <a:ext cx="2027349" cy="1938992"/>
              </a:xfrm>
              <a:prstGeom prst="rect">
                <a:avLst/>
              </a:prstGeom>
              <a:blipFill>
                <a:blip r:embed="rId4"/>
                <a:stretch>
                  <a:fillRect l="-301" b="-1254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7" name="Rectangle 36">
            <a:extLst>
              <a:ext uri="{FF2B5EF4-FFF2-40B4-BE49-F238E27FC236}">
                <a16:creationId xmlns:a16="http://schemas.microsoft.com/office/drawing/2014/main" id="{0C757F31-DFA2-486D-952D-8689F016EC23}"/>
              </a:ext>
            </a:extLst>
          </p:cNvPr>
          <p:cNvSpPr/>
          <p:nvPr/>
        </p:nvSpPr>
        <p:spPr>
          <a:xfrm>
            <a:off x="3527814" y="1132921"/>
            <a:ext cx="418854" cy="41271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4F5BD63-22EA-4563-8967-E6625B3FCB54}"/>
                  </a:ext>
                </a:extLst>
              </p:cNvPr>
              <p:cNvSpPr/>
              <p:nvPr/>
            </p:nvSpPr>
            <p:spPr>
              <a:xfrm>
                <a:off x="560222" y="3986953"/>
                <a:ext cx="7519481" cy="3471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CH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</m:ctrlPr>
                      </m:sSubPr>
                      <m:e>
                        <m:r>
                          <m:rPr>
                            <m:sty m:val="p"/>
                          </m:rPr>
                          <a:rPr lang="fr-CH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INC</m:t>
                        </m:r>
                      </m:e>
                      <m:sub>
                        <m:r>
                          <a:rPr lang="fr-CH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𝑟</m:t>
                        </m:r>
                      </m:sub>
                    </m:sSub>
                    <m:r>
                      <a:rPr lang="fr-CH" i="1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= </m:t>
                    </m:r>
                    <m:nary>
                      <m:naryPr>
                        <m:chr m:val="∑"/>
                        <m:supHide m:val="on"/>
                        <m:ctrlPr>
                          <a:rPr lang="fr-CH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</m:ctrlPr>
                      </m:naryPr>
                      <m:sub>
                        <m:r>
                          <m:rPr>
                            <m:brk m:alnAt="7"/>
                          </m:rPr>
                          <a:rPr lang="fr-CH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𝑓</m:t>
                        </m:r>
                      </m:sub>
                      <m:sup/>
                      <m:e>
                        <m:sSub>
                          <m:sSubPr>
                            <m:ctrlPr>
                              <a:rPr lang="fr-CH" i="1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  <a:sym typeface="Open Sans"/>
                              </a:rPr>
                            </m:ctrlPr>
                          </m:sSubPr>
                          <m:e>
                            <m:r>
                              <a:rPr lang="fr-CH" i="1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  <a:sym typeface="Open Sans"/>
                              </a:rPr>
                              <m:t>𝑝</m:t>
                            </m:r>
                          </m:e>
                          <m:sub>
                            <m:r>
                              <a:rPr lang="fr-CH" i="1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  <a:sym typeface="Open Sans"/>
                              </a:rPr>
                              <m:t>𝑓</m:t>
                            </m:r>
                            <m:r>
                              <a:rPr lang="fr-CH" b="0" i="1" smtClean="0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  <a:sym typeface="Open Sans"/>
                              </a:rPr>
                              <m:t>,</m:t>
                            </m:r>
                            <m:r>
                              <a:rPr lang="fr-CH" b="0" i="1" smtClean="0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  <a:sym typeface="Open Sans"/>
                              </a:rPr>
                              <m:t>𝑟</m:t>
                            </m:r>
                          </m:sub>
                        </m:sSub>
                        <m:sSub>
                          <m:sSubPr>
                            <m:ctrlPr>
                              <a:rPr lang="fr-CH" i="1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  <a:sym typeface="Open Sans"/>
                              </a:rPr>
                            </m:ctrlPr>
                          </m:sSubPr>
                          <m:e>
                            <m:r>
                              <a:rPr lang="fr-CH" i="1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  <a:sym typeface="Open Sans"/>
                              </a:rPr>
                              <m:t>𝑓</m:t>
                            </m:r>
                          </m:e>
                          <m:sub>
                            <m:r>
                              <a:rPr lang="fr-CH" i="1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  <a:sym typeface="Open Sans"/>
                              </a:rPr>
                              <m:t>𝑓</m:t>
                            </m:r>
                            <m:r>
                              <a:rPr lang="fr-CH" b="0" i="1" smtClean="0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  <a:sym typeface="Open Sans"/>
                              </a:rPr>
                              <m:t>,</m:t>
                            </m:r>
                            <m:r>
                              <a:rPr lang="fr-CH" b="0" i="1" smtClean="0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  <a:sym typeface="Open Sans"/>
                              </a:rPr>
                              <m:t>𝑟</m:t>
                            </m:r>
                          </m:sub>
                        </m:sSub>
                        <m:r>
                          <a:rPr lang="fr-CH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+</m:t>
                        </m:r>
                        <m:sSub>
                          <m:sSubPr>
                            <m:ctrlPr>
                              <a:rPr lang="en-US" i="1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</a:rPr>
                            </m:ctrlPr>
                          </m:sSubPr>
                          <m:e>
                            <m:r>
                              <a:rPr lang="en-US" i="1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</a:rPr>
                              <m:t>𝜉</m:t>
                            </m:r>
                          </m:e>
                          <m:sub>
                            <m:r>
                              <a:rPr lang="fr-CH" i="1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</a:rPr>
                              <m:t>𝑟</m:t>
                            </m:r>
                          </m:sub>
                        </m:sSub>
                        <m:r>
                          <a:rPr lang="en-US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</a:rPr>
                          <m:t>∙</m:t>
                        </m:r>
                        <m:nary>
                          <m:naryPr>
                            <m:chr m:val="∑"/>
                            <m:limLoc m:val="undOvr"/>
                            <m:supHide m:val="on"/>
                            <m:ctrlPr>
                              <a:rPr lang="en-US" i="1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</a:rPr>
                            </m:ctrlPr>
                          </m:naryPr>
                          <m:sub>
                            <m:r>
                              <a:rPr lang="en-US" i="1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</a:rPr>
                              <m:t>𝑖</m:t>
                            </m:r>
                          </m:sub>
                          <m:sup/>
                          <m:e>
                            <m:d>
                              <m:dPr>
                                <m:begChr m:val="["/>
                                <m:endChr m:val="]"/>
                                <m:ctrlPr>
                                  <a:rPr lang="en-US" i="1">
                                    <a:solidFill>
                                      <a:schemeClr val="dk2"/>
                                    </a:solidFill>
                                    <a:latin typeface="Cambria Math" panose="02040503050406030204" pitchFamily="18" charset="0"/>
                                    <a:ea typeface="Open Sans"/>
                                    <a:cs typeface="Open Sans"/>
                                  </a:rPr>
                                </m:ctrlPr>
                              </m:dPr>
                              <m:e>
                                <m:sSub>
                                  <m:sSubPr>
                                    <m:ctrlPr>
                                      <a:rPr lang="en-US" i="1">
                                        <a:solidFill>
                                          <a:schemeClr val="dk2"/>
                                        </a:solidFill>
                                        <a:latin typeface="Cambria Math" panose="02040503050406030204" pitchFamily="18" charset="0"/>
                                        <a:ea typeface="Open Sans"/>
                                        <a:cs typeface="Open Sans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i="1">
                                        <a:solidFill>
                                          <a:schemeClr val="dk2"/>
                                        </a:solidFill>
                                        <a:latin typeface="Cambria Math" panose="02040503050406030204" pitchFamily="18" charset="0"/>
                                        <a:ea typeface="Open Sans"/>
                                        <a:cs typeface="Open Sans"/>
                                      </a:rPr>
                                      <m:t>𝑇𝐴𝑋𝑅𝐸𝑉</m:t>
                                    </m:r>
                                  </m:e>
                                  <m:sub>
                                    <m:r>
                                      <a:rPr lang="fr-CH" b="0" i="1" smtClean="0">
                                        <a:solidFill>
                                          <a:schemeClr val="dk2"/>
                                        </a:solidFill>
                                        <a:latin typeface="Cambria Math" panose="02040503050406030204" pitchFamily="18" charset="0"/>
                                        <a:ea typeface="Open Sans"/>
                                        <a:cs typeface="Open Sans"/>
                                      </a:rPr>
                                      <m:t>𝑖</m:t>
                                    </m:r>
                                  </m:sub>
                                </m:sSub>
                              </m:e>
                            </m:d>
                            <m:r>
                              <a:rPr lang="fr-CH" i="1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</a:rPr>
                              <m:t>+</m:t>
                            </m:r>
                            <m:nary>
                              <m:naryPr>
                                <m:chr m:val="∑"/>
                                <m:supHide m:val="on"/>
                                <m:ctrlPr>
                                  <a:rPr lang="fr-CH" i="1">
                                    <a:solidFill>
                                      <a:schemeClr val="dk2"/>
                                    </a:solidFill>
                                    <a:latin typeface="Cambria Math" panose="02040503050406030204" pitchFamily="18" charset="0"/>
                                    <a:ea typeface="Open Sans"/>
                                    <a:cs typeface="Open Sans"/>
                                    <a:sym typeface="Open Sans"/>
                                  </a:rPr>
                                </m:ctrlPr>
                              </m:naryPr>
                              <m:sub>
                                <m:r>
                                  <a:rPr lang="fr-CH" b="0" i="1" smtClean="0">
                                    <a:solidFill>
                                      <a:schemeClr val="dk2"/>
                                    </a:solidFill>
                                    <a:latin typeface="Cambria Math" panose="02040503050406030204" pitchFamily="18" charset="0"/>
                                    <a:ea typeface="Open Sans"/>
                                    <a:cs typeface="Open Sans"/>
                                    <a:sym typeface="Open Sans"/>
                                  </a:rPr>
                                  <m:t>𝑖</m:t>
                                </m:r>
                              </m:sub>
                              <m:sup/>
                              <m:e>
                                <m:d>
                                  <m:dPr>
                                    <m:begChr m:val="["/>
                                    <m:endChr m:val="]"/>
                                    <m:ctrlPr>
                                      <a:rPr lang="en-US" i="1">
                                        <a:solidFill>
                                          <a:schemeClr val="dk2"/>
                                        </a:solidFill>
                                        <a:latin typeface="Cambria Math" panose="02040503050406030204" pitchFamily="18" charset="0"/>
                                        <a:ea typeface="Open Sans"/>
                                        <a:cs typeface="Open Sans"/>
                                      </a:rPr>
                                    </m:ctrlPr>
                                  </m:dPr>
                                  <m:e>
                                    <m:sSub>
                                      <m:sSubPr>
                                        <m:ctrlPr>
                                          <a:rPr lang="en-US" i="1" smtClean="0">
                                            <a:solidFill>
                                              <a:schemeClr val="dk2"/>
                                            </a:solidFill>
                                            <a:latin typeface="Cambria Math" panose="02040503050406030204" pitchFamily="18" charset="0"/>
                                            <a:ea typeface="Open Sans"/>
                                            <a:cs typeface="Open San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CH" i="1">
                                            <a:solidFill>
                                              <a:schemeClr val="dk2"/>
                                            </a:solidFill>
                                            <a:latin typeface="Cambria Math" panose="02040503050406030204" pitchFamily="18" charset="0"/>
                                            <a:ea typeface="Open Sans"/>
                                            <a:cs typeface="Open Sans"/>
                                          </a:rPr>
                                          <m:t>𝑀𝐾</m:t>
                                        </m:r>
                                      </m:e>
                                      <m:sub>
                                        <m:r>
                                          <a:rPr lang="fr-CH" b="0" i="1" smtClean="0">
                                            <a:solidFill>
                                              <a:schemeClr val="dk2"/>
                                            </a:solidFill>
                                            <a:latin typeface="Cambria Math" panose="02040503050406030204" pitchFamily="18" charset="0"/>
                                            <a:ea typeface="Open Sans"/>
                                            <a:cs typeface="Open Sans"/>
                                          </a:rPr>
                                          <m:t>𝑟</m:t>
                                        </m:r>
                                        <m:r>
                                          <a:rPr lang="fr-CH" b="0" i="1" smtClean="0">
                                            <a:solidFill>
                                              <a:schemeClr val="dk2"/>
                                            </a:solidFill>
                                            <a:latin typeface="Cambria Math" panose="02040503050406030204" pitchFamily="18" charset="0"/>
                                            <a:ea typeface="Open Sans"/>
                                            <a:cs typeface="Open Sans"/>
                                          </a:rPr>
                                          <m:t>,</m:t>
                                        </m:r>
                                        <m:r>
                                          <a:rPr lang="fr-CH" b="0" i="1" smtClean="0">
                                            <a:solidFill>
                                              <a:schemeClr val="dk2"/>
                                            </a:solidFill>
                                            <a:latin typeface="Cambria Math" panose="02040503050406030204" pitchFamily="18" charset="0"/>
                                            <a:ea typeface="Open Sans"/>
                                            <a:cs typeface="Open Sans"/>
                                          </a:rPr>
                                          <m:t>𝑖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CH" i="1">
                                            <a:solidFill>
                                              <a:schemeClr val="dk2"/>
                                            </a:solidFill>
                                            <a:latin typeface="Cambria Math" panose="02040503050406030204" pitchFamily="18" charset="0"/>
                                            <a:ea typeface="Open Sans"/>
                                            <a:cs typeface="Open Sans"/>
                                            <a:sym typeface="Open San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CH" i="1">
                                            <a:solidFill>
                                              <a:schemeClr val="dk2"/>
                                            </a:solidFill>
                                            <a:latin typeface="Cambria Math" panose="02040503050406030204" pitchFamily="18" charset="0"/>
                                            <a:ea typeface="Open Sans"/>
                                            <a:cs typeface="Open Sans"/>
                                            <a:sym typeface="Open Sans"/>
                                          </a:rPr>
                                          <m:t>𝑝</m:t>
                                        </m:r>
                                      </m:e>
                                      <m:sub>
                                        <m:r>
                                          <a:rPr lang="fr-CH" i="1">
                                            <a:solidFill>
                                              <a:schemeClr val="dk2"/>
                                            </a:solidFill>
                                            <a:latin typeface="Cambria Math" panose="02040503050406030204" pitchFamily="18" charset="0"/>
                                            <a:ea typeface="Open Sans"/>
                                            <a:cs typeface="Open Sans"/>
                                            <a:sym typeface="Open Sans"/>
                                          </a:rPr>
                                          <m:t>𝑖</m:t>
                                        </m:r>
                                        <m:r>
                                          <a:rPr lang="fr-CH" i="1">
                                            <a:solidFill>
                                              <a:schemeClr val="dk2"/>
                                            </a:solidFill>
                                            <a:latin typeface="Cambria Math" panose="02040503050406030204" pitchFamily="18" charset="0"/>
                                            <a:ea typeface="Open Sans"/>
                                            <a:cs typeface="Open Sans"/>
                                            <a:sym typeface="Open Sans"/>
                                          </a:rPr>
                                          <m:t>,</m:t>
                                        </m:r>
                                        <m:r>
                                          <a:rPr lang="fr-CH" i="1">
                                            <a:solidFill>
                                              <a:schemeClr val="dk2"/>
                                            </a:solidFill>
                                            <a:latin typeface="Cambria Math" panose="02040503050406030204" pitchFamily="18" charset="0"/>
                                            <a:ea typeface="Open Sans"/>
                                            <a:cs typeface="Open Sans"/>
                                            <a:sym typeface="Open Sans"/>
                                          </a:rPr>
                                          <m:t>𝑟</m:t>
                                        </m:r>
                                      </m:sub>
                                    </m:sSub>
                                    <m:sSub>
                                      <m:sSubPr>
                                        <m:ctrlPr>
                                          <a:rPr lang="fr-CH" i="1" smtClean="0">
                                            <a:solidFill>
                                              <a:schemeClr val="dk2"/>
                                            </a:solidFill>
                                            <a:latin typeface="Cambria Math" panose="02040503050406030204" pitchFamily="18" charset="0"/>
                                            <a:ea typeface="Open Sans"/>
                                            <a:cs typeface="Open Sans"/>
                                            <a:sym typeface="Open Sans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fr-CH" b="0" i="1" smtClean="0">
                                            <a:solidFill>
                                              <a:schemeClr val="dk2"/>
                                            </a:solidFill>
                                            <a:latin typeface="Cambria Math" panose="02040503050406030204" pitchFamily="18" charset="0"/>
                                            <a:ea typeface="Open Sans"/>
                                            <a:cs typeface="Open Sans"/>
                                            <a:sym typeface="Open Sans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fr-CH" b="0" i="1" smtClean="0">
                                            <a:solidFill>
                                              <a:schemeClr val="dk2"/>
                                            </a:solidFill>
                                            <a:latin typeface="Cambria Math" panose="02040503050406030204" pitchFamily="18" charset="0"/>
                                            <a:ea typeface="Open Sans"/>
                                            <a:cs typeface="Open Sans"/>
                                            <a:sym typeface="Open Sans"/>
                                          </a:rPr>
                                          <m:t>𝑖</m:t>
                                        </m:r>
                                        <m:r>
                                          <a:rPr lang="fr-CH" b="0" i="1" smtClean="0">
                                            <a:solidFill>
                                              <a:schemeClr val="dk2"/>
                                            </a:solidFill>
                                            <a:latin typeface="Cambria Math" panose="02040503050406030204" pitchFamily="18" charset="0"/>
                                            <a:ea typeface="Open Sans"/>
                                            <a:cs typeface="Open Sans"/>
                                            <a:sym typeface="Open Sans"/>
                                          </a:rPr>
                                          <m:t>,</m:t>
                                        </m:r>
                                        <m:r>
                                          <a:rPr lang="fr-CH" b="0" i="1" smtClean="0">
                                            <a:solidFill>
                                              <a:schemeClr val="dk2"/>
                                            </a:solidFill>
                                            <a:latin typeface="Cambria Math" panose="02040503050406030204" pitchFamily="18" charset="0"/>
                                            <a:ea typeface="Open Sans"/>
                                            <a:cs typeface="Open Sans"/>
                                            <a:sym typeface="Open Sans"/>
                                          </a:rPr>
                                          <m:t>𝑟</m:t>
                                        </m:r>
                                      </m:sub>
                                    </m:sSub>
                                  </m:e>
                                </m:d>
                              </m:e>
                            </m:nary>
                          </m:e>
                        </m:nary>
                      </m:e>
                    </m:nary>
                  </m:oMath>
                </a14:m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fr-CH" i="1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−</m:t>
                    </m:r>
                    <m:nary>
                      <m:naryPr>
                        <m:chr m:val="∑"/>
                        <m:limLoc m:val="subSup"/>
                        <m:supHide m:val="on"/>
                        <m:ctrlPr>
                          <a:rPr lang="fr-CH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</m:ctrlPr>
                      </m:naryPr>
                      <m:sub>
                        <m:r>
                          <m:rPr>
                            <m:brk m:alnAt="9"/>
                          </m:rPr>
                          <a:rPr lang="fr-CH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𝑓</m:t>
                        </m:r>
                      </m:sub>
                      <m:sup/>
                      <m:e>
                        <m:d>
                          <m:dPr>
                            <m:begChr m:val="["/>
                            <m:endChr m:val="]"/>
                            <m:ctrlPr>
                              <a:rPr lang="fr-CH" i="1" smtClean="0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Open Sans"/>
                                <a:cs typeface="Open Sans"/>
                                <a:sym typeface="Open Sans"/>
                              </a:rPr>
                            </m:ctrlPr>
                          </m:dPr>
                          <m:e>
                            <m:sSub>
                              <m:sSubPr>
                                <m:ctrlPr>
                                  <a:rPr lang="fr-CH" i="1">
                                    <a:solidFill>
                                      <a:schemeClr val="dk2"/>
                                    </a:solidFill>
                                    <a:latin typeface="Cambria Math" panose="02040503050406030204" pitchFamily="18" charset="0"/>
                                    <a:ea typeface="Open Sans"/>
                                    <a:cs typeface="Open Sans"/>
                                    <a:sym typeface="Open Sans"/>
                                  </a:rPr>
                                </m:ctrlPr>
                              </m:sSubPr>
                              <m:e>
                                <m:sSub>
                                  <m:sSubPr>
                                    <m:ctrlPr>
                                      <a:rPr lang="fr-CH" i="1">
                                        <a:solidFill>
                                          <a:schemeClr val="dk2"/>
                                        </a:solidFill>
                                        <a:latin typeface="Cambria Math" panose="02040503050406030204" pitchFamily="18" charset="0"/>
                                        <a:ea typeface="Open Sans"/>
                                        <a:cs typeface="Open Sans"/>
                                        <a:sym typeface="Open Sans"/>
                                      </a:rPr>
                                    </m:ctrlPr>
                                  </m:sSubPr>
                                  <m:e>
                                    <m:r>
                                      <a:rPr lang="fr-CH" i="1">
                                        <a:solidFill>
                                          <a:schemeClr val="dk2"/>
                                        </a:solidFill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  <a:cs typeface="Open Sans"/>
                                        <a:sym typeface="Open Sans"/>
                                      </a:rPr>
                                      <m:t>𝛽</m:t>
                                    </m:r>
                                  </m:e>
                                  <m:sub>
                                    <m:r>
                                      <a:rPr lang="fr-CH" i="1">
                                        <a:solidFill>
                                          <a:schemeClr val="dk2"/>
                                        </a:solidFill>
                                        <a:latin typeface="Cambria Math" panose="02040503050406030204" pitchFamily="18" charset="0"/>
                                        <a:ea typeface="Open Sans"/>
                                        <a:cs typeface="Open Sans"/>
                                        <a:sym typeface="Open Sans"/>
                                      </a:rPr>
                                      <m:t>𝑓</m:t>
                                    </m:r>
                                    <m:r>
                                      <a:rPr lang="fr-CH" i="1">
                                        <a:solidFill>
                                          <a:schemeClr val="dk2"/>
                                        </a:solidFill>
                                        <a:latin typeface="Cambria Math" panose="02040503050406030204" pitchFamily="18" charset="0"/>
                                        <a:ea typeface="Open Sans"/>
                                        <a:cs typeface="Open Sans"/>
                                        <a:sym typeface="Open Sans"/>
                                      </a:rPr>
                                      <m:t>,</m:t>
                                    </m:r>
                                    <m:r>
                                      <a:rPr lang="fr-CH" i="1">
                                        <a:solidFill>
                                          <a:schemeClr val="dk2"/>
                                        </a:solidFill>
                                        <a:latin typeface="Cambria Math" panose="02040503050406030204" pitchFamily="18" charset="0"/>
                                        <a:ea typeface="Open Sans"/>
                                        <a:cs typeface="Open Sans"/>
                                        <a:sym typeface="Open Sans"/>
                                      </a:rPr>
                                      <m:t>𝑟</m:t>
                                    </m:r>
                                  </m:sub>
                                </m:sSub>
                                <m:r>
                                  <a:rPr lang="fr-CH" i="1">
                                    <a:solidFill>
                                      <a:schemeClr val="dk2"/>
                                    </a:solidFill>
                                    <a:latin typeface="Cambria Math" panose="02040503050406030204" pitchFamily="18" charset="0"/>
                                    <a:ea typeface="Open Sans"/>
                                    <a:cs typeface="Open Sans"/>
                                    <a:sym typeface="Open Sans"/>
                                  </a:rPr>
                                  <m:t>𝑝</m:t>
                                </m:r>
                              </m:e>
                              <m:sub>
                                <m:r>
                                  <a:rPr lang="fr-CH" i="1">
                                    <a:solidFill>
                                      <a:schemeClr val="dk2"/>
                                    </a:solidFill>
                                    <a:latin typeface="Cambria Math" panose="02040503050406030204" pitchFamily="18" charset="0"/>
                                    <a:ea typeface="Open Sans"/>
                                    <a:cs typeface="Open Sans"/>
                                    <a:sym typeface="Open Sans"/>
                                  </a:rPr>
                                  <m:t>𝑓</m:t>
                                </m:r>
                                <m:r>
                                  <a:rPr lang="fr-CH" i="1">
                                    <a:solidFill>
                                      <a:schemeClr val="dk2"/>
                                    </a:solidFill>
                                    <a:latin typeface="Cambria Math" panose="02040503050406030204" pitchFamily="18" charset="0"/>
                                    <a:ea typeface="Open Sans"/>
                                    <a:cs typeface="Open Sans"/>
                                    <a:sym typeface="Open Sans"/>
                                  </a:rPr>
                                  <m:t>,</m:t>
                                </m:r>
                                <m:r>
                                  <a:rPr lang="fr-CH" i="1">
                                    <a:solidFill>
                                      <a:schemeClr val="dk2"/>
                                    </a:solidFill>
                                    <a:latin typeface="Cambria Math" panose="02040503050406030204" pitchFamily="18" charset="0"/>
                                    <a:ea typeface="Open Sans"/>
                                    <a:cs typeface="Open Sans"/>
                                    <a:sym typeface="Open Sans"/>
                                  </a:rPr>
                                  <m:t>𝑟</m:t>
                                </m:r>
                              </m:sub>
                            </m:sSub>
                            <m:sSub>
                              <m:sSubPr>
                                <m:ctrlPr>
                                  <a:rPr lang="fr-CH" i="1">
                                    <a:solidFill>
                                      <a:schemeClr val="dk2"/>
                                    </a:solidFill>
                                    <a:latin typeface="Cambria Math" panose="02040503050406030204" pitchFamily="18" charset="0"/>
                                    <a:ea typeface="Open Sans"/>
                                    <a:cs typeface="Open Sans"/>
                                    <a:sym typeface="Open Sans"/>
                                  </a:rPr>
                                </m:ctrlPr>
                              </m:sSubPr>
                              <m:e>
                                <m:r>
                                  <a:rPr lang="fr-CH" i="1">
                                    <a:solidFill>
                                      <a:schemeClr val="dk2"/>
                                    </a:solidFill>
                                    <a:latin typeface="Cambria Math" panose="02040503050406030204" pitchFamily="18" charset="0"/>
                                    <a:ea typeface="Open Sans"/>
                                    <a:cs typeface="Open Sans"/>
                                    <a:sym typeface="Open Sans"/>
                                  </a:rPr>
                                  <m:t>𝐹𝐶</m:t>
                                </m:r>
                              </m:e>
                              <m:sub>
                                <m:r>
                                  <a:rPr lang="fr-CH" i="1">
                                    <a:solidFill>
                                      <a:schemeClr val="dk2"/>
                                    </a:solidFill>
                                    <a:latin typeface="Cambria Math" panose="02040503050406030204" pitchFamily="18" charset="0"/>
                                    <a:ea typeface="Open Sans"/>
                                    <a:cs typeface="Open Sans"/>
                                    <a:sym typeface="Open Sans"/>
                                  </a:rPr>
                                  <m:t>𝑓</m:t>
                                </m:r>
                                <m:r>
                                  <a:rPr lang="fr-CH" i="1">
                                    <a:solidFill>
                                      <a:schemeClr val="dk2"/>
                                    </a:solidFill>
                                    <a:latin typeface="Cambria Math" panose="02040503050406030204" pitchFamily="18" charset="0"/>
                                    <a:ea typeface="Open Sans"/>
                                    <a:cs typeface="Open Sans"/>
                                    <a:sym typeface="Open Sans"/>
                                  </a:rPr>
                                  <m:t>,</m:t>
                                </m:r>
                                <m:r>
                                  <a:rPr lang="fr-CH" i="1">
                                    <a:solidFill>
                                      <a:schemeClr val="dk2"/>
                                    </a:solidFill>
                                    <a:latin typeface="Cambria Math" panose="02040503050406030204" pitchFamily="18" charset="0"/>
                                    <a:ea typeface="Open Sans"/>
                                    <a:cs typeface="Open Sans"/>
                                    <a:sym typeface="Open Sans"/>
                                  </a:rPr>
                                  <m:t>𝑟</m:t>
                                </m:r>
                              </m:sub>
                            </m:sSub>
                          </m:e>
                        </m:d>
                      </m:e>
                    </m:nary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2" name="Rectangle 1">
                <a:extLst>
                  <a:ext uri="{FF2B5EF4-FFF2-40B4-BE49-F238E27FC236}">
                    <a16:creationId xmlns:a16="http://schemas.microsoft.com/office/drawing/2014/main" id="{54F5BD63-22EA-4563-8967-E6625B3FCB54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60222" y="3986953"/>
                <a:ext cx="7519481" cy="347146"/>
              </a:xfrm>
              <a:prstGeom prst="rect">
                <a:avLst/>
              </a:prstGeom>
              <a:blipFill>
                <a:blip r:embed="rId5"/>
                <a:stretch>
                  <a:fillRect t="-85965" b="-13508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C07193F-61B7-4614-AA9D-D29D4F02C1A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5</a:t>
            </a:fld>
            <a:endParaRPr lang="en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F6EBD52-A61F-48F3-91A0-08E4D598FF72}"/>
              </a:ext>
            </a:extLst>
          </p:cNvPr>
          <p:cNvSpPr/>
          <p:nvPr/>
        </p:nvSpPr>
        <p:spPr>
          <a:xfrm>
            <a:off x="560222" y="4518851"/>
            <a:ext cx="706003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2022 (simulated) SAM =&gt; Markups: OPEC+ (48%) </a:t>
            </a:r>
            <a:r>
              <a:rPr lang="en-US" dirty="0" err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RoW</a:t>
            </a:r>
            <a:r>
              <a:rPr lang="en-US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(42%)</a:t>
            </a:r>
          </a:p>
        </p:txBody>
      </p:sp>
    </p:spTree>
    <p:extLst>
      <p:ext uri="{BB962C8B-B14F-4D97-AF65-F5344CB8AC3E}">
        <p14:creationId xmlns:p14="http://schemas.microsoft.com/office/powerpoint/2010/main" val="177132022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1194597" y="110921"/>
            <a:ext cx="7038900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dirty="0"/>
              <a:t>Global Reform - Oil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2C787EB-F500-496E-A885-EC311B754E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0098847"/>
              </p:ext>
            </p:extLst>
          </p:nvPr>
        </p:nvGraphicFramePr>
        <p:xfrm>
          <a:off x="228210" y="1411651"/>
          <a:ext cx="8687580" cy="19046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2118">
                  <a:extLst>
                    <a:ext uri="{9D8B030D-6E8A-4147-A177-3AD203B41FA5}">
                      <a16:colId xmlns:a16="http://schemas.microsoft.com/office/drawing/2014/main" val="2301865413"/>
                    </a:ext>
                  </a:extLst>
                </a:gridCol>
                <a:gridCol w="919684">
                  <a:extLst>
                    <a:ext uri="{9D8B030D-6E8A-4147-A177-3AD203B41FA5}">
                      <a16:colId xmlns:a16="http://schemas.microsoft.com/office/drawing/2014/main" val="2921246891"/>
                    </a:ext>
                  </a:extLst>
                </a:gridCol>
                <a:gridCol w="808799">
                  <a:extLst>
                    <a:ext uri="{9D8B030D-6E8A-4147-A177-3AD203B41FA5}">
                      <a16:colId xmlns:a16="http://schemas.microsoft.com/office/drawing/2014/main" val="2314291044"/>
                    </a:ext>
                  </a:extLst>
                </a:gridCol>
                <a:gridCol w="913161">
                  <a:extLst>
                    <a:ext uri="{9D8B030D-6E8A-4147-A177-3AD203B41FA5}">
                      <a16:colId xmlns:a16="http://schemas.microsoft.com/office/drawing/2014/main" val="4005274583"/>
                    </a:ext>
                  </a:extLst>
                </a:gridCol>
                <a:gridCol w="952296">
                  <a:extLst>
                    <a:ext uri="{9D8B030D-6E8A-4147-A177-3AD203B41FA5}">
                      <a16:colId xmlns:a16="http://schemas.microsoft.com/office/drawing/2014/main" val="249425595"/>
                    </a:ext>
                  </a:extLst>
                </a:gridCol>
                <a:gridCol w="1004477">
                  <a:extLst>
                    <a:ext uri="{9D8B030D-6E8A-4147-A177-3AD203B41FA5}">
                      <a16:colId xmlns:a16="http://schemas.microsoft.com/office/drawing/2014/main" val="1275371532"/>
                    </a:ext>
                  </a:extLst>
                </a:gridCol>
                <a:gridCol w="828367">
                  <a:extLst>
                    <a:ext uri="{9D8B030D-6E8A-4147-A177-3AD203B41FA5}">
                      <a16:colId xmlns:a16="http://schemas.microsoft.com/office/drawing/2014/main" val="3978787400"/>
                    </a:ext>
                  </a:extLst>
                </a:gridCol>
                <a:gridCol w="860980">
                  <a:extLst>
                    <a:ext uri="{9D8B030D-6E8A-4147-A177-3AD203B41FA5}">
                      <a16:colId xmlns:a16="http://schemas.microsoft.com/office/drawing/2014/main" val="570201850"/>
                    </a:ext>
                  </a:extLst>
                </a:gridCol>
                <a:gridCol w="797698">
                  <a:extLst>
                    <a:ext uri="{9D8B030D-6E8A-4147-A177-3AD203B41FA5}">
                      <a16:colId xmlns:a16="http://schemas.microsoft.com/office/drawing/2014/main" val="532990219"/>
                    </a:ext>
                  </a:extLst>
                </a:gridCol>
              </a:tblGrid>
              <a:tr h="1837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OPEC+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ROW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410434"/>
                  </a:ext>
                </a:extLst>
              </a:tr>
              <a:tr h="261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Domestic prod.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Imported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Domestic prod.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Imported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39226"/>
                  </a:ext>
                </a:extLst>
              </a:tr>
              <a:tr h="2813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Price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Q $BN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Price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Q $BN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Price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Q $BN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Price 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Q $BN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218887"/>
                  </a:ext>
                </a:extLst>
              </a:tr>
              <a:tr h="133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830786"/>
                  </a:ext>
                </a:extLst>
              </a:tr>
              <a:tr h="2656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Perfect comp.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12.6%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95D46"/>
                          </a:solidFill>
                          <a:effectLst/>
                        </a:rPr>
                        <a:t>-185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18.4%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-1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95D46"/>
                          </a:solidFill>
                          <a:effectLst/>
                        </a:rPr>
                        <a:t>3.1%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-76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95D46"/>
                          </a:solidFill>
                          <a:effectLst/>
                        </a:rPr>
                        <a:t>-2.7%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95D46"/>
                          </a:solidFill>
                          <a:effectLst/>
                        </a:rPr>
                        <a:t>70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1232182"/>
                  </a:ext>
                </a:extLst>
              </a:tr>
              <a:tr h="43158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Imperfect comp.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12.2%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-180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18.5%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-1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3.2%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-79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-3.1%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82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177729"/>
                  </a:ext>
                </a:extLst>
              </a:tr>
              <a:tr h="1274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6677210"/>
                  </a:ext>
                </a:extLst>
              </a:tr>
            </a:tbl>
          </a:graphicData>
        </a:graphic>
      </p:graphicFrame>
      <p:sp>
        <p:nvSpPr>
          <p:cNvPr id="9" name="Google Shape;78;p14">
            <a:extLst>
              <a:ext uri="{FF2B5EF4-FFF2-40B4-BE49-F238E27FC236}">
                <a16:creationId xmlns:a16="http://schemas.microsoft.com/office/drawing/2014/main" id="{DEFE3B50-2545-4C78-9CE3-FBD87D08D931}"/>
              </a:ext>
            </a:extLst>
          </p:cNvPr>
          <p:cNvSpPr txBox="1"/>
          <p:nvPr/>
        </p:nvSpPr>
        <p:spPr>
          <a:xfrm>
            <a:off x="350333" y="3542866"/>
            <a:ext cx="8082928" cy="1211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12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Incomplete pass-through: Price of domestically produced oil rises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OPEC 12% vs subsidy 20% 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ROW 3% vs subsidy 4.8%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A325A9B-245E-4DA6-BB8D-45720EEC09E9}"/>
              </a:ext>
            </a:extLst>
          </p:cNvPr>
          <p:cNvSpPr/>
          <p:nvPr/>
        </p:nvSpPr>
        <p:spPr>
          <a:xfrm>
            <a:off x="483140" y="994714"/>
            <a:ext cx="8881353" cy="3245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Global fossil fuel consumption subsidy reform: OPEC+ 20%, ROW 4.8% (IEA + OECD data)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D5ED83F-DFE4-4959-8B4C-8032EA441D39}"/>
              </a:ext>
            </a:extLst>
          </p:cNvPr>
          <p:cNvSpPr/>
          <p:nvPr/>
        </p:nvSpPr>
        <p:spPr>
          <a:xfrm>
            <a:off x="2017066" y="2464763"/>
            <a:ext cx="586986" cy="4043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85C229-15A3-4212-90FE-945A91F76221}"/>
              </a:ext>
            </a:extLst>
          </p:cNvPr>
          <p:cNvSpPr/>
          <p:nvPr/>
        </p:nvSpPr>
        <p:spPr>
          <a:xfrm>
            <a:off x="5654788" y="2464763"/>
            <a:ext cx="533977" cy="404333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E0969F5-294B-44C0-9F9E-CB7B08E0C95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868367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1194597" y="110921"/>
            <a:ext cx="7038900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dirty="0"/>
              <a:t>Global Reform - Oil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2C787EB-F500-496E-A885-EC311B754E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9711468"/>
              </p:ext>
            </p:extLst>
          </p:nvPr>
        </p:nvGraphicFramePr>
        <p:xfrm>
          <a:off x="228210" y="1080347"/>
          <a:ext cx="8687580" cy="19046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2118">
                  <a:extLst>
                    <a:ext uri="{9D8B030D-6E8A-4147-A177-3AD203B41FA5}">
                      <a16:colId xmlns:a16="http://schemas.microsoft.com/office/drawing/2014/main" val="2301865413"/>
                    </a:ext>
                  </a:extLst>
                </a:gridCol>
                <a:gridCol w="919684">
                  <a:extLst>
                    <a:ext uri="{9D8B030D-6E8A-4147-A177-3AD203B41FA5}">
                      <a16:colId xmlns:a16="http://schemas.microsoft.com/office/drawing/2014/main" val="2921246891"/>
                    </a:ext>
                  </a:extLst>
                </a:gridCol>
                <a:gridCol w="808799">
                  <a:extLst>
                    <a:ext uri="{9D8B030D-6E8A-4147-A177-3AD203B41FA5}">
                      <a16:colId xmlns:a16="http://schemas.microsoft.com/office/drawing/2014/main" val="2314291044"/>
                    </a:ext>
                  </a:extLst>
                </a:gridCol>
                <a:gridCol w="913161">
                  <a:extLst>
                    <a:ext uri="{9D8B030D-6E8A-4147-A177-3AD203B41FA5}">
                      <a16:colId xmlns:a16="http://schemas.microsoft.com/office/drawing/2014/main" val="4005274583"/>
                    </a:ext>
                  </a:extLst>
                </a:gridCol>
                <a:gridCol w="952296">
                  <a:extLst>
                    <a:ext uri="{9D8B030D-6E8A-4147-A177-3AD203B41FA5}">
                      <a16:colId xmlns:a16="http://schemas.microsoft.com/office/drawing/2014/main" val="249425595"/>
                    </a:ext>
                  </a:extLst>
                </a:gridCol>
                <a:gridCol w="1004477">
                  <a:extLst>
                    <a:ext uri="{9D8B030D-6E8A-4147-A177-3AD203B41FA5}">
                      <a16:colId xmlns:a16="http://schemas.microsoft.com/office/drawing/2014/main" val="1275371532"/>
                    </a:ext>
                  </a:extLst>
                </a:gridCol>
                <a:gridCol w="828367">
                  <a:extLst>
                    <a:ext uri="{9D8B030D-6E8A-4147-A177-3AD203B41FA5}">
                      <a16:colId xmlns:a16="http://schemas.microsoft.com/office/drawing/2014/main" val="3978787400"/>
                    </a:ext>
                  </a:extLst>
                </a:gridCol>
                <a:gridCol w="860980">
                  <a:extLst>
                    <a:ext uri="{9D8B030D-6E8A-4147-A177-3AD203B41FA5}">
                      <a16:colId xmlns:a16="http://schemas.microsoft.com/office/drawing/2014/main" val="570201850"/>
                    </a:ext>
                  </a:extLst>
                </a:gridCol>
                <a:gridCol w="797698">
                  <a:extLst>
                    <a:ext uri="{9D8B030D-6E8A-4147-A177-3AD203B41FA5}">
                      <a16:colId xmlns:a16="http://schemas.microsoft.com/office/drawing/2014/main" val="532990219"/>
                    </a:ext>
                  </a:extLst>
                </a:gridCol>
              </a:tblGrid>
              <a:tr h="1837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OPEC+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ROW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410434"/>
                  </a:ext>
                </a:extLst>
              </a:tr>
              <a:tr h="261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Domestic prod.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Imported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Domestic prod.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Imported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39226"/>
                  </a:ext>
                </a:extLst>
              </a:tr>
              <a:tr h="2813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Price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Q $BN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Price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Q $BN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Price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Q $BN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Price 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Q $BN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218887"/>
                  </a:ext>
                </a:extLst>
              </a:tr>
              <a:tr h="133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830786"/>
                  </a:ext>
                </a:extLst>
              </a:tr>
              <a:tr h="2656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Perfect comp.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12.6%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95D46"/>
                          </a:solidFill>
                          <a:effectLst/>
                        </a:rPr>
                        <a:t>-185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18.4%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-1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95D46"/>
                          </a:solidFill>
                          <a:effectLst/>
                        </a:rPr>
                        <a:t>3.1%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-76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95D46"/>
                          </a:solidFill>
                          <a:effectLst/>
                        </a:rPr>
                        <a:t>-2.7%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95D46"/>
                          </a:solidFill>
                          <a:effectLst/>
                        </a:rPr>
                        <a:t>70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1232182"/>
                  </a:ext>
                </a:extLst>
              </a:tr>
              <a:tr h="43158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Imperfect comp.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12.2%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-180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18.5%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-1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3.2%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-79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-3.1%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82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177729"/>
                  </a:ext>
                </a:extLst>
              </a:tr>
              <a:tr h="1274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6677210"/>
                  </a:ext>
                </a:extLst>
              </a:tr>
            </a:tbl>
          </a:graphicData>
        </a:graphic>
      </p:graphicFrame>
      <p:sp>
        <p:nvSpPr>
          <p:cNvPr id="9" name="Google Shape;78;p14">
            <a:extLst>
              <a:ext uri="{FF2B5EF4-FFF2-40B4-BE49-F238E27FC236}">
                <a16:creationId xmlns:a16="http://schemas.microsoft.com/office/drawing/2014/main" id="{DEFE3B50-2545-4C78-9CE3-FBD87D08D931}"/>
              </a:ext>
            </a:extLst>
          </p:cNvPr>
          <p:cNvSpPr txBox="1"/>
          <p:nvPr/>
        </p:nvSpPr>
        <p:spPr>
          <a:xfrm>
            <a:off x="396715" y="3262712"/>
            <a:ext cx="8082928" cy="2008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Consumption ‘Leakage’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Import in ROW rises by 70 $billion as price falls by 2.7%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Roughly eq. to the chg. in OPEC+ &amp; domestic reform:   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	(12.6 – 20) + 4.8 = - 2.6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	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885C229-15A3-4212-90FE-945A91F76221}"/>
              </a:ext>
            </a:extLst>
          </p:cNvPr>
          <p:cNvSpPr/>
          <p:nvPr/>
        </p:nvSpPr>
        <p:spPr>
          <a:xfrm>
            <a:off x="7390823" y="2133460"/>
            <a:ext cx="1401994" cy="377828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54F5F3-3903-4056-ABAC-AFAFA7C5A25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2599089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1194597" y="110921"/>
            <a:ext cx="7038900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dirty="0"/>
              <a:t>Global Reform - Oil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2C787EB-F500-496E-A885-EC311B754EA9}"/>
              </a:ext>
            </a:extLst>
          </p:cNvPr>
          <p:cNvGraphicFramePr>
            <a:graphicFrameLocks noGrp="1"/>
          </p:cNvGraphicFramePr>
          <p:nvPr/>
        </p:nvGraphicFramePr>
        <p:xfrm>
          <a:off x="228210" y="1080347"/>
          <a:ext cx="8687580" cy="19046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2118">
                  <a:extLst>
                    <a:ext uri="{9D8B030D-6E8A-4147-A177-3AD203B41FA5}">
                      <a16:colId xmlns:a16="http://schemas.microsoft.com/office/drawing/2014/main" val="2301865413"/>
                    </a:ext>
                  </a:extLst>
                </a:gridCol>
                <a:gridCol w="919684">
                  <a:extLst>
                    <a:ext uri="{9D8B030D-6E8A-4147-A177-3AD203B41FA5}">
                      <a16:colId xmlns:a16="http://schemas.microsoft.com/office/drawing/2014/main" val="2921246891"/>
                    </a:ext>
                  </a:extLst>
                </a:gridCol>
                <a:gridCol w="808799">
                  <a:extLst>
                    <a:ext uri="{9D8B030D-6E8A-4147-A177-3AD203B41FA5}">
                      <a16:colId xmlns:a16="http://schemas.microsoft.com/office/drawing/2014/main" val="2314291044"/>
                    </a:ext>
                  </a:extLst>
                </a:gridCol>
                <a:gridCol w="913161">
                  <a:extLst>
                    <a:ext uri="{9D8B030D-6E8A-4147-A177-3AD203B41FA5}">
                      <a16:colId xmlns:a16="http://schemas.microsoft.com/office/drawing/2014/main" val="4005274583"/>
                    </a:ext>
                  </a:extLst>
                </a:gridCol>
                <a:gridCol w="952296">
                  <a:extLst>
                    <a:ext uri="{9D8B030D-6E8A-4147-A177-3AD203B41FA5}">
                      <a16:colId xmlns:a16="http://schemas.microsoft.com/office/drawing/2014/main" val="249425595"/>
                    </a:ext>
                  </a:extLst>
                </a:gridCol>
                <a:gridCol w="1004477">
                  <a:extLst>
                    <a:ext uri="{9D8B030D-6E8A-4147-A177-3AD203B41FA5}">
                      <a16:colId xmlns:a16="http://schemas.microsoft.com/office/drawing/2014/main" val="1275371532"/>
                    </a:ext>
                  </a:extLst>
                </a:gridCol>
                <a:gridCol w="828367">
                  <a:extLst>
                    <a:ext uri="{9D8B030D-6E8A-4147-A177-3AD203B41FA5}">
                      <a16:colId xmlns:a16="http://schemas.microsoft.com/office/drawing/2014/main" val="3978787400"/>
                    </a:ext>
                  </a:extLst>
                </a:gridCol>
                <a:gridCol w="860980">
                  <a:extLst>
                    <a:ext uri="{9D8B030D-6E8A-4147-A177-3AD203B41FA5}">
                      <a16:colId xmlns:a16="http://schemas.microsoft.com/office/drawing/2014/main" val="570201850"/>
                    </a:ext>
                  </a:extLst>
                </a:gridCol>
                <a:gridCol w="797698">
                  <a:extLst>
                    <a:ext uri="{9D8B030D-6E8A-4147-A177-3AD203B41FA5}">
                      <a16:colId xmlns:a16="http://schemas.microsoft.com/office/drawing/2014/main" val="532990219"/>
                    </a:ext>
                  </a:extLst>
                </a:gridCol>
              </a:tblGrid>
              <a:tr h="1837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OPEC+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ROW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410434"/>
                  </a:ext>
                </a:extLst>
              </a:tr>
              <a:tr h="261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Domestic prod.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Imported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Domestic prod.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Imported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39226"/>
                  </a:ext>
                </a:extLst>
              </a:tr>
              <a:tr h="2813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Price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Q $BN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Price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Q $BN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Price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Q $BN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Price 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Q $BN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218887"/>
                  </a:ext>
                </a:extLst>
              </a:tr>
              <a:tr h="133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830786"/>
                  </a:ext>
                </a:extLst>
              </a:tr>
              <a:tr h="2656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Perfect comp.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12.6%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95D46"/>
                          </a:solidFill>
                          <a:effectLst/>
                        </a:rPr>
                        <a:t>-185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18.4%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-1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95D46"/>
                          </a:solidFill>
                          <a:effectLst/>
                        </a:rPr>
                        <a:t>3.1%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-76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95D46"/>
                          </a:solidFill>
                          <a:effectLst/>
                        </a:rPr>
                        <a:t>-2.7%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95D46"/>
                          </a:solidFill>
                          <a:effectLst/>
                        </a:rPr>
                        <a:t>70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1232182"/>
                  </a:ext>
                </a:extLst>
              </a:tr>
              <a:tr h="43158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Imperfect comp.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12.2%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-180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18.5%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-1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3.2%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-79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-3.1%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82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177729"/>
                  </a:ext>
                </a:extLst>
              </a:tr>
              <a:tr h="1274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6677210"/>
                  </a:ext>
                </a:extLst>
              </a:tr>
            </a:tbl>
          </a:graphicData>
        </a:graphic>
      </p:graphicFrame>
      <p:sp>
        <p:nvSpPr>
          <p:cNvPr id="9" name="Google Shape;78;p14">
            <a:extLst>
              <a:ext uri="{FF2B5EF4-FFF2-40B4-BE49-F238E27FC236}">
                <a16:creationId xmlns:a16="http://schemas.microsoft.com/office/drawing/2014/main" id="{DEFE3B50-2545-4C78-9CE3-FBD87D08D931}"/>
              </a:ext>
            </a:extLst>
          </p:cNvPr>
          <p:cNvSpPr txBox="1"/>
          <p:nvPr/>
        </p:nvSpPr>
        <p:spPr>
          <a:xfrm>
            <a:off x="396715" y="3189826"/>
            <a:ext cx="8082928" cy="20082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Markups absorbs part of the inflationary shock 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OPEC+: Smaller rise in P (0.4%) and fall in quantity (5 $bn) 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	=&gt; Translates into an even further drop in importer price in ROW 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ROW:  Import price drops more (0.4%) and import rise (12$bn)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		=&gt; ROW overall consumption grows by 13 $bn (82-79) 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	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B1498C1-72D0-4AB5-97C0-DE11C8EDE59C}"/>
              </a:ext>
            </a:extLst>
          </p:cNvPr>
          <p:cNvSpPr/>
          <p:nvPr/>
        </p:nvSpPr>
        <p:spPr>
          <a:xfrm>
            <a:off x="2003815" y="2164176"/>
            <a:ext cx="593611" cy="762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B726B-E699-4031-94C5-941B1BD4BA76}"/>
              </a:ext>
            </a:extLst>
          </p:cNvPr>
          <p:cNvSpPr/>
          <p:nvPr/>
        </p:nvSpPr>
        <p:spPr>
          <a:xfrm>
            <a:off x="7384198" y="2164176"/>
            <a:ext cx="593611" cy="762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CDF0192-6518-496E-A3DB-0CB3D046F0A0}"/>
              </a:ext>
            </a:extLst>
          </p:cNvPr>
          <p:cNvSpPr/>
          <p:nvPr/>
        </p:nvSpPr>
        <p:spPr>
          <a:xfrm>
            <a:off x="6622199" y="2545246"/>
            <a:ext cx="762000" cy="3810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48C84E50-9D80-4657-BA51-729FDCC88D34}"/>
              </a:ext>
            </a:extLst>
          </p:cNvPr>
          <p:cNvSpPr/>
          <p:nvPr/>
        </p:nvSpPr>
        <p:spPr>
          <a:xfrm>
            <a:off x="7977809" y="2545246"/>
            <a:ext cx="762000" cy="38107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FF1BEC-0516-406B-9730-C08CAAB63B0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970095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1194597" y="110921"/>
            <a:ext cx="7038900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dirty="0"/>
              <a:t>Global Reform - Oil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02C787EB-F500-496E-A885-EC311B754EA9}"/>
              </a:ext>
            </a:extLst>
          </p:cNvPr>
          <p:cNvGraphicFramePr>
            <a:graphicFrameLocks noGrp="1"/>
          </p:cNvGraphicFramePr>
          <p:nvPr/>
        </p:nvGraphicFramePr>
        <p:xfrm>
          <a:off x="228210" y="1080347"/>
          <a:ext cx="8687580" cy="19046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602118">
                  <a:extLst>
                    <a:ext uri="{9D8B030D-6E8A-4147-A177-3AD203B41FA5}">
                      <a16:colId xmlns:a16="http://schemas.microsoft.com/office/drawing/2014/main" val="2301865413"/>
                    </a:ext>
                  </a:extLst>
                </a:gridCol>
                <a:gridCol w="919684">
                  <a:extLst>
                    <a:ext uri="{9D8B030D-6E8A-4147-A177-3AD203B41FA5}">
                      <a16:colId xmlns:a16="http://schemas.microsoft.com/office/drawing/2014/main" val="2921246891"/>
                    </a:ext>
                  </a:extLst>
                </a:gridCol>
                <a:gridCol w="808799">
                  <a:extLst>
                    <a:ext uri="{9D8B030D-6E8A-4147-A177-3AD203B41FA5}">
                      <a16:colId xmlns:a16="http://schemas.microsoft.com/office/drawing/2014/main" val="2314291044"/>
                    </a:ext>
                  </a:extLst>
                </a:gridCol>
                <a:gridCol w="913161">
                  <a:extLst>
                    <a:ext uri="{9D8B030D-6E8A-4147-A177-3AD203B41FA5}">
                      <a16:colId xmlns:a16="http://schemas.microsoft.com/office/drawing/2014/main" val="4005274583"/>
                    </a:ext>
                  </a:extLst>
                </a:gridCol>
                <a:gridCol w="952296">
                  <a:extLst>
                    <a:ext uri="{9D8B030D-6E8A-4147-A177-3AD203B41FA5}">
                      <a16:colId xmlns:a16="http://schemas.microsoft.com/office/drawing/2014/main" val="249425595"/>
                    </a:ext>
                  </a:extLst>
                </a:gridCol>
                <a:gridCol w="1004477">
                  <a:extLst>
                    <a:ext uri="{9D8B030D-6E8A-4147-A177-3AD203B41FA5}">
                      <a16:colId xmlns:a16="http://schemas.microsoft.com/office/drawing/2014/main" val="1275371532"/>
                    </a:ext>
                  </a:extLst>
                </a:gridCol>
                <a:gridCol w="828367">
                  <a:extLst>
                    <a:ext uri="{9D8B030D-6E8A-4147-A177-3AD203B41FA5}">
                      <a16:colId xmlns:a16="http://schemas.microsoft.com/office/drawing/2014/main" val="3978787400"/>
                    </a:ext>
                  </a:extLst>
                </a:gridCol>
                <a:gridCol w="860980">
                  <a:extLst>
                    <a:ext uri="{9D8B030D-6E8A-4147-A177-3AD203B41FA5}">
                      <a16:colId xmlns:a16="http://schemas.microsoft.com/office/drawing/2014/main" val="570201850"/>
                    </a:ext>
                  </a:extLst>
                </a:gridCol>
                <a:gridCol w="797698">
                  <a:extLst>
                    <a:ext uri="{9D8B030D-6E8A-4147-A177-3AD203B41FA5}">
                      <a16:colId xmlns:a16="http://schemas.microsoft.com/office/drawing/2014/main" val="532990219"/>
                    </a:ext>
                  </a:extLst>
                </a:gridCol>
              </a:tblGrid>
              <a:tr h="183752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OPEC+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4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ROW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3410434"/>
                  </a:ext>
                </a:extLst>
              </a:tr>
              <a:tr h="261144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Domestic prod.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Imported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Domestic prod.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Imported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2834" marR="112834" marT="56417" marB="56417" anchor="b">
                    <a:lnL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39226"/>
                  </a:ext>
                </a:extLst>
              </a:tr>
              <a:tr h="281325"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</a:pP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Price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Q $BN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Price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Q $BN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Price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Q $BN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Price 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Q $BN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46218887"/>
                  </a:ext>
                </a:extLst>
              </a:tr>
              <a:tr h="133833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9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81830786"/>
                  </a:ext>
                </a:extLst>
              </a:tr>
              <a:tr h="26565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Perfect comp.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12.6%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95D46"/>
                          </a:solidFill>
                          <a:effectLst/>
                        </a:rPr>
                        <a:t>-185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18.4%</a:t>
                      </a:r>
                      <a:endParaRPr lang="en-US" sz="14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-1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95D46"/>
                          </a:solidFill>
                          <a:effectLst/>
                        </a:rPr>
                        <a:t>3.1%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-76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95D46"/>
                          </a:solidFill>
                          <a:effectLst/>
                        </a:rPr>
                        <a:t>-2.7%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>
                          <a:solidFill>
                            <a:srgbClr val="695D46"/>
                          </a:solidFill>
                          <a:effectLst/>
                        </a:rPr>
                        <a:t>70</a:t>
                      </a:r>
                      <a:endParaRPr lang="en-US" sz="14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1232182"/>
                  </a:ext>
                </a:extLst>
              </a:tr>
              <a:tr h="431589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Imperfect comp.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12.2%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-180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18.5%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-1</a:t>
                      </a:r>
                      <a:endParaRPr lang="en-US" sz="14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3.2%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-79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-3.1%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400" dirty="0">
                          <a:solidFill>
                            <a:srgbClr val="695D46"/>
                          </a:solidFill>
                          <a:effectLst/>
                        </a:rPr>
                        <a:t>82</a:t>
                      </a:r>
                      <a:endParaRPr lang="en-US" sz="1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36177729"/>
                  </a:ext>
                </a:extLst>
              </a:tr>
              <a:tr h="12748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chemeClr val="tx2">
                            <a:lumMod val="60000"/>
                            <a:lumOff val="40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9525" cap="flat" cmpd="sng" algn="ctr">
                      <a:solidFill>
                        <a:srgbClr val="695D46"/>
                      </a:solidFill>
                      <a:prstDash val="sysDash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4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84625" marR="84625" marT="0" marB="0" anchor="b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96677210"/>
                  </a:ext>
                </a:extLst>
              </a:tr>
            </a:tbl>
          </a:graphicData>
        </a:graphic>
      </p:graphicFrame>
      <p:sp>
        <p:nvSpPr>
          <p:cNvPr id="9" name="Google Shape;78;p14">
            <a:extLst>
              <a:ext uri="{FF2B5EF4-FFF2-40B4-BE49-F238E27FC236}">
                <a16:creationId xmlns:a16="http://schemas.microsoft.com/office/drawing/2014/main" id="{DEFE3B50-2545-4C78-9CE3-FBD87D08D931}"/>
              </a:ext>
            </a:extLst>
          </p:cNvPr>
          <p:cNvSpPr txBox="1"/>
          <p:nvPr/>
        </p:nvSpPr>
        <p:spPr>
          <a:xfrm>
            <a:off x="396715" y="3241706"/>
            <a:ext cx="8082928" cy="170428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Consumption in imp. comp. falls less 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ROW consumption grows by 13 $bn (82-79) 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OPEC consumption falls by 5 $bn less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=&gt;Globally fall in consumption 7.7% smaller: 192 $bn (6.5%) vs 178 $bn (6%)  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	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E95DCA0-7F23-4582-BB07-2190620A9B03}"/>
              </a:ext>
            </a:extLst>
          </p:cNvPr>
          <p:cNvSpPr/>
          <p:nvPr/>
        </p:nvSpPr>
        <p:spPr>
          <a:xfrm>
            <a:off x="2871832" y="2166593"/>
            <a:ext cx="593611" cy="762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E5F518A-6D99-467B-8FA9-1016B5EDC443}"/>
              </a:ext>
            </a:extLst>
          </p:cNvPr>
          <p:cNvSpPr/>
          <p:nvPr/>
        </p:nvSpPr>
        <p:spPr>
          <a:xfrm>
            <a:off x="6575815" y="2166593"/>
            <a:ext cx="593611" cy="762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6634FD8-28E5-46B4-BEA2-75D7ACCD4561}"/>
              </a:ext>
            </a:extLst>
          </p:cNvPr>
          <p:cNvSpPr/>
          <p:nvPr/>
        </p:nvSpPr>
        <p:spPr>
          <a:xfrm>
            <a:off x="8233497" y="2166593"/>
            <a:ext cx="593611" cy="762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B10A3D8-93EE-4E7B-B975-329180283941}"/>
              </a:ext>
            </a:extLst>
          </p:cNvPr>
          <p:cNvSpPr/>
          <p:nvPr/>
        </p:nvSpPr>
        <p:spPr>
          <a:xfrm>
            <a:off x="4650057" y="2166593"/>
            <a:ext cx="593611" cy="76214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9EA5AF7-BAF5-4422-B4AD-0680E257DBE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317199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693906" y="110921"/>
            <a:ext cx="7539591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dirty="0"/>
              <a:t>Global Reform - Markups &amp; Firm entry/exit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1" name="Chart 10">
            <a:extLst>
              <a:ext uri="{FF2B5EF4-FFF2-40B4-BE49-F238E27FC236}">
                <a16:creationId xmlns:a16="http://schemas.microsoft.com/office/drawing/2014/main" id="{36099280-777C-4897-A385-D0F277DBD57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1474958"/>
              </p:ext>
            </p:extLst>
          </p:nvPr>
        </p:nvGraphicFramePr>
        <p:xfrm>
          <a:off x="1514810" y="1113740"/>
          <a:ext cx="6332167" cy="37993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1A904F6-3027-4ACD-B146-977AFFD611B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132022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693906" y="110921"/>
            <a:ext cx="7539591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dirty="0"/>
              <a:t>Global Reform - GDP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A0205002-F261-4EDA-9E79-DA77A29D8C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11258"/>
          <a:stretch/>
        </p:blipFill>
        <p:spPr>
          <a:xfrm>
            <a:off x="175787" y="868383"/>
            <a:ext cx="6017491" cy="4068525"/>
          </a:xfrm>
          <a:prstGeom prst="rect">
            <a:avLst/>
          </a:prstGeom>
        </p:spPr>
      </p:pic>
      <p:graphicFrame>
        <p:nvGraphicFramePr>
          <p:cNvPr id="17" name="Table 16">
            <a:extLst>
              <a:ext uri="{FF2B5EF4-FFF2-40B4-BE49-F238E27FC236}">
                <a16:creationId xmlns:a16="http://schemas.microsoft.com/office/drawing/2014/main" id="{AF5B49BB-B8AF-4F21-810D-458A1786BC1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10777401"/>
              </p:ext>
            </p:extLst>
          </p:nvPr>
        </p:nvGraphicFramePr>
        <p:xfrm>
          <a:off x="6121251" y="1297202"/>
          <a:ext cx="2846962" cy="32108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907914">
                  <a:extLst>
                    <a:ext uri="{9D8B030D-6E8A-4147-A177-3AD203B41FA5}">
                      <a16:colId xmlns:a16="http://schemas.microsoft.com/office/drawing/2014/main" val="2394427712"/>
                    </a:ext>
                  </a:extLst>
                </a:gridCol>
                <a:gridCol w="1939048">
                  <a:extLst>
                    <a:ext uri="{9D8B030D-6E8A-4147-A177-3AD203B41FA5}">
                      <a16:colId xmlns:a16="http://schemas.microsoft.com/office/drawing/2014/main" val="3763099430"/>
                    </a:ext>
                  </a:extLst>
                </a:gridCol>
              </a:tblGrid>
              <a:tr h="44734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Calibration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Description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8904613"/>
                  </a:ext>
                </a:extLst>
              </a:tr>
              <a:tr h="982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</a:pPr>
                      <a:r>
                        <a:rPr lang="en-US" sz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</a:pPr>
                      <a:r>
                        <a:rPr lang="en-US" sz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913143"/>
                  </a:ext>
                </a:extLst>
              </a:tr>
              <a:tr h="4435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Calib</a:t>
                      </a: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 1a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Lower final cons. elasticity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2947087"/>
                  </a:ext>
                </a:extLst>
              </a:tr>
              <a:tr h="4435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Calib 1b</a:t>
                      </a:r>
                      <a:endParaRPr lang="en-US" sz="1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Higher final cons. elasticity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5776010"/>
                  </a:ext>
                </a:extLst>
              </a:tr>
              <a:tr h="44734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Calib 2a</a:t>
                      </a:r>
                      <a:endParaRPr lang="en-US" sz="1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Lower VA/CRU elasticity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9758504"/>
                  </a:ext>
                </a:extLst>
              </a:tr>
              <a:tr h="4435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Calib 2b</a:t>
                      </a:r>
                      <a:endParaRPr lang="en-US" sz="1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Higher VA/CRU elasticity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5594782"/>
                  </a:ext>
                </a:extLst>
              </a:tr>
              <a:tr h="4435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Calib</a:t>
                      </a: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 3a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Lower </a:t>
                      </a:r>
                      <a:r>
                        <a:rPr lang="en-US" sz="11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interm</a:t>
                      </a: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. cons. elasticity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948552"/>
                  </a:ext>
                </a:extLst>
              </a:tr>
              <a:tr h="4435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Calib</a:t>
                      </a: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 3b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Higher </a:t>
                      </a:r>
                      <a:r>
                        <a:rPr lang="en-US" sz="11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interm</a:t>
                      </a: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. cons. elasticity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16995"/>
                  </a:ext>
                </a:extLst>
              </a:tr>
            </a:tbl>
          </a:graphicData>
        </a:graphic>
      </p:graphicFrame>
      <p:pic>
        <p:nvPicPr>
          <p:cNvPr id="18" name="Picture 17">
            <a:extLst>
              <a:ext uri="{FF2B5EF4-FFF2-40B4-BE49-F238E27FC236}">
                <a16:creationId xmlns:a16="http://schemas.microsoft.com/office/drawing/2014/main" id="{5F9CAE5E-0FA6-44CE-9170-3B149B7314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85634" t="30098" r="1168" b="30850"/>
          <a:stretch/>
        </p:blipFill>
        <p:spPr>
          <a:xfrm>
            <a:off x="4943651" y="2733374"/>
            <a:ext cx="894944" cy="1588848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3484AEC-040B-4857-9F35-01EA4AE7656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5037562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693906" y="110921"/>
            <a:ext cx="7539591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dirty="0"/>
              <a:t>Conclusion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EDBEC58-D32C-4FA1-93B3-C30F2C07F723}"/>
              </a:ext>
            </a:extLst>
          </p:cNvPr>
          <p:cNvSpPr txBox="1">
            <a:spLocks/>
          </p:cNvSpPr>
          <p:nvPr/>
        </p:nvSpPr>
        <p:spPr>
          <a:xfrm>
            <a:off x="493768" y="1035515"/>
            <a:ext cx="8156463" cy="358343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 marL="0" indent="0">
              <a:buFont typeface="Open Sans"/>
              <a:buNone/>
            </a:pPr>
            <a:r>
              <a:rPr lang="en-US" sz="1600" dirty="0"/>
              <a:t>So far, CGE literature on FFSER completed using perfect competition</a:t>
            </a:r>
          </a:p>
          <a:p>
            <a:pPr marL="0" indent="0">
              <a:buFont typeface="Open Sans"/>
              <a:buNone/>
            </a:pPr>
            <a:endParaRPr lang="en-US" sz="1600" dirty="0"/>
          </a:p>
          <a:p>
            <a:pPr marL="0" indent="0">
              <a:buFont typeface="Open Sans"/>
              <a:buNone/>
            </a:pPr>
            <a:r>
              <a:rPr lang="en-US" sz="1600" dirty="0"/>
              <a:t>The energy sector, especially when considering the crude oil market</a:t>
            </a:r>
          </a:p>
          <a:p>
            <a:pPr marL="0" indent="0">
              <a:buFont typeface="Open Sans"/>
              <a:buNone/>
            </a:pPr>
            <a:r>
              <a:rPr lang="en-US" sz="1600" dirty="0"/>
              <a:t>	Not a typical Arrow/Debreu GE model</a:t>
            </a:r>
          </a:p>
          <a:p>
            <a:pPr marL="0" indent="0">
              <a:buFont typeface="Open Sans"/>
              <a:buNone/>
            </a:pPr>
            <a:endParaRPr lang="en-US" sz="1600" dirty="0"/>
          </a:p>
          <a:p>
            <a:pPr marL="0" indent="0">
              <a:buFont typeface="Open Sans"/>
              <a:buNone/>
            </a:pPr>
            <a:r>
              <a:rPr lang="en-US" sz="1600" dirty="0"/>
              <a:t>Markups are reasonably easy to include in an MCP-based CGE model</a:t>
            </a:r>
          </a:p>
          <a:p>
            <a:pPr marL="0" indent="0">
              <a:buFont typeface="Open Sans"/>
              <a:buNone/>
            </a:pPr>
            <a:r>
              <a:rPr lang="en-US" sz="1600" dirty="0"/>
              <a:t>	BUT difficult to calibrate</a:t>
            </a:r>
          </a:p>
          <a:p>
            <a:pPr marL="0" indent="0">
              <a:buFont typeface="Open Sans"/>
              <a:buNone/>
            </a:pPr>
            <a:endParaRPr lang="en-US" sz="1600" dirty="0"/>
          </a:p>
          <a:p>
            <a:pPr marL="0" indent="0">
              <a:buFont typeface="Open Sans"/>
              <a:buNone/>
            </a:pPr>
            <a:r>
              <a:rPr lang="en-US" sz="1600" dirty="0"/>
              <a:t>Markups absorb part of the inflationary shock</a:t>
            </a:r>
          </a:p>
          <a:p>
            <a:pPr marL="0" indent="0">
              <a:buFont typeface="Open Sans"/>
              <a:buNone/>
            </a:pPr>
            <a:r>
              <a:rPr lang="en-US" sz="1600" dirty="0"/>
              <a:t>	=&gt; Lower the effectiveness of the reforms to lower fossil fuel cons.</a:t>
            </a:r>
          </a:p>
          <a:p>
            <a:pPr marL="0" indent="0">
              <a:buFont typeface="Open Sans"/>
              <a:buNone/>
            </a:pPr>
            <a:endParaRPr lang="en-US" sz="1600" dirty="0"/>
          </a:p>
          <a:p>
            <a:pPr marL="0" indent="0">
              <a:buFont typeface="Open Sans"/>
              <a:buNone/>
            </a:pPr>
            <a:r>
              <a:rPr lang="en-US" sz="1600" dirty="0"/>
              <a:t>Reinforcing market failures &amp; need for industrial policies</a:t>
            </a:r>
          </a:p>
          <a:p>
            <a:pPr marL="0" indent="0">
              <a:buFont typeface="Open Sans"/>
              <a:buNone/>
            </a:pPr>
            <a:endParaRPr lang="en-US" sz="16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56110B8-76C5-4B80-B5BA-666CA7A03BC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70945988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25"/>
          <p:cNvSpPr txBox="1">
            <a:spLocks noGrp="1"/>
          </p:cNvSpPr>
          <p:nvPr>
            <p:ph type="body" idx="1"/>
          </p:nvPr>
        </p:nvSpPr>
        <p:spPr>
          <a:xfrm>
            <a:off x="1052550" y="1120500"/>
            <a:ext cx="7038900" cy="25416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1900">
                <a:solidFill>
                  <a:srgbClr val="666666"/>
                </a:solidFill>
              </a:rPr>
              <a:t>Thank you for your time today. Please share your questions!</a:t>
            </a:r>
            <a:endParaRPr sz="1900">
              <a:solidFill>
                <a:srgbClr val="666666"/>
              </a:solidFill>
            </a:endParaRPr>
          </a:p>
          <a:p>
            <a:pPr marL="0" lvl="0" indent="0" algn="l" rtl="0">
              <a:spcBef>
                <a:spcPts val="1600"/>
              </a:spcBef>
              <a:spcAft>
                <a:spcPts val="1600"/>
              </a:spcAft>
              <a:buNone/>
            </a:pPr>
            <a:endParaRPr sz="1400">
              <a:solidFill>
                <a:srgbClr val="666666"/>
              </a:solidFill>
            </a:endParaRPr>
          </a:p>
        </p:txBody>
      </p:sp>
      <p:sp>
        <p:nvSpPr>
          <p:cNvPr id="154" name="Google Shape;154;p25"/>
          <p:cNvSpPr txBox="1">
            <a:spLocks noGrp="1"/>
          </p:cNvSpPr>
          <p:nvPr>
            <p:ph type="title"/>
          </p:nvPr>
        </p:nvSpPr>
        <p:spPr>
          <a:xfrm>
            <a:off x="1052550" y="92950"/>
            <a:ext cx="7038900" cy="9141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/>
              <a:t>End</a:t>
            </a:r>
            <a:endParaRPr dirty="0"/>
          </a:p>
        </p:txBody>
      </p:sp>
      <p:pic>
        <p:nvPicPr>
          <p:cNvPr id="155" name="Google Shape;155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14500" y="1736000"/>
            <a:ext cx="5715000" cy="2857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7579C16-E2B6-495C-B36E-1952CCA08288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189F0A6-7EB3-48B9-BA7D-9B81A267B28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13</a:t>
            </a:fld>
            <a:endParaRPr lang="en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693906" y="110921"/>
            <a:ext cx="7539591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dirty="0"/>
              <a:t>References (1)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EDBEC58-D32C-4FA1-93B3-C30F2C07F723}"/>
              </a:ext>
            </a:extLst>
          </p:cNvPr>
          <p:cNvSpPr txBox="1">
            <a:spLocks/>
          </p:cNvSpPr>
          <p:nvPr/>
        </p:nvSpPr>
        <p:spPr>
          <a:xfrm>
            <a:off x="493768" y="1035515"/>
            <a:ext cx="8156463" cy="6190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Argueyrolles, R. 2025. “MEMP model – Two regions static Computable General Equilibrium (CGE) model with Cournot-Walras competition (Version V1).” </a:t>
            </a:r>
            <a:r>
              <a:rPr lang="en-US" sz="1200" dirty="0" err="1"/>
              <a:t>Zenodo</a:t>
            </a:r>
            <a:r>
              <a:rPr lang="en-US" sz="1200" dirty="0"/>
              <a:t>. </a:t>
            </a:r>
            <a:r>
              <a:rPr lang="en-US" sz="1200" u="sng" dirty="0">
                <a:hlinkClick r:id="rId3"/>
              </a:rPr>
              <a:t>https://doi.org/10.5281/zenodo.14869419</a:t>
            </a:r>
            <a:endParaRPr lang="en-US" sz="1200" u="sng" dirty="0"/>
          </a:p>
          <a:p>
            <a:pPr>
              <a:buFont typeface="Arial" panose="020B0604020202020204" pitchFamily="34" charset="0"/>
              <a:buChar char="•"/>
            </a:pPr>
            <a:r>
              <a:rPr lang="de-DE" sz="1200" dirty="0"/>
              <a:t>Argueyrolles, R., Heimann, T., and Delzeit, R. 2025. </a:t>
            </a:r>
            <a:r>
              <a:rPr lang="en-US" sz="1200" dirty="0"/>
              <a:t>“Impact of Gasoline and Diesel Subsidy Reforms on Global Biofuel Mandates.” GCB Bioenergy 17. </a:t>
            </a:r>
            <a:r>
              <a:rPr lang="en-US" sz="1200" u="sng" dirty="0">
                <a:hlinkClick r:id="rId4"/>
              </a:rPr>
              <a:t>https://doi.org/10.1111/gcbb.70019</a:t>
            </a:r>
            <a:endParaRPr lang="en-US" sz="1200" u="sng" dirty="0"/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 err="1"/>
              <a:t>Babiker</a:t>
            </a:r>
            <a:r>
              <a:rPr lang="en-US" sz="1200" dirty="0"/>
              <a:t>, M. 2005. “Climate change policy, market structure, and carbon leakage.” Journal of International Economics 65: 421-445. doi:10.1016/j.jinteco.2004.01.003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Banger, N., </a:t>
            </a:r>
            <a:r>
              <a:rPr lang="en-US" sz="1200" dirty="0" err="1"/>
              <a:t>Flacke</a:t>
            </a:r>
            <a:r>
              <a:rPr lang="en-US" sz="1200" dirty="0"/>
              <a:t>, R., and Graber, N. 2020. “Monopoly power in the oil market and the macroeconomy.” Energy Economics 85. </a:t>
            </a:r>
            <a:r>
              <a:rPr lang="en-US" sz="1200" u="sng" dirty="0">
                <a:hlinkClick r:id="rId5"/>
              </a:rPr>
              <a:t>https://doi.org/10.1016/j.eneco.2019.104597</a:t>
            </a:r>
            <a:r>
              <a:rPr lang="en-US" sz="12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 err="1"/>
              <a:t>Bekkers</a:t>
            </a:r>
            <a:r>
              <a:rPr lang="en-US" sz="1200" dirty="0"/>
              <a:t>, E., and Francois, J. 2018. “A Parsimonious Approach to Incorporate Firm Heterogeneity in CGE-Models.” Journal of Global Economic Analysis 3: 1-68. </a:t>
            </a:r>
            <a:r>
              <a:rPr lang="en-US" sz="1200" u="sng" dirty="0">
                <a:hlinkClick r:id="rId6"/>
              </a:rPr>
              <a:t>https://doi.org/10.21642/JGEA.030201AF</a:t>
            </a:r>
            <a:r>
              <a:rPr lang="en-US" sz="12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de-DE" sz="1200" dirty="0"/>
              <a:t>Böhringer, C., Rosendahl, K., and Schneider, J. 2014. </a:t>
            </a:r>
            <a:r>
              <a:rPr lang="en-US" sz="1200" dirty="0"/>
              <a:t>“Unilateral Climate Policy: Can OPEC Resolve the Leakage Problem?” The Energy Journal 35: 79-100. </a:t>
            </a:r>
            <a:r>
              <a:rPr lang="en-US" sz="1200" u="sng" dirty="0">
                <a:hlinkClick r:id="rId7"/>
              </a:rPr>
              <a:t>https://www.jstor.org/stable/24695028</a:t>
            </a:r>
            <a:r>
              <a:rPr lang="en-US" sz="12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fr-CH" sz="1200" dirty="0" err="1"/>
              <a:t>Burniaux</a:t>
            </a:r>
            <a:r>
              <a:rPr lang="fr-CH" sz="1200" dirty="0"/>
              <a:t>, J., and Château, J. 2014. </a:t>
            </a:r>
            <a:r>
              <a:rPr lang="en-US" sz="1200" dirty="0"/>
              <a:t>“Greenhouse Gases Mitigation Potential and Economic Efficiency of Phasing- Out Fossil Fuel Subsidies.” International Economics 140: 71–88. </a:t>
            </a:r>
            <a:r>
              <a:rPr lang="en-US" sz="1200" u="sng" dirty="0">
                <a:hlinkClick r:id="rId8"/>
              </a:rPr>
              <a:t>https://doi.org/10.1016/j.inteco.2014.05.002</a:t>
            </a:r>
            <a:r>
              <a:rPr lang="en-US" sz="12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 err="1"/>
              <a:t>Chepeliev</a:t>
            </a:r>
            <a:r>
              <a:rPr lang="en-US" sz="1200" dirty="0"/>
              <a:t>, M., and </a:t>
            </a:r>
            <a:r>
              <a:rPr lang="en-US" sz="1200" dirty="0" err="1"/>
              <a:t>Mensbrugghe</a:t>
            </a:r>
            <a:r>
              <a:rPr lang="en-US" sz="1200" dirty="0"/>
              <a:t>, D. 2020. “Global Fossil-Fuel Subsidy Reform and Paris Agreement.” Energy Economics 85: 104598. </a:t>
            </a:r>
            <a:r>
              <a:rPr lang="en-US" sz="1200" dirty="0">
                <a:hlinkClick r:id="rId9"/>
              </a:rPr>
              <a:t>https://doi.org/10.1016/j.eneco.2019.104598</a:t>
            </a:r>
            <a:r>
              <a:rPr lang="en-US" sz="1200" dirty="0"/>
              <a:t>   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Font typeface="Open Sans"/>
              <a:buNone/>
            </a:pPr>
            <a:endParaRPr lang="en-US" sz="12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857D3F2-FD92-4027-8EAA-9892DDEBE88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273144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693906" y="110921"/>
            <a:ext cx="7539591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dirty="0"/>
              <a:t>References (2)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EDBEC58-D32C-4FA1-93B3-C30F2C07F723}"/>
              </a:ext>
            </a:extLst>
          </p:cNvPr>
          <p:cNvSpPr txBox="1">
            <a:spLocks/>
          </p:cNvSpPr>
          <p:nvPr/>
        </p:nvSpPr>
        <p:spPr>
          <a:xfrm>
            <a:off x="493768" y="1035515"/>
            <a:ext cx="8156463" cy="6190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Cooke, E., Hague, S., Cockburn, J., </a:t>
            </a:r>
            <a:r>
              <a:rPr lang="en-US" sz="1200" dirty="0" err="1"/>
              <a:t>Lahga</a:t>
            </a:r>
            <a:r>
              <a:rPr lang="en-US" sz="1200" dirty="0"/>
              <a:t>, A., and </a:t>
            </a:r>
            <a:r>
              <a:rPr lang="en-US" sz="1200" dirty="0" err="1"/>
              <a:t>Tiberti</a:t>
            </a:r>
            <a:r>
              <a:rPr lang="en-US" sz="1200" dirty="0"/>
              <a:t>, L. 2014. “Estimating the impact on poverty of Ghana’s fuel subsidy reform and a mitigating response.” PEP Working Papers 164187, Partnership for Economic Policy (PEP). </a:t>
            </a:r>
            <a:r>
              <a:rPr lang="en-US" sz="1200" dirty="0">
                <a:hlinkClick r:id="rId3"/>
              </a:rPr>
              <a:t>https://ssrn.com/abstract=3167429</a:t>
            </a:r>
            <a:r>
              <a:rPr lang="en-US" sz="1200" dirty="0"/>
              <a:t> 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Cox, D., and Harris, R. 1985. “Trade Liberalization and Industrial Organization: Some Estimates for Canada.” Journal of Political Economy 93: 115-145. DOI:10.1086/261290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Dixon, P., and </a:t>
            </a:r>
            <a:r>
              <a:rPr lang="en-US" sz="1200" dirty="0" err="1"/>
              <a:t>Rimmer</a:t>
            </a:r>
            <a:r>
              <a:rPr lang="en-US" sz="1200" dirty="0"/>
              <a:t>, M. 2024. “Small Group Monopolistic Competition in a GTAP Model: Meeting the </a:t>
            </a:r>
            <a:r>
              <a:rPr lang="en-US" sz="1200" dirty="0" err="1"/>
              <a:t>Markusen</a:t>
            </a:r>
            <a:r>
              <a:rPr lang="en-US" sz="1200" dirty="0"/>
              <a:t> Challenge.” </a:t>
            </a:r>
            <a:r>
              <a:rPr lang="en-US" sz="1200" dirty="0" err="1"/>
              <a:t>CoPS</a:t>
            </a:r>
            <a:r>
              <a:rPr lang="en-US" sz="1200" dirty="0"/>
              <a:t> Working Paper No. G-347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Durand-</a:t>
            </a:r>
            <a:r>
              <a:rPr lang="en-US" sz="1200" dirty="0" err="1"/>
              <a:t>Lasserve</a:t>
            </a:r>
            <a:r>
              <a:rPr lang="en-US" sz="1200" dirty="0"/>
              <a:t>, O., and </a:t>
            </a:r>
            <a:r>
              <a:rPr lang="en-US" sz="1200" dirty="0" err="1"/>
              <a:t>Pierru</a:t>
            </a:r>
            <a:r>
              <a:rPr lang="en-US" sz="1200" dirty="0"/>
              <a:t>, A. 2021. “Modeling world oil market questions: An economic perspective.” Energy Policy 159: 112606. </a:t>
            </a:r>
            <a:r>
              <a:rPr lang="en-US" sz="1200" dirty="0">
                <a:hlinkClick r:id="rId4"/>
              </a:rPr>
              <a:t>https://doi.org/10.1016/j.enpol.2021.112606</a:t>
            </a:r>
            <a:r>
              <a:rPr lang="en-US" sz="1200" dirty="0"/>
              <a:t>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 err="1"/>
              <a:t>Fouré</a:t>
            </a:r>
            <a:r>
              <a:rPr lang="en-US" sz="1200" dirty="0"/>
              <a:t>, J., </a:t>
            </a:r>
            <a:r>
              <a:rPr lang="en-US" sz="1200" dirty="0" err="1"/>
              <a:t>Dellink</a:t>
            </a:r>
            <a:r>
              <a:rPr lang="en-US" sz="1200" dirty="0"/>
              <a:t>, R., </a:t>
            </a:r>
            <a:r>
              <a:rPr lang="en-US" sz="1200" dirty="0" err="1"/>
              <a:t>Lanzi</a:t>
            </a:r>
            <a:r>
              <a:rPr lang="en-US" sz="1200" dirty="0"/>
              <a:t>, E., and </a:t>
            </a:r>
            <a:r>
              <a:rPr lang="en-US" sz="1200" dirty="0" err="1"/>
              <a:t>Pavanello</a:t>
            </a:r>
            <a:r>
              <a:rPr lang="en-US" sz="1200" dirty="0"/>
              <a:t>, F. 2023. “Public Finance Resilience in the Transition Towards Carbon Neutrality: Modelling Policy Instruments in a Global Net-Zero Emissions.” OECD Environment Working Papers no. 214. </a:t>
            </a:r>
            <a:r>
              <a:rPr lang="en-US" sz="1200" dirty="0">
                <a:hlinkClick r:id="rId5"/>
              </a:rPr>
              <a:t>https://doi.org/10.1787/7f3275e0-en</a:t>
            </a:r>
            <a:r>
              <a:rPr lang="en-US" sz="1200" dirty="0"/>
              <a:t>.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 err="1"/>
              <a:t>Golombek</a:t>
            </a:r>
            <a:r>
              <a:rPr lang="en-US" sz="1200" dirty="0"/>
              <a:t>, R., </a:t>
            </a:r>
            <a:r>
              <a:rPr lang="en-US" sz="1200" dirty="0" err="1"/>
              <a:t>Irarrazabal</a:t>
            </a:r>
            <a:r>
              <a:rPr lang="en-US" sz="1200" dirty="0"/>
              <a:t>, A., and Ma, L. 2018. “OPEC’s market power: An empirical dominant firm model for the oil market.” Energy Economics 70: 98-115. </a:t>
            </a:r>
            <a:r>
              <a:rPr lang="en-US" sz="1200" dirty="0">
                <a:hlinkClick r:id="rId6"/>
              </a:rPr>
              <a:t>https://doi.org/10.1016/j.eneco.2017.11.009</a:t>
            </a:r>
            <a:r>
              <a:rPr lang="en-US" sz="1200" dirty="0"/>
              <a:t>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Harris, R. 1984. “Applied General Equilibrium Analysis of Small Open Economies with Scale Economies and Imperfect Competition.” The American Economic Review 74: 1016-1032. </a:t>
            </a:r>
            <a:r>
              <a:rPr lang="en-US" sz="1200" dirty="0">
                <a:hlinkClick r:id="rId7"/>
              </a:rPr>
              <a:t>https://www.jstor.org/stable/559</a:t>
            </a:r>
            <a:r>
              <a:rPr lang="en-US" sz="12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 Harrison, G., Rutherford, T., and </a:t>
            </a:r>
            <a:r>
              <a:rPr lang="en-US" sz="1200" dirty="0" err="1"/>
              <a:t>Tarr</a:t>
            </a:r>
            <a:r>
              <a:rPr lang="en-US" sz="1200" dirty="0"/>
              <a:t>, D. 1996. “Increased Competition and Completion of the Market in the European Union: Static and Steady State Effects.” Journal of Economic Integration 11: 332-365</a:t>
            </a:r>
          </a:p>
          <a:p>
            <a:pPr>
              <a:buFont typeface="Arial" panose="020B0604020202020204" pitchFamily="34" charset="0"/>
              <a:buChar char="•"/>
            </a:pPr>
            <a:endParaRPr lang="en-US" sz="1200" dirty="0"/>
          </a:p>
          <a:p>
            <a:pPr marL="0" indent="0">
              <a:buNone/>
            </a:pPr>
            <a:endParaRPr lang="en-US" sz="1200" dirty="0"/>
          </a:p>
          <a:p>
            <a:pPr marL="0" indent="0">
              <a:buFont typeface="Open Sans"/>
              <a:buNone/>
            </a:pPr>
            <a:endParaRPr lang="en-US" sz="12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9CD1D3C4-0054-4D8A-A5B7-850A949AC1B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15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6459769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693906" y="110921"/>
            <a:ext cx="7539591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dirty="0"/>
              <a:t>References (3)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8EDBEC58-D32C-4FA1-93B3-C30F2C07F723}"/>
              </a:ext>
            </a:extLst>
          </p:cNvPr>
          <p:cNvSpPr txBox="1">
            <a:spLocks/>
          </p:cNvSpPr>
          <p:nvPr/>
        </p:nvSpPr>
        <p:spPr>
          <a:xfrm>
            <a:off x="493768" y="1035515"/>
            <a:ext cx="8156463" cy="619078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3429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Open Sans"/>
              <a:buChar char="●"/>
              <a:defRPr sz="18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1pPr>
            <a:lvl2pPr marL="914400" marR="0" lvl="1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2pPr>
            <a:lvl3pPr marL="1371600" marR="0" lvl="2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3pPr>
            <a:lvl4pPr marL="1828800" marR="0" lvl="3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4pPr>
            <a:lvl5pPr marL="2286000" marR="0" lvl="4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5pPr>
            <a:lvl6pPr marL="2743200" marR="0" lvl="5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6pPr>
            <a:lvl7pPr marL="3200400" marR="0" lvl="6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●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7pPr>
            <a:lvl8pPr marL="3657600" marR="0" lvl="7" indent="-3175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Open Sans"/>
              <a:buChar char="○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8pPr>
            <a:lvl9pPr marL="4114800" marR="0" lvl="8" indent="-317500" algn="l" rtl="0">
              <a:lnSpc>
                <a:spcPct val="115000"/>
              </a:lnSpc>
              <a:spcBef>
                <a:spcPts val="1600"/>
              </a:spcBef>
              <a:spcAft>
                <a:spcPts val="1600"/>
              </a:spcAft>
              <a:buClr>
                <a:schemeClr val="dk2"/>
              </a:buClr>
              <a:buSzPts val="1400"/>
              <a:buFont typeface="Open Sans"/>
              <a:buChar char="■"/>
              <a:defRPr sz="1400" b="0" i="0" u="none" strike="noStrike" cap="none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defRPr>
            </a:lvl9pPr>
          </a:lstStyle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Hoffmann, A. 2002. “Imperfect competition in computable general equilibrium models - a primer.” Economic Modelling 20: 119-139. </a:t>
            </a:r>
            <a:r>
              <a:rPr lang="en-US" sz="1200" dirty="0">
                <a:hlinkClick r:id="rId3"/>
              </a:rPr>
              <a:t>https://doi.org/10.1016/S0264-9993(01)00088-8</a:t>
            </a:r>
            <a:r>
              <a:rPr lang="en-US" sz="1200" dirty="0"/>
              <a:t>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 err="1"/>
              <a:t>Markusen</a:t>
            </a:r>
            <a:r>
              <a:rPr lang="en-US" sz="1200" dirty="0"/>
              <a:t>, J. 2023. “Incorporating Theory-Consistent Endogenous Markups into Applied General-Equilibrium Models.” Journal of Global Economic Analysis 8: 60-99. </a:t>
            </a:r>
            <a:r>
              <a:rPr lang="en-US" sz="1200" dirty="0">
                <a:hlinkClick r:id="rId4"/>
              </a:rPr>
              <a:t>https://doi.org/10.21642/JGEA.080202AF</a:t>
            </a:r>
            <a:r>
              <a:rPr lang="en-US" sz="1200" dirty="0"/>
              <a:t>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Meyer, T. 2017. “Explaining energy disputes at the World Trade Organization.” Int Environ Agreements 17: 391-410. DOI 10.1007/s10784-017-9356-y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Montes de </a:t>
            </a:r>
            <a:r>
              <a:rPr lang="en-US" sz="1200" dirty="0" err="1"/>
              <a:t>Oca</a:t>
            </a:r>
            <a:r>
              <a:rPr lang="en-US" sz="1200" dirty="0"/>
              <a:t>, L., Hagen, A., and </a:t>
            </a:r>
            <a:r>
              <a:rPr lang="en-US" sz="1200" dirty="0" err="1"/>
              <a:t>Holz</a:t>
            </a:r>
            <a:r>
              <a:rPr lang="en-US" sz="1200" dirty="0"/>
              <a:t>, F. 2024. “The Political Economy of Fossil Fuel Subsidy Removal: Evidence from Bolivia and Mexico.” IMF working paper DOI: </a:t>
            </a:r>
            <a:r>
              <a:rPr lang="en-US" sz="1200" dirty="0">
                <a:hlinkClick r:id="rId5"/>
              </a:rPr>
              <a:t>https://doi.org/10.5089/9798400290480.001</a:t>
            </a:r>
            <a:r>
              <a:rPr lang="en-US" sz="1200" dirty="0"/>
              <a:t>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 err="1"/>
              <a:t>Mundaca</a:t>
            </a:r>
            <a:r>
              <a:rPr lang="en-US" sz="1200" dirty="0"/>
              <a:t>, G. 2017. “Energy subsidies, public investment and endogenous growth.” Energy Policy 110: 693-709. </a:t>
            </a:r>
            <a:r>
              <a:rPr lang="en-US" sz="1200" dirty="0">
                <a:hlinkClick r:id="rId6"/>
              </a:rPr>
              <a:t>https://doi.org/10.1016/j.enpol.2017.08.049</a:t>
            </a:r>
            <a:r>
              <a:rPr lang="en-US" sz="1200" dirty="0"/>
              <a:t>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Rentschler, J. 2016. “Incidence and impact: The regional variation of poverty effects due to fossil fuel subsidy reform.” Energy Policy 96: 491-503. </a:t>
            </a:r>
            <a:r>
              <a:rPr lang="en-US" sz="1200" dirty="0">
                <a:hlinkClick r:id="rId7"/>
              </a:rPr>
              <a:t>http://dx.doi.org/10.1016/j.enpol.2016.06.025</a:t>
            </a:r>
            <a:r>
              <a:rPr lang="en-US" sz="1200" dirty="0"/>
              <a:t> 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 err="1"/>
              <a:t>Siddig</a:t>
            </a:r>
            <a:r>
              <a:rPr lang="en-US" sz="1200" dirty="0"/>
              <a:t>, K., Aguiar, A., </a:t>
            </a:r>
            <a:r>
              <a:rPr lang="en-US" sz="1200" dirty="0" err="1"/>
              <a:t>Grethe</a:t>
            </a:r>
            <a:r>
              <a:rPr lang="en-US" sz="1200" dirty="0"/>
              <a:t>, H., Minor, P., and Walmsley, T. 2014. “Impacts of Removing Fuel Import Subsidies in Nigeria on Poverty.” Energy Policy 69: 165–178. https://doi.org/10.1016/j.enpol.2014.02.006. 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sz="1200" dirty="0"/>
              <a:t>Victor, D. 2009. “The Politics of Fossil-Fuel Subsidies.” </a:t>
            </a:r>
            <a:r>
              <a:rPr lang="en-US" sz="1200" dirty="0">
                <a:hlinkClick r:id="rId8"/>
              </a:rPr>
              <a:t>http://dx.doi.org/10.2139/ssrn.1520984</a:t>
            </a:r>
            <a:r>
              <a:rPr lang="en-US" sz="1200" dirty="0"/>
              <a:t>  </a:t>
            </a:r>
          </a:p>
          <a:p>
            <a:pPr marL="0" indent="0">
              <a:buNone/>
            </a:pPr>
            <a:endParaRPr lang="en-US" sz="1200" dirty="0"/>
          </a:p>
          <a:p>
            <a:pPr marL="0" indent="0">
              <a:buFont typeface="Open Sans"/>
              <a:buNone/>
            </a:pPr>
            <a:endParaRPr lang="en-US" sz="1200" dirty="0"/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86B01B6C-2FAF-4B8D-9217-E7B9D4C93E56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16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69811884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1194597" y="110921"/>
            <a:ext cx="7038900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dirty="0"/>
              <a:t>Production Structure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CE2A3F19-DDBE-4D03-BD91-EE6857A047CA}"/>
              </a:ext>
            </a:extLst>
          </p:cNvPr>
          <p:cNvGrpSpPr/>
          <p:nvPr/>
        </p:nvGrpSpPr>
        <p:grpSpPr>
          <a:xfrm>
            <a:off x="0" y="1108952"/>
            <a:ext cx="8997820" cy="3659355"/>
            <a:chOff x="830519" y="435261"/>
            <a:chExt cx="10725084" cy="4361822"/>
          </a:xfrm>
        </p:grpSpPr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553606D-635E-4B09-AD58-EF6B9A5900F5}"/>
                </a:ext>
              </a:extLst>
            </p:cNvPr>
            <p:cNvSpPr/>
            <p:nvPr/>
          </p:nvSpPr>
          <p:spPr>
            <a:xfrm>
              <a:off x="998135" y="4244424"/>
              <a:ext cx="1788607" cy="552659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Capital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5AF2A7C-F462-4FD3-939D-C7C9D0154D68}"/>
                </a:ext>
              </a:extLst>
            </p:cNvPr>
            <p:cNvSpPr/>
            <p:nvPr/>
          </p:nvSpPr>
          <p:spPr>
            <a:xfrm>
              <a:off x="3019528" y="4244424"/>
              <a:ext cx="1788607" cy="552659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Labor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061946B9-D805-45BA-85D3-5F74A184FE02}"/>
                </a:ext>
              </a:extLst>
            </p:cNvPr>
            <p:cNvSpPr/>
            <p:nvPr/>
          </p:nvSpPr>
          <p:spPr>
            <a:xfrm>
              <a:off x="7745603" y="4244424"/>
              <a:ext cx="1788607" cy="552659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Domestic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987B5F78-8774-4133-91DB-A437CAD722B6}"/>
                </a:ext>
              </a:extLst>
            </p:cNvPr>
            <p:cNvSpPr/>
            <p:nvPr/>
          </p:nvSpPr>
          <p:spPr>
            <a:xfrm>
              <a:off x="9766996" y="4244424"/>
              <a:ext cx="1788607" cy="552659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Imported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AB0EE5CC-B33E-46D7-A8B0-FBB556E433A7}"/>
                </a:ext>
              </a:extLst>
            </p:cNvPr>
            <p:cNvSpPr/>
            <p:nvPr/>
          </p:nvSpPr>
          <p:spPr>
            <a:xfrm>
              <a:off x="1974500" y="2990055"/>
              <a:ext cx="1788607" cy="552659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Capital-labor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1C9B1128-A82F-4BDF-AD35-73FECFDFA459}"/>
                </a:ext>
              </a:extLst>
            </p:cNvPr>
            <p:cNvSpPr/>
            <p:nvPr/>
          </p:nvSpPr>
          <p:spPr>
            <a:xfrm>
              <a:off x="3913832" y="2991730"/>
              <a:ext cx="1788607" cy="552659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Natural resources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FAEE2EF0-F0B4-431F-A018-EF31B79CB239}"/>
                </a:ext>
              </a:extLst>
            </p:cNvPr>
            <p:cNvSpPr/>
            <p:nvPr/>
          </p:nvSpPr>
          <p:spPr>
            <a:xfrm>
              <a:off x="8745415" y="3011827"/>
              <a:ext cx="1788607" cy="552659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Intermediate 1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705DB768-C722-42C1-8E7E-A61FDF113525}"/>
                </a:ext>
              </a:extLst>
            </p:cNvPr>
            <p:cNvSpPr/>
            <p:nvPr/>
          </p:nvSpPr>
          <p:spPr>
            <a:xfrm>
              <a:off x="6440152" y="3011826"/>
              <a:ext cx="1788607" cy="552659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Intermediate n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293D79E4-D4B7-4800-A5FE-3DB56F8B49FC}"/>
                </a:ext>
              </a:extLst>
            </p:cNvPr>
            <p:cNvSpPr txBox="1"/>
            <p:nvPr/>
          </p:nvSpPr>
          <p:spPr>
            <a:xfrm>
              <a:off x="8286120" y="3011826"/>
              <a:ext cx="321548" cy="4259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sz="1800" kern="1200" dirty="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…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63A6C74E-487E-48C7-92EE-69D42BCD0581}"/>
                </a:ext>
              </a:extLst>
            </p:cNvPr>
            <p:cNvSpPr/>
            <p:nvPr/>
          </p:nvSpPr>
          <p:spPr>
            <a:xfrm>
              <a:off x="5201696" y="435261"/>
              <a:ext cx="1788607" cy="552659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Commodity</a:t>
              </a:r>
            </a:p>
          </p:txBody>
        </p:sp>
        <p:cxnSp>
          <p:nvCxnSpPr>
            <p:cNvPr id="46" name="Straight Arrow Connector 45">
              <a:extLst>
                <a:ext uri="{FF2B5EF4-FFF2-40B4-BE49-F238E27FC236}">
                  <a16:creationId xmlns:a16="http://schemas.microsoft.com/office/drawing/2014/main" id="{A32458AD-0F3D-4FBC-904C-FF4206C84198}"/>
                </a:ext>
              </a:extLst>
            </p:cNvPr>
            <p:cNvCxnSpPr>
              <a:stCxn id="36" idx="0"/>
              <a:endCxn id="40" idx="2"/>
            </p:cNvCxnSpPr>
            <p:nvPr/>
          </p:nvCxnSpPr>
          <p:spPr>
            <a:xfrm flipV="1">
              <a:off x="1892439" y="3542714"/>
              <a:ext cx="976365" cy="70171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47" name="Straight Arrow Connector 46">
              <a:extLst>
                <a:ext uri="{FF2B5EF4-FFF2-40B4-BE49-F238E27FC236}">
                  <a16:creationId xmlns:a16="http://schemas.microsoft.com/office/drawing/2014/main" id="{62BBF5B7-12EB-4F94-B35E-48EFB8306672}"/>
                </a:ext>
              </a:extLst>
            </p:cNvPr>
            <p:cNvCxnSpPr>
              <a:cxnSpLocks/>
              <a:stCxn id="37" idx="0"/>
              <a:endCxn id="40" idx="2"/>
            </p:cNvCxnSpPr>
            <p:nvPr/>
          </p:nvCxnSpPr>
          <p:spPr>
            <a:xfrm flipH="1" flipV="1">
              <a:off x="2868804" y="3542714"/>
              <a:ext cx="1045028" cy="70171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8F9FF03B-D8EE-40E5-999E-193F39E56F9A}"/>
                </a:ext>
              </a:extLst>
            </p:cNvPr>
            <p:cNvSpPr/>
            <p:nvPr/>
          </p:nvSpPr>
          <p:spPr>
            <a:xfrm>
              <a:off x="3019528" y="1772530"/>
              <a:ext cx="1788607" cy="552659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Capital-labor-resource</a:t>
              </a:r>
            </a:p>
          </p:txBody>
        </p:sp>
        <p:cxnSp>
          <p:nvCxnSpPr>
            <p:cNvPr id="49" name="Straight Arrow Connector 48">
              <a:extLst>
                <a:ext uri="{FF2B5EF4-FFF2-40B4-BE49-F238E27FC236}">
                  <a16:creationId xmlns:a16="http://schemas.microsoft.com/office/drawing/2014/main" id="{9EA39041-A487-44B4-991E-DCDC9B01A066}"/>
                </a:ext>
              </a:extLst>
            </p:cNvPr>
            <p:cNvCxnSpPr>
              <a:stCxn id="40" idx="0"/>
              <a:endCxn id="48" idx="2"/>
            </p:cNvCxnSpPr>
            <p:nvPr/>
          </p:nvCxnSpPr>
          <p:spPr>
            <a:xfrm flipV="1">
              <a:off x="2868804" y="2325189"/>
              <a:ext cx="1045028" cy="664866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50" name="Straight Arrow Connector 49">
              <a:extLst>
                <a:ext uri="{FF2B5EF4-FFF2-40B4-BE49-F238E27FC236}">
                  <a16:creationId xmlns:a16="http://schemas.microsoft.com/office/drawing/2014/main" id="{56FFCD27-81A1-4B89-A301-0CD1156965B1}"/>
                </a:ext>
              </a:extLst>
            </p:cNvPr>
            <p:cNvCxnSpPr>
              <a:stCxn id="41" idx="0"/>
              <a:endCxn id="48" idx="2"/>
            </p:cNvCxnSpPr>
            <p:nvPr/>
          </p:nvCxnSpPr>
          <p:spPr>
            <a:xfrm flipH="1" flipV="1">
              <a:off x="3913832" y="2325189"/>
              <a:ext cx="894304" cy="666541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51" name="Straight Arrow Connector 50">
              <a:extLst>
                <a:ext uri="{FF2B5EF4-FFF2-40B4-BE49-F238E27FC236}">
                  <a16:creationId xmlns:a16="http://schemas.microsoft.com/office/drawing/2014/main" id="{0C5412CA-1087-430D-BDF5-FB5B242A0E17}"/>
                </a:ext>
              </a:extLst>
            </p:cNvPr>
            <p:cNvCxnSpPr>
              <a:stCxn id="38" idx="0"/>
              <a:endCxn id="42" idx="2"/>
            </p:cNvCxnSpPr>
            <p:nvPr/>
          </p:nvCxnSpPr>
          <p:spPr>
            <a:xfrm flipV="1">
              <a:off x="8639907" y="3564486"/>
              <a:ext cx="999812" cy="679938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52" name="Straight Arrow Connector 51">
              <a:extLst>
                <a:ext uri="{FF2B5EF4-FFF2-40B4-BE49-F238E27FC236}">
                  <a16:creationId xmlns:a16="http://schemas.microsoft.com/office/drawing/2014/main" id="{636D5CE2-4FD9-4AD1-B0DA-180F3EB503C5}"/>
                </a:ext>
              </a:extLst>
            </p:cNvPr>
            <p:cNvCxnSpPr>
              <a:stCxn id="39" idx="0"/>
              <a:endCxn id="42" idx="2"/>
            </p:cNvCxnSpPr>
            <p:nvPr/>
          </p:nvCxnSpPr>
          <p:spPr>
            <a:xfrm flipH="1" flipV="1">
              <a:off x="9639719" y="3564486"/>
              <a:ext cx="1021581" cy="679938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1D49F8B4-4642-4717-A468-DC94B38FF5F3}"/>
                </a:ext>
              </a:extLst>
            </p:cNvPr>
            <p:cNvSpPr/>
            <p:nvPr/>
          </p:nvSpPr>
          <p:spPr>
            <a:xfrm>
              <a:off x="7552590" y="1825284"/>
              <a:ext cx="1788607" cy="552659"/>
            </a:xfrm>
            <a:prstGeom prst="rect">
              <a:avLst/>
            </a:prstGeom>
            <a:solidFill>
              <a:sysClr val="window" lastClr="FFFFFF"/>
            </a:solidFill>
            <a:ln w="12700" cap="flat" cmpd="sng" algn="ctr">
              <a:solidFill>
                <a:srgbClr val="70AD47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Intermediates</a:t>
              </a:r>
            </a:p>
          </p:txBody>
        </p:sp>
        <p:cxnSp>
          <p:nvCxnSpPr>
            <p:cNvPr id="54" name="Straight Arrow Connector 53">
              <a:extLst>
                <a:ext uri="{FF2B5EF4-FFF2-40B4-BE49-F238E27FC236}">
                  <a16:creationId xmlns:a16="http://schemas.microsoft.com/office/drawing/2014/main" id="{79C5E649-8A51-4CD6-881C-44164DA7F9FB}"/>
                </a:ext>
              </a:extLst>
            </p:cNvPr>
            <p:cNvCxnSpPr>
              <a:stCxn id="43" idx="0"/>
              <a:endCxn id="53" idx="2"/>
            </p:cNvCxnSpPr>
            <p:nvPr/>
          </p:nvCxnSpPr>
          <p:spPr>
            <a:xfrm flipV="1">
              <a:off x="7334456" y="2377943"/>
              <a:ext cx="1112438" cy="633883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55" name="Straight Arrow Connector 54">
              <a:extLst>
                <a:ext uri="{FF2B5EF4-FFF2-40B4-BE49-F238E27FC236}">
                  <a16:creationId xmlns:a16="http://schemas.microsoft.com/office/drawing/2014/main" id="{A4A45A0A-CD8C-4966-BB86-70CC4389652D}"/>
                </a:ext>
              </a:extLst>
            </p:cNvPr>
            <p:cNvCxnSpPr>
              <a:stCxn id="42" idx="0"/>
              <a:endCxn id="53" idx="2"/>
            </p:cNvCxnSpPr>
            <p:nvPr/>
          </p:nvCxnSpPr>
          <p:spPr>
            <a:xfrm flipH="1" flipV="1">
              <a:off x="8446894" y="2377943"/>
              <a:ext cx="1192825" cy="633884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56" name="Straight Arrow Connector 55">
              <a:extLst>
                <a:ext uri="{FF2B5EF4-FFF2-40B4-BE49-F238E27FC236}">
                  <a16:creationId xmlns:a16="http://schemas.microsoft.com/office/drawing/2014/main" id="{378C375A-EAE7-4E4A-A0F7-1CC0AB2FACB3}"/>
                </a:ext>
              </a:extLst>
            </p:cNvPr>
            <p:cNvCxnSpPr>
              <a:stCxn id="48" idx="0"/>
              <a:endCxn id="45" idx="2"/>
            </p:cNvCxnSpPr>
            <p:nvPr/>
          </p:nvCxnSpPr>
          <p:spPr>
            <a:xfrm flipV="1">
              <a:off x="3913832" y="987920"/>
              <a:ext cx="2182168" cy="784610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cxnSp>
          <p:nvCxnSpPr>
            <p:cNvPr id="57" name="Straight Arrow Connector 56">
              <a:extLst>
                <a:ext uri="{FF2B5EF4-FFF2-40B4-BE49-F238E27FC236}">
                  <a16:creationId xmlns:a16="http://schemas.microsoft.com/office/drawing/2014/main" id="{16D8BD51-20B3-486B-9D9F-4CA06FEF4FCB}"/>
                </a:ext>
              </a:extLst>
            </p:cNvPr>
            <p:cNvCxnSpPr>
              <a:stCxn id="53" idx="0"/>
              <a:endCxn id="45" idx="2"/>
            </p:cNvCxnSpPr>
            <p:nvPr/>
          </p:nvCxnSpPr>
          <p:spPr>
            <a:xfrm flipH="1" flipV="1">
              <a:off x="6096000" y="987920"/>
              <a:ext cx="2350894" cy="837364"/>
            </a:xfrm>
            <a:prstGeom prst="straightConnector1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  <a:tailEnd type="triangle"/>
            </a:ln>
            <a:effectLst/>
          </p:spPr>
        </p:cxnSp>
        <p:sp>
          <p:nvSpPr>
            <p:cNvPr id="58" name="Arc 57">
              <a:extLst>
                <a:ext uri="{FF2B5EF4-FFF2-40B4-BE49-F238E27FC236}">
                  <a16:creationId xmlns:a16="http://schemas.microsoft.com/office/drawing/2014/main" id="{0D016AC1-2183-456A-93CB-9BABFFFC32C9}"/>
                </a:ext>
              </a:extLst>
            </p:cNvPr>
            <p:cNvSpPr/>
            <p:nvPr/>
          </p:nvSpPr>
          <p:spPr>
            <a:xfrm rot="8186515">
              <a:off x="2007361" y="2396583"/>
              <a:ext cx="1664846" cy="1640910"/>
            </a:xfrm>
            <a:prstGeom prst="arc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3315563A-1CCD-4789-A52E-A4A2596FB32D}"/>
                </a:ext>
              </a:extLst>
            </p:cNvPr>
            <p:cNvSpPr txBox="1"/>
            <p:nvPr/>
          </p:nvSpPr>
          <p:spPr>
            <a:xfrm>
              <a:off x="830519" y="3629541"/>
              <a:ext cx="1211387" cy="3194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sz="1200" i="1" kern="1200" dirty="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Cobb-Douglas</a:t>
              </a:r>
            </a:p>
          </p:txBody>
        </p:sp>
        <p:sp>
          <p:nvSpPr>
            <p:cNvPr id="60" name="Arc 59">
              <a:extLst>
                <a:ext uri="{FF2B5EF4-FFF2-40B4-BE49-F238E27FC236}">
                  <a16:creationId xmlns:a16="http://schemas.microsoft.com/office/drawing/2014/main" id="{4D0A9CA0-B29A-4943-9832-8D086BBA59B8}"/>
                </a:ext>
              </a:extLst>
            </p:cNvPr>
            <p:cNvSpPr/>
            <p:nvPr/>
          </p:nvSpPr>
          <p:spPr>
            <a:xfrm rot="8186515">
              <a:off x="3052390" y="1142215"/>
              <a:ext cx="1664846" cy="1640910"/>
            </a:xfrm>
            <a:prstGeom prst="arc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FEB23C46-8199-4B65-90FB-CB0C94FDD556}"/>
                    </a:ext>
                  </a:extLst>
                </p:cNvPr>
                <p:cNvSpPr txBox="1"/>
                <p:nvPr/>
              </p:nvSpPr>
              <p:spPr>
                <a:xfrm>
                  <a:off x="1892439" y="2361844"/>
                  <a:ext cx="1339829" cy="3301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buClrTx/>
                    <a:buFontTx/>
                    <a:buNone/>
                  </a:pPr>
                  <a:r>
                    <a:rPr lang="en-US" sz="1200" i="1" kern="1200" dirty="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rPr>
                    <a:t>CES </a:t>
                  </a:r>
                  <a14:m>
                    <m:oMath xmlns:m="http://schemas.openxmlformats.org/officeDocument/2006/math">
                      <m:r>
                        <a:rPr lang="en-US" sz="1200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  <m:r>
                        <a:rPr lang="fr-CH" sz="1200" b="0" i="1" kern="12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</m:oMath>
                  </a14:m>
                  <a:r>
                    <a:rPr lang="en-US" sz="1200" i="1" kern="1200" dirty="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rPr>
                    <a:t>= 0.51</a:t>
                  </a:r>
                </a:p>
              </p:txBody>
            </p:sp>
          </mc:Choice>
          <mc:Fallback xmlns="">
            <p:sp>
              <p:nvSpPr>
                <p:cNvPr id="61" name="TextBox 60">
                  <a:extLst>
                    <a:ext uri="{FF2B5EF4-FFF2-40B4-BE49-F238E27FC236}">
                      <a16:creationId xmlns:a16="http://schemas.microsoft.com/office/drawing/2014/main" id="{FEB23C46-8199-4B65-90FB-CB0C94FDD556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892439" y="2361844"/>
                  <a:ext cx="1339829" cy="330173"/>
                </a:xfrm>
                <a:prstGeom prst="rect">
                  <a:avLst/>
                </a:prstGeom>
                <a:blipFill>
                  <a:blip r:embed="rId3"/>
                  <a:stretch>
                    <a:fillRect b="-1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627A64DA-F73F-4842-9B81-A362DC20433C}"/>
                </a:ext>
              </a:extLst>
            </p:cNvPr>
            <p:cNvSpPr txBox="1"/>
            <p:nvPr/>
          </p:nvSpPr>
          <p:spPr>
            <a:xfrm>
              <a:off x="4203820" y="988370"/>
              <a:ext cx="789842" cy="31948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>
                <a:buClrTx/>
                <a:buFontTx/>
                <a:buNone/>
              </a:pPr>
              <a:r>
                <a:rPr lang="en-US" sz="1200" i="1" kern="1200" dirty="0">
                  <a:solidFill>
                    <a:prstClr val="black"/>
                  </a:solidFill>
                  <a:latin typeface="Calibri" panose="020F0502020204030204"/>
                  <a:ea typeface="+mn-ea"/>
                  <a:cs typeface="+mn-cs"/>
                </a:rPr>
                <a:t>Leontief</a:t>
              </a:r>
            </a:p>
          </p:txBody>
        </p:sp>
        <p:sp>
          <p:nvSpPr>
            <p:cNvPr id="63" name="Arc 62">
              <a:extLst>
                <a:ext uri="{FF2B5EF4-FFF2-40B4-BE49-F238E27FC236}">
                  <a16:creationId xmlns:a16="http://schemas.microsoft.com/office/drawing/2014/main" id="{6927F3F0-FD43-4CAA-9D55-3510E24D6BA5}"/>
                </a:ext>
              </a:extLst>
            </p:cNvPr>
            <p:cNvSpPr/>
            <p:nvPr/>
          </p:nvSpPr>
          <p:spPr>
            <a:xfrm rot="8186515">
              <a:off x="8818179" y="2391500"/>
              <a:ext cx="1664846" cy="1640910"/>
            </a:xfrm>
            <a:prstGeom prst="arc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75A79B7E-A75E-4BA5-A7C0-289C54F28BB4}"/>
                    </a:ext>
                  </a:extLst>
                </p:cNvPr>
                <p:cNvSpPr txBox="1"/>
                <p:nvPr/>
              </p:nvSpPr>
              <p:spPr>
                <a:xfrm>
                  <a:off x="10282766" y="3629540"/>
                  <a:ext cx="1078715" cy="330173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buClrTx/>
                    <a:buFontTx/>
                    <a:buNone/>
                  </a:pPr>
                  <a:r>
                    <a:rPr lang="en-US" sz="1200" i="1" kern="1200" dirty="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rPr>
                    <a:t>CES</a:t>
                  </a:r>
                  <a14:m>
                    <m:oMath xmlns:m="http://schemas.openxmlformats.org/officeDocument/2006/math">
                      <m:r>
                        <a:rPr lang="fr-CH" sz="1200" b="0" i="1" kern="1200" smtClean="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 </m:t>
                      </m:r>
                      <m:r>
                        <a:rPr lang="en-US" sz="1200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𝜎</m:t>
                      </m:r>
                    </m:oMath>
                  </a14:m>
                  <a:r>
                    <a:rPr lang="en-US" sz="1200" i="1" kern="1200" dirty="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rPr>
                    <a:t> =2</a:t>
                  </a:r>
                </a:p>
              </p:txBody>
            </p:sp>
          </mc:Choice>
          <mc:Fallback xmlns="">
            <p:sp>
              <p:nvSpPr>
                <p:cNvPr id="64" name="TextBox 63">
                  <a:extLst>
                    <a:ext uri="{FF2B5EF4-FFF2-40B4-BE49-F238E27FC236}">
                      <a16:creationId xmlns:a16="http://schemas.microsoft.com/office/drawing/2014/main" id="{75A79B7E-A75E-4BA5-A7C0-289C54F28BB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10282766" y="3629540"/>
                  <a:ext cx="1078715" cy="330173"/>
                </a:xfrm>
                <a:prstGeom prst="rect">
                  <a:avLst/>
                </a:prstGeom>
                <a:blipFill>
                  <a:blip r:embed="rId4"/>
                  <a:stretch>
                    <a:fillRect l="-676" t="-2222" b="-17778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65" name="Arc 64">
              <a:extLst>
                <a:ext uri="{FF2B5EF4-FFF2-40B4-BE49-F238E27FC236}">
                  <a16:creationId xmlns:a16="http://schemas.microsoft.com/office/drawing/2014/main" id="{D65D58A7-2733-4E8C-8573-4C9D341B0D4D}"/>
                </a:ext>
              </a:extLst>
            </p:cNvPr>
            <p:cNvSpPr/>
            <p:nvPr/>
          </p:nvSpPr>
          <p:spPr>
            <a:xfrm rot="8186515">
              <a:off x="7626971" y="1167991"/>
              <a:ext cx="1664846" cy="1640910"/>
            </a:xfrm>
            <a:prstGeom prst="arc">
              <a:avLst/>
            </a:prstGeom>
            <a:noFill/>
            <a:ln w="6350" cap="flat" cmpd="sng" algn="ctr">
              <a:solidFill>
                <a:sysClr val="windowText" lastClr="000000"/>
              </a:solidFill>
              <a:prstDash val="solid"/>
              <a:miter lim="800000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7A07AEC5-A605-4F1D-A4FB-754358F989D4}"/>
                    </a:ext>
                  </a:extLst>
                </p:cNvPr>
                <p:cNvSpPr txBox="1"/>
                <p:nvPr/>
              </p:nvSpPr>
              <p:spPr>
                <a:xfrm>
                  <a:off x="9091558" y="2406032"/>
                  <a:ext cx="1429262" cy="354985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pPr>
                    <a:buClrTx/>
                    <a:buFontTx/>
                    <a:buNone/>
                  </a:pPr>
                  <a:r>
                    <a:rPr lang="en-US" sz="1200" i="1" kern="1200" dirty="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rPr>
                    <a:t>CES </a:t>
                  </a:r>
                  <a14:m>
                    <m:oMath xmlns:m="http://schemas.openxmlformats.org/officeDocument/2006/math">
                      <m:r>
                        <a:rPr lang="en-US" i="1" kern="1200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𝜎</m:t>
                      </m:r>
                    </m:oMath>
                  </a14:m>
                  <a:r>
                    <a:rPr lang="en-US" sz="1200" i="1" kern="1200" dirty="0">
                      <a:solidFill>
                        <a:prstClr val="black"/>
                      </a:solidFill>
                      <a:latin typeface="Calibri" panose="020F0502020204030204"/>
                      <a:ea typeface="+mn-ea"/>
                      <a:cs typeface="+mn-cs"/>
                    </a:rPr>
                    <a:t> = 5</a:t>
                  </a:r>
                </a:p>
              </p:txBody>
            </p:sp>
          </mc:Choice>
          <mc:Fallback xmlns="">
            <p:sp>
              <p:nvSpPr>
                <p:cNvPr id="66" name="TextBox 65">
                  <a:extLst>
                    <a:ext uri="{FF2B5EF4-FFF2-40B4-BE49-F238E27FC236}">
                      <a16:creationId xmlns:a16="http://schemas.microsoft.com/office/drawing/2014/main" id="{7A07AEC5-A605-4F1D-A4FB-754358F989D4}"/>
                    </a:ext>
                  </a:extLst>
                </p:cNvPr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9091558" y="2406032"/>
                  <a:ext cx="1429262" cy="354985"/>
                </a:xfrm>
                <a:prstGeom prst="rect">
                  <a:avLst/>
                </a:prstGeom>
                <a:blipFill>
                  <a:blip r:embed="rId5"/>
                  <a:stretch>
                    <a:fillRect l="-508" b="-18367"/>
                  </a:stretch>
                </a:blipFill>
              </p:spPr>
              <p:txBody>
                <a:bodyPr/>
                <a:lstStyle/>
                <a:p>
                  <a:r>
                    <a:rPr lang="en-US">
                      <a:noFill/>
                    </a:rPr>
                    <a:t> </a:t>
                  </a:r>
                </a:p>
              </p:txBody>
            </p:sp>
          </mc:Fallback>
        </mc:AlternateContent>
      </p:grp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3EB029A-33CC-4F96-94B7-5EBA3BB116E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17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33676514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1194597" y="110921"/>
            <a:ext cx="7038900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dirty="0"/>
              <a:t>Model markups 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 3">
            <a:extLst>
              <a:ext uri="{FF2B5EF4-FFF2-40B4-BE49-F238E27FC236}">
                <a16:creationId xmlns:a16="http://schemas.microsoft.com/office/drawing/2014/main" id="{F0ABE9AC-1494-430C-BDCD-46831ABBA01F}"/>
              </a:ext>
            </a:extLst>
          </p:cNvPr>
          <p:cNvSpPr/>
          <p:nvPr/>
        </p:nvSpPr>
        <p:spPr>
          <a:xfrm>
            <a:off x="538950" y="1101385"/>
            <a:ext cx="7807381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Markup = Sum of the individual elasticities times the share of quantity sold to that buyer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4177529-F6AA-470D-A15F-CF040FB35602}"/>
                  </a:ext>
                </a:extLst>
              </p:cNvPr>
              <p:cNvSpPr/>
              <p:nvPr/>
            </p:nvSpPr>
            <p:spPr>
              <a:xfrm>
                <a:off x="538950" y="1481605"/>
                <a:ext cx="2450422" cy="57637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rgbClr val="695D46"/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fr-CH" b="0" i="1" smtClean="0">
                              <a:solidFill>
                                <a:srgbClr val="695D46"/>
                              </a:solidFill>
                              <a:latin typeface="Cambria Math" panose="02040503050406030204" pitchFamily="18" charset="0"/>
                            </a:rPr>
                            <m:t>𝑀𝐾</m:t>
                          </m:r>
                        </m:e>
                        <m:sub>
                          <m:r>
                            <a:rPr lang="fr-CH" b="0" i="1" smtClean="0">
                              <a:solidFill>
                                <a:srgbClr val="695D46"/>
                              </a:solidFill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fr-CH" b="0" i="1" smtClean="0">
                              <a:solidFill>
                                <a:srgbClr val="695D46"/>
                              </a:solidFill>
                              <a:latin typeface="Cambria Math" panose="02040503050406030204" pitchFamily="18" charset="0"/>
                            </a:rPr>
                            <m:t>,</m:t>
                          </m:r>
                          <m:r>
                            <a:rPr lang="fr-CH" b="0" i="1" smtClean="0">
                              <a:solidFill>
                                <a:srgbClr val="695D46"/>
                              </a:solidFill>
                              <a:latin typeface="Cambria Math" panose="02040503050406030204" pitchFamily="18" charset="0"/>
                            </a:rPr>
                            <m:t>𝑟</m:t>
                          </m:r>
                        </m:sub>
                      </m:sSub>
                      <m:r>
                        <a:rPr lang="fr-CH" b="0" i="1" smtClean="0">
                          <a:solidFill>
                            <a:srgbClr val="695D46"/>
                          </a:solidFill>
                          <a:latin typeface="Cambria Math" panose="02040503050406030204" pitchFamily="18" charset="0"/>
                        </a:rPr>
                        <m:t>= </m:t>
                      </m:r>
                      <m:f>
                        <m:fPr>
                          <m:ctrlPr>
                            <a:rPr lang="fr-CH" b="0" i="1" smtClean="0">
                              <a:solidFill>
                                <a:srgbClr val="695D46"/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fr-CH" b="0" i="1" smtClean="0">
                              <a:solidFill>
                                <a:srgbClr val="695D46"/>
                              </a:solidFill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b>
                            <m:sSubPr>
                              <m:ctrlPr>
                                <a:rPr lang="fr-CH" b="0" i="1" smtClean="0">
                                  <a:solidFill>
                                    <a:srgbClr val="695D4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fr-CH" b="0" i="1" smtClean="0">
                                  <a:solidFill>
                                    <a:srgbClr val="695D46"/>
                                  </a:solidFill>
                                  <a:latin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b>
                              <m:r>
                                <a:rPr lang="fr-CH" b="0" i="1" smtClean="0">
                                  <a:solidFill>
                                    <a:srgbClr val="695D46"/>
                                  </a:solidFill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fr-CH" b="0" i="1" smtClean="0">
                                  <a:solidFill>
                                    <a:srgbClr val="695D46"/>
                                  </a:solidFill>
                                  <a:latin typeface="Cambria Math" panose="02040503050406030204" pitchFamily="18" charset="0"/>
                                </a:rPr>
                                <m:t>,</m:t>
                              </m:r>
                              <m:r>
                                <a:rPr lang="fr-CH" b="0" i="1" smtClean="0">
                                  <a:solidFill>
                                    <a:srgbClr val="695D46"/>
                                  </a:solidFill>
                                  <a:latin typeface="Cambria Math" panose="02040503050406030204" pitchFamily="18" charset="0"/>
                                </a:rPr>
                                <m:t>𝑟</m:t>
                              </m:r>
                            </m:sub>
                          </m:sSub>
                        </m:den>
                      </m:f>
                      <m:d>
                        <m:dPr>
                          <m:ctrlPr>
                            <a:rPr lang="fr-CH" b="0" i="1" smtClean="0">
                              <a:solidFill>
                                <a:srgbClr val="695D46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f>
                            <m:fPr>
                              <m:ctrlPr>
                                <a:rPr lang="fr-CH" b="0" i="1" smtClean="0">
                                  <a:solidFill>
                                    <a:srgbClr val="695D46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fr-CH" b="0" i="1" smtClean="0">
                                  <a:solidFill>
                                    <a:srgbClr val="695D46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num>
                            <m:den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fr-CH" b="0" i="1" smtClean="0">
                                      <a:solidFill>
                                        <a:srgbClr val="695D46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fr-CH" b="0" i="1" smtClean="0">
                                      <a:solidFill>
                                        <a:srgbClr val="695D46"/>
                                      </a:solidFill>
                                      <a:latin typeface="Cambria Math" panose="02040503050406030204" pitchFamily="18" charset="0"/>
                                    </a:rPr>
                                    <m:t>𝑠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fr-CH" b="0" i="1" smtClean="0">
                                          <a:solidFill>
                                            <a:srgbClr val="695D4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CH" b="0" i="1" smtClean="0">
                                          <a:solidFill>
                                            <a:srgbClr val="695D46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𝜗</m:t>
                                      </m:r>
                                    </m:e>
                                    <m:sub>
                                      <m:r>
                                        <a:rPr lang="fr-CH" b="0" i="1" smtClean="0">
                                          <a:solidFill>
                                            <a:srgbClr val="695D4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𝑖</m:t>
                                      </m:r>
                                      <m:r>
                                        <a:rPr lang="fr-CH" b="0" i="1" smtClean="0">
                                          <a:solidFill>
                                            <a:srgbClr val="695D4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fr-CH" b="0" i="1" smtClean="0">
                                          <a:solidFill>
                                            <a:srgbClr val="695D4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𝑟</m:t>
                                      </m:r>
                                      <m:r>
                                        <a:rPr lang="fr-CH" b="0" i="1" smtClean="0">
                                          <a:solidFill>
                                            <a:srgbClr val="695D4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,</m:t>
                                      </m:r>
                                      <m:r>
                                        <a:rPr lang="fr-CH" b="0" i="1" smtClean="0">
                                          <a:solidFill>
                                            <a:srgbClr val="695D46"/>
                                          </a:solidFill>
                                          <a:latin typeface="Cambria Math" panose="02040503050406030204" pitchFamily="18" charset="0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nary>
                              <m:sSub>
                                <m:sSubPr>
                                  <m:ctrlPr>
                                    <a:rPr lang="en-US" i="1">
                                      <a:solidFill>
                                        <a:schemeClr val="dk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Open Sans"/>
                                      <a:sym typeface="Open Sans"/>
                                    </a:rPr>
                                  </m:ctrlPr>
                                </m:sSubPr>
                                <m:e>
                                  <m:r>
                                    <a:rPr lang="en-US" i="1">
                                      <a:solidFill>
                                        <a:schemeClr val="dk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Open Sans"/>
                                      <a:sym typeface="Open Sans"/>
                                    </a:rPr>
                                    <m:t>𝜂</m:t>
                                  </m:r>
                                </m:e>
                                <m:sub>
                                  <m:r>
                                    <a:rPr lang="fr-CH" i="1">
                                      <a:solidFill>
                                        <a:schemeClr val="dk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Open Sans"/>
                                      <a:sym typeface="Open Sans"/>
                                    </a:rPr>
                                    <m:t>𝑖</m:t>
                                  </m:r>
                                  <m:r>
                                    <a:rPr lang="fr-CH" i="1">
                                      <a:solidFill>
                                        <a:schemeClr val="dk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Open Sans"/>
                                      <a:sym typeface="Open Sans"/>
                                    </a:rPr>
                                    <m:t>,</m:t>
                                  </m:r>
                                  <m:r>
                                    <a:rPr lang="fr-CH" i="1">
                                      <a:solidFill>
                                        <a:schemeClr val="dk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Open Sans"/>
                                      <a:sym typeface="Open Sans"/>
                                    </a:rPr>
                                    <m:t>𝑟</m:t>
                                  </m:r>
                                  <m:r>
                                    <a:rPr lang="fr-CH" i="1">
                                      <a:solidFill>
                                        <a:schemeClr val="dk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Open Sans"/>
                                      <a:sym typeface="Open Sans"/>
                                    </a:rPr>
                                    <m:t>,</m:t>
                                  </m:r>
                                  <m:r>
                                    <a:rPr lang="fr-CH" i="1">
                                      <a:solidFill>
                                        <a:schemeClr val="dk2"/>
                                      </a:solidFill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  <a:cs typeface="Open Sans"/>
                                      <a:sym typeface="Open Sans"/>
                                    </a:rPr>
                                    <m:t>𝑠</m:t>
                                  </m:r>
                                </m:sub>
                              </m:sSub>
                            </m:den>
                          </m:f>
                        </m:e>
                      </m:d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9" name="Rectangle 8">
                <a:extLst>
                  <a:ext uri="{FF2B5EF4-FFF2-40B4-BE49-F238E27FC236}">
                    <a16:creationId xmlns:a16="http://schemas.microsoft.com/office/drawing/2014/main" id="{34177529-F6AA-470D-A15F-CF040FB3560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38950" y="1481605"/>
                <a:ext cx="2450422" cy="576376"/>
              </a:xfrm>
              <a:prstGeom prst="rect">
                <a:avLst/>
              </a:prstGeom>
              <a:blipFill>
                <a:blip r:embed="rId3"/>
                <a:stretch>
                  <a:fillRect t="-10526" b="-8210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>
            <a:extLst>
              <a:ext uri="{FF2B5EF4-FFF2-40B4-BE49-F238E27FC236}">
                <a16:creationId xmlns:a16="http://schemas.microsoft.com/office/drawing/2014/main" id="{49DFC73D-5A82-4CD5-92AA-A638F2F7376A}"/>
              </a:ext>
            </a:extLst>
          </p:cNvPr>
          <p:cNvSpPr/>
          <p:nvPr/>
        </p:nvSpPr>
        <p:spPr>
          <a:xfrm>
            <a:off x="538949" y="2172035"/>
            <a:ext cx="603694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n-US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Share in transport fuels (64-66%) !</a:t>
            </a:r>
          </a:p>
          <a:p>
            <a:pPr lvl="0"/>
            <a:endParaRPr lang="en-US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4D6A26A4-0BB5-4C4D-8F1E-21ABE307AF96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21576" r="20747"/>
          <a:stretch/>
        </p:blipFill>
        <p:spPr>
          <a:xfrm>
            <a:off x="4887087" y="1344898"/>
            <a:ext cx="4101443" cy="35555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CF8AFA3-56B9-4DC6-9EF6-2FF975145392}"/>
                  </a:ext>
                </a:extLst>
              </p:cNvPr>
              <p:cNvSpPr/>
              <p:nvPr/>
            </p:nvSpPr>
            <p:spPr>
              <a:xfrm>
                <a:off x="485966" y="2472903"/>
                <a:ext cx="4228081" cy="708143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i="1" smtClean="0">
                              <a:solidFill>
                                <a:schemeClr val="dk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en Sans"/>
                              <a:sym typeface="Open Sans"/>
                            </a:rPr>
                          </m:ctrlPr>
                        </m:sSubPr>
                        <m:e>
                          <m:r>
                            <a:rPr lang="en-US" i="1" smtClean="0">
                              <a:solidFill>
                                <a:schemeClr val="dk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en Sans"/>
                              <a:sym typeface="Open Sans"/>
                            </a:rPr>
                            <m:t>𝜂</m:t>
                          </m:r>
                        </m:e>
                        <m:sub>
                          <m:r>
                            <a:rPr lang="fr-CH" i="1">
                              <a:solidFill>
                                <a:schemeClr val="dk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en Sans"/>
                              <a:sym typeface="Open Sans"/>
                            </a:rPr>
                            <m:t>𝑖</m:t>
                          </m:r>
                          <m:r>
                            <a:rPr lang="fr-CH" i="1">
                              <a:solidFill>
                                <a:schemeClr val="dk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en Sans"/>
                              <a:sym typeface="Open Sans"/>
                            </a:rPr>
                            <m:t>,</m:t>
                          </m:r>
                          <m:r>
                            <a:rPr lang="fr-CH" i="1">
                              <a:solidFill>
                                <a:schemeClr val="dk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en Sans"/>
                              <a:sym typeface="Open Sans"/>
                            </a:rPr>
                            <m:t>𝑟</m:t>
                          </m:r>
                          <m:r>
                            <a:rPr lang="fr-CH" i="1">
                              <a:solidFill>
                                <a:schemeClr val="dk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en Sans"/>
                              <a:sym typeface="Open Sans"/>
                            </a:rPr>
                            <m:t>,</m:t>
                          </m:r>
                          <m:r>
                            <a:rPr lang="fr-CH" i="1">
                              <a:solidFill>
                                <a:schemeClr val="dk2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Open Sans"/>
                              <a:sym typeface="Open Sans"/>
                            </a:rPr>
                            <m:t>𝑠</m:t>
                          </m:r>
                        </m:sub>
                      </m:sSub>
                      <m:r>
                        <a:rPr lang="en-US" i="1">
                          <a:solidFill>
                            <a:schemeClr val="dk2"/>
                          </a:solidFill>
                          <a:latin typeface="Cambria Math" panose="02040503050406030204" pitchFamily="18" charset="0"/>
                          <a:ea typeface="Open Sans"/>
                          <a:cs typeface="Open Sans"/>
                          <a:sym typeface="Open Sans"/>
                        </a:rPr>
                        <m:t>=</m:t>
                      </m:r>
                      <m:r>
                        <a:rPr lang="fr-CH" i="1">
                          <a:solidFill>
                            <a:schemeClr val="dk2"/>
                          </a:solidFill>
                          <a:latin typeface="Cambria Math" panose="02040503050406030204" pitchFamily="18" charset="0"/>
                          <a:ea typeface="Open Sans"/>
                          <a:cs typeface="Open Sans"/>
                          <a:sym typeface="Open Sans"/>
                        </a:rPr>
                        <m:t> </m:t>
                      </m:r>
                      <m:sSup>
                        <m:sSupPr>
                          <m:ctrlPr>
                            <a:rPr lang="fr-CH" i="1">
                              <a:solidFill>
                                <a:schemeClr val="dk2"/>
                              </a:solidFill>
                              <a:latin typeface="Cambria Math" panose="02040503050406030204" pitchFamily="18" charset="0"/>
                              <a:ea typeface="Open Sans"/>
                              <a:cs typeface="Open Sans"/>
                              <a:sym typeface="Open Sans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fr-CH" i="1">
                                  <a:solidFill>
                                    <a:schemeClr val="dk2"/>
                                  </a:solidFill>
                                  <a:latin typeface="Cambria Math" panose="02040503050406030204" pitchFamily="18" charset="0"/>
                                  <a:ea typeface="Open Sans"/>
                                  <a:cs typeface="Open Sans"/>
                                  <a:sym typeface="Open Sans"/>
                                </a:rPr>
                              </m:ctrlPr>
                            </m:dPr>
                            <m:e>
                              <m:nary>
                                <m:naryPr>
                                  <m:chr m:val="∑"/>
                                  <m:supHide m:val="on"/>
                                  <m:ctrlPr>
                                    <a:rPr lang="fr-CH" i="1">
                                      <a:solidFill>
                                        <a:schemeClr val="dk2"/>
                                      </a:solidFill>
                                      <a:latin typeface="Cambria Math" panose="02040503050406030204" pitchFamily="18" charset="0"/>
                                      <a:ea typeface="Open Sans"/>
                                      <a:cs typeface="Open Sans"/>
                                      <a:sym typeface="Open Sans"/>
                                    </a:rPr>
                                  </m:ctrlPr>
                                </m:naryPr>
                                <m:sub>
                                  <m:r>
                                    <m:rPr>
                                      <m:brk m:alnAt="7"/>
                                    </m:rPr>
                                    <a:rPr lang="fr-CH" i="1">
                                      <a:solidFill>
                                        <a:schemeClr val="dk2"/>
                                      </a:solidFill>
                                      <a:latin typeface="Cambria Math" panose="02040503050406030204" pitchFamily="18" charset="0"/>
                                      <a:ea typeface="Open Sans"/>
                                      <a:cs typeface="Open Sans"/>
                                      <a:sym typeface="Open Sans"/>
                                    </a:rPr>
                                    <m:t>𝑖</m:t>
                                  </m:r>
                                </m:sub>
                                <m:sup/>
                                <m:e>
                                  <m:sSub>
                                    <m:sSubPr>
                                      <m:ctrlP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Open Sans"/>
                                          <a:sym typeface="Open Sans"/>
                                        </a:rPr>
                                        <m:t>𝜃</m:t>
                                      </m:r>
                                    </m:e>
                                    <m:sub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𝑖</m:t>
                                      </m:r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,</m:t>
                                      </m:r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𝑗</m:t>
                                      </m:r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,</m:t>
                                      </m:r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𝑟</m:t>
                                      </m:r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,</m:t>
                                      </m:r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𝑠</m:t>
                                      </m:r>
                                    </m:sub>
                                  </m:sSub>
                                </m:e>
                              </m:nary>
                              <m:d>
                                <m:dPr>
                                  <m:ctrlPr>
                                    <a:rPr lang="fr-CH" i="1">
                                      <a:solidFill>
                                        <a:schemeClr val="dk2"/>
                                      </a:solidFill>
                                      <a:latin typeface="Cambria Math" panose="02040503050406030204" pitchFamily="18" charset="0"/>
                                      <a:ea typeface="Open Sans"/>
                                      <a:cs typeface="Open Sans"/>
                                      <a:sym typeface="Open Sans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CH" b="0" i="1" smtClean="0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Open Sans"/>
                                          <a:sym typeface="Open Sans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𝑖</m:t>
                                      </m:r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,</m:t>
                                      </m:r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𝑗</m:t>
                                      </m:r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,</m:t>
                                      </m:r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𝑟</m:t>
                                      </m:r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,</m:t>
                                      </m:r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fr-CH" i="1">
                                      <a:solidFill>
                                        <a:schemeClr val="dk2"/>
                                      </a:solidFill>
                                      <a:latin typeface="Cambria Math" panose="02040503050406030204" pitchFamily="18" charset="0"/>
                                      <a:ea typeface="Open Sans"/>
                                      <a:cs typeface="Open Sans"/>
                                      <a:sym typeface="Open Sans"/>
                                    </a:rPr>
                                    <m:t>+(1−</m:t>
                                  </m:r>
                                  <m:sSub>
                                    <m:sSubPr>
                                      <m:ctrlP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fr-CH" b="0" i="1" smtClean="0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  <a:cs typeface="Open Sans"/>
                                          <a:sym typeface="Open Sans"/>
                                        </a:rPr>
                                        <m:t>𝑆</m:t>
                                      </m:r>
                                    </m:e>
                                    <m:sub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𝑖</m:t>
                                      </m:r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,</m:t>
                                      </m:r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𝑗</m:t>
                                      </m:r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,</m:t>
                                      </m:r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𝑟</m:t>
                                      </m:r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,</m:t>
                                      </m:r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𝑠</m:t>
                                      </m:r>
                                    </m:sub>
                                  </m:sSub>
                                  <m:r>
                                    <a:rPr lang="fr-CH" i="1">
                                      <a:solidFill>
                                        <a:schemeClr val="dk2"/>
                                      </a:solidFill>
                                      <a:latin typeface="Cambria Math" panose="02040503050406030204" pitchFamily="18" charset="0"/>
                                      <a:ea typeface="Open Sans"/>
                                      <a:cs typeface="Open Sans"/>
                                      <a:sym typeface="Open Sans"/>
                                    </a:rPr>
                                    <m:t>) </m:t>
                                  </m:r>
                                  <m:f>
                                    <m:fPr>
                                      <m:ctrlP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</m:ctrlPr>
                                    </m:fPr>
                                    <m:num>
                                      <m:r>
                                        <a:rPr lang="fr-CH" i="1">
                                          <a:solidFill>
                                            <a:schemeClr val="dk2"/>
                                          </a:solidFill>
                                          <a:latin typeface="Cambria Math" panose="02040503050406030204" pitchFamily="18" charset="0"/>
                                          <a:ea typeface="Open Sans"/>
                                          <a:cs typeface="Open Sans"/>
                                          <a:sym typeface="Open Sans"/>
                                        </a:rPr>
                                        <m:t>1</m:t>
                                      </m:r>
                                    </m:num>
                                    <m:den>
                                      <m:sSub>
                                        <m:sSubPr>
                                          <m:ctrlPr>
                                            <a:rPr lang="fr-CH" i="1">
                                              <a:solidFill>
                                                <a:schemeClr val="dk2"/>
                                              </a:solidFill>
                                              <a:latin typeface="Cambria Math" panose="02040503050406030204" pitchFamily="18" charset="0"/>
                                              <a:ea typeface="Open Sans"/>
                                              <a:cs typeface="Open Sans"/>
                                              <a:sym typeface="Open Sans"/>
                                            </a:rPr>
                                          </m:ctrlPr>
                                        </m:sSubPr>
                                        <m:e>
                                          <m:r>
                                            <a:rPr lang="fr-CH" i="1">
                                              <a:solidFill>
                                                <a:schemeClr val="dk2"/>
                                              </a:solidFill>
                                              <a:latin typeface="Cambria Math" panose="02040503050406030204" pitchFamily="18" charset="0"/>
                                              <a:ea typeface="Cambria Math" panose="02040503050406030204" pitchFamily="18" charset="0"/>
                                              <a:cs typeface="Open Sans"/>
                                              <a:sym typeface="Open Sans"/>
                                            </a:rPr>
                                            <m:t>𝜎</m:t>
                                          </m:r>
                                        </m:e>
                                        <m:sub>
                                          <m:r>
                                            <a:rPr lang="fr-CH" i="1">
                                              <a:solidFill>
                                                <a:schemeClr val="dk2"/>
                                              </a:solidFill>
                                              <a:latin typeface="Cambria Math" panose="02040503050406030204" pitchFamily="18" charset="0"/>
                                              <a:ea typeface="Open Sans"/>
                                              <a:cs typeface="Open Sans"/>
                                              <a:sym typeface="Open Sans"/>
                                            </a:rPr>
                                            <m:t>𝑗</m:t>
                                          </m:r>
                                          <m:r>
                                            <a:rPr lang="fr-CH" i="1">
                                              <a:solidFill>
                                                <a:schemeClr val="dk2"/>
                                              </a:solidFill>
                                              <a:latin typeface="Cambria Math" panose="02040503050406030204" pitchFamily="18" charset="0"/>
                                              <a:ea typeface="Open Sans"/>
                                              <a:cs typeface="Open Sans"/>
                                              <a:sym typeface="Open Sans"/>
                                            </a:rPr>
                                            <m:t>,</m:t>
                                          </m:r>
                                          <m:r>
                                            <a:rPr lang="fr-CH" i="1">
                                              <a:solidFill>
                                                <a:schemeClr val="dk2"/>
                                              </a:solidFill>
                                              <a:latin typeface="Cambria Math" panose="02040503050406030204" pitchFamily="18" charset="0"/>
                                              <a:ea typeface="Open Sans"/>
                                              <a:cs typeface="Open Sans"/>
                                              <a:sym typeface="Open Sans"/>
                                            </a:rPr>
                                            <m:t>𝑟</m:t>
                                          </m:r>
                                          <m:r>
                                            <a:rPr lang="fr-CH" i="1">
                                              <a:solidFill>
                                                <a:schemeClr val="dk2"/>
                                              </a:solidFill>
                                              <a:latin typeface="Cambria Math" panose="02040503050406030204" pitchFamily="18" charset="0"/>
                                              <a:ea typeface="Open Sans"/>
                                              <a:cs typeface="Open Sans"/>
                                              <a:sym typeface="Open Sans"/>
                                            </a:rPr>
                                            <m:t>,</m:t>
                                          </m:r>
                                          <m:r>
                                            <a:rPr lang="fr-CH" i="1">
                                              <a:solidFill>
                                                <a:schemeClr val="dk2"/>
                                              </a:solidFill>
                                              <a:latin typeface="Cambria Math" panose="02040503050406030204" pitchFamily="18" charset="0"/>
                                              <a:ea typeface="Open Sans"/>
                                              <a:cs typeface="Open Sans"/>
                                              <a:sym typeface="Open Sans"/>
                                            </a:rPr>
                                            <m:t>𝑠</m:t>
                                          </m:r>
                                        </m:sub>
                                      </m:sSub>
                                    </m:den>
                                  </m:f>
                                </m:e>
                              </m:d>
                            </m:e>
                          </m:d>
                        </m:e>
                        <m:sup>
                          <m:r>
                            <a:rPr lang="fr-CH" i="1">
                              <a:solidFill>
                                <a:schemeClr val="dk2"/>
                              </a:solidFill>
                              <a:latin typeface="Cambria Math" panose="02040503050406030204" pitchFamily="18" charset="0"/>
                              <a:ea typeface="Open Sans"/>
                              <a:cs typeface="Open Sans"/>
                              <a:sym typeface="Open Sans"/>
                            </a:rPr>
                            <m:t>−1</m:t>
                          </m:r>
                        </m:sup>
                      </m:sSup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ACF8AFA3-56B9-4DC6-9EF6-2FF975145392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5966" y="2472903"/>
                <a:ext cx="4228081" cy="70814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633A572-3CC9-4CBB-B729-A424AA41C681}"/>
                  </a:ext>
                </a:extLst>
              </p:cNvPr>
              <p:cNvSpPr/>
              <p:nvPr/>
            </p:nvSpPr>
            <p:spPr>
              <a:xfrm>
                <a:off x="342138" y="3351383"/>
                <a:ext cx="4239000" cy="58375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CH" sz="120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</m:ctrlPr>
                      </m:sSubPr>
                      <m:e>
                        <m:r>
                          <a:rPr lang="fr-CH" sz="12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𝜃</m:t>
                        </m:r>
                      </m:e>
                      <m:sub>
                        <m:r>
                          <a:rPr lang="fr-CH" sz="12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𝑖</m:t>
                        </m:r>
                        <m:r>
                          <a:rPr lang="fr-CH" sz="12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,</m:t>
                        </m:r>
                        <m:r>
                          <a:rPr lang="fr-CH" sz="12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𝑗</m:t>
                        </m:r>
                        <m:r>
                          <a:rPr lang="fr-CH" sz="12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,</m:t>
                        </m:r>
                        <m:r>
                          <a:rPr lang="fr-CH" sz="12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𝑟</m:t>
                        </m:r>
                        <m:r>
                          <a:rPr lang="fr-CH" sz="12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,</m:t>
                        </m:r>
                        <m:r>
                          <a:rPr lang="fr-CH" sz="12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1200" b="1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 </a:t>
                </a:r>
                <a:r>
                  <a:rPr lang="en-US" sz="12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Share of commodity </a:t>
                </a:r>
                <a:r>
                  <a:rPr lang="en-US" sz="1200" dirty="0" err="1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i</a:t>
                </a:r>
                <a:r>
                  <a:rPr lang="en-US" sz="12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 sold to j from region r to s</a:t>
                </a:r>
              </a:p>
              <a:p>
                <a:endParaRPr lang="en-US" sz="600" b="1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</a:endParaRP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fr-CH" sz="12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</m:ctrlPr>
                      </m:sSubPr>
                      <m:e>
                        <m:r>
                          <a:rPr lang="fr-CH" sz="12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𝑆</m:t>
                        </m:r>
                      </m:e>
                      <m:sub>
                        <m:r>
                          <a:rPr lang="fr-CH" sz="12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𝑖</m:t>
                        </m:r>
                        <m:r>
                          <a:rPr lang="fr-CH" sz="12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,</m:t>
                        </m:r>
                        <m:r>
                          <a:rPr lang="fr-CH" sz="12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𝑗</m:t>
                        </m:r>
                        <m:r>
                          <a:rPr lang="fr-CH" sz="12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,</m:t>
                        </m:r>
                        <m:r>
                          <a:rPr lang="fr-CH" sz="12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𝑟</m:t>
                        </m:r>
                        <m:r>
                          <a:rPr lang="fr-CH" sz="12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,</m:t>
                        </m:r>
                        <m:r>
                          <a:rPr lang="fr-CH" sz="12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𝑠</m:t>
                        </m:r>
                      </m:sub>
                    </m:sSub>
                  </m:oMath>
                </a14:m>
                <a:r>
                  <a:rPr lang="en-US" sz="1200" b="1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 </a:t>
                </a:r>
                <a:r>
                  <a:rPr lang="en-US" sz="12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Share of commodity </a:t>
                </a:r>
                <a:r>
                  <a:rPr lang="en-US" sz="1200" dirty="0" err="1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i</a:t>
                </a:r>
                <a:r>
                  <a:rPr lang="en-US" sz="12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</a:rPr>
                  <a:t> in intermediate consumption</a:t>
                </a:r>
                <a:endParaRPr lang="en-US" sz="1200" b="1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</a:endParaRPr>
              </a:p>
            </p:txBody>
          </p:sp>
        </mc:Choice>
        <mc:Fallback xmlns=""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B633A572-3CC9-4CBB-B729-A424AA41C68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2138" y="3351383"/>
                <a:ext cx="4239000" cy="583750"/>
              </a:xfrm>
              <a:prstGeom prst="rect">
                <a:avLst/>
              </a:prstGeom>
              <a:blipFill>
                <a:blip r:embed="rId6"/>
                <a:stretch>
                  <a:fillRect t="-1042" b="-416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4" name="Rectangle 13">
            <a:extLst>
              <a:ext uri="{FF2B5EF4-FFF2-40B4-BE49-F238E27FC236}">
                <a16:creationId xmlns:a16="http://schemas.microsoft.com/office/drawing/2014/main" id="{310C9C02-FE67-4916-AF48-B8FA77058449}"/>
              </a:ext>
            </a:extLst>
          </p:cNvPr>
          <p:cNvSpPr/>
          <p:nvPr/>
        </p:nvSpPr>
        <p:spPr>
          <a:xfrm>
            <a:off x="1070872" y="3892910"/>
            <a:ext cx="278153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dk2"/>
                </a:solidFill>
                <a:latin typeface="Open Sans"/>
                <a:ea typeface="Open Sans"/>
                <a:cs typeface="Open Sans"/>
              </a:rPr>
              <a:t>of sector j in region s coming from r </a:t>
            </a:r>
            <a:endParaRPr lang="en-US" sz="1200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F96C721-521D-41C7-8593-2B22ADE821CB}"/>
              </a:ext>
            </a:extLst>
          </p:cNvPr>
          <p:cNvSpPr/>
          <p:nvPr/>
        </p:nvSpPr>
        <p:spPr>
          <a:xfrm>
            <a:off x="538949" y="4283963"/>
            <a:ext cx="4572000" cy="600164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spcAft>
                <a:spcPts val="600"/>
              </a:spcAft>
            </a:pPr>
            <a:r>
              <a:rPr lang="en-US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Benchmark replication: 2022 simulated SAM</a:t>
            </a:r>
          </a:p>
          <a:p>
            <a:r>
              <a:rPr lang="en-US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=&gt; OPEC+ (48%) </a:t>
            </a:r>
            <a:r>
              <a:rPr lang="en-US" dirty="0" err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RoW</a:t>
            </a:r>
            <a:r>
              <a:rPr lang="en-US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(42%)</a:t>
            </a: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F267C784-D614-4424-85DB-6AA2007B5C55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18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05997045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1194597" y="110921"/>
            <a:ext cx="7038900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dirty="0"/>
              <a:t>Benchmark Calibration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1EE03460-9DD2-44A6-BA8F-A0FBE424E70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2517254"/>
                  </p:ext>
                </p:extLst>
              </p:nvPr>
            </p:nvGraphicFramePr>
            <p:xfrm>
              <a:off x="538951" y="1145761"/>
              <a:ext cx="8099417" cy="3355275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176327">
                      <a:extLst>
                        <a:ext uri="{9D8B030D-6E8A-4147-A177-3AD203B41FA5}">
                          <a16:colId xmlns:a16="http://schemas.microsoft.com/office/drawing/2014/main" val="1001170997"/>
                        </a:ext>
                      </a:extLst>
                    </a:gridCol>
                    <a:gridCol w="1012967">
                      <a:extLst>
                        <a:ext uri="{9D8B030D-6E8A-4147-A177-3AD203B41FA5}">
                          <a16:colId xmlns:a16="http://schemas.microsoft.com/office/drawing/2014/main" val="1450477571"/>
                        </a:ext>
                      </a:extLst>
                    </a:gridCol>
                    <a:gridCol w="1241144">
                      <a:extLst>
                        <a:ext uri="{9D8B030D-6E8A-4147-A177-3AD203B41FA5}">
                          <a16:colId xmlns:a16="http://schemas.microsoft.com/office/drawing/2014/main" val="1035641912"/>
                        </a:ext>
                      </a:extLst>
                    </a:gridCol>
                    <a:gridCol w="2668979">
                      <a:extLst>
                        <a:ext uri="{9D8B030D-6E8A-4147-A177-3AD203B41FA5}">
                          <a16:colId xmlns:a16="http://schemas.microsoft.com/office/drawing/2014/main" val="3650113936"/>
                        </a:ext>
                      </a:extLst>
                    </a:gridCol>
                  </a:tblGrid>
                  <a:tr h="233363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OPEC+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ROW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84513078"/>
                      </a:ext>
                    </a:extLst>
                  </a:tr>
                  <a:tr h="84875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US" sz="1500">
                            <a:solidFill>
                              <a:srgbClr val="695D46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US" sz="1500">
                            <a:solidFill>
                              <a:srgbClr val="695D46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US" sz="1500">
                            <a:solidFill>
                              <a:srgbClr val="695D46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US" sz="1500">
                            <a:solidFill>
                              <a:srgbClr val="695D46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39365422"/>
                      </a:ext>
                    </a:extLst>
                  </a:tr>
                  <a:tr h="34788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Substitution elasticities - Household  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500" i="1" smtClean="0">
                                        <a:solidFill>
                                          <a:srgbClr val="695D4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500" i="1">
                                        <a:solidFill>
                                          <a:srgbClr val="695D4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US" sz="1500" i="1">
                                        <a:solidFill>
                                          <a:srgbClr val="695D4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h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500">
                            <a:solidFill>
                              <a:srgbClr val="695D46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0.9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0.9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50640511"/>
                      </a:ext>
                    </a:extLst>
                  </a:tr>
                  <a:tr h="367676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Substitution elasticities - Government  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500" i="1" smtClean="0">
                                        <a:solidFill>
                                          <a:srgbClr val="695D4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500" i="1">
                                        <a:solidFill>
                                          <a:srgbClr val="695D4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𝜏</m:t>
                                    </m:r>
                                  </m:e>
                                  <m:sub>
                                    <m:r>
                                      <a:rPr lang="en-US" sz="1500" i="1">
                                        <a:solidFill>
                                          <a:srgbClr val="695D4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𝑔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500">
                            <a:solidFill>
                              <a:srgbClr val="695D46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0.9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0.9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269677"/>
                      </a:ext>
                    </a:extLst>
                  </a:tr>
                  <a:tr h="34788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Substitution elasticities - Intermediate 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500" i="1" smtClean="0">
                                    <a:solidFill>
                                      <a:srgbClr val="695D46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𝜎</m:t>
                                </m:r>
                              </m:oMath>
                            </m:oMathPara>
                          </a14:m>
                          <a:endParaRPr lang="en-US" sz="1500">
                            <a:solidFill>
                              <a:srgbClr val="695D46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88753507"/>
                      </a:ext>
                    </a:extLst>
                  </a:tr>
                  <a:tr h="34788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Argminton elasticities - Households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500" i="1" smtClean="0">
                                        <a:solidFill>
                                          <a:srgbClr val="695D4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500" i="1">
                                        <a:solidFill>
                                          <a:srgbClr val="695D4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US" sz="1500" i="1">
                                        <a:solidFill>
                                          <a:srgbClr val="695D4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h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500">
                            <a:solidFill>
                              <a:srgbClr val="695D46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25365298"/>
                      </a:ext>
                    </a:extLst>
                  </a:tr>
                  <a:tr h="367676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Argminton elasticities - Government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500" i="1" smtClean="0">
                                        <a:solidFill>
                                          <a:srgbClr val="695D4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500" i="1">
                                        <a:solidFill>
                                          <a:srgbClr val="695D4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US" sz="1500" i="1">
                                        <a:solidFill>
                                          <a:srgbClr val="695D4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𝑔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500">
                            <a:solidFill>
                              <a:srgbClr val="695D46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27632204"/>
                      </a:ext>
                    </a:extLst>
                  </a:tr>
                  <a:tr h="367417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Argminton elasticities - Firms 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sSub>
                                  <m:sSubPr>
                                    <m:ctrlPr>
                                      <a:rPr lang="en-US" sz="1500" i="1" smtClean="0">
                                        <a:solidFill>
                                          <a:srgbClr val="695D4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</m:ctrlPr>
                                  </m:sSubPr>
                                  <m:e>
                                    <m:r>
                                      <a:rPr lang="en-US" sz="1500" i="1">
                                        <a:solidFill>
                                          <a:srgbClr val="695D4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𝜖</m:t>
                                    </m:r>
                                  </m:e>
                                  <m:sub>
                                    <m:r>
                                      <a:rPr lang="en-US" sz="1500" i="1">
                                        <a:solidFill>
                                          <a:srgbClr val="695D46"/>
                                        </a:solidFill>
                                        <a:effectLst/>
                                        <a:latin typeface="Cambria Math" panose="02040503050406030204" pitchFamily="18" charset="0"/>
                                        <a:ea typeface="Calibri" panose="020F0502020204030204" pitchFamily="34" charset="0"/>
                                        <a:cs typeface="Arial" panose="020B0604020202020204" pitchFamily="34" charset="0"/>
                                      </a:rPr>
                                      <m:t>𝑓</m:t>
                                    </m:r>
                                  </m:sub>
                                </m:sSub>
                              </m:oMath>
                            </m:oMathPara>
                          </a14:m>
                          <a:endParaRPr lang="en-US" sz="1500">
                            <a:solidFill>
                              <a:srgbClr val="695D46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90556973"/>
                      </a:ext>
                    </a:extLst>
                  </a:tr>
                  <a:tr h="556613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Natural resource and value-added elasticity in the energy sectors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14:m>
                            <m:oMathPara xmlns:m="http://schemas.openxmlformats.org/officeDocument/2006/math">
                              <m:oMathParaPr>
                                <m:jc m:val="centerGroup"/>
                              </m:oMathParaPr>
                              <m:oMath xmlns:m="http://schemas.openxmlformats.org/officeDocument/2006/math">
                                <m:r>
                                  <a:rPr lang="en-US" sz="1500" i="1" smtClean="0">
                                    <a:solidFill>
                                      <a:srgbClr val="695D46"/>
                                    </a:solidFill>
                                    <a:effectLst/>
                                    <a:latin typeface="Cambria Math" panose="02040503050406030204" pitchFamily="18" charset="0"/>
                                    <a:ea typeface="Calibri" panose="020F0502020204030204" pitchFamily="34" charset="0"/>
                                    <a:cs typeface="Arial" panose="020B0604020202020204" pitchFamily="34" charset="0"/>
                                  </a:rPr>
                                  <m:t>𝛾</m:t>
                                </m:r>
                              </m:oMath>
                            </m:oMathPara>
                          </a14:m>
                          <a:endParaRPr lang="en-US" sz="1500">
                            <a:solidFill>
                              <a:srgbClr val="695D46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0.51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0.51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10142789"/>
                      </a:ext>
                    </a:extLst>
                  </a:tr>
                  <a:tr h="33362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Markup rate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 dirty="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MK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48%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 dirty="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42%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37826014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2" name="Table 1">
                <a:extLst>
                  <a:ext uri="{FF2B5EF4-FFF2-40B4-BE49-F238E27FC236}">
                    <a16:creationId xmlns:a16="http://schemas.microsoft.com/office/drawing/2014/main" id="{1EE03460-9DD2-44A6-BA8F-A0FBE424E70E}"/>
                  </a:ext>
                </a:extLst>
              </p:cNvPr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132517254"/>
                  </p:ext>
                </p:extLst>
              </p:nvPr>
            </p:nvGraphicFramePr>
            <p:xfrm>
              <a:off x="538951" y="1145761"/>
              <a:ext cx="8099417" cy="3355275"/>
            </p:xfrm>
            <a:graphic>
              <a:graphicData uri="http://schemas.openxmlformats.org/drawingml/2006/table">
                <a:tbl>
                  <a:tblPr firstRow="1" firstCol="1" bandRow="1"/>
                  <a:tblGrid>
                    <a:gridCol w="3176327">
                      <a:extLst>
                        <a:ext uri="{9D8B030D-6E8A-4147-A177-3AD203B41FA5}">
                          <a16:colId xmlns:a16="http://schemas.microsoft.com/office/drawing/2014/main" val="1001170997"/>
                        </a:ext>
                      </a:extLst>
                    </a:gridCol>
                    <a:gridCol w="1012967">
                      <a:extLst>
                        <a:ext uri="{9D8B030D-6E8A-4147-A177-3AD203B41FA5}">
                          <a16:colId xmlns:a16="http://schemas.microsoft.com/office/drawing/2014/main" val="1450477571"/>
                        </a:ext>
                      </a:extLst>
                    </a:gridCol>
                    <a:gridCol w="1241144">
                      <a:extLst>
                        <a:ext uri="{9D8B030D-6E8A-4147-A177-3AD203B41FA5}">
                          <a16:colId xmlns:a16="http://schemas.microsoft.com/office/drawing/2014/main" val="1035641912"/>
                        </a:ext>
                      </a:extLst>
                    </a:gridCol>
                    <a:gridCol w="2668979">
                      <a:extLst>
                        <a:ext uri="{9D8B030D-6E8A-4147-A177-3AD203B41FA5}">
                          <a16:colId xmlns:a16="http://schemas.microsoft.com/office/drawing/2014/main" val="3650113936"/>
                        </a:ext>
                      </a:extLst>
                    </a:gridCol>
                  </a:tblGrid>
                  <a:tr h="23374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OPEC+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ROW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784513078"/>
                      </a:ext>
                    </a:extLst>
                  </a:tr>
                  <a:tr h="84875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US" sz="1500">
                            <a:solidFill>
                              <a:srgbClr val="695D46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US" sz="1500">
                            <a:solidFill>
                              <a:srgbClr val="695D46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US" sz="1500">
                            <a:solidFill>
                              <a:srgbClr val="695D46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0"/>
                            </a:spcAft>
                          </a:pPr>
                          <a:r>
                            <a:rPr lang="en-US" sz="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 </a:t>
                          </a:r>
                          <a:endParaRPr lang="en-US" sz="1500">
                            <a:solidFill>
                              <a:srgbClr val="695D46"/>
                            </a:solidFill>
                            <a:effectLst/>
                            <a:latin typeface="Calibri" panose="020F0502020204030204" pitchFamily="34" charset="0"/>
                            <a:ea typeface="Calibri" panose="020F0502020204030204" pitchFamily="34" charset="0"/>
                            <a:cs typeface="Arial" panose="020B0604020202020204" pitchFamily="34" charset="0"/>
                          </a:endParaRP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239365422"/>
                      </a:ext>
                    </a:extLst>
                  </a:tr>
                  <a:tr h="34788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Substitution elasticities - Household  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314458" t="-103448" r="-387349" b="-76551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0.9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0.9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750640511"/>
                      </a:ext>
                    </a:extLst>
                  </a:tr>
                  <a:tr h="367676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Substitution elasticities - Government  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314458" t="-196667" r="-387349" b="-64000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0.9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0.9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269677"/>
                      </a:ext>
                    </a:extLst>
                  </a:tr>
                  <a:tr h="34788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Substitution elasticities - Intermediate 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314458" t="-312281" r="-387349" b="-573684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5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088753507"/>
                      </a:ext>
                    </a:extLst>
                  </a:tr>
                  <a:tr h="347884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Argminton elasticities - Households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314458" t="-405172" r="-387349" b="-46379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25365298"/>
                      </a:ext>
                    </a:extLst>
                  </a:tr>
                  <a:tr h="367676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Argminton elasticities - Government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314458" t="-488333" r="-387349" b="-34833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927632204"/>
                      </a:ext>
                    </a:extLst>
                  </a:tr>
                  <a:tr h="367417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Argminton elasticities - Firms 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314458" t="-578689" r="-387349" b="-242623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2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490556973"/>
                      </a:ext>
                    </a:extLst>
                  </a:tr>
                  <a:tr h="556613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Natural resource and value-added elasticity in the energy sectors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endParaRPr lang="en-US"/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  <a:blipFill>
                          <a:blip r:embed="rId3"/>
                          <a:stretch>
                            <a:fillRect l="-314458" t="-454945" r="-387349" b="-62637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0.51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0.51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>
                          <a:noFill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2810142789"/>
                      </a:ext>
                    </a:extLst>
                  </a:tr>
                  <a:tr h="333622">
                    <a:tc>
                      <a:txBody>
                        <a:bodyPr/>
                        <a:lstStyle/>
                        <a:p>
                          <a:pPr marL="0" marR="0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Markup rate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 dirty="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MK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48%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tc>
                      <a:txBody>
                        <a:bodyPr/>
                        <a:lstStyle/>
                        <a:p>
                          <a:pPr marL="0" marR="0" algn="ctr">
                            <a:lnSpc>
                              <a:spcPct val="107000"/>
                            </a:lnSpc>
                            <a:spcBef>
                              <a:spcPts val="0"/>
                            </a:spcBef>
                            <a:spcAft>
                              <a:spcPts val="600"/>
                            </a:spcAft>
                          </a:pPr>
                          <a:r>
                            <a:rPr lang="en-US" sz="1500" dirty="0">
                              <a:solidFill>
                                <a:srgbClr val="695D46"/>
                              </a:solidFill>
                              <a:effectLst/>
                              <a:latin typeface="Calibri" panose="020F0502020204030204" pitchFamily="34" charset="0"/>
                              <a:ea typeface="Calibri" panose="020F0502020204030204" pitchFamily="34" charset="0"/>
                              <a:cs typeface="Arial" panose="020B0604020202020204" pitchFamily="34" charset="0"/>
                            </a:rPr>
                            <a:t>42%</a:t>
                          </a:r>
                        </a:p>
                      </a:txBody>
                      <a:tcPr marL="93345" marR="93345" marT="0" marB="0">
                        <a:lnL>
                          <a:noFill/>
                        </a:lnL>
                        <a:lnR>
                          <a:noFill/>
                        </a:lnR>
                        <a:lnT>
                          <a:noFill/>
                        </a:lnT>
                        <a:lnB w="12700" cap="flat" cmpd="sng" algn="ctr">
                          <a:solidFill>
                            <a:srgbClr val="000000"/>
                          </a:solidFill>
                          <a:prstDash val="solid"/>
                          <a:round/>
                          <a:headEnd type="none" w="med" len="med"/>
                          <a:tailEnd type="none" w="med" len="med"/>
                        </a:lnB>
                      </a:tcPr>
                    </a:tc>
                    <a:extLst>
                      <a:ext uri="{0D108BD9-81ED-4DB2-BD59-A6C34878D82A}">
                        <a16:rowId xmlns:a16="http://schemas.microsoft.com/office/drawing/2014/main" val="1037826014"/>
                      </a:ext>
                    </a:extLst>
                  </a:tr>
                </a:tbl>
              </a:graphicData>
            </a:graphic>
          </p:graphicFrame>
        </mc:Fallback>
      </mc:AlternateContent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8AF046-42DB-4CC3-A807-2D358B2A52A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19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5758214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1194597" y="110921"/>
            <a:ext cx="7038900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dirty="0"/>
              <a:t>Oil Consumption Sensitivity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A3F572F9-C87A-4610-A8AB-D3F846092B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05505298"/>
              </p:ext>
            </p:extLst>
          </p:nvPr>
        </p:nvGraphicFramePr>
        <p:xfrm>
          <a:off x="4714047" y="1305889"/>
          <a:ext cx="4061974" cy="3210886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879586">
                  <a:extLst>
                    <a:ext uri="{9D8B030D-6E8A-4147-A177-3AD203B41FA5}">
                      <a16:colId xmlns:a16="http://schemas.microsoft.com/office/drawing/2014/main" val="2394427712"/>
                    </a:ext>
                  </a:extLst>
                </a:gridCol>
                <a:gridCol w="3182388">
                  <a:extLst>
                    <a:ext uri="{9D8B030D-6E8A-4147-A177-3AD203B41FA5}">
                      <a16:colId xmlns:a16="http://schemas.microsoft.com/office/drawing/2014/main" val="3763099430"/>
                    </a:ext>
                  </a:extLst>
                </a:gridCol>
              </a:tblGrid>
              <a:tr h="44734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Calibration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</a:pP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Description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88904613"/>
                  </a:ext>
                </a:extLst>
              </a:tr>
              <a:tr h="9827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</a:pPr>
                      <a:r>
                        <a:rPr lang="en-US" sz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300"/>
                        </a:spcBef>
                        <a:spcAft>
                          <a:spcPts val="800"/>
                        </a:spcAft>
                      </a:pPr>
                      <a:r>
                        <a:rPr lang="en-US" sz="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 </a:t>
                      </a:r>
                      <a:endParaRPr lang="en-US" sz="1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>
                    <a:lnL w="12700" cmpd="sng">
                      <a:noFill/>
                    </a:lnL>
                    <a:lnR w="12700" cmpd="sng">
                      <a:noFill/>
                    </a:lnR>
                    <a:lnT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74913143"/>
                  </a:ext>
                </a:extLst>
              </a:tr>
              <a:tr h="4435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Calib</a:t>
                      </a: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 1a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Armington and substitution elasticity in final consumption lowered to 0.2  </a:t>
                      </a:r>
                      <a:endParaRPr lang="en-US" sz="1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592947087"/>
                  </a:ext>
                </a:extLst>
              </a:tr>
              <a:tr h="4435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Calib 1b</a:t>
                      </a:r>
                      <a:endParaRPr lang="en-US" sz="1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Armington and substitution elasticity in final consumption increased to 5  </a:t>
                      </a:r>
                      <a:endParaRPr lang="en-US" sz="1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855776010"/>
                  </a:ext>
                </a:extLst>
              </a:tr>
              <a:tr h="44734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Calib 2a</a:t>
                      </a:r>
                      <a:endParaRPr lang="en-US" sz="1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Elasticity of substitution between natural resources and capital-labor lowered to 0.2.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09758504"/>
                  </a:ext>
                </a:extLst>
              </a:tr>
              <a:tr h="4435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Calib 2b</a:t>
                      </a:r>
                      <a:endParaRPr lang="en-US" sz="1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Elasticity of substitution between natural resources and capital-labor increased to 5</a:t>
                      </a:r>
                      <a:endParaRPr lang="en-US" sz="1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05594782"/>
                  </a:ext>
                </a:extLst>
              </a:tr>
              <a:tr h="4435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Calib</a:t>
                      </a: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 3a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Lower Armington elasticity for intermediate consumption from 2 to 0.5. </a:t>
                      </a:r>
                      <a:endParaRPr lang="en-US" sz="110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73948552"/>
                  </a:ext>
                </a:extLst>
              </a:tr>
              <a:tr h="44358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Calib</a:t>
                      </a: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 3b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600"/>
                        </a:spcAft>
                      </a:pP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Higher </a:t>
                      </a:r>
                      <a:r>
                        <a:rPr lang="en-US" sz="1100" dirty="0" err="1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Armington</a:t>
                      </a:r>
                      <a:r>
                        <a:rPr lang="en-US" sz="1100" dirty="0">
                          <a:solidFill>
                            <a:schemeClr val="tx2">
                              <a:lumMod val="75000"/>
                            </a:schemeClr>
                          </a:solidFill>
                          <a:effectLst/>
                        </a:rPr>
                        <a:t> elasticity for intermediate consumption from 2 to 5. </a:t>
                      </a:r>
                      <a:endParaRPr lang="en-US" sz="1100" dirty="0">
                        <a:solidFill>
                          <a:schemeClr val="tx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68580" marR="68580" marT="0" marB="0" anchor="ctr"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9525" cap="flat" cmpd="sng" algn="ctr">
                      <a:solidFill>
                        <a:srgbClr val="695D4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84016995"/>
                  </a:ext>
                </a:extLst>
              </a:tr>
            </a:tbl>
          </a:graphicData>
        </a:graphic>
      </p:graphicFrame>
      <p:pic>
        <p:nvPicPr>
          <p:cNvPr id="8" name="Picture 7">
            <a:extLst>
              <a:ext uri="{FF2B5EF4-FFF2-40B4-BE49-F238E27FC236}">
                <a16:creationId xmlns:a16="http://schemas.microsoft.com/office/drawing/2014/main" id="{54400832-CF5E-4860-9F7A-88D027DE03F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1442"/>
          <a:stretch/>
        </p:blipFill>
        <p:spPr>
          <a:xfrm>
            <a:off x="367979" y="1017405"/>
            <a:ext cx="4204021" cy="321088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EA666645-4500-4EEB-A30F-A5004DE8CA07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77991" t="37574" r="960" b="48558"/>
          <a:stretch/>
        </p:blipFill>
        <p:spPr>
          <a:xfrm>
            <a:off x="538951" y="4241211"/>
            <a:ext cx="1804532" cy="713311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C7B38565-F43F-40AF-86DB-898A4957C1D7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20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33265804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1194597" y="110921"/>
            <a:ext cx="7038900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dirty="0"/>
              <a:t>Illustrative SAM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7" name="Table 6">
            <a:extLst>
              <a:ext uri="{FF2B5EF4-FFF2-40B4-BE49-F238E27FC236}">
                <a16:creationId xmlns:a16="http://schemas.microsoft.com/office/drawing/2014/main" id="{6A5A7BB6-FAE4-49DE-ACF5-C0D414BBF82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00565043"/>
              </p:ext>
            </p:extLst>
          </p:nvPr>
        </p:nvGraphicFramePr>
        <p:xfrm>
          <a:off x="601370" y="1301496"/>
          <a:ext cx="8207336" cy="3125294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043323">
                  <a:extLst>
                    <a:ext uri="{9D8B030D-6E8A-4147-A177-3AD203B41FA5}">
                      <a16:colId xmlns:a16="http://schemas.microsoft.com/office/drawing/2014/main" val="1075343877"/>
                    </a:ext>
                  </a:extLst>
                </a:gridCol>
                <a:gridCol w="1459258">
                  <a:extLst>
                    <a:ext uri="{9D8B030D-6E8A-4147-A177-3AD203B41FA5}">
                      <a16:colId xmlns:a16="http://schemas.microsoft.com/office/drawing/2014/main" val="1924019855"/>
                    </a:ext>
                  </a:extLst>
                </a:gridCol>
                <a:gridCol w="950268">
                  <a:extLst>
                    <a:ext uri="{9D8B030D-6E8A-4147-A177-3AD203B41FA5}">
                      <a16:colId xmlns:a16="http://schemas.microsoft.com/office/drawing/2014/main" val="3022050027"/>
                    </a:ext>
                  </a:extLst>
                </a:gridCol>
                <a:gridCol w="951317">
                  <a:extLst>
                    <a:ext uri="{9D8B030D-6E8A-4147-A177-3AD203B41FA5}">
                      <a16:colId xmlns:a16="http://schemas.microsoft.com/office/drawing/2014/main" val="3144603304"/>
                    </a:ext>
                  </a:extLst>
                </a:gridCol>
                <a:gridCol w="950268">
                  <a:extLst>
                    <a:ext uri="{9D8B030D-6E8A-4147-A177-3AD203B41FA5}">
                      <a16:colId xmlns:a16="http://schemas.microsoft.com/office/drawing/2014/main" val="1388130315"/>
                    </a:ext>
                  </a:extLst>
                </a:gridCol>
                <a:gridCol w="951317">
                  <a:extLst>
                    <a:ext uri="{9D8B030D-6E8A-4147-A177-3AD203B41FA5}">
                      <a16:colId xmlns:a16="http://schemas.microsoft.com/office/drawing/2014/main" val="200291201"/>
                    </a:ext>
                  </a:extLst>
                </a:gridCol>
                <a:gridCol w="950268">
                  <a:extLst>
                    <a:ext uri="{9D8B030D-6E8A-4147-A177-3AD203B41FA5}">
                      <a16:colId xmlns:a16="http://schemas.microsoft.com/office/drawing/2014/main" val="1685794707"/>
                    </a:ext>
                  </a:extLst>
                </a:gridCol>
                <a:gridCol w="951317">
                  <a:extLst>
                    <a:ext uri="{9D8B030D-6E8A-4147-A177-3AD203B41FA5}">
                      <a16:colId xmlns:a16="http://schemas.microsoft.com/office/drawing/2014/main" val="2467262098"/>
                    </a:ext>
                  </a:extLst>
                </a:gridCol>
              </a:tblGrid>
              <a:tr h="2814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695D46"/>
                          </a:solidFill>
                          <a:effectLst/>
                        </a:rPr>
                        <a:t>X</a:t>
                      </a:r>
                      <a:endParaRPr lang="en-US" sz="18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Y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Z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W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FC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CONS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MKR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80242596"/>
                  </a:ext>
                </a:extLst>
              </a:tr>
              <a:tr h="2814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PX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695D46"/>
                          </a:solidFill>
                          <a:effectLst/>
                        </a:rPr>
                        <a:t>100</a:t>
                      </a:r>
                      <a:endParaRPr lang="en-US" sz="18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-50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-50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90560028"/>
                  </a:ext>
                </a:extLst>
              </a:tr>
              <a:tr h="2814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PY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-50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1000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-75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-875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3155482"/>
                  </a:ext>
                </a:extLst>
              </a:tr>
              <a:tr h="2814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PZ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-75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700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695D46"/>
                          </a:solidFill>
                          <a:effectLst/>
                        </a:rPr>
                        <a:t>-625</a:t>
                      </a:r>
                      <a:endParaRPr lang="en-US" sz="18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504847377"/>
                  </a:ext>
                </a:extLst>
              </a:tr>
              <a:tr h="2814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PW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1500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-1500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3117999"/>
                  </a:ext>
                </a:extLst>
              </a:tr>
              <a:tr h="5777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PK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-16(-20+4)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-375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-250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-4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645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22791016"/>
                  </a:ext>
                </a:extLst>
              </a:tr>
              <a:tr h="577712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PL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-24(-30+6)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695D46"/>
                          </a:solidFill>
                          <a:effectLst/>
                        </a:rPr>
                        <a:t>-500</a:t>
                      </a:r>
                      <a:endParaRPr lang="en-US" sz="18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-325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-6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855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39639328"/>
                  </a:ext>
                </a:extLst>
              </a:tr>
              <a:tr h="2814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PMK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-10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10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025615045"/>
                  </a:ext>
                </a:extLst>
              </a:tr>
              <a:tr h="28141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PFC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10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>
                          <a:solidFill>
                            <a:srgbClr val="695D46"/>
                          </a:solidFill>
                          <a:effectLst/>
                        </a:rPr>
                        <a:t> </a:t>
                      </a:r>
                      <a:endParaRPr lang="en-US" sz="180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800" dirty="0">
                          <a:solidFill>
                            <a:srgbClr val="695D46"/>
                          </a:solidFill>
                          <a:effectLst/>
                        </a:rPr>
                        <a:t>-10</a:t>
                      </a:r>
                      <a:endParaRPr lang="en-US" sz="1800" dirty="0">
                        <a:solidFill>
                          <a:srgbClr val="695D46"/>
                        </a:solidFill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 marL="113277" marR="113277" marT="0" marB="0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059236598"/>
                  </a:ext>
                </a:extLst>
              </a:tr>
            </a:tbl>
          </a:graphicData>
        </a:graphic>
      </p:graphicFrame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1660D4A4-EC52-4247-ADC1-AC3AAA1459F9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21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6909048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601370" y="110921"/>
            <a:ext cx="8120599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Mixed-complementarity Problem (MCP)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Google Shape;78;p14">
            <a:extLst>
              <a:ext uri="{FF2B5EF4-FFF2-40B4-BE49-F238E27FC236}">
                <a16:creationId xmlns:a16="http://schemas.microsoft.com/office/drawing/2014/main" id="{3F034B7F-0EBE-464E-A7DE-2BF6E588EA8A}"/>
              </a:ext>
            </a:extLst>
          </p:cNvPr>
          <p:cNvSpPr txBox="1"/>
          <p:nvPr/>
        </p:nvSpPr>
        <p:spPr>
          <a:xfrm>
            <a:off x="538951" y="1123197"/>
            <a:ext cx="8011596" cy="3699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Square system of equations with complementarity conditions instead of optimization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Max profit (Revenue – Cost) equivalent to FOC: P = MC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	If P = MC then produce positive Q otherwise not (complementarity)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	</a:t>
            </a:r>
            <a:r>
              <a:rPr lang="en-US" sz="16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Natural interpretation as a condition for arbitrage-free e*</a:t>
            </a:r>
            <a:endParaRPr lang="en-US" sz="15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+ Allows for corner solution + non-zero values 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endParaRPr lang="en-US" sz="15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Two-stage process:</a:t>
            </a:r>
          </a:p>
          <a:p>
            <a:pPr lvl="0">
              <a:lnSpc>
                <a:spcPct val="115000"/>
              </a:lnSpc>
              <a:spcAft>
                <a:spcPts val="6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1. Moving away from objective function (production/utility) </a:t>
            </a:r>
          </a:p>
          <a:p>
            <a:pPr lvl="0">
              <a:lnSpc>
                <a:spcPct val="115000"/>
              </a:lnSpc>
              <a:spcAft>
                <a:spcPts val="6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to value functions (e.g. cost/expenditure)</a:t>
            </a:r>
          </a:p>
          <a:p>
            <a:pPr lvl="0">
              <a:lnSpc>
                <a:spcPct val="115000"/>
              </a:lnSpc>
              <a:spcAft>
                <a:spcPts val="6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2. Going from value functions to optimal choices </a:t>
            </a:r>
          </a:p>
          <a:p>
            <a:pPr lvl="0">
              <a:lnSpc>
                <a:spcPct val="115000"/>
              </a:lnSpc>
              <a:spcAft>
                <a:spcPts val="6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r>
              <a:rPr lang="en-US" sz="1500" dirty="0" err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i.e</a:t>
            </a: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demand for goods/factors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540D796-2170-4C67-8E16-F25BC12E44B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4537" y="3133027"/>
            <a:ext cx="2617608" cy="1643276"/>
          </a:xfrm>
          <a:prstGeom prst="rect">
            <a:avLst/>
          </a:prstGeom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550AC6E6-0974-452E-A0DB-D5839C3DDBBC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22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25423333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601370" y="110921"/>
            <a:ext cx="8120599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/>
              <a:t>MCP stage 1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Google Shape;78;p14">
                <a:extLst>
                  <a:ext uri="{FF2B5EF4-FFF2-40B4-BE49-F238E27FC236}">
                    <a16:creationId xmlns:a16="http://schemas.microsoft.com/office/drawing/2014/main" id="{3F034B7F-0EBE-464E-A7DE-2BF6E588EA8A}"/>
                  </a:ext>
                </a:extLst>
              </p:cNvPr>
              <p:cNvSpPr txBox="1"/>
              <p:nvPr/>
            </p:nvSpPr>
            <p:spPr>
              <a:xfrm>
                <a:off x="340733" y="1141987"/>
                <a:ext cx="8803267" cy="3853332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spcFirstLastPara="1" wrap="square" lIns="91425" tIns="91425" rIns="91425" bIns="91425" anchor="t" anchorCtr="0">
                <a:spAutoFit/>
              </a:bodyPr>
              <a:lstStyle/>
              <a:p>
                <a:pPr lvl="0">
                  <a:lnSpc>
                    <a:spcPct val="115000"/>
                  </a:lnSpc>
                  <a:spcAft>
                    <a:spcPts val="300"/>
                  </a:spcAft>
                </a:pPr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Max problem (P):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CH" sz="1500" b="0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obj</m:t>
                    </m:r>
                    <m:r>
                      <a:rPr lang="fr-CH" sz="1500" b="0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  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𝑓</m:t>
                    </m:r>
                    <m:d>
                      <m:dPr>
                        <m:ctrlP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</m:ctrlPr>
                      </m:dPr>
                      <m:e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𝑥</m:t>
                        </m:r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;</m:t>
                        </m:r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𝛼</m:t>
                        </m:r>
                      </m:e>
                    </m:d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   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𝑠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.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𝑡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    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𝐺</m:t>
                    </m:r>
                    <m:d>
                      <m:dPr>
                        <m:ctrlP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</m:ctrlPr>
                      </m:dPr>
                      <m:e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𝑥</m:t>
                        </m:r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;</m:t>
                        </m:r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𝛼</m:t>
                        </m:r>
                      </m:e>
                    </m:d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≥0 </m:t>
                    </m:r>
                  </m:oMath>
                </a14:m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        (𝛼 is a parameter)   </a:t>
                </a:r>
              </a:p>
              <a:p>
                <a:pPr lvl="0">
                  <a:lnSpc>
                    <a:spcPct val="115000"/>
                  </a:lnSpc>
                  <a:spcBef>
                    <a:spcPts val="1200"/>
                  </a:spcBef>
                  <a:spcAft>
                    <a:spcPts val="300"/>
                  </a:spcAft>
                </a:pPr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By Std. optimization (KKT) </a:t>
                </a:r>
              </a:p>
              <a:p>
                <a:pPr lvl="0">
                  <a:lnSpc>
                    <a:spcPct val="115000"/>
                  </a:lnSpc>
                  <a:spcBef>
                    <a:spcPts val="300"/>
                  </a:spcBef>
                  <a:spcAft>
                    <a:spcPts val="300"/>
                  </a:spcAft>
                </a:pPr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	=&gt; Value function: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CH" sz="1500" b="0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v</m:t>
                    </m:r>
                    <m:d>
                      <m:dPr>
                        <m:ctrlP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</m:ctrlPr>
                      </m:dPr>
                      <m:e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𝛼</m:t>
                        </m:r>
                      </m:e>
                    </m:d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=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𝑓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(</m:t>
                    </m:r>
                    <m:sSup>
                      <m:sSupPr>
                        <m:ctrlP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</m:ctrlPr>
                      </m:sSupPr>
                      <m:e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𝑥</m:t>
                        </m:r>
                      </m:e>
                      <m:sup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</m:ctrlPr>
                      </m:dPr>
                      <m:e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𝛼</m:t>
                        </m:r>
                      </m:e>
                    </m:d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)</m:t>
                    </m:r>
                  </m:oMath>
                </a14:m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 </a:t>
                </a:r>
              </a:p>
              <a:p>
                <a:pPr lvl="0">
                  <a:lnSpc>
                    <a:spcPct val="115000"/>
                  </a:lnSpc>
                  <a:spcAft>
                    <a:spcPts val="300"/>
                  </a:spcAft>
                </a:pPr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	=&gt;  </a:t>
                </a:r>
                <a:r>
                  <a:rPr lang="en-US" sz="16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Value of the objective at the solution (given parameter(s) </a:t>
                </a:r>
                <a:r>
                  <a:rPr lang="el-GR" sz="1600" dirty="0">
                    <a:solidFill>
                      <a:schemeClr val="dk2"/>
                    </a:solidFill>
                    <a:latin typeface="Times New Roman" panose="02020603050405020304" pitchFamily="18" charset="0"/>
                    <a:ea typeface="Open Sans"/>
                    <a:cs typeface="Times New Roman" panose="02020603050405020304" pitchFamily="18" charset="0"/>
                    <a:sym typeface="Open Sans"/>
                  </a:rPr>
                  <a:t>α</a:t>
                </a:r>
                <a:r>
                  <a:rPr lang="fr-CH" sz="1600" dirty="0">
                    <a:solidFill>
                      <a:schemeClr val="dk2"/>
                    </a:solidFill>
                    <a:latin typeface="Times New Roman" panose="02020603050405020304" pitchFamily="18" charset="0"/>
                    <a:ea typeface="Open Sans"/>
                    <a:cs typeface="Times New Roman" panose="02020603050405020304" pitchFamily="18" charset="0"/>
                    <a:sym typeface="Open Sans"/>
                  </a:rPr>
                  <a:t> )</a:t>
                </a:r>
                <a:endParaRPr lang="en-US" sz="1500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 lvl="0">
                  <a:lnSpc>
                    <a:spcPct val="115000"/>
                  </a:lnSpc>
                  <a:spcAft>
                    <a:spcPts val="300"/>
                  </a:spcAft>
                </a:pPr>
                <a:endParaRPr lang="en-US" sz="1500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>
                  <a:lnSpc>
                    <a:spcPct val="115000"/>
                  </a:lnSpc>
                  <a:spcAft>
                    <a:spcPts val="300"/>
                  </a:spcAft>
                </a:pPr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Ex: Consumption - 2 possibilities (dual) </a:t>
                </a:r>
              </a:p>
              <a:p>
                <a:pPr>
                  <a:lnSpc>
                    <a:spcPct val="115000"/>
                  </a:lnSpc>
                  <a:spcAft>
                    <a:spcPts val="300"/>
                  </a:spcAft>
                </a:pPr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1. Consumer max (CMP):                                                          </a:t>
                </a:r>
                <a14:m>
                  <m:oMath xmlns:m="http://schemas.openxmlformats.org/officeDocument/2006/math">
                    <m:r>
                      <a:rPr lang="fr-CH" sz="1500" b="1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𝐌𝐚𝐱</m:t>
                    </m:r>
                    <m:r>
                      <a:rPr lang="fr-CH" sz="1500" b="0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 </m:t>
                    </m:r>
                    <m:r>
                      <a:rPr lang="fr-CH" sz="1500" b="1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𝐮</m:t>
                    </m:r>
                    <m:r>
                      <a:rPr lang="fr-CH" sz="1500" b="1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(</m:t>
                    </m:r>
                    <m:r>
                      <a:rPr lang="fr-CH" sz="1500" b="1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𝐱</m:t>
                    </m:r>
                    <m:r>
                      <a:rPr lang="fr-CH" sz="1500" b="1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)  </m:t>
                    </m:r>
                    <m:r>
                      <a:rPr lang="fr-CH" sz="1500" b="0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   </m:t>
                    </m:r>
                    <m:r>
                      <m:rPr>
                        <m:sty m:val="p"/>
                      </m:rPr>
                      <a:rPr lang="fr-CH" sz="1500" b="0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s</m:t>
                    </m:r>
                    <m:r>
                      <a:rPr lang="fr-CH" sz="1500" b="0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.</m:t>
                    </m:r>
                    <m:r>
                      <m:rPr>
                        <m:sty m:val="p"/>
                      </m:rPr>
                      <a:rPr lang="fr-CH" sz="1500" b="0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t</m:t>
                    </m:r>
                    <m:r>
                      <a:rPr lang="fr-CH" sz="1500" b="0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.      </m:t>
                    </m:r>
                    <m:r>
                      <m:rPr>
                        <m:sty m:val="p"/>
                      </m:rPr>
                      <a:rPr lang="fr-CH" sz="1500" b="0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p</m:t>
                    </m:r>
                    <m:r>
                      <a:rPr lang="fr-CH" sz="1500" b="0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∗</m:t>
                    </m:r>
                    <m:r>
                      <m:rPr>
                        <m:sty m:val="p"/>
                      </m:rPr>
                      <a:rPr lang="fr-CH" sz="1500" b="0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x</m:t>
                    </m:r>
                    <m:r>
                      <a:rPr lang="fr-CH" sz="1500" i="1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≤</m:t>
                    </m:r>
                    <m:r>
                      <a:rPr lang="fr-CH" sz="1500" b="0" i="1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𝑤</m:t>
                    </m:r>
                  </m:oMath>
                </a14:m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   	</a:t>
                </a:r>
              </a:p>
              <a:p>
                <a:pPr>
                  <a:lnSpc>
                    <a:spcPct val="115000"/>
                  </a:lnSpc>
                  <a:spcAft>
                    <a:spcPts val="300"/>
                  </a:spcAft>
                </a:pPr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	 Value function:   Indirect utility                   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CH" sz="150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v</m:t>
                    </m:r>
                    <m:d>
                      <m:dPr>
                        <m:ctrlP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</m:ctrlPr>
                      </m:dPr>
                      <m:e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𝑝</m:t>
                        </m:r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;</m:t>
                        </m:r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𝑤</m:t>
                        </m:r>
                      </m:e>
                    </m:d>
                    <m:r>
                      <a:rPr lang="fr-CH" sz="1500" i="1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=</m:t>
                    </m:r>
                    <m:r>
                      <a:rPr lang="fr-CH" sz="1500" i="1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𝑢</m:t>
                    </m:r>
                    <m:r>
                      <a:rPr lang="fr-CH" sz="1500" i="1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(</m:t>
                    </m:r>
                    <m:sSup>
                      <m:sSupPr>
                        <m:ctrlPr>
                          <a:rPr lang="fr-CH" sz="150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</m:ctrlPr>
                      </m:sSupPr>
                      <m:e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𝑥</m:t>
                        </m:r>
                      </m:e>
                      <m:sup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∗</m:t>
                        </m:r>
                      </m:sup>
                    </m:sSup>
                    <m:d>
                      <m:dPr>
                        <m:ctrlP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</m:ctrlPr>
                      </m:dPr>
                      <m:e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𝑝</m:t>
                        </m:r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;</m:t>
                        </m:r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𝑤</m:t>
                        </m:r>
                      </m:e>
                    </m:d>
                    <m:r>
                      <a:rPr lang="fr-CH" sz="1500" i="1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)</m:t>
                    </m:r>
                  </m:oMath>
                </a14:m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</a:p>
              <a:p>
                <a:pPr>
                  <a:lnSpc>
                    <a:spcPct val="115000"/>
                  </a:lnSpc>
                  <a:spcAft>
                    <a:spcPts val="300"/>
                  </a:spcAft>
                </a:pPr>
                <a:endParaRPr lang="en-US" sz="1500" dirty="0">
                  <a:solidFill>
                    <a:schemeClr val="dk2"/>
                  </a:solidFill>
                  <a:latin typeface="Open Sans"/>
                  <a:ea typeface="Open Sans"/>
                  <a:cs typeface="Open Sans"/>
                  <a:sym typeface="Open Sans"/>
                </a:endParaRPr>
              </a:p>
              <a:p>
                <a:pPr>
                  <a:lnSpc>
                    <a:spcPct val="115000"/>
                  </a:lnSpc>
                  <a:spcAft>
                    <a:spcPts val="300"/>
                  </a:spcAft>
                </a:pPr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2. Expenditure min (EMP)                                                         </a:t>
                </a:r>
                <a14:m>
                  <m:oMath xmlns:m="http://schemas.openxmlformats.org/officeDocument/2006/math">
                    <m:r>
                      <a:rPr lang="fr-CH" sz="1500" b="1" i="1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𝐌</m:t>
                    </m:r>
                    <m:r>
                      <a:rPr lang="fr-CH" sz="1500" b="1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𝐢𝐧</m:t>
                    </m:r>
                    <m:r>
                      <a:rPr lang="fr-CH" sz="150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 </m:t>
                    </m:r>
                    <m:r>
                      <a:rPr lang="fr-CH" sz="1500" b="1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𝐄</m:t>
                    </m:r>
                    <m:r>
                      <a:rPr lang="fr-CH" sz="1500" b="1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(</m:t>
                    </m:r>
                    <m:r>
                      <a:rPr lang="fr-CH" sz="1500" b="1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𝐱</m:t>
                    </m:r>
                    <m:r>
                      <a:rPr lang="fr-CH" sz="1500" b="1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;</m:t>
                    </m:r>
                    <m:r>
                      <a:rPr lang="fr-CH" sz="1500" b="1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𝐩</m:t>
                    </m:r>
                    <m:r>
                      <a:rPr lang="fr-CH" sz="1500" b="1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)</m:t>
                    </m:r>
                    <m:r>
                      <a:rPr lang="fr-CH" sz="150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 </m:t>
                    </m:r>
                    <m:r>
                      <a:rPr lang="fr-CH" sz="1500" b="0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  </m:t>
                    </m:r>
                    <m:r>
                      <a:rPr lang="fr-CH" sz="150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 </m:t>
                    </m:r>
                    <m:r>
                      <m:rPr>
                        <m:sty m:val="p"/>
                      </m:rPr>
                      <a:rPr lang="fr-CH" sz="150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s</m:t>
                    </m:r>
                    <m:r>
                      <a:rPr lang="fr-CH" sz="150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.</m:t>
                    </m:r>
                    <m:r>
                      <m:rPr>
                        <m:sty m:val="p"/>
                      </m:rPr>
                      <a:rPr lang="fr-CH" sz="150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t</m:t>
                    </m:r>
                    <m:r>
                      <a:rPr lang="fr-CH" sz="150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.    </m:t>
                    </m:r>
                    <m:r>
                      <m:rPr>
                        <m:sty m:val="p"/>
                      </m:rPr>
                      <a:rPr lang="fr-CH" sz="1500" b="0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u</m:t>
                    </m:r>
                    <m:r>
                      <a:rPr lang="fr-CH" sz="1500" b="0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(</m:t>
                    </m:r>
                    <m:r>
                      <m:rPr>
                        <m:sty m:val="p"/>
                      </m:rPr>
                      <a:rPr lang="fr-CH" sz="1500" b="0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x</m:t>
                    </m:r>
                    <m:r>
                      <a:rPr lang="fr-CH" sz="1500" b="0" i="0" smtClean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)</m:t>
                    </m:r>
                    <m:r>
                      <a:rPr lang="fr-CH" sz="1500" i="1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≤</m:t>
                    </m:r>
                    <m:acc>
                      <m:accPr>
                        <m:chr m:val="̅"/>
                        <m:ctrlPr>
                          <a:rPr lang="fr-CH" sz="150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</m:ctrlPr>
                      </m:accPr>
                      <m:e>
                        <m:r>
                          <a:rPr lang="fr-CH" sz="1500" b="0" i="1" smtClean="0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𝑢</m:t>
                        </m:r>
                      </m:e>
                    </m:acc>
                  </m:oMath>
                </a14:m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</a:p>
              <a:p>
                <a:pPr>
                  <a:lnSpc>
                    <a:spcPct val="115000"/>
                  </a:lnSpc>
                  <a:spcAft>
                    <a:spcPts val="300"/>
                  </a:spcAft>
                </a:pPr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	Value function:   Consumer’s expenditure          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fr-CH" sz="1500" dirty="0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Open Sans"/>
                        <a:cs typeface="Open Sans"/>
                        <a:sym typeface="Open Sans"/>
                      </a:rPr>
                      <m:t>e</m:t>
                    </m:r>
                    <m:d>
                      <m:dPr>
                        <m:ctrlP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</m:ctrlPr>
                      </m:dPr>
                      <m:e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𝑝</m:t>
                        </m:r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Open Sans"/>
                            <a:cs typeface="Open Sans"/>
                            <a:sym typeface="Open Sans"/>
                          </a:rPr>
                          <m:t>;</m:t>
                        </m:r>
                        <m:acc>
                          <m:accPr>
                            <m:chr m:val="̅"/>
                            <m:ctrlPr>
                              <a:rPr lang="fr-CH" sz="1500" i="1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en Sans"/>
                                <a:sym typeface="Open Sans"/>
                              </a:rPr>
                            </m:ctrlPr>
                          </m:accPr>
                          <m:e>
                            <m:r>
                              <a:rPr lang="fr-CH" sz="1500" i="1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en Sans"/>
                                <a:sym typeface="Open Sans"/>
                              </a:rPr>
                              <m:t>𝑢</m:t>
                            </m:r>
                          </m:e>
                        </m:acc>
                      </m:e>
                    </m:d>
                    <m:r>
                      <a:rPr lang="fr-CH" sz="1500" i="1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=</m:t>
                    </m:r>
                    <m:r>
                      <a:rPr lang="fr-CH" sz="1500" i="1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𝐸</m:t>
                    </m:r>
                    <m:r>
                      <a:rPr lang="fr-CH" sz="1500" i="1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(</m:t>
                    </m:r>
                    <m:r>
                      <a:rPr lang="fr-CH" sz="1500" i="1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h</m:t>
                    </m:r>
                    <m:d>
                      <m:dPr>
                        <m:ctrlP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</m:ctrlPr>
                      </m:dPr>
                      <m:e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𝑝</m:t>
                        </m:r>
                        <m:r>
                          <a:rPr lang="fr-CH" sz="1500" i="1">
                            <a:solidFill>
                              <a:schemeClr val="dk2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Open Sans"/>
                            <a:sym typeface="Open Sans"/>
                          </a:rPr>
                          <m:t>;</m:t>
                        </m:r>
                        <m:acc>
                          <m:accPr>
                            <m:chr m:val="̅"/>
                            <m:ctrlPr>
                              <a:rPr lang="fr-CH" sz="1500" i="1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en Sans"/>
                                <a:sym typeface="Open Sans"/>
                              </a:rPr>
                            </m:ctrlPr>
                          </m:accPr>
                          <m:e>
                            <m:r>
                              <a:rPr lang="fr-CH" sz="1500" i="1">
                                <a:solidFill>
                                  <a:schemeClr val="dk2"/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  <a:cs typeface="Open Sans"/>
                                <a:sym typeface="Open Sans"/>
                              </a:rPr>
                              <m:t>𝑢</m:t>
                            </m:r>
                          </m:e>
                        </m:acc>
                      </m:e>
                    </m:d>
                    <m:r>
                      <a:rPr lang="fr-CH" sz="1500" i="1">
                        <a:solidFill>
                          <a:schemeClr val="dk2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Open Sans"/>
                        <a:sym typeface="Open Sans"/>
                      </a:rPr>
                      <m:t>)</m:t>
                    </m:r>
                  </m:oMath>
                </a14:m>
                <a:r>
                  <a:rPr lang="en-US" sz="1500" dirty="0">
                    <a:solidFill>
                      <a:schemeClr val="dk2"/>
                    </a:solidFill>
                    <a:latin typeface="Open Sans"/>
                    <a:ea typeface="Open Sans"/>
                    <a:cs typeface="Open Sans"/>
                    <a:sym typeface="Open Sans"/>
                  </a:rPr>
                  <a:t> </a:t>
                </a:r>
              </a:p>
            </p:txBody>
          </p:sp>
        </mc:Choice>
        <mc:Fallback xmlns="">
          <p:sp>
            <p:nvSpPr>
              <p:cNvPr id="9" name="Google Shape;78;p14">
                <a:extLst>
                  <a:ext uri="{FF2B5EF4-FFF2-40B4-BE49-F238E27FC236}">
                    <a16:creationId xmlns:a16="http://schemas.microsoft.com/office/drawing/2014/main" id="{3F034B7F-0EBE-464E-A7DE-2BF6E588EA8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40733" y="1141987"/>
                <a:ext cx="8803267" cy="3853332"/>
              </a:xfrm>
              <a:prstGeom prst="rect">
                <a:avLst/>
              </a:prstGeom>
              <a:blipFill>
                <a:blip r:embed="rId4"/>
                <a:stretch>
                  <a:fillRect l="-277"/>
                </a:stretch>
              </a:blipFill>
              <a:ln>
                <a:noFill/>
              </a:ln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F44C602-FCD9-49E1-8EBD-4FFE48124C8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23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9477953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4"/>
          <p:cNvSpPr txBox="1">
            <a:spLocks noGrp="1"/>
          </p:cNvSpPr>
          <p:nvPr>
            <p:ph type="title"/>
          </p:nvPr>
        </p:nvSpPr>
        <p:spPr>
          <a:xfrm>
            <a:off x="601370" y="110921"/>
            <a:ext cx="8120599" cy="658143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lvl="0" algn="ctr"/>
            <a:r>
              <a:rPr lang="en-US" dirty="0"/>
              <a:t>MCP stage 2 – Aka. Knowing your Lemmas</a:t>
            </a:r>
            <a:endParaRPr dirty="0"/>
          </a:p>
        </p:txBody>
      </p: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3C26FDBD-C14C-4225-8134-DB202B7CB2B9}"/>
              </a:ext>
            </a:extLst>
          </p:cNvPr>
          <p:cNvCxnSpPr/>
          <p:nvPr/>
        </p:nvCxnSpPr>
        <p:spPr>
          <a:xfrm>
            <a:off x="538951" y="902289"/>
            <a:ext cx="8011597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Google Shape;78;p14">
            <a:extLst>
              <a:ext uri="{FF2B5EF4-FFF2-40B4-BE49-F238E27FC236}">
                <a16:creationId xmlns:a16="http://schemas.microsoft.com/office/drawing/2014/main" id="{3F034B7F-0EBE-464E-A7DE-2BF6E588EA8A}"/>
              </a:ext>
            </a:extLst>
          </p:cNvPr>
          <p:cNvSpPr txBox="1"/>
          <p:nvPr/>
        </p:nvSpPr>
        <p:spPr>
          <a:xfrm>
            <a:off x="539087" y="1035515"/>
            <a:ext cx="8245164" cy="41357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spAutoFit/>
          </a:bodyPr>
          <a:lstStyle/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Minimization (cost/expenditure) =&gt; Shepard’s lemma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Maximization (Utility/Profit) =&gt; Roy’s identity / </a:t>
            </a:r>
            <a:r>
              <a:rPr lang="en-US" sz="1500" dirty="0" err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Hotelling</a:t>
            </a: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lemma 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endParaRPr lang="en-US" sz="15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The partial derivatives of the value functions give us</a:t>
            </a:r>
          </a:p>
          <a:p>
            <a:pPr lvl="0"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r>
              <a:rPr lang="en-US" sz="1500" u="sng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Minimization</a:t>
            </a:r>
          </a:p>
          <a:p>
            <a:pPr marL="285750" lvl="0" indent="-285750">
              <a:lnSpc>
                <a:spcPct val="115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Cost: Conditional demand for input given output level</a:t>
            </a:r>
          </a:p>
          <a:p>
            <a:pPr marL="285750" indent="-285750">
              <a:lnSpc>
                <a:spcPct val="115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Expenditure: </a:t>
            </a:r>
            <a:r>
              <a:rPr lang="en-US" sz="1500" dirty="0" err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Hicksean</a:t>
            </a: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(compensated) demand. 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	Conditional D for goods given utility level</a:t>
            </a:r>
          </a:p>
          <a:p>
            <a:pPr>
              <a:lnSpc>
                <a:spcPct val="115000"/>
              </a:lnSpc>
              <a:spcAft>
                <a:spcPts val="300"/>
              </a:spcAft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	</a:t>
            </a:r>
            <a:r>
              <a:rPr lang="en-US" sz="1500" u="sng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Maximization</a:t>
            </a: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</a:t>
            </a:r>
          </a:p>
          <a:p>
            <a:pPr marL="285750" lvl="0" indent="-285750">
              <a:lnSpc>
                <a:spcPct val="115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Profit: Optimal supply of output (given input price), demand for input (given output) </a:t>
            </a:r>
          </a:p>
          <a:p>
            <a:pPr marL="285750" indent="-285750">
              <a:lnSpc>
                <a:spcPct val="115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Utility: </a:t>
            </a:r>
            <a:r>
              <a:rPr lang="en-US" sz="1500" dirty="0" err="1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Marshalian</a:t>
            </a:r>
            <a:r>
              <a:rPr lang="en-US" sz="1500" dirty="0">
                <a:solidFill>
                  <a:schemeClr val="dk2"/>
                </a:solidFill>
                <a:latin typeface="Open Sans"/>
                <a:ea typeface="Open Sans"/>
                <a:cs typeface="Open Sans"/>
                <a:sym typeface="Open Sans"/>
              </a:rPr>
              <a:t> (uncompensated) demand. D given income level</a:t>
            </a:r>
          </a:p>
          <a:p>
            <a:pPr marL="285750" lvl="0" indent="-285750">
              <a:lnSpc>
                <a:spcPct val="115000"/>
              </a:lnSpc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5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  <a:p>
            <a:pPr lvl="0">
              <a:lnSpc>
                <a:spcPct val="115000"/>
              </a:lnSpc>
              <a:spcAft>
                <a:spcPts val="300"/>
              </a:spcAft>
            </a:pPr>
            <a:endParaRPr lang="en-US" sz="1500" dirty="0">
              <a:solidFill>
                <a:schemeClr val="dk2"/>
              </a:solidFill>
              <a:latin typeface="Open Sans"/>
              <a:ea typeface="Open Sans"/>
              <a:cs typeface="Open Sans"/>
              <a:sym typeface="Open Sans"/>
            </a:endParaRPr>
          </a:p>
        </p:txBody>
      </p:sp>
      <p:pic>
        <p:nvPicPr>
          <p:cNvPr id="2052" name="Picture 4" descr="Lama und Alpaka: So könnt ihr die Kamele aus den Anden unterscheiden |  Tiere | Natur | Verstehen | ARD alpha">
            <a:extLst>
              <a:ext uri="{FF2B5EF4-FFF2-40B4-BE49-F238E27FC236}">
                <a16:creationId xmlns:a16="http://schemas.microsoft.com/office/drawing/2014/main" id="{A113851B-CFCE-496F-ADB4-3BA3803D55E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98" y="1136387"/>
            <a:ext cx="1676400" cy="22324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73662DC5-0208-43F9-AD94-AA7D8B2F458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" smtClean="0"/>
              <a:t>24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24076432"/>
      </p:ext>
    </p:extLst>
  </p:cSld>
  <p:clrMapOvr>
    <a:masterClrMapping/>
  </p:clrMapOvr>
</p:sld>
</file>

<file path=ppt/theme/theme1.xml><?xml version="1.0" encoding="utf-8"?>
<a:theme xmlns:a="http://schemas.openxmlformats.org/drawingml/2006/main" name="Tropic">
  <a:themeElements>
    <a:clrScheme name="Tropic">
      <a:dk1>
        <a:srgbClr val="A1E8D9"/>
      </a:dk1>
      <a:lt1>
        <a:srgbClr val="FFFFFF"/>
      </a:lt1>
      <a:dk2>
        <a:srgbClr val="695D46"/>
      </a:dk2>
      <a:lt2>
        <a:srgbClr val="B3A77D"/>
      </a:lt2>
      <a:accent1>
        <a:srgbClr val="EF6C00"/>
      </a:accent1>
      <a:accent2>
        <a:srgbClr val="009668"/>
      </a:accent2>
      <a:accent3>
        <a:srgbClr val="4DB6AC"/>
      </a:accent3>
      <a:accent4>
        <a:srgbClr val="FF9800"/>
      </a:accent4>
      <a:accent5>
        <a:srgbClr val="CE93D8"/>
      </a:accent5>
      <a:accent6>
        <a:srgbClr val="EEFF41"/>
      </a:accent6>
      <a:hlink>
        <a:srgbClr val="CE93D8"/>
      </a:hlink>
      <a:folHlink>
        <a:srgbClr val="CE93D8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uni_basel_V04_de">
  <a:themeElements>
    <a:clrScheme name="Uni Basel">
      <a:dk1>
        <a:srgbClr val="000000"/>
      </a:dk1>
      <a:lt1>
        <a:srgbClr val="FFFFFF"/>
      </a:lt1>
      <a:dk2>
        <a:srgbClr val="006E6E"/>
      </a:dk2>
      <a:lt2>
        <a:srgbClr val="BEC3C8"/>
      </a:lt2>
      <a:accent1>
        <a:srgbClr val="A5D7D2"/>
      </a:accent1>
      <a:accent2>
        <a:srgbClr val="1EA5A5"/>
      </a:accent2>
      <a:accent3>
        <a:srgbClr val="2D373C"/>
      </a:accent3>
      <a:accent4>
        <a:srgbClr val="8C9196"/>
      </a:accent4>
      <a:accent5>
        <a:srgbClr val="D20537"/>
      </a:accent5>
      <a:accent6>
        <a:srgbClr val="EB829B"/>
      </a:accent6>
      <a:hlink>
        <a:srgbClr val="000000"/>
      </a:hlink>
      <a:folHlink>
        <a:srgbClr val="000000"/>
      </a:folHlink>
    </a:clrScheme>
    <a:fontScheme name="Uni Basel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>
          <a:solidFill>
            <a:schemeClr val="tx1"/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0" tIns="0" rIns="0" bIns="0" rtlCol="0">
        <a:noAutofit/>
      </a:bodyPr>
      <a:lstStyle>
        <a:defPPr>
          <a:lnSpc>
            <a:spcPts val="2200"/>
          </a:lnSpc>
          <a:defRPr dirty="0"/>
        </a:defPPr>
      </a:lstStyle>
    </a:txDef>
  </a:objectDefaults>
  <a:extraClrSchemeLst>
    <a:extraClrScheme>
      <a:clrScheme name="Uni Basel">
        <a:dk1>
          <a:srgbClr val="000000"/>
        </a:dk1>
        <a:lt1>
          <a:srgbClr val="FFFFFF"/>
        </a:lt1>
        <a:dk2>
          <a:srgbClr val="006E6E"/>
        </a:dk2>
        <a:lt2>
          <a:srgbClr val="BEC3C8"/>
        </a:lt2>
        <a:accent1>
          <a:srgbClr val="A5D7D2"/>
        </a:accent1>
        <a:accent2>
          <a:srgbClr val="1EA5A5"/>
        </a:accent2>
        <a:accent3>
          <a:srgbClr val="2D373C"/>
        </a:accent3>
        <a:accent4>
          <a:srgbClr val="8C9196"/>
        </a:accent4>
        <a:accent5>
          <a:srgbClr val="D20537"/>
        </a:accent5>
        <a:accent6>
          <a:srgbClr val="EB829B"/>
        </a:accent6>
        <a:hlink>
          <a:srgbClr val="000000"/>
        </a:hlink>
        <a:folHlink>
          <a:srgbClr val="0000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4472C4"/>
    </a:accent1>
    <a:accent2>
      <a:srgbClr val="ED7D31"/>
    </a:accent2>
    <a:accent3>
      <a:srgbClr val="A5A5A5"/>
    </a:accent3>
    <a:accent4>
      <a:srgbClr val="FFC000"/>
    </a:accent4>
    <a:accent5>
      <a:srgbClr val="5B9BD5"/>
    </a:accent5>
    <a:accent6>
      <a:srgbClr val="70AD47"/>
    </a:accent6>
    <a:hlink>
      <a:srgbClr val="0563C1"/>
    </a:hlink>
    <a:folHlink>
      <a:srgbClr val="954F72"/>
    </a:folHlink>
  </a:clrScheme>
  <a:fontScheme name="Office">
    <a:majorFont>
      <a:latin typeface="Calibri Light" panose="020F0302020204030204"/>
      <a:ea typeface=""/>
      <a:cs typeface=""/>
      <a:font script="Jpan" typeface="游ゴシック Light"/>
      <a:font script="Hang" typeface="맑은 고딕"/>
      <a:font script="Hans" typeface="等线 Light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ajorFont>
    <a:minorFont>
      <a:latin typeface="Calibri" panose="020F0502020204030204"/>
      <a:ea typeface=""/>
      <a:cs typeface=""/>
      <a:font script="Jpan" typeface="游ゴシック"/>
      <a:font script="Hang" typeface="맑은 고딕"/>
      <a:font script="Hans" typeface="等线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  <a:font script="Armn" typeface="Arial"/>
      <a:font script="Bugi" typeface="Leelawadee UI"/>
      <a:font script="Bopo" typeface="Microsoft JhengHei"/>
      <a:font script="Java" typeface="Javanese Text"/>
      <a:font script="Lisu" typeface="Segoe UI"/>
      <a:font script="Mymr" typeface="Myanmar Text"/>
      <a:font script="Nkoo" typeface="Ebrima"/>
      <a:font script="Olck" typeface="Nirmala UI"/>
      <a:font script="Osma" typeface="Ebrima"/>
      <a:font script="Phag" typeface="Phagspa"/>
      <a:font script="Syrn" typeface="Estrangelo Edessa"/>
      <a:font script="Syrj" typeface="Estrangelo Edessa"/>
      <a:font script="Syre" typeface="Estrangelo Edessa"/>
      <a:font script="Sora" typeface="Nirmala UI"/>
      <a:font script="Tale" typeface="Microsoft Tai Le"/>
      <a:font script="Talu" typeface="Microsoft New Tai Lue"/>
      <a:font script="Tfng" typeface="Ebrima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lumMod val="110000"/>
              <a:satMod val="105000"/>
              <a:tint val="67000"/>
            </a:schemeClr>
          </a:gs>
          <a:gs pos="50000">
            <a:schemeClr val="phClr">
              <a:lumMod val="105000"/>
              <a:satMod val="103000"/>
              <a:tint val="73000"/>
            </a:schemeClr>
          </a:gs>
          <a:gs pos="100000">
            <a:schemeClr val="phClr">
              <a:lumMod val="105000"/>
              <a:satMod val="109000"/>
              <a:tint val="81000"/>
            </a:schemeClr>
          </a:gs>
        </a:gsLst>
        <a:lin ang="5400000" scaled="0"/>
      </a:gradFill>
      <a:gradFill rotWithShape="1">
        <a:gsLst>
          <a:gs pos="0">
            <a:schemeClr val="phClr">
              <a:satMod val="103000"/>
              <a:lumMod val="102000"/>
              <a:tint val="94000"/>
            </a:schemeClr>
          </a:gs>
          <a:gs pos="50000">
            <a:schemeClr val="phClr">
              <a:satMod val="110000"/>
              <a:lumMod val="100000"/>
              <a:shade val="100000"/>
            </a:schemeClr>
          </a:gs>
          <a:gs pos="100000">
            <a:schemeClr val="phClr">
              <a:lumMod val="99000"/>
              <a:satMod val="120000"/>
              <a:shade val="78000"/>
            </a:schemeClr>
          </a:gs>
        </a:gsLst>
        <a:lin ang="5400000" scaled="0"/>
      </a:gradFill>
    </a:fillStyleLst>
    <a:lnStyleLst>
      <a:ln w="6350" cap="flat" cmpd="sng" algn="ctr">
        <a:solidFill>
          <a:schemeClr val="phClr"/>
        </a:solidFill>
        <a:prstDash val="solid"/>
        <a:miter lim="800000"/>
      </a:ln>
      <a:ln w="12700" cap="flat" cmpd="sng" algn="ctr">
        <a:solidFill>
          <a:schemeClr val="phClr"/>
        </a:solidFill>
        <a:prstDash val="solid"/>
        <a:miter lim="800000"/>
      </a:ln>
      <a:ln w="19050" cap="flat" cmpd="sng" algn="ctr">
        <a:solidFill>
          <a:schemeClr val="phClr"/>
        </a:solidFill>
        <a:prstDash val="solid"/>
        <a:miter lim="800000"/>
      </a:ln>
    </a:lnStyleLst>
    <a:effectStyleLst>
      <a:effectStyle>
        <a:effectLst/>
      </a:effectStyle>
      <a:effectStyle>
        <a:effectLst/>
      </a:effectStyle>
      <a:effectStyle>
        <a:effectLst>
          <a:outerShdw blurRad="57150" dist="19050" dir="5400000" algn="ctr" rotWithShape="0">
            <a:srgbClr val="000000">
              <a:alpha val="63000"/>
            </a:srgbClr>
          </a:outerShdw>
        </a:effectLst>
      </a:effectStyle>
    </a:effectStyleLst>
    <a:bgFillStyleLst>
      <a:solidFill>
        <a:schemeClr val="phClr"/>
      </a:solidFill>
      <a:solidFill>
        <a:schemeClr val="phClr">
          <a:tint val="95000"/>
          <a:satMod val="170000"/>
        </a:schemeClr>
      </a:solidFill>
      <a:gradFill rotWithShape="1">
        <a:gsLst>
          <a:gs pos="0">
            <a:schemeClr val="phClr">
              <a:tint val="93000"/>
              <a:satMod val="150000"/>
              <a:shade val="98000"/>
              <a:lumMod val="102000"/>
            </a:schemeClr>
          </a:gs>
          <a:gs pos="50000">
            <a:schemeClr val="phClr">
              <a:tint val="98000"/>
              <a:satMod val="130000"/>
              <a:shade val="90000"/>
              <a:lumMod val="103000"/>
            </a:schemeClr>
          </a:gs>
          <a:gs pos="100000">
            <a:schemeClr val="phClr">
              <a:shade val="63000"/>
              <a:satMod val="120000"/>
            </a:schemeClr>
          </a:gs>
        </a:gsLst>
        <a:lin ang="5400000" scaled="0"/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3168</Words>
  <Application>Microsoft Office PowerPoint</Application>
  <PresentationFormat>On-screen Show (16:9)</PresentationFormat>
  <Paragraphs>576</Paragraphs>
  <Slides>24</Slides>
  <Notes>24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24</vt:i4>
      </vt:variant>
    </vt:vector>
  </HeadingPairs>
  <TitlesOfParts>
    <vt:vector size="33" baseType="lpstr">
      <vt:lpstr>Cambria Math</vt:lpstr>
      <vt:lpstr>Georgia</vt:lpstr>
      <vt:lpstr>Times New Roman</vt:lpstr>
      <vt:lpstr>Open Sans</vt:lpstr>
      <vt:lpstr>Arial</vt:lpstr>
      <vt:lpstr>Calibri</vt:lpstr>
      <vt:lpstr>PT Sans Narrow</vt:lpstr>
      <vt:lpstr>Tropic</vt:lpstr>
      <vt:lpstr>uni_basel_V04_de</vt:lpstr>
      <vt:lpstr>Market Power and Fossil Fuel Subsidy Reforms  A CGE Approach with Endogenous Markups</vt:lpstr>
      <vt:lpstr>Introduction</vt:lpstr>
      <vt:lpstr>Literature - Background</vt:lpstr>
      <vt:lpstr>Model</vt:lpstr>
      <vt:lpstr>Framework - Imperfect Compt. </vt:lpstr>
      <vt:lpstr>Global Reform - Oil</vt:lpstr>
      <vt:lpstr>Global Reform - Oil</vt:lpstr>
      <vt:lpstr>Global Reform - Oil</vt:lpstr>
      <vt:lpstr>Global Reform - Oil</vt:lpstr>
      <vt:lpstr>Global Reform - Markups &amp; Firm entry/exit</vt:lpstr>
      <vt:lpstr>Global Reform - GDP</vt:lpstr>
      <vt:lpstr>Conclusion</vt:lpstr>
      <vt:lpstr>End</vt:lpstr>
      <vt:lpstr>References (1)</vt:lpstr>
      <vt:lpstr>References (2)</vt:lpstr>
      <vt:lpstr>References (3)</vt:lpstr>
      <vt:lpstr>Production Structure</vt:lpstr>
      <vt:lpstr>Model markups </vt:lpstr>
      <vt:lpstr>Benchmark Calibration</vt:lpstr>
      <vt:lpstr>Oil Consumption Sensitivity</vt:lpstr>
      <vt:lpstr>Illustrative SAM</vt:lpstr>
      <vt:lpstr>Mixed-complementarity Problem (MCP)</vt:lpstr>
      <vt:lpstr>MCP stage 1</vt:lpstr>
      <vt:lpstr>MCP stage 2 – Aka. Knowing your Lemmas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PhD Position in Land Use Change Interview</dc:title>
  <dc:creator>Robin Argueyrolles</dc:creator>
  <cp:lastModifiedBy>Robin Argueyrolles</cp:lastModifiedBy>
  <cp:revision>475</cp:revision>
  <dcterms:modified xsi:type="dcterms:W3CDTF">2025-06-17T11:18:35Z</dcterms:modified>
</cp:coreProperties>
</file>