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62" r:id="rId4"/>
    <p:sldId id="263" r:id="rId5"/>
    <p:sldId id="259" r:id="rId6"/>
    <p:sldId id="264" r:id="rId7"/>
    <p:sldId id="265" r:id="rId8"/>
    <p:sldId id="266" r:id="rId9"/>
    <p:sldId id="271" r:id="rId10"/>
    <p:sldId id="260" r:id="rId11"/>
    <p:sldId id="268" r:id="rId12"/>
    <p:sldId id="272" r:id="rId13"/>
    <p:sldId id="273" r:id="rId14"/>
    <p:sldId id="267" r:id="rId15"/>
    <p:sldId id="286" r:id="rId16"/>
    <p:sldId id="274" r:id="rId17"/>
    <p:sldId id="284" r:id="rId18"/>
    <p:sldId id="285" r:id="rId19"/>
    <p:sldId id="281" r:id="rId20"/>
    <p:sldId id="283" r:id="rId21"/>
    <p:sldId id="282" r:id="rId22"/>
    <p:sldId id="269" r:id="rId23"/>
    <p:sldId id="27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76159" autoAdjust="0"/>
  </p:normalViewPr>
  <p:slideViewPr>
    <p:cSldViewPr snapToGrid="0">
      <p:cViewPr varScale="1">
        <p:scale>
          <a:sx n="51" d="100"/>
          <a:sy n="51" d="100"/>
        </p:scale>
        <p:origin x="127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5CB2A2-C248-4D1C-9EB6-A0FBC4140A37}" type="datetimeFigureOut">
              <a:rPr lang="es-AR" smtClean="0"/>
              <a:t>25/6/2021</a:t>
            </a:fld>
            <a:endParaRPr lang="es-AR"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65B3F-30B7-4BE2-B359-C6544A8C78A8}" type="slidenum">
              <a:rPr lang="es-AR" smtClean="0"/>
              <a:t>‹#›</a:t>
            </a:fld>
            <a:endParaRPr lang="es-AR" dirty="0"/>
          </a:p>
        </p:txBody>
      </p:sp>
    </p:spTree>
    <p:extLst>
      <p:ext uri="{BB962C8B-B14F-4D97-AF65-F5344CB8AC3E}">
        <p14:creationId xmlns:p14="http://schemas.microsoft.com/office/powerpoint/2010/main" val="119298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3</a:t>
            </a:fld>
            <a:endParaRPr lang="es-AR" dirty="0"/>
          </a:p>
        </p:txBody>
      </p:sp>
    </p:spTree>
    <p:extLst>
      <p:ext uri="{BB962C8B-B14F-4D97-AF65-F5344CB8AC3E}">
        <p14:creationId xmlns:p14="http://schemas.microsoft.com/office/powerpoint/2010/main" val="280451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4</a:t>
            </a:fld>
            <a:endParaRPr lang="es-AR" dirty="0"/>
          </a:p>
        </p:txBody>
      </p:sp>
    </p:spTree>
    <p:extLst>
      <p:ext uri="{BB962C8B-B14F-4D97-AF65-F5344CB8AC3E}">
        <p14:creationId xmlns:p14="http://schemas.microsoft.com/office/powerpoint/2010/main" val="3688649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Marcador de notas 2"/>
              <p:cNvSpPr>
                <a:spLocks noGrp="1"/>
              </p:cNvSpPr>
              <p:nvPr>
                <p:ph type="body" idx="1"/>
              </p:nvPr>
            </p:nvSpPr>
            <p:spPr/>
            <p:txBody>
              <a:bodyPr/>
              <a:lstStyle/>
              <a:p>
                <a:endParaRPr lang="en-US" noProof="0" dirty="0"/>
              </a:p>
            </p:txBody>
          </p:sp>
        </mc:Choice>
        <mc:Fallback xmlns="">
          <p:sp>
            <p:nvSpPr>
              <p:cNvPr id="3" name="Marcador de notas 2"/>
              <p:cNvSpPr>
                <a:spLocks noGrp="1"/>
              </p:cNvSpPr>
              <p:nvPr>
                <p:ph type="body" idx="1"/>
              </p:nvPr>
            </p:nvSpPr>
            <p:spPr/>
            <p:txBody>
              <a:bodyPr/>
              <a:lstStyle/>
              <a:p>
                <a:r>
                  <a:rPr lang="en-US" noProof="0" dirty="0"/>
                  <a:t>[MC: To be fair, I would say “efficiency parameter </a:t>
                </a:r>
                <a:r>
                  <a:rPr lang="en-US" i="0">
                    <a:effectLst/>
                    <a:latin typeface="Cambria Math" panose="02040503050406030204" pitchFamily="18" charset="0"/>
                    <a:cs typeface="Times New Roman" panose="02020603050405020304" pitchFamily="18" charset="0"/>
                  </a:rPr>
                  <a:t>(</a:t>
                </a:r>
                <a:r>
                  <a:rPr lang="en-US" b="0" i="0">
                    <a:effectLst/>
                    <a:latin typeface="Cambria Math" panose="02040503050406030204" pitchFamily="18" charset="0"/>
                    <a:cs typeface="Times New Roman" panose="02020603050405020304" pitchFamily="18" charset="0"/>
                  </a:rPr>
                  <a:t>0</a:t>
                </a:r>
                <a:r>
                  <a:rPr lang="en-US" b="0" i="0">
                    <a:effectLst/>
                    <a:latin typeface="Cambria Math" panose="02040503050406030204" pitchFamily="18" charset="0"/>
                    <a:ea typeface="Cambria Math" panose="02040503050406030204" pitchFamily="18" charset="0"/>
                    <a:cs typeface="Times New Roman" panose="02020603050405020304" pitchFamily="18" charset="0"/>
                  </a:rPr>
                  <a:t>≤</a:t>
                </a:r>
                <a:r>
                  <a:rPr lang="en-US" i="0">
                    <a:effectLst/>
                    <a:latin typeface="Cambria Math" panose="02040503050406030204" pitchFamily="18" charset="0"/>
                    <a:ea typeface="Cambria Math" panose="02040503050406030204" pitchFamily="18" charset="0"/>
                    <a:cs typeface="Times New Roman" panose="02020603050405020304" pitchFamily="18" charset="0"/>
                  </a:rPr>
                  <a:t>𝜀≤1)</a:t>
                </a:r>
                <a:r>
                  <a:rPr lang="en-US" noProof="0" dirty="0"/>
                  <a:t> or function”.]</a:t>
                </a:r>
              </a:p>
            </p:txBody>
          </p:sp>
        </mc:Fallback>
      </mc:AlternateContent>
      <p:sp>
        <p:nvSpPr>
          <p:cNvPr id="4" name="Marcador de número de diapositiva 3"/>
          <p:cNvSpPr>
            <a:spLocks noGrp="1"/>
          </p:cNvSpPr>
          <p:nvPr>
            <p:ph type="sldNum" sz="quarter" idx="5"/>
          </p:nvPr>
        </p:nvSpPr>
        <p:spPr/>
        <p:txBody>
          <a:bodyPr/>
          <a:lstStyle/>
          <a:p>
            <a:fld id="{91865B3F-30B7-4BE2-B359-C6544A8C78A8}" type="slidenum">
              <a:rPr lang="es-AR" smtClean="0"/>
              <a:t>8</a:t>
            </a:fld>
            <a:endParaRPr lang="es-AR" dirty="0"/>
          </a:p>
        </p:txBody>
      </p:sp>
    </p:spTree>
    <p:extLst>
      <p:ext uri="{BB962C8B-B14F-4D97-AF65-F5344CB8AC3E}">
        <p14:creationId xmlns:p14="http://schemas.microsoft.com/office/powerpoint/2010/main" val="902487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noProof="0"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9</a:t>
            </a:fld>
            <a:endParaRPr lang="es-AR" dirty="0"/>
          </a:p>
        </p:txBody>
      </p:sp>
    </p:spTree>
    <p:extLst>
      <p:ext uri="{BB962C8B-B14F-4D97-AF65-F5344CB8AC3E}">
        <p14:creationId xmlns:p14="http://schemas.microsoft.com/office/powerpoint/2010/main" val="139261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12</a:t>
            </a:fld>
            <a:endParaRPr lang="es-AR" dirty="0"/>
          </a:p>
        </p:txBody>
      </p:sp>
    </p:spTree>
    <p:extLst>
      <p:ext uri="{BB962C8B-B14F-4D97-AF65-F5344CB8AC3E}">
        <p14:creationId xmlns:p14="http://schemas.microsoft.com/office/powerpoint/2010/main" val="3234289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13</a:t>
            </a:fld>
            <a:endParaRPr lang="es-AR" dirty="0"/>
          </a:p>
        </p:txBody>
      </p:sp>
    </p:spTree>
    <p:extLst>
      <p:ext uri="{BB962C8B-B14F-4D97-AF65-F5344CB8AC3E}">
        <p14:creationId xmlns:p14="http://schemas.microsoft.com/office/powerpoint/2010/main" val="3671226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14</a:t>
            </a:fld>
            <a:endParaRPr lang="es-AR" dirty="0"/>
          </a:p>
        </p:txBody>
      </p:sp>
    </p:spTree>
    <p:extLst>
      <p:ext uri="{BB962C8B-B14F-4D97-AF65-F5344CB8AC3E}">
        <p14:creationId xmlns:p14="http://schemas.microsoft.com/office/powerpoint/2010/main" val="3375951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eriod"/>
                  <a:tabLst/>
                  <a:defRPr/>
                </a:pPr>
                <a:r>
                  <a:rPr lang="en-US" sz="1200" dirty="0">
                    <a:effectLst/>
                    <a:ea typeface="Times New Roman" panose="02020603050405020304" pitchFamily="18" charset="0"/>
                    <a:cs typeface="Times New Roman" panose="02020603050405020304" pitchFamily="18" charset="0"/>
                  </a:rPr>
                  <a:t>Original equation</a:t>
                </a:r>
                <a:r>
                  <a:rPr lang="en-US" sz="1200" baseline="0" dirty="0">
                    <a:effectLst/>
                    <a:ea typeface="Times New Roman" panose="02020603050405020304" pitchFamily="18" charset="0"/>
                    <a:cs typeface="Times New Roman" panose="02020603050405020304" pitchFamily="18" charset="0"/>
                  </a:rPr>
                  <a:t> above for case 0: </a:t>
                </a:r>
                <a:r>
                  <a:rPr lang="en-US" sz="1200" i="0">
                    <a:effectLst/>
                    <a:latin typeface="Cambria Math" panose="02040503050406030204" pitchFamily="18" charset="0"/>
                    <a:ea typeface="Times New Roman" panose="02020603050405020304" pitchFamily="18" charset="0"/>
                    <a:cs typeface="Times New Roman" panose="02020603050405020304" pitchFamily="18" charset="0"/>
                  </a:rPr>
                  <a:t>𝑄_(𝑎,𝑡)=</a:t>
                </a:r>
                <a:r>
                  <a:rPr lang="en-US" sz="1200" i="0">
                    <a:latin typeface="Cambria Math" panose="02040503050406030204" pitchFamily="18" charset="0"/>
                    <a:ea typeface="Calibri" panose="020F0502020204030204" pitchFamily="34" charset="0"/>
                    <a:cs typeface="Times New Roman" panose="02020603050405020304" pitchFamily="18" charset="0"/>
                  </a:rPr>
                  <a:t>𝐴_𝑎</a:t>
                </a:r>
                <a:r>
                  <a:rPr lang="en-US" sz="1200" i="0">
                    <a:effectLst/>
                    <a:latin typeface="Cambria Math" panose="02040503050406030204" pitchFamily="18" charset="0"/>
                    <a:ea typeface="Times New Roman" panose="02020603050405020304" pitchFamily="18" charset="0"/>
                    <a:cs typeface="Times New Roman" panose="02020603050405020304" pitchFamily="18" charset="0"/>
                  </a:rPr>
                  <a:t>⋅𝐾_(𝑎,𝑡)^(𝛽_𝑎^𝑘 )⋅𝐿_(𝑎,𝑡)^(𝛽_𝑎^𝑙 )⋅</a:t>
                </a:r>
                <a:r>
                  <a:rPr lang="en-US" sz="1200" i="0">
                    <a:effectLst/>
                    <a:latin typeface="Cambria Math" panose="02040503050406030204" pitchFamily="18" charset="0"/>
                    <a:cs typeface="Times New Roman" panose="02020603050405020304" pitchFamily="18" charset="0"/>
                  </a:rPr>
                  <a:t>(</a:t>
                </a:r>
                <a:r>
                  <a:rPr lang="en-US" sz="1200" i="0">
                    <a:effectLst/>
                    <a:latin typeface="Cambria Math" panose="02040503050406030204" pitchFamily="18" charset="0"/>
                    <a:ea typeface="Times New Roman" panose="02020603050405020304" pitchFamily="18" charset="0"/>
                    <a:cs typeface="Times New Roman" panose="02020603050405020304" pitchFamily="18" charset="0"/>
                  </a:rPr>
                  <a:t>𝑍_𝑡/(𝑍_𝑡^0 ))^(𝛼_𝑎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[MC2: I have now adjusted the production function for case 0, making it the same as the one in previous slides of this PPT.]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B. Under the base for c0, are you imposing that the MP of infrastructure is identical over time? (I’m not sure …) If so, is this standard practice or just imposed here to generate identical base scenarios?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 Under c0, I’m not imposing that MP is identical over time. In fact, I’m now reporting it and its evolution is not uniform. I only imposed MP to calibrate the model. It’s seems to me that the standard practice is to ignore the value of MP.][HL2. But that seems OK as long as the value of </a:t>
                </a:r>
                <a:r>
                  <a:rPr lang="el-GR" sz="1200" b="1" dirty="0">
                    <a:effectLst/>
                    <a:latin typeface="Calibri" panose="020F0502020204030204" pitchFamily="34" charset="0"/>
                    <a:ea typeface="Times New Roman" panose="02020603050405020304" pitchFamily="18" charset="0"/>
                    <a:cs typeface="Times New Roman" panose="02020603050405020304" pitchFamily="18" charset="0"/>
                  </a:rPr>
                  <a:t>α</a:t>
                </a: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is plausible </a:t>
                </a:r>
                <a:r>
                  <a:rPr lang="en-US" sz="1200" b="1"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is it?][HL2. Clearly, you understand the empirical application much better than me so you should present it – let’s follow the IAFFE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[MC2: Currently, the value of alpha is 0.12. So, it is plausible. Regarding presentation, it seems to me that your understanding of the results is good!]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--Could one avoid imposing identical base scenarios by instead:</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presenting the base scenarios for the different cases with some differences between c0 (including a changing MPZa; the exogenous value is only imposed for year 0; and it is an interesting point that MPZa actually typically changes over time for case 0) compared to c1-c3; 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 The fact that MPZa changes over time does not depend on how the base scenario is defined. In this PPT, we are now reporting MPZa and MPZ for c0. In any case, I’ll explore having different base scenarios, one for c0 and another for c1-c3.][HL2. OK. Note that I changed the VA fn as you suggested – is all OK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[MC2: I did what I promised and so the VA is now the one that is presented in the previous sections of this PPT. Note that we now have different growth rates for L and K in the base.]</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for the non-base scenarios, presenting deviations from base for Qa and the levels of MPZ</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 I also considered this alternative but opted for doing the comparison of approaches starting from the base scenario. Also, it occurred to me that having (Z(t)/Z0(t))^alpha in the production function was also common practice. In any case, I’ll test this alterative – tomorrow morning at the latest.]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[HL2. Yes, I think I have seen this ratio too. But then it is no longer the same as the equation used in Section 3 so probably better to hide it under the 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[MC2: Given this, now the VA function is the same in all sections of the paper.]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Wouldn’t what I implicitly suggest under B be much closer to what typically has been done, which is what we want to compare cases 1-3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 It seems to me that you are correct. Regrettably, I focused on having the same base for all the 3 approaches. I’ll adjust.]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[HL2. I trust your judgment, I am not sure, as I said. Per se, I have no problem with having the same base as long as it doesn’t come at a cost in terms of changing the approach, which doesn’t seem to be the case, just the definition of A, as stated on this slide. But then I noted on a later slide that A calibration may impact MPZa.]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[MC2: The main impact of having the same base scenario was that MPZa was not changing in the base; it was the same for all cases. In the new version, MPZa decreases under case 0 because dMPZa/dZ&lt;0 and now Z has an impact also in the base.]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[MC2: Note that, given the assumption that kgrw&gt;lgrw, the capital-intensive activity (a-nagr) will grow faster than the labor-intensive activity.] </a:t>
                </a:r>
              </a:p>
              <a:p>
                <a:endParaRPr lang="en-US" dirty="0"/>
              </a:p>
            </p:txBody>
          </p:sp>
        </mc:Fallback>
      </mc:AlternateContent>
      <p:sp>
        <p:nvSpPr>
          <p:cNvPr id="4" name="Slide Number Placeholder 3"/>
          <p:cNvSpPr>
            <a:spLocks noGrp="1"/>
          </p:cNvSpPr>
          <p:nvPr>
            <p:ph type="sldNum" sz="quarter" idx="5"/>
          </p:nvPr>
        </p:nvSpPr>
        <p:spPr/>
        <p:txBody>
          <a:bodyPr/>
          <a:lstStyle/>
          <a:p>
            <a:fld id="{91865B3F-30B7-4BE2-B359-C6544A8C78A8}" type="slidenum">
              <a:rPr lang="es-AR" smtClean="0"/>
              <a:t>15</a:t>
            </a:fld>
            <a:endParaRPr lang="es-AR" dirty="0"/>
          </a:p>
        </p:txBody>
      </p:sp>
    </p:spTree>
    <p:extLst>
      <p:ext uri="{BB962C8B-B14F-4D97-AF65-F5344CB8AC3E}">
        <p14:creationId xmlns:p14="http://schemas.microsoft.com/office/powerpoint/2010/main" val="4084839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16</a:t>
            </a:fld>
            <a:endParaRPr lang="es-AR" dirty="0"/>
          </a:p>
        </p:txBody>
      </p:sp>
    </p:spTree>
    <p:extLst>
      <p:ext uri="{BB962C8B-B14F-4D97-AF65-F5344CB8AC3E}">
        <p14:creationId xmlns:p14="http://schemas.microsoft.com/office/powerpoint/2010/main" val="4250841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91865B3F-30B7-4BE2-B359-C6544A8C78A8}" type="slidenum">
              <a:rPr lang="es-AR" smtClean="0"/>
              <a:t>17</a:t>
            </a:fld>
            <a:endParaRPr lang="es-AR" dirty="0"/>
          </a:p>
        </p:txBody>
      </p:sp>
    </p:spTree>
    <p:extLst>
      <p:ext uri="{BB962C8B-B14F-4D97-AF65-F5344CB8AC3E}">
        <p14:creationId xmlns:p14="http://schemas.microsoft.com/office/powerpoint/2010/main" val="215603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0" noProof="0"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18</a:t>
            </a:fld>
            <a:endParaRPr lang="es-AR" dirty="0"/>
          </a:p>
        </p:txBody>
      </p:sp>
    </p:spTree>
    <p:extLst>
      <p:ext uri="{BB962C8B-B14F-4D97-AF65-F5344CB8AC3E}">
        <p14:creationId xmlns:p14="http://schemas.microsoft.com/office/powerpoint/2010/main" val="1142072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1865B3F-30B7-4BE2-B359-C6544A8C78A8}" type="slidenum">
              <a:rPr lang="es-AR" smtClean="0"/>
              <a:t>19</a:t>
            </a:fld>
            <a:endParaRPr lang="es-AR" dirty="0"/>
          </a:p>
        </p:txBody>
      </p:sp>
    </p:spTree>
    <p:extLst>
      <p:ext uri="{BB962C8B-B14F-4D97-AF65-F5344CB8AC3E}">
        <p14:creationId xmlns:p14="http://schemas.microsoft.com/office/powerpoint/2010/main" val="1091729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1" noProof="0"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20</a:t>
            </a:fld>
            <a:endParaRPr lang="es-AR" dirty="0"/>
          </a:p>
        </p:txBody>
      </p:sp>
    </p:spTree>
    <p:extLst>
      <p:ext uri="{BB962C8B-B14F-4D97-AF65-F5344CB8AC3E}">
        <p14:creationId xmlns:p14="http://schemas.microsoft.com/office/powerpoint/2010/main" val="227226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21</a:t>
            </a:fld>
            <a:endParaRPr lang="es-AR" dirty="0"/>
          </a:p>
        </p:txBody>
      </p:sp>
    </p:spTree>
    <p:extLst>
      <p:ext uri="{BB962C8B-B14F-4D97-AF65-F5344CB8AC3E}">
        <p14:creationId xmlns:p14="http://schemas.microsoft.com/office/powerpoint/2010/main" val="2610480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0" noProof="0" dirty="0"/>
          </a:p>
        </p:txBody>
      </p:sp>
      <p:sp>
        <p:nvSpPr>
          <p:cNvPr id="4" name="Marcador de número de diapositiva 3"/>
          <p:cNvSpPr>
            <a:spLocks noGrp="1"/>
          </p:cNvSpPr>
          <p:nvPr>
            <p:ph type="sldNum" sz="quarter" idx="5"/>
          </p:nvPr>
        </p:nvSpPr>
        <p:spPr/>
        <p:txBody>
          <a:bodyPr/>
          <a:lstStyle/>
          <a:p>
            <a:fld id="{91865B3F-30B7-4BE2-B359-C6544A8C78A8}" type="slidenum">
              <a:rPr lang="es-AR" smtClean="0"/>
              <a:t>22</a:t>
            </a:fld>
            <a:endParaRPr lang="es-AR" dirty="0"/>
          </a:p>
        </p:txBody>
      </p:sp>
    </p:spTree>
    <p:extLst>
      <p:ext uri="{BB962C8B-B14F-4D97-AF65-F5344CB8AC3E}">
        <p14:creationId xmlns:p14="http://schemas.microsoft.com/office/powerpoint/2010/main" val="4017094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55191-5E7E-45F6-AAF0-CB73C50B57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B284F0-5019-4BF6-9690-AB3AE19159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9ACE7F-5D5D-4040-A2F8-3EA5FF13AFFD}"/>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5" name="Footer Placeholder 4">
            <a:extLst>
              <a:ext uri="{FF2B5EF4-FFF2-40B4-BE49-F238E27FC236}">
                <a16:creationId xmlns:a16="http://schemas.microsoft.com/office/drawing/2014/main" id="{9E452EA5-8110-4E0E-A5DD-2B48B0A4BE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DC431E-C251-4350-8AC6-90A7F2520198}"/>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36327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EB19-3D7F-40BC-B31D-0240881D89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426A65-2781-418D-9FC9-B75924052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BC1203-F007-4AA8-A9E7-EC16D2AFE7D7}"/>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5" name="Footer Placeholder 4">
            <a:extLst>
              <a:ext uri="{FF2B5EF4-FFF2-40B4-BE49-F238E27FC236}">
                <a16:creationId xmlns:a16="http://schemas.microsoft.com/office/drawing/2014/main" id="{560EBF72-DD3E-4C44-BE2A-D73AB819E5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17EF3D-5F7C-4031-8033-2BDD49529732}"/>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1163499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1032-5233-4658-A148-4C9DDAAC94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7CF806-5677-490C-9686-41EFDEE9BC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90224-90F7-4871-AC2A-1C2D04EC899E}"/>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5" name="Footer Placeholder 4">
            <a:extLst>
              <a:ext uri="{FF2B5EF4-FFF2-40B4-BE49-F238E27FC236}">
                <a16:creationId xmlns:a16="http://schemas.microsoft.com/office/drawing/2014/main" id="{92829420-A7FC-41D5-9D90-434B10B113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617B22-49CE-4396-B6B3-AD108DF51725}"/>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2011291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9C5A-7A3B-4FFC-AB18-093832AA4E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88EA64-3039-45C6-8CDA-D90C576708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272E69-DD4A-4FF0-9CF9-C7D7D5058A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A0EC4E-3A5A-4F67-83C4-CDF7D904E7AF}"/>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6" name="Footer Placeholder 5">
            <a:extLst>
              <a:ext uri="{FF2B5EF4-FFF2-40B4-BE49-F238E27FC236}">
                <a16:creationId xmlns:a16="http://schemas.microsoft.com/office/drawing/2014/main" id="{7BE38E1B-5CAC-43FA-9F56-3C7572BD1E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CED28D7-B170-4B19-B435-34AF76BC5303}"/>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360782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8436-3A98-4AAD-A72E-FE0A3FD9FB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86337A-D365-46A8-99BF-60EE642FA8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7483C0-A9A7-42DB-8B17-07C633CAFE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C9D8E9-A50F-4E13-8487-EBF00EEA63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0F30CD-A862-41D1-91C5-631A558715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9A242C-2292-43AC-B7B4-753D6AA1418D}"/>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8" name="Footer Placeholder 7">
            <a:extLst>
              <a:ext uri="{FF2B5EF4-FFF2-40B4-BE49-F238E27FC236}">
                <a16:creationId xmlns:a16="http://schemas.microsoft.com/office/drawing/2014/main" id="{85B6DFCE-05FE-4E28-8BC2-14156DDD1E4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7CEED16-7F2D-4065-AB58-9D3C5B551AE9}"/>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2695173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A081-6D35-46E2-9374-FBE445AF8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44C69F-95E8-465B-9785-E3625D0FDC44}"/>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4" name="Footer Placeholder 3">
            <a:extLst>
              <a:ext uri="{FF2B5EF4-FFF2-40B4-BE49-F238E27FC236}">
                <a16:creationId xmlns:a16="http://schemas.microsoft.com/office/drawing/2014/main" id="{9778B848-0D4D-455D-8E28-5D67DCEF80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FDBAD23-1B8D-4E31-A8D9-15045624DCAF}"/>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904447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653B6F-3217-413A-8E13-BCDB9D20696C}"/>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3" name="Footer Placeholder 2">
            <a:extLst>
              <a:ext uri="{FF2B5EF4-FFF2-40B4-BE49-F238E27FC236}">
                <a16:creationId xmlns:a16="http://schemas.microsoft.com/office/drawing/2014/main" id="{B9479533-3D54-4A9C-9985-C3ABD0EBA66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C1AF1AF-0391-4029-B996-813550D7448E}"/>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382495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D924-C9B6-4EE5-93F6-61D46F371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B60F82-C11C-40A8-8400-8EBDD2664F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189DA0-C420-4994-A40C-EF73381B5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DAA0ED-6382-4ED9-910C-5F84F6F6D94E}"/>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6" name="Footer Placeholder 5">
            <a:extLst>
              <a:ext uri="{FF2B5EF4-FFF2-40B4-BE49-F238E27FC236}">
                <a16:creationId xmlns:a16="http://schemas.microsoft.com/office/drawing/2014/main" id="{BEEE458B-A386-4440-B22D-1234F8577EC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5D7F506-C75C-4081-B3A0-AE5BFC2E28DE}"/>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88375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C8FC6-F85D-4576-A8B4-25A821ECC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B8CE83-3C21-496A-ABB8-290655C45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7D2C485-47AD-48E9-8C14-24110E932F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B6E258-037F-42DB-8B53-6D0AE697893D}"/>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6" name="Footer Placeholder 5">
            <a:extLst>
              <a:ext uri="{FF2B5EF4-FFF2-40B4-BE49-F238E27FC236}">
                <a16:creationId xmlns:a16="http://schemas.microsoft.com/office/drawing/2014/main" id="{FD01E3FE-7BC8-4EED-B836-F4F272C80F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0F3E770-74DE-4A12-8ED6-EA1DC773B4A0}"/>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694744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84D3-A908-4CB9-A4E1-E93A65816E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22D006-C726-41A4-9EBF-56D65267E5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285E67-ACA2-4EAB-BB0C-527E94284D2A}"/>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5" name="Footer Placeholder 4">
            <a:extLst>
              <a:ext uri="{FF2B5EF4-FFF2-40B4-BE49-F238E27FC236}">
                <a16:creationId xmlns:a16="http://schemas.microsoft.com/office/drawing/2014/main" id="{C87A6C99-C83D-46C3-8F5F-DEF7ADD3698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9397EA-AF89-40FE-BE79-08A400B9F806}"/>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2164795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04B66-C5BF-4AE3-8753-D9EF5B32B2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446A2C-92A6-4D34-AC6C-7683B7EFE2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3ABA85-050C-4184-9897-827C8D7ED60E}"/>
              </a:ext>
            </a:extLst>
          </p:cNvPr>
          <p:cNvSpPr>
            <a:spLocks noGrp="1"/>
          </p:cNvSpPr>
          <p:nvPr>
            <p:ph type="dt" sz="half" idx="10"/>
          </p:nvPr>
        </p:nvSpPr>
        <p:spPr/>
        <p:txBody>
          <a:bodyPr/>
          <a:lstStyle/>
          <a:p>
            <a:fld id="{B449275A-AD95-4EB5-9657-A311A13C5BC8}" type="datetimeFigureOut">
              <a:rPr lang="en-US" smtClean="0"/>
              <a:t>2021-06-25</a:t>
            </a:fld>
            <a:endParaRPr lang="en-US" dirty="0"/>
          </a:p>
        </p:txBody>
      </p:sp>
      <p:sp>
        <p:nvSpPr>
          <p:cNvPr id="5" name="Footer Placeholder 4">
            <a:extLst>
              <a:ext uri="{FF2B5EF4-FFF2-40B4-BE49-F238E27FC236}">
                <a16:creationId xmlns:a16="http://schemas.microsoft.com/office/drawing/2014/main" id="{3C33EF54-AA46-434D-A486-98D8976B4E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3FC20F-5932-4FE5-81DA-D632D348139A}"/>
              </a:ext>
            </a:extLst>
          </p:cNvPr>
          <p:cNvSpPr>
            <a:spLocks noGrp="1"/>
          </p:cNvSpPr>
          <p:nvPr>
            <p:ph type="sldNum" sz="quarter" idx="12"/>
          </p:nvPr>
        </p:nvSpPr>
        <p:spPr/>
        <p:txBody>
          <a:bodyPr/>
          <a:lstStyle/>
          <a:p>
            <a:fld id="{089D088F-8FCE-4743-930A-7741C4EF6F61}" type="slidenum">
              <a:rPr lang="en-US" smtClean="0"/>
              <a:t>‹#›</a:t>
            </a:fld>
            <a:endParaRPr lang="en-US" dirty="0"/>
          </a:p>
        </p:txBody>
      </p:sp>
    </p:spTree>
    <p:extLst>
      <p:ext uri="{BB962C8B-B14F-4D97-AF65-F5344CB8AC3E}">
        <p14:creationId xmlns:p14="http://schemas.microsoft.com/office/powerpoint/2010/main" val="2947090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ECFEB0-0902-40F9-AD8E-42F77DC886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5DD9FB-B190-4F73-97F0-557BB10577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6B7A07-D558-4878-926D-D582D03168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49275A-AD95-4EB5-9657-A311A13C5BC8}" type="datetimeFigureOut">
              <a:rPr lang="en-US" smtClean="0"/>
              <a:t>2021-06-25</a:t>
            </a:fld>
            <a:endParaRPr lang="en-US" dirty="0"/>
          </a:p>
        </p:txBody>
      </p:sp>
      <p:sp>
        <p:nvSpPr>
          <p:cNvPr id="5" name="Footer Placeholder 4">
            <a:extLst>
              <a:ext uri="{FF2B5EF4-FFF2-40B4-BE49-F238E27FC236}">
                <a16:creationId xmlns:a16="http://schemas.microsoft.com/office/drawing/2014/main" id="{AE902682-CA5E-4330-9F85-A861955714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E5ED10C-2584-4654-961F-CBCD3C6C51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9D088F-8FCE-4743-930A-7741C4EF6F61}" type="slidenum">
              <a:rPr lang="en-US" smtClean="0"/>
              <a:t>‹#›</a:t>
            </a:fld>
            <a:endParaRPr lang="en-US" dirty="0"/>
          </a:p>
        </p:txBody>
      </p:sp>
    </p:spTree>
    <p:extLst>
      <p:ext uri="{BB962C8B-B14F-4D97-AF65-F5344CB8AC3E}">
        <p14:creationId xmlns:p14="http://schemas.microsoft.com/office/powerpoint/2010/main" val="469752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B8064-B151-468A-BE48-1164F042D1A0}"/>
              </a:ext>
            </a:extLst>
          </p:cNvPr>
          <p:cNvSpPr>
            <a:spLocks noGrp="1"/>
          </p:cNvSpPr>
          <p:nvPr>
            <p:ph type="ctrTitle"/>
          </p:nvPr>
        </p:nvSpPr>
        <p:spPr>
          <a:xfrm>
            <a:off x="1524000" y="457200"/>
            <a:ext cx="9144000" cy="2143125"/>
          </a:xfrm>
        </p:spPr>
        <p:txBody>
          <a:bodyPr>
            <a:normAutofit/>
          </a:bodyPr>
          <a:lstStyle/>
          <a:p>
            <a:r>
              <a:rPr lang="en-US" sz="4800" dirty="0"/>
              <a:t>Infrastructure in CGE models:  Alternative formulations, empirical evidence, and a new approach</a:t>
            </a:r>
          </a:p>
        </p:txBody>
      </p:sp>
      <p:sp>
        <p:nvSpPr>
          <p:cNvPr id="3" name="Subtitle 2">
            <a:extLst>
              <a:ext uri="{FF2B5EF4-FFF2-40B4-BE49-F238E27FC236}">
                <a16:creationId xmlns:a16="http://schemas.microsoft.com/office/drawing/2014/main" id="{14DAC931-712E-4281-8024-DDA8E71B0419}"/>
              </a:ext>
            </a:extLst>
          </p:cNvPr>
          <p:cNvSpPr>
            <a:spLocks noGrp="1"/>
          </p:cNvSpPr>
          <p:nvPr>
            <p:ph type="subTitle" idx="1"/>
          </p:nvPr>
        </p:nvSpPr>
        <p:spPr>
          <a:xfrm>
            <a:off x="1524000" y="3602037"/>
            <a:ext cx="9144000" cy="2865437"/>
          </a:xfrm>
        </p:spPr>
        <p:txBody>
          <a:bodyPr>
            <a:normAutofit lnSpcReduction="10000"/>
          </a:bodyPr>
          <a:lstStyle/>
          <a:p>
            <a:r>
              <a:rPr lang="en-US" sz="3600" dirty="0"/>
              <a:t>Hans Lofgren</a:t>
            </a:r>
          </a:p>
          <a:p>
            <a:r>
              <a:rPr lang="en-US" sz="3600" dirty="0"/>
              <a:t>Martín Cicowiez</a:t>
            </a:r>
          </a:p>
          <a:p>
            <a:endParaRPr lang="en-US" dirty="0"/>
          </a:p>
          <a:p>
            <a:r>
              <a:rPr lang="en-US" dirty="0"/>
              <a:t>Draft</a:t>
            </a:r>
          </a:p>
          <a:p>
            <a:r>
              <a:rPr lang="en-US" dirty="0"/>
              <a:t>Presentation prepared for the 24th Annual Conference on </a:t>
            </a:r>
          </a:p>
          <a:p>
            <a:r>
              <a:rPr lang="en-US" dirty="0"/>
              <a:t>Global Economic Analysis, June 23-25, 2021</a:t>
            </a:r>
          </a:p>
          <a:p>
            <a:endParaRPr lang="en-US" dirty="0"/>
          </a:p>
          <a:p>
            <a:endParaRPr lang="en-US" dirty="0"/>
          </a:p>
        </p:txBody>
      </p:sp>
    </p:spTree>
    <p:extLst>
      <p:ext uri="{BB962C8B-B14F-4D97-AF65-F5344CB8AC3E}">
        <p14:creationId xmlns:p14="http://schemas.microsoft.com/office/powerpoint/2010/main" val="188954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6A3C8-968F-45FE-BF0C-2AA853587D06}"/>
              </a:ext>
            </a:extLst>
          </p:cNvPr>
          <p:cNvSpPr>
            <a:spLocks noGrp="1"/>
          </p:cNvSpPr>
          <p:nvPr>
            <p:ph type="title"/>
          </p:nvPr>
        </p:nvSpPr>
        <p:spPr>
          <a:xfrm>
            <a:off x="838200" y="365126"/>
            <a:ext cx="10515600" cy="673100"/>
          </a:xfrm>
        </p:spPr>
        <p:txBody>
          <a:bodyPr>
            <a:normAutofit fontScale="90000"/>
          </a:bodyPr>
          <a:lstStyle/>
          <a:p>
            <a:r>
              <a:rPr lang="en-US" dirty="0"/>
              <a:t>1. Introduction</a:t>
            </a:r>
          </a:p>
        </p:txBody>
      </p:sp>
      <p:sp>
        <p:nvSpPr>
          <p:cNvPr id="3" name="Content Placeholder 2">
            <a:extLst>
              <a:ext uri="{FF2B5EF4-FFF2-40B4-BE49-F238E27FC236}">
                <a16:creationId xmlns:a16="http://schemas.microsoft.com/office/drawing/2014/main" id="{FE7BA856-1957-4F37-8604-D21EE812B6BC}"/>
              </a:ext>
            </a:extLst>
          </p:cNvPr>
          <p:cNvSpPr>
            <a:spLocks noGrp="1"/>
          </p:cNvSpPr>
          <p:nvPr>
            <p:ph idx="1"/>
          </p:nvPr>
        </p:nvSpPr>
        <p:spPr>
          <a:xfrm>
            <a:off x="838200" y="1287461"/>
            <a:ext cx="10515600" cy="5205413"/>
          </a:xfrm>
        </p:spPr>
        <p:txBody>
          <a:bodyPr>
            <a:normAutofit/>
          </a:bodyPr>
          <a:lstStyle/>
          <a:p>
            <a:r>
              <a:rPr lang="en-US" dirty="0"/>
              <a:t>The econometric literature suggests that investments in physical infrastructure have contributed strongly to economic growth, something that has convinced analysts to bring infrastructure into their CGE models.</a:t>
            </a:r>
          </a:p>
          <a:p>
            <a:r>
              <a:rPr lang="en-US" dirty="0"/>
              <a:t>Based on a review of the relevant literature, this paper proposes an alternative approach that overcomes some of the shortcomings that are identified. </a:t>
            </a:r>
          </a:p>
          <a:p>
            <a:r>
              <a:rPr lang="en-US" dirty="0"/>
              <a:t>In outline, we:</a:t>
            </a:r>
          </a:p>
          <a:p>
            <a:pPr lvl="1"/>
            <a:r>
              <a:rPr lang="en-US" dirty="0"/>
              <a:t>review the econometric evidence linking infrastructure to growth;</a:t>
            </a:r>
          </a:p>
          <a:p>
            <a:pPr lvl="1"/>
            <a:r>
              <a:rPr lang="en-US" dirty="0"/>
              <a:t>take stock of the treatment of infrastructure in CGE models;</a:t>
            </a:r>
          </a:p>
          <a:p>
            <a:pPr lvl="1"/>
            <a:r>
              <a:rPr lang="en-US" dirty="0"/>
              <a:t>propose an alternative approach that is tested and compared to alternatives in the literature. </a:t>
            </a:r>
          </a:p>
          <a:p>
            <a:endParaRPr lang="en-US" dirty="0"/>
          </a:p>
        </p:txBody>
      </p:sp>
    </p:spTree>
    <p:extLst>
      <p:ext uri="{BB962C8B-B14F-4D97-AF65-F5344CB8AC3E}">
        <p14:creationId xmlns:p14="http://schemas.microsoft.com/office/powerpoint/2010/main" val="196374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39102-4CC5-4B8D-806C-D858F0548E74}"/>
              </a:ext>
            </a:extLst>
          </p:cNvPr>
          <p:cNvSpPr>
            <a:spLocks noGrp="1"/>
          </p:cNvSpPr>
          <p:nvPr>
            <p:ph type="title"/>
          </p:nvPr>
        </p:nvSpPr>
        <p:spPr/>
        <p:txBody>
          <a:bodyPr/>
          <a:lstStyle/>
          <a:p>
            <a:r>
              <a:rPr lang="en-US" dirty="0"/>
              <a:t>2. Econometric studies of the impact of infrastructure investment</a:t>
            </a:r>
          </a:p>
        </p:txBody>
      </p:sp>
      <p:sp>
        <p:nvSpPr>
          <p:cNvPr id="3" name="Content Placeholder 2">
            <a:extLst>
              <a:ext uri="{FF2B5EF4-FFF2-40B4-BE49-F238E27FC236}">
                <a16:creationId xmlns:a16="http://schemas.microsoft.com/office/drawing/2014/main" id="{1DB77614-B017-4B56-BD25-A9917B3ADBB1}"/>
              </a:ext>
            </a:extLst>
          </p:cNvPr>
          <p:cNvSpPr>
            <a:spLocks noGrp="1"/>
          </p:cNvSpPr>
          <p:nvPr>
            <p:ph idx="1"/>
          </p:nvPr>
        </p:nvSpPr>
        <p:spPr>
          <a:xfrm>
            <a:off x="838200" y="1825625"/>
            <a:ext cx="10515600" cy="4667250"/>
          </a:xfrm>
        </p:spPr>
        <p:txBody>
          <a:bodyPr>
            <a:normAutofit/>
          </a:bodyPr>
          <a:lstStyle/>
          <a:p>
            <a:r>
              <a:rPr lang="en-US" dirty="0"/>
              <a:t>The key reference for this review is Calderón and Servén (2014).</a:t>
            </a:r>
          </a:p>
          <a:p>
            <a:r>
              <a:rPr lang="en-US" dirty="0"/>
              <a:t>Across most country contexts, infrastructure investments have had a positive impact on GDP. </a:t>
            </a:r>
          </a:p>
          <a:p>
            <a:r>
              <a:rPr lang="en-US" dirty="0"/>
              <a:t>The strength of this positive relationship depends on contextual factors, including:</a:t>
            </a:r>
          </a:p>
          <a:p>
            <a:pPr lvl="1"/>
            <a:r>
              <a:rPr lang="en-US" dirty="0"/>
              <a:t>Investment efficiency (spending → ↑ capital stock?);</a:t>
            </a:r>
          </a:p>
          <a:p>
            <a:pPr lvl="1"/>
            <a:r>
              <a:rPr lang="en-US" dirty="0"/>
              <a:t>Relevance of the new physical capital to growth process (transportation, communications, and energy tend to be particularly relevant); and</a:t>
            </a:r>
          </a:p>
          <a:p>
            <a:pPr lvl="1"/>
            <a:r>
              <a:rPr lang="en-US" dirty="0"/>
              <a:t>Impact of public investment on private investment is more positive –↑([crowding in] – [crowding out]) – if the business environment makes it easy for private producers to expand in response to new profit opportunities.</a:t>
            </a:r>
          </a:p>
        </p:txBody>
      </p:sp>
    </p:spTree>
    <p:extLst>
      <p:ext uri="{BB962C8B-B14F-4D97-AF65-F5344CB8AC3E}">
        <p14:creationId xmlns:p14="http://schemas.microsoft.com/office/powerpoint/2010/main" val="430021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39102-4CC5-4B8D-806C-D858F0548E74}"/>
              </a:ext>
            </a:extLst>
          </p:cNvPr>
          <p:cNvSpPr>
            <a:spLocks noGrp="1"/>
          </p:cNvSpPr>
          <p:nvPr>
            <p:ph type="title"/>
          </p:nvPr>
        </p:nvSpPr>
        <p:spPr>
          <a:xfrm>
            <a:off x="838200" y="365125"/>
            <a:ext cx="10515600" cy="1177925"/>
          </a:xfrm>
        </p:spPr>
        <p:txBody>
          <a:bodyPr>
            <a:normAutofit fontScale="90000"/>
          </a:bodyPr>
          <a:lstStyle/>
          <a:p>
            <a:r>
              <a:rPr lang="en-US" dirty="0"/>
              <a:t>2. Econometric studies of the impact of infrastructure investment – cont.</a:t>
            </a:r>
          </a:p>
        </p:txBody>
      </p:sp>
      <p:sp>
        <p:nvSpPr>
          <p:cNvPr id="3" name="Content Placeholder 2">
            <a:extLst>
              <a:ext uri="{FF2B5EF4-FFF2-40B4-BE49-F238E27FC236}">
                <a16:creationId xmlns:a16="http://schemas.microsoft.com/office/drawing/2014/main" id="{1DB77614-B017-4B56-BD25-A9917B3ADBB1}"/>
              </a:ext>
            </a:extLst>
          </p:cNvPr>
          <p:cNvSpPr>
            <a:spLocks noGrp="1"/>
          </p:cNvSpPr>
          <p:nvPr>
            <p:ph idx="1"/>
          </p:nvPr>
        </p:nvSpPr>
        <p:spPr>
          <a:xfrm>
            <a:off x="838200" y="1839310"/>
            <a:ext cx="10515600" cy="4856765"/>
          </a:xfrm>
        </p:spPr>
        <p:txBody>
          <a:bodyPr>
            <a:normAutofit lnSpcReduction="10000"/>
          </a:bodyPr>
          <a:lstStyle/>
          <a:p>
            <a:r>
              <a:rPr lang="en-US" dirty="0"/>
              <a:t>Econometric studies have typically been based on a few macro indicators (GDP, infrastructure capital and investment), rarely addressing the roles of contextual factors like</a:t>
            </a:r>
          </a:p>
          <a:p>
            <a:pPr lvl="1"/>
            <a:r>
              <a:rPr lang="en-US" dirty="0"/>
              <a:t>government financing mechanisms;</a:t>
            </a:r>
          </a:p>
          <a:p>
            <a:pPr lvl="1"/>
            <a:r>
              <a:rPr lang="en-US" dirty="0"/>
              <a:t>infrastructure ownership (public, private);</a:t>
            </a:r>
          </a:p>
          <a:p>
            <a:pPr lvl="1"/>
            <a:r>
              <a:rPr lang="en-US" dirty="0"/>
              <a:t>operations and maintenance (O&amp;M) costs; or </a:t>
            </a:r>
          </a:p>
          <a:p>
            <a:pPr lvl="1"/>
            <a:r>
              <a:rPr lang="en-US" dirty="0"/>
              <a:t>other policies (trade, tax, …. </a:t>
            </a:r>
          </a:p>
          <a:p>
            <a:r>
              <a:rPr lang="en-US" dirty="0"/>
              <a:t>The disaggregation of infrastructure has been very limited at best; sometimes infrastructure investments have even been lumped together with other public investments. </a:t>
            </a:r>
          </a:p>
          <a:p>
            <a:r>
              <a:rPr lang="en-US" dirty="0"/>
              <a:t>Impact evaluation studies of infrastructure projects may provide an alternative source of data.</a:t>
            </a:r>
          </a:p>
        </p:txBody>
      </p:sp>
    </p:spTree>
    <p:extLst>
      <p:ext uri="{BB962C8B-B14F-4D97-AF65-F5344CB8AC3E}">
        <p14:creationId xmlns:p14="http://schemas.microsoft.com/office/powerpoint/2010/main" val="72421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B111-5575-4C84-B33F-9B74E7D76085}"/>
              </a:ext>
            </a:extLst>
          </p:cNvPr>
          <p:cNvSpPr>
            <a:spLocks noGrp="1"/>
          </p:cNvSpPr>
          <p:nvPr>
            <p:ph type="title"/>
          </p:nvPr>
        </p:nvSpPr>
        <p:spPr>
          <a:xfrm>
            <a:off x="838200" y="365125"/>
            <a:ext cx="10515600" cy="987425"/>
          </a:xfrm>
        </p:spPr>
        <p:txBody>
          <a:bodyPr/>
          <a:lstStyle/>
          <a:p>
            <a:r>
              <a:rPr lang="en-US" dirty="0"/>
              <a:t>3. Infrastructure in CGE models</a:t>
            </a:r>
          </a:p>
        </p:txBody>
      </p:sp>
      <p:sp>
        <p:nvSpPr>
          <p:cNvPr id="3" name="Content Placeholder 2">
            <a:extLst>
              <a:ext uri="{FF2B5EF4-FFF2-40B4-BE49-F238E27FC236}">
                <a16:creationId xmlns:a16="http://schemas.microsoft.com/office/drawing/2014/main" id="{B7A5591B-6069-4421-9D4E-714255DC5247}"/>
              </a:ext>
            </a:extLst>
          </p:cNvPr>
          <p:cNvSpPr>
            <a:spLocks noGrp="1"/>
          </p:cNvSpPr>
          <p:nvPr>
            <p:ph idx="1"/>
          </p:nvPr>
        </p:nvSpPr>
        <p:spPr>
          <a:xfrm>
            <a:off x="752475" y="1533525"/>
            <a:ext cx="10515600" cy="5172075"/>
          </a:xfrm>
        </p:spPr>
        <p:txBody>
          <a:bodyPr>
            <a:normAutofit/>
          </a:bodyPr>
          <a:lstStyle/>
          <a:p>
            <a:r>
              <a:rPr lang="en-US" dirty="0"/>
              <a:t>CGE models have used a variety of formulations.</a:t>
            </a:r>
          </a:p>
          <a:p>
            <a:r>
              <a:rPr lang="en-US" dirty="0"/>
              <a:t>In the following review, we focus on the treatment of infrastructure-production links, for simplicity using Cobb-Douglas functions (also common in the literature) and abstracting from other features like factor nesting.</a:t>
            </a:r>
          </a:p>
          <a:p>
            <a:r>
              <a:rPr lang="en-US" dirty="0"/>
              <a:t>Models also differ in their treatment of contextual factors (like treatment of funding of infrastructure investment). </a:t>
            </a:r>
          </a:p>
        </p:txBody>
      </p:sp>
    </p:spTree>
    <p:extLst>
      <p:ext uri="{BB962C8B-B14F-4D97-AF65-F5344CB8AC3E}">
        <p14:creationId xmlns:p14="http://schemas.microsoft.com/office/powerpoint/2010/main" val="237306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B111-5575-4C84-B33F-9B74E7D76085}"/>
              </a:ext>
            </a:extLst>
          </p:cNvPr>
          <p:cNvSpPr>
            <a:spLocks noGrp="1"/>
          </p:cNvSpPr>
          <p:nvPr>
            <p:ph type="title"/>
          </p:nvPr>
        </p:nvSpPr>
        <p:spPr>
          <a:xfrm>
            <a:off x="838200" y="365125"/>
            <a:ext cx="10515600" cy="949325"/>
          </a:xfrm>
        </p:spPr>
        <p:txBody>
          <a:bodyPr/>
          <a:lstStyle/>
          <a:p>
            <a:r>
              <a:rPr lang="en-US" dirty="0"/>
              <a:t>3. Infrastructure in CGE models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A5591B-6069-4421-9D4E-714255DC5247}"/>
                  </a:ext>
                </a:extLst>
              </p:cNvPr>
              <p:cNvSpPr>
                <a:spLocks noGrp="1"/>
              </p:cNvSpPr>
              <p:nvPr>
                <p:ph idx="1"/>
              </p:nvPr>
            </p:nvSpPr>
            <p:spPr>
              <a:xfrm>
                <a:off x="819150" y="1590675"/>
                <a:ext cx="10515600" cy="4902200"/>
              </a:xfrm>
            </p:spPr>
            <p:txBody>
              <a:bodyPr>
                <a:normAutofit fontScale="92500" lnSpcReduction="10000"/>
              </a:bodyPr>
              <a:lstStyle/>
              <a:p>
                <a:r>
                  <a:rPr lang="en-US" dirty="0">
                    <a:effectLst/>
                    <a:ea typeface="Calibri" panose="020F0502020204030204" pitchFamily="34" charset="0"/>
                    <a:cs typeface="Times New Roman" panose="02020603050405020304" pitchFamily="18" charset="0"/>
                  </a:rPr>
                  <a:t>The value-added function for the standard approach (Adam and Bevan; Buffie et al.) may be expressed as follows:</a:t>
                </a:r>
              </a:p>
              <a:p>
                <a:pPr marL="228600" lvl="1" indent="0">
                  <a:lnSpc>
                    <a:spcPct val="107000"/>
                  </a:lnSpc>
                  <a:spcBef>
                    <a:spcPts val="0"/>
                  </a:spcBef>
                  <a:spcAft>
                    <a:spcPts val="800"/>
                  </a:spcAft>
                  <a:buNone/>
                </a:pPr>
                <a14:m>
                  <m:oMathPara xmlns:m="http://schemas.openxmlformats.org/officeDocument/2006/math">
                    <m:oMathParaPr>
                      <m:jc m:val="centerGroup"/>
                    </m:oMathParaPr>
                    <m:oMath xmlns:m="http://schemas.openxmlformats.org/officeDocument/2006/math">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𝑄</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r>
                        <a:rPr lang="en-US"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𝐾</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𝐿</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1−</m:t>
                          </m:r>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i="1" smtClean="0">
                              <a:effectLst/>
                              <a:latin typeface="Cambria Math" panose="02040503050406030204" pitchFamily="18" charset="0"/>
                              <a:cs typeface="Times New Roman" panose="02020603050405020304" pitchFamily="18" charset="0"/>
                            </a:rPr>
                          </m:ctrlPr>
                        </m:sSupPr>
                        <m:e>
                          <m:r>
                            <a:rPr lang="en-US" b="0" i="1" smtClean="0">
                              <a:effectLst/>
                              <a:latin typeface="Cambria Math" panose="02040503050406030204" pitchFamily="18" charset="0"/>
                              <a:cs typeface="Times New Roman" panose="02020603050405020304" pitchFamily="18" charset="0"/>
                            </a:rPr>
                            <m:t>𝑍</m:t>
                          </m:r>
                        </m:e>
                        <m:sup>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𝛼</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sup>
                      </m:sSup>
                    </m:oMath>
                  </m:oMathPara>
                </a14:m>
                <a:endParaRPr lang="en-US" dirty="0">
                  <a:effectLst/>
                  <a:ea typeface="Calibri" panose="020F0502020204030204" pitchFamily="34" charset="0"/>
                  <a:cs typeface="Times New Roman" panose="02020603050405020304" pitchFamily="18" charset="0"/>
                </a:endParaRPr>
              </a:p>
              <a:p>
                <a:pPr marL="228600" lvl="1" indent="0">
                  <a:lnSpc>
                    <a:spcPct val="107000"/>
                  </a:lnSpc>
                  <a:spcBef>
                    <a:spcPts val="0"/>
                  </a:spcBef>
                  <a:spcAft>
                    <a:spcPts val="800"/>
                  </a:spcAft>
                  <a:buNone/>
                </a:pPr>
                <a:r>
                  <a:rPr lang="en-US" dirty="0">
                    <a:effectLst/>
                    <a:ea typeface="Calibri" panose="020F0502020204030204" pitchFamily="34" charset="0"/>
                    <a:cs typeface="Times New Roman" panose="02020603050405020304" pitchFamily="18" charset="0"/>
                  </a:rPr>
                  <a:t>where </a:t>
                </a:r>
                <a:r>
                  <a:rPr lang="en-US" i="1" dirty="0">
                    <a:effectLst/>
                    <a:ea typeface="Calibri" panose="020F0502020204030204" pitchFamily="34" charset="0"/>
                    <a:cs typeface="Times New Roman" panose="02020603050405020304" pitchFamily="18" charset="0"/>
                  </a:rPr>
                  <a:t>a</a:t>
                </a:r>
                <a:r>
                  <a:rPr lang="en-US" dirty="0">
                    <a:effectLst/>
                    <a:ea typeface="Calibri" panose="020F0502020204030204" pitchFamily="34" charset="0"/>
                    <a:cs typeface="Times New Roman" panose="02020603050405020304" pitchFamily="18" charset="0"/>
                  </a:rPr>
                  <a:t> = activity; </a:t>
                </a:r>
                <a14:m>
                  <m:oMath xmlns:m="http://schemas.openxmlformats.org/officeDocument/2006/math">
                    <m:sSub>
                      <m:sSubPr>
                        <m:ctrlPr>
                          <a:rPr lang="en-US"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𝑄</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effectLst/>
                    <a:ea typeface="Calibri" panose="020F0502020204030204" pitchFamily="34" charset="0"/>
                    <a:cs typeface="Times New Roman" panose="02020603050405020304" pitchFamily="18" charset="0"/>
                  </a:rPr>
                  <a:t> = value added; </a:t>
                </a:r>
                <a14:m>
                  <m:oMath xmlns:m="http://schemas.openxmlformats.org/officeDocument/2006/math">
                    <m:sSub>
                      <m:sSubPr>
                        <m:ctrlPr>
                          <a:rPr lang="en-US"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𝐾</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effectLst/>
                    <a:ea typeface="Calibri" panose="020F0502020204030204" pitchFamily="34" charset="0"/>
                    <a:cs typeface="Times New Roman" panose="02020603050405020304" pitchFamily="18" charset="0"/>
                  </a:rPr>
                  <a:t> = private capital; </a:t>
                </a:r>
                <a14:m>
                  <m:oMath xmlns:m="http://schemas.openxmlformats.org/officeDocument/2006/math">
                    <m:sSub>
                      <m:sSubPr>
                        <m:ctrlPr>
                          <a:rPr lang="en-US"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𝐿</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effectLst/>
                    <a:ea typeface="Calibri" panose="020F0502020204030204" pitchFamily="34" charset="0"/>
                    <a:cs typeface="Times New Roman" panose="02020603050405020304" pitchFamily="18" charset="0"/>
                  </a:rPr>
                  <a:t> = labor; </a:t>
                </a:r>
                <a14:m>
                  <m:oMath xmlns:m="http://schemas.openxmlformats.org/officeDocument/2006/math">
                    <m:r>
                      <a:rPr lang="en-US" i="1" dirty="0" smtClean="0">
                        <a:effectLst/>
                        <a:latin typeface="Cambria Math" panose="02040503050406030204" pitchFamily="18" charset="0"/>
                        <a:cs typeface="Times New Roman" panose="02020603050405020304" pitchFamily="18" charset="0"/>
                      </a:rPr>
                      <m:t>𝑍</m:t>
                    </m:r>
                  </m:oMath>
                </a14:m>
                <a:r>
                  <a:rPr lang="en-US" dirty="0">
                    <a:effectLst/>
                    <a:ea typeface="Calibri" panose="020F0502020204030204" pitchFamily="34" charset="0"/>
                    <a:cs typeface="Times New Roman" panose="02020603050405020304" pitchFamily="18" charset="0"/>
                  </a:rPr>
                  <a:t> = infrastructure capital; </a:t>
                </a:r>
                <a14:m>
                  <m:oMath xmlns:m="http://schemas.openxmlformats.org/officeDocument/2006/math">
                    <m:r>
                      <a:rPr lang="en-US" i="1" smtClean="0">
                        <a:effectLst/>
                        <a:latin typeface="Cambria Math" panose="02040503050406030204" pitchFamily="18" charset="0"/>
                        <a:ea typeface="Cambria Math" panose="02040503050406030204" pitchFamily="18" charset="0"/>
                        <a:cs typeface="Times New Roman" panose="02020603050405020304" pitchFamily="18" charset="0"/>
                      </a:rPr>
                      <m:t>𝛽</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𝛼</m:t>
                        </m:r>
                      </m:e>
                      <m:sub>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𝑎</m:t>
                        </m:r>
                      </m:sub>
                    </m:sSub>
                  </m:oMath>
                </a14:m>
                <a:r>
                  <a:rPr lang="en-US" dirty="0">
                    <a:effectLst/>
                    <a:ea typeface="Calibri" panose="020F0502020204030204" pitchFamily="34" charset="0"/>
                    <a:cs typeface="Times New Roman" panose="02020603050405020304" pitchFamily="18" charset="0"/>
                  </a:rPr>
                  <a:t>= output elasticities </a:t>
                </a:r>
                <a14:m>
                  <m:oMath xmlns:m="http://schemas.openxmlformats.org/officeDocument/2006/math">
                    <m:d>
                      <m:dPr>
                        <m:ctrlPr>
                          <a:rPr lang="en-US" i="1" smtClean="0">
                            <a:effectLst/>
                            <a:latin typeface="Cambria Math" panose="02040503050406030204" pitchFamily="18" charset="0"/>
                            <a:cs typeface="Times New Roman" panose="02020603050405020304" pitchFamily="18" charset="0"/>
                          </a:rPr>
                        </m:ctrlPr>
                      </m:dPr>
                      <m:e>
                        <m:r>
                          <m:rPr>
                            <m:nor/>
                          </m:rPr>
                          <a:rPr lang="en-US" dirty="0">
                            <a:ea typeface="Calibri" panose="020F0502020204030204" pitchFamily="34" charset="0"/>
                            <a:cs typeface="Times New Roman" panose="02020603050405020304" pitchFamily="18" charset="0"/>
                          </a:rPr>
                          <m:t>0 &lt; </m:t>
                        </m:r>
                        <m:r>
                          <a:rPr lang="el-GR" i="1" dirty="0">
                            <a:latin typeface="Cambria Math" panose="02040503050406030204" pitchFamily="18" charset="0"/>
                            <a:ea typeface="Calibri" panose="020F0502020204030204" pitchFamily="34" charset="0"/>
                            <a:cs typeface="Times New Roman" panose="02020603050405020304" pitchFamily="18" charset="0"/>
                          </a:rPr>
                          <m:t>𝛽</m:t>
                        </m:r>
                        <m:r>
                          <m:rPr>
                            <m:nor/>
                          </m:rPr>
                          <a:rPr lang="en-US" dirty="0">
                            <a:ea typeface="Calibri" panose="020F0502020204030204" pitchFamily="34" charset="0"/>
                            <a:cs typeface="Times New Roman" panose="02020603050405020304" pitchFamily="18" charset="0"/>
                          </a:rPr>
                          <m:t> &lt; 1; </m:t>
                        </m:r>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ea typeface="Cambria Math" panose="02040503050406030204" pitchFamily="18" charset="0"/>
                                <a:cs typeface="Times New Roman" panose="02020603050405020304" pitchFamily="18" charset="0"/>
                              </a:rPr>
                              <m:t>𝛼</m:t>
                            </m:r>
                          </m:e>
                          <m:sub>
                            <m:r>
                              <a:rPr lang="en-US" i="1" dirty="0">
                                <a:latin typeface="Cambria Math" panose="02040503050406030204" pitchFamily="18" charset="0"/>
                                <a:cs typeface="Times New Roman" panose="02020603050405020304" pitchFamily="18" charset="0"/>
                              </a:rPr>
                              <m:t>𝑎</m:t>
                            </m:r>
                          </m:sub>
                        </m:sSub>
                        <m:r>
                          <a:rPr lang="en-US" i="1" dirty="0" smtClean="0">
                            <a:latin typeface="Cambria Math" panose="02040503050406030204" pitchFamily="18" charset="0"/>
                            <a:ea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ea typeface="Cambria Math" panose="02040503050406030204" pitchFamily="18" charset="0"/>
                            <a:cs typeface="Times New Roman" panose="02020603050405020304" pitchFamily="18" charset="0"/>
                          </a:rPr>
                          <m:t>0</m:t>
                        </m:r>
                      </m:e>
                    </m:d>
                  </m:oMath>
                </a14:m>
                <a:r>
                  <a:rPr lang="en-US" dirty="0"/>
                  <a:t>.</a:t>
                </a:r>
              </a:p>
              <a:p>
                <a:pPr>
                  <a:lnSpc>
                    <a:spcPct val="107000"/>
                  </a:lnSpc>
                  <a:spcBef>
                    <a:spcPts val="0"/>
                  </a:spcBef>
                  <a:spcAft>
                    <a:spcPts val="800"/>
                  </a:spcAft>
                </a:pPr>
                <a:r>
                  <a:rPr lang="en-US" dirty="0"/>
                  <a:t>Observations: </a:t>
                </a:r>
              </a:p>
              <a:p>
                <a:pPr lvl="1">
                  <a:lnSpc>
                    <a:spcPct val="107000"/>
                  </a:lnSpc>
                  <a:spcBef>
                    <a:spcPts val="0"/>
                  </a:spcBef>
                  <a:spcAft>
                    <a:spcPts val="800"/>
                  </a:spcAft>
                </a:pPr>
                <a:r>
                  <a:rPr lang="en-US" dirty="0"/>
                  <a:t>Constant returns to scale in private factors (</a:t>
                </a:r>
                <a:r>
                  <a:rPr lang="en-US" i="1" dirty="0"/>
                  <a:t>K</a:t>
                </a:r>
                <a:r>
                  <a:rPr lang="en-US" dirty="0"/>
                  <a:t> and </a:t>
                </a:r>
                <a:r>
                  <a:rPr lang="en-US" i="1" dirty="0"/>
                  <a:t>L</a:t>
                </a:r>
                <a:r>
                  <a:rPr lang="en-US" dirty="0"/>
                  <a:t>), increasing if infrastructure capital matters (</a:t>
                </a:r>
                <a14:m>
                  <m:oMath xmlns:m="http://schemas.openxmlformats.org/officeDocument/2006/math">
                    <m:sSub>
                      <m:sSubPr>
                        <m:ctrlPr>
                          <a:rPr lang="en-US"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ea typeface="Cambria Math" panose="02040503050406030204" pitchFamily="18" charset="0"/>
                            <a:cs typeface="Times New Roman" panose="02020603050405020304" pitchFamily="18" charset="0"/>
                          </a:rPr>
                          <m:t>𝛼</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t> &gt; 0).</a:t>
                </a:r>
              </a:p>
              <a:p>
                <a:pPr lvl="1">
                  <a:lnSpc>
                    <a:spcPct val="107000"/>
                  </a:lnSpc>
                  <a:spcBef>
                    <a:spcPts val="0"/>
                  </a:spcBef>
                  <a:spcAft>
                    <a:spcPts val="800"/>
                  </a:spcAft>
                </a:pPr>
                <a:r>
                  <a:rPr lang="en-US" dirty="0"/>
                  <a:t>One type of infrastructure capital, potentially benefiting all activities but with different elasticities  (</a:t>
                </a:r>
                <a14:m>
                  <m:oMath xmlns:m="http://schemas.openxmlformats.org/officeDocument/2006/math">
                    <m:sSub>
                      <m:sSubPr>
                        <m:ctrlPr>
                          <a:rPr lang="en-US"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ea typeface="Cambria Math" panose="02040503050406030204" pitchFamily="18" charset="0"/>
                            <a:cs typeface="Times New Roman" panose="02020603050405020304" pitchFamily="18" charset="0"/>
                          </a:rPr>
                          <m:t>𝛼</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t>).</a:t>
                </a:r>
              </a:p>
              <a:p>
                <a:pPr lvl="1">
                  <a:lnSpc>
                    <a:spcPct val="107000"/>
                  </a:lnSpc>
                  <a:spcBef>
                    <a:spcPts val="0"/>
                  </a:spcBef>
                  <a:spcAft>
                    <a:spcPts val="800"/>
                  </a:spcAft>
                </a:pPr>
                <a:r>
                  <a:rPr lang="en-US" dirty="0"/>
                  <a:t>Infrastructure may be a pure public good (no congestion; but there could still be user fees).</a:t>
                </a:r>
              </a:p>
            </p:txBody>
          </p:sp>
        </mc:Choice>
        <mc:Fallback xmlns="">
          <p:sp>
            <p:nvSpPr>
              <p:cNvPr id="3" name="Content Placeholder 2">
                <a:extLst>
                  <a:ext uri="{FF2B5EF4-FFF2-40B4-BE49-F238E27FC236}">
                    <a16:creationId xmlns:a16="http://schemas.microsoft.com/office/drawing/2014/main" id="{B7A5591B-6069-4421-9D4E-714255DC5247}"/>
                  </a:ext>
                </a:extLst>
              </p:cNvPr>
              <p:cNvSpPr>
                <a:spLocks noGrp="1" noRot="1" noChangeAspect="1" noMove="1" noResize="1" noEditPoints="1" noAdjustHandles="1" noChangeArrowheads="1" noChangeShapeType="1" noTextEdit="1"/>
              </p:cNvSpPr>
              <p:nvPr>
                <p:ph idx="1"/>
              </p:nvPr>
            </p:nvSpPr>
            <p:spPr>
              <a:xfrm>
                <a:off x="819150" y="1590675"/>
                <a:ext cx="10515600" cy="4902200"/>
              </a:xfrm>
              <a:blipFill>
                <a:blip r:embed="rId2"/>
                <a:stretch>
                  <a:fillRect l="-870" t="-2488" r="-928"/>
                </a:stretch>
              </a:blipFill>
            </p:spPr>
            <p:txBody>
              <a:bodyPr/>
              <a:lstStyle/>
              <a:p>
                <a:r>
                  <a:rPr lang="en-US">
                    <a:noFill/>
                  </a:rPr>
                  <a:t> </a:t>
                </a:r>
              </a:p>
            </p:txBody>
          </p:sp>
        </mc:Fallback>
      </mc:AlternateContent>
    </p:spTree>
    <p:extLst>
      <p:ext uri="{BB962C8B-B14F-4D97-AF65-F5344CB8AC3E}">
        <p14:creationId xmlns:p14="http://schemas.microsoft.com/office/powerpoint/2010/main" val="2200836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B111-5575-4C84-B33F-9B74E7D76085}"/>
              </a:ext>
            </a:extLst>
          </p:cNvPr>
          <p:cNvSpPr>
            <a:spLocks noGrp="1"/>
          </p:cNvSpPr>
          <p:nvPr>
            <p:ph type="title"/>
          </p:nvPr>
        </p:nvSpPr>
        <p:spPr>
          <a:xfrm>
            <a:off x="838200" y="365125"/>
            <a:ext cx="10515600" cy="949325"/>
          </a:xfrm>
        </p:spPr>
        <p:txBody>
          <a:bodyPr/>
          <a:lstStyle/>
          <a:p>
            <a:r>
              <a:rPr lang="en-US" dirty="0"/>
              <a:t>3. Infrastructure in CGE models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A5591B-6069-4421-9D4E-714255DC5247}"/>
                  </a:ext>
                </a:extLst>
              </p:cNvPr>
              <p:cNvSpPr>
                <a:spLocks noGrp="1"/>
              </p:cNvSpPr>
              <p:nvPr>
                <p:ph idx="1"/>
              </p:nvPr>
            </p:nvSpPr>
            <p:spPr>
              <a:xfrm>
                <a:off x="819150" y="1504950"/>
                <a:ext cx="10515600" cy="5353050"/>
              </a:xfrm>
            </p:spPr>
            <p:txBody>
              <a:bodyPr>
                <a:normAutofit/>
              </a:bodyPr>
              <a:lstStyle/>
              <a:p>
                <a:r>
                  <a:rPr lang="en-US" dirty="0">
                    <a:effectLst/>
                    <a:ea typeface="Calibri" panose="020F0502020204030204" pitchFamily="34" charset="0"/>
                    <a:cs typeface="Times New Roman" panose="02020603050405020304" pitchFamily="18" charset="0"/>
                  </a:rPr>
                  <a:t>Extensions to the standard approach (many due to Agénor and coauthors) have incorporated congestion, capital stock quality, and investment efficiency (also referred to as absorptive capacity). The examples that follow should be compared to the standard formulation (</a:t>
                </a:r>
                <a14:m>
                  <m:oMath xmlns:m="http://schemas.openxmlformats.org/officeDocument/2006/math">
                    <m:sSub>
                      <m:sSubPr>
                        <m:ctrlPr>
                          <a:rPr lang="en-US"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𝑄</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r>
                      <a:rPr lang="en-US"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𝐾</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𝐿</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1−</m:t>
                        </m:r>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b="1" i="1">
                            <a:latin typeface="Cambria Math" panose="02040503050406030204" pitchFamily="18" charset="0"/>
                            <a:cs typeface="Times New Roman" panose="02020603050405020304" pitchFamily="18" charset="0"/>
                          </a:rPr>
                        </m:ctrlPr>
                      </m:sSupPr>
                      <m:e>
                        <m:r>
                          <a:rPr lang="en-US" b="1" i="1">
                            <a:latin typeface="Cambria Math" panose="02040503050406030204" pitchFamily="18" charset="0"/>
                            <a:cs typeface="Times New Roman" panose="02020603050405020304" pitchFamily="18" charset="0"/>
                          </a:rPr>
                          <m:t>𝒁</m:t>
                        </m:r>
                      </m:e>
                      <m:sup>
                        <m:sSub>
                          <m:sSubPr>
                            <m:ctrlPr>
                              <a:rPr lang="en-US" b="1" i="1">
                                <a:latin typeface="Cambria Math" panose="02040503050406030204" pitchFamily="18" charset="0"/>
                                <a:ea typeface="Calibri" panose="020F0502020204030204" pitchFamily="34" charset="0"/>
                                <a:cs typeface="Times New Roman" panose="02020603050405020304" pitchFamily="18" charset="0"/>
                              </a:rPr>
                            </m:ctrlPr>
                          </m:sSubPr>
                          <m:e>
                            <m:r>
                              <a:rPr lang="en-US" b="1" i="1">
                                <a:latin typeface="Cambria Math" panose="02040503050406030204" pitchFamily="18" charset="0"/>
                                <a:ea typeface="Calibri" panose="020F0502020204030204" pitchFamily="34" charset="0"/>
                                <a:cs typeface="Times New Roman" panose="02020603050405020304" pitchFamily="18" charset="0"/>
                              </a:rPr>
                              <m:t>𝜶</m:t>
                            </m:r>
                          </m:e>
                          <m:sub>
                            <m:r>
                              <a:rPr lang="en-US" b="1" i="1">
                                <a:latin typeface="Cambria Math" panose="02040503050406030204" pitchFamily="18" charset="0"/>
                                <a:ea typeface="Calibri" panose="020F0502020204030204" pitchFamily="34" charset="0"/>
                                <a:cs typeface="Times New Roman" panose="02020603050405020304" pitchFamily="18" charset="0"/>
                              </a:rPr>
                              <m:t>𝒂</m:t>
                            </m:r>
                          </m:sub>
                        </m:sSub>
                      </m:sup>
                    </m:sSup>
                    <m:r>
                      <a:rPr lang="en-US" b="1" i="1" smtClean="0">
                        <a:latin typeface="Cambria Math" panose="02040503050406030204" pitchFamily="18" charset="0"/>
                        <a:ea typeface="Calibri" panose="020F0502020204030204" pitchFamily="34" charset="0"/>
                        <a:cs typeface="Times New Roman" panose="02020603050405020304" pitchFamily="18" charset="0"/>
                      </a:rPr>
                      <m:t>).</m:t>
                    </m:r>
                  </m:oMath>
                </a14:m>
                <a:endParaRPr lang="en-US" b="1" dirty="0">
                  <a:effectLst/>
                  <a:ea typeface="Calibri" panose="020F0502020204030204" pitchFamily="34" charset="0"/>
                  <a:cs typeface="Times New Roman" panose="02020603050405020304" pitchFamily="18" charset="0"/>
                </a:endParaRPr>
              </a:p>
              <a:p>
                <a:r>
                  <a:rPr lang="en-US" dirty="0">
                    <a:ea typeface="Calibri" panose="020F0502020204030204" pitchFamily="34" charset="0"/>
                    <a:cs typeface="Times New Roman" panose="02020603050405020304" pitchFamily="18" charset="0"/>
                  </a:rPr>
                  <a:t>Congestion: </a:t>
                </a:r>
                <a14:m>
                  <m:oMath xmlns:m="http://schemas.openxmlformats.org/officeDocument/2006/math">
                    <m:sSub>
                      <m:sSubPr>
                        <m:ctrlPr>
                          <a:rPr lang="en-US"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𝑄</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r>
                      <a:rPr lang="en-US"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𝐾</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𝐿</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1−</m:t>
                        </m:r>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b="1" i="1">
                            <a:latin typeface="Cambria Math" panose="02040503050406030204" pitchFamily="18" charset="0"/>
                            <a:cs typeface="Times New Roman" panose="02020603050405020304" pitchFamily="18" charset="0"/>
                          </a:rPr>
                        </m:ctrlPr>
                      </m:sSupPr>
                      <m:e>
                        <m:d>
                          <m:dPr>
                            <m:ctrlPr>
                              <a:rPr lang="en-US" b="1" i="1">
                                <a:latin typeface="Cambria Math" panose="02040503050406030204" pitchFamily="18" charset="0"/>
                                <a:cs typeface="Times New Roman" panose="02020603050405020304" pitchFamily="18" charset="0"/>
                              </a:rPr>
                            </m:ctrlPr>
                          </m:dPr>
                          <m:e>
                            <m:f>
                              <m:fPr>
                                <m:ctrlPr>
                                  <a:rPr lang="en-US" b="1" i="1">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𝒁</m:t>
                                </m:r>
                              </m:num>
                              <m:den>
                                <m:sSubSup>
                                  <m:sSubSupPr>
                                    <m:ctrlPr>
                                      <a:rPr lang="en-US" b="1" i="1" smtClean="0">
                                        <a:latin typeface="Cambria Math" panose="02040503050406030204" pitchFamily="18" charset="0"/>
                                        <a:cs typeface="Times New Roman" panose="02020603050405020304" pitchFamily="18" charset="0"/>
                                      </a:rPr>
                                    </m:ctrlPr>
                                  </m:sSubSupPr>
                                  <m:e>
                                    <m:r>
                                      <a:rPr lang="en-US" b="1" i="1" smtClean="0">
                                        <a:latin typeface="Cambria Math" panose="02040503050406030204" pitchFamily="18" charset="0"/>
                                        <a:cs typeface="Times New Roman" panose="02020603050405020304" pitchFamily="18" charset="0"/>
                                      </a:rPr>
                                      <m:t>𝑸𝑻𝑶𝑻</m:t>
                                    </m:r>
                                  </m:e>
                                  <m:sub>
                                    <m:r>
                                      <a:rPr lang="en-US" b="1" i="1" smtClean="0">
                                        <a:latin typeface="Cambria Math" panose="02040503050406030204" pitchFamily="18" charset="0"/>
                                        <a:cs typeface="Times New Roman" panose="02020603050405020304" pitchFamily="18" charset="0"/>
                                      </a:rPr>
                                      <m:t>𝒕</m:t>
                                    </m:r>
                                    <m:r>
                                      <a:rPr lang="en-US" b="1" i="1" smtClean="0">
                                        <a:latin typeface="Cambria Math" panose="02040503050406030204" pitchFamily="18" charset="0"/>
                                        <a:cs typeface="Times New Roman" panose="02020603050405020304" pitchFamily="18" charset="0"/>
                                      </a:rPr>
                                      <m:t>−</m:t>
                                    </m:r>
                                    <m:r>
                                      <a:rPr lang="en-US" b="1" i="1" smtClean="0">
                                        <a:latin typeface="Cambria Math" panose="02040503050406030204" pitchFamily="18" charset="0"/>
                                        <a:cs typeface="Times New Roman" panose="02020603050405020304" pitchFamily="18" charset="0"/>
                                      </a:rPr>
                                      <m:t>𝟏</m:t>
                                    </m:r>
                                  </m:sub>
                                  <m:sup>
                                    <m:r>
                                      <a:rPr lang="en-US" b="1" i="1" smtClean="0">
                                        <a:latin typeface="Cambria Math" panose="02040503050406030204" pitchFamily="18" charset="0"/>
                                        <a:ea typeface="Cambria Math" panose="02040503050406030204" pitchFamily="18" charset="0"/>
                                        <a:cs typeface="Times New Roman" panose="02020603050405020304" pitchFamily="18" charset="0"/>
                                      </a:rPr>
                                      <m:t>𝜽</m:t>
                                    </m:r>
                                  </m:sup>
                                </m:sSubSup>
                              </m:den>
                            </m:f>
                          </m:e>
                        </m:d>
                      </m:e>
                      <m:sup>
                        <m:sSub>
                          <m:sSubPr>
                            <m:ctrlPr>
                              <a:rPr lang="en-US" b="1" i="1">
                                <a:latin typeface="Cambria Math" panose="02040503050406030204" pitchFamily="18" charset="0"/>
                                <a:ea typeface="Calibri" panose="020F0502020204030204" pitchFamily="34" charset="0"/>
                                <a:cs typeface="Times New Roman" panose="02020603050405020304" pitchFamily="18" charset="0"/>
                              </a:rPr>
                            </m:ctrlPr>
                          </m:sSubPr>
                          <m:e>
                            <m:r>
                              <a:rPr lang="en-US" b="1" i="1">
                                <a:latin typeface="Cambria Math" panose="02040503050406030204" pitchFamily="18" charset="0"/>
                                <a:ea typeface="Calibri" panose="020F0502020204030204" pitchFamily="34" charset="0"/>
                                <a:cs typeface="Times New Roman" panose="02020603050405020304" pitchFamily="18" charset="0"/>
                              </a:rPr>
                              <m:t>𝜶</m:t>
                            </m:r>
                          </m:e>
                          <m:sub>
                            <m:r>
                              <a:rPr lang="en-US" b="1" i="1">
                                <a:latin typeface="Cambria Math" panose="02040503050406030204" pitchFamily="18" charset="0"/>
                                <a:ea typeface="Calibri" panose="020F0502020204030204" pitchFamily="34" charset="0"/>
                                <a:cs typeface="Times New Roman" panose="02020603050405020304" pitchFamily="18" charset="0"/>
                              </a:rPr>
                              <m:t>𝒂</m:t>
                            </m:r>
                          </m:sub>
                        </m:sSub>
                      </m:sup>
                    </m:sSup>
                  </m:oMath>
                </a14:m>
                <a:r>
                  <a:rPr lang="en-US" b="1" dirty="0">
                    <a:effectLst/>
                    <a:ea typeface="Calibri" panose="020F0502020204030204" pitchFamily="34" charset="0"/>
                    <a:cs typeface="Times New Roman" panose="02020603050405020304" pitchFamily="18" charset="0"/>
                  </a:rPr>
                  <a:t> or</a:t>
                </a:r>
              </a:p>
              <a:p>
                <a:pPr marL="0" indent="0">
                  <a:buNone/>
                </a:pPr>
                <a:r>
                  <a:rPr lang="en-US" b="1" dirty="0">
                    <a:effectLst/>
                    <a:ea typeface="Calibri" panose="020F0502020204030204" pitchFamily="34" charset="0"/>
                    <a:cs typeface="Times New Roman" panose="02020603050405020304" pitchFamily="18" charset="0"/>
                  </a:rPr>
                  <a:t>		  </a:t>
                </a:r>
                <a14:m>
                  <m:oMath xmlns:m="http://schemas.openxmlformats.org/officeDocument/2006/math">
                    <m:sSub>
                      <m:sSubPr>
                        <m:ctrlPr>
                          <a:rPr lang="en-US"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𝑄</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r>
                      <a:rPr lang="en-US"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𝐾</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𝐿</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1−</m:t>
                        </m:r>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b="1" i="1" smtClean="0">
                            <a:effectLst/>
                            <a:latin typeface="Cambria Math" panose="02040503050406030204" pitchFamily="18" charset="0"/>
                            <a:cs typeface="Times New Roman" panose="02020603050405020304" pitchFamily="18" charset="0"/>
                          </a:rPr>
                        </m:ctrlPr>
                      </m:sSupPr>
                      <m:e>
                        <m:d>
                          <m:dPr>
                            <m:ctrlPr>
                              <a:rPr lang="en-US" b="1" i="1">
                                <a:latin typeface="Cambria Math" panose="02040503050406030204" pitchFamily="18" charset="0"/>
                                <a:cs typeface="Times New Roman" panose="02020603050405020304" pitchFamily="18" charset="0"/>
                              </a:rPr>
                            </m:ctrlPr>
                          </m:dPr>
                          <m:e>
                            <m:f>
                              <m:fPr>
                                <m:ctrlPr>
                                  <a:rPr lang="en-US" b="1" i="1">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𝒁</m:t>
                                </m:r>
                              </m:num>
                              <m:den>
                                <m:acc>
                                  <m:accPr>
                                    <m:chr m:val="̅"/>
                                    <m:ctrlPr>
                                      <a:rPr lang="en-US" b="1" i="1">
                                        <a:latin typeface="Cambria Math" panose="02040503050406030204" pitchFamily="18" charset="0"/>
                                        <a:cs typeface="Times New Roman" panose="02020603050405020304" pitchFamily="18" charset="0"/>
                                      </a:rPr>
                                    </m:ctrlPr>
                                  </m:accPr>
                                  <m:e>
                                    <m:r>
                                      <a:rPr lang="en-US" b="1" i="1">
                                        <a:latin typeface="Cambria Math" panose="02040503050406030204" pitchFamily="18" charset="0"/>
                                        <a:cs typeface="Times New Roman" panose="02020603050405020304" pitchFamily="18" charset="0"/>
                                      </a:rPr>
                                      <m:t>𝑲</m:t>
                                    </m:r>
                                  </m:e>
                                </m:acc>
                              </m:den>
                            </m:f>
                          </m:e>
                        </m:d>
                      </m:e>
                      <m:sup>
                        <m:sSub>
                          <m:sSubPr>
                            <m:ctrlPr>
                              <a:rPr lang="en-US" b="1" i="1">
                                <a:latin typeface="Cambria Math" panose="02040503050406030204" pitchFamily="18" charset="0"/>
                                <a:ea typeface="Calibri" panose="020F0502020204030204" pitchFamily="34" charset="0"/>
                                <a:cs typeface="Times New Roman" panose="02020603050405020304" pitchFamily="18" charset="0"/>
                              </a:rPr>
                            </m:ctrlPr>
                          </m:sSubPr>
                          <m:e>
                            <m:r>
                              <a:rPr lang="en-US" b="1" i="1">
                                <a:latin typeface="Cambria Math" panose="02040503050406030204" pitchFamily="18" charset="0"/>
                                <a:ea typeface="Calibri" panose="020F0502020204030204" pitchFamily="34" charset="0"/>
                                <a:cs typeface="Times New Roman" panose="02020603050405020304" pitchFamily="18" charset="0"/>
                              </a:rPr>
                              <m:t>𝜶</m:t>
                            </m:r>
                          </m:e>
                          <m:sub>
                            <m:r>
                              <a:rPr lang="en-US" b="1" i="1">
                                <a:latin typeface="Cambria Math" panose="02040503050406030204" pitchFamily="18" charset="0"/>
                                <a:ea typeface="Calibri" panose="020F0502020204030204" pitchFamily="34" charset="0"/>
                                <a:cs typeface="Times New Roman" panose="02020603050405020304" pitchFamily="18" charset="0"/>
                              </a:rPr>
                              <m:t>𝒂</m:t>
                            </m:r>
                          </m:sub>
                        </m:sSub>
                      </m:sup>
                    </m:sSup>
                  </m:oMath>
                </a14:m>
                <a:endParaRPr lang="en-US" b="1" dirty="0">
                  <a:effectLst/>
                  <a:ea typeface="Calibri" panose="020F0502020204030204" pitchFamily="34" charset="0"/>
                  <a:cs typeface="Times New Roman" panose="02020603050405020304" pitchFamily="18" charset="0"/>
                </a:endParaRPr>
              </a:p>
              <a:p>
                <a:pPr marL="457200" lvl="1" indent="0">
                  <a:buNone/>
                </a:pPr>
                <a:r>
                  <a:rPr lang="en-US" dirty="0">
                    <a:effectLst/>
                    <a:ea typeface="Calibri" panose="020F0502020204030204" pitchFamily="34" charset="0"/>
                    <a:cs typeface="Times New Roman" panose="02020603050405020304" pitchFamily="18" charset="0"/>
                  </a:rPr>
                  <a:t>where </a:t>
                </a:r>
                <a14:m>
                  <m:oMath xmlns:m="http://schemas.openxmlformats.org/officeDocument/2006/math">
                    <m:sSub>
                      <m:sSubPr>
                        <m:ctrlPr>
                          <a:rPr lang="en-US" b="0" i="1" smtClean="0">
                            <a:effectLst/>
                            <a:latin typeface="Cambria Math" panose="02040503050406030204" pitchFamily="18" charset="0"/>
                            <a:cs typeface="Times New Roman" panose="02020603050405020304" pitchFamily="18" charset="0"/>
                          </a:rPr>
                        </m:ctrlPr>
                      </m:sSubPr>
                      <m:e>
                        <m:r>
                          <a:rPr lang="en-US" b="0" i="1" smtClean="0">
                            <a:effectLst/>
                            <a:latin typeface="Cambria Math" panose="02040503050406030204" pitchFamily="18" charset="0"/>
                            <a:cs typeface="Times New Roman" panose="02020603050405020304" pitchFamily="18" charset="0"/>
                          </a:rPr>
                          <m:t>𝑄𝑇𝑂𝑇</m:t>
                        </m:r>
                      </m:e>
                      <m:sub>
                        <m:r>
                          <a:rPr lang="en-US" b="0" i="1" smtClean="0">
                            <a:effectLst/>
                            <a:latin typeface="Cambria Math" panose="02040503050406030204" pitchFamily="18" charset="0"/>
                            <a:cs typeface="Times New Roman" panose="02020603050405020304" pitchFamily="18" charset="0"/>
                          </a:rPr>
                          <m:t>𝑡</m:t>
                        </m:r>
                        <m:r>
                          <a:rPr lang="en-US" b="0" i="1" smtClean="0">
                            <a:effectLst/>
                            <a:latin typeface="Cambria Math" panose="02040503050406030204" pitchFamily="18" charset="0"/>
                            <a:cs typeface="Times New Roman" panose="02020603050405020304" pitchFamily="18" charset="0"/>
                          </a:rPr>
                          <m:t>−1</m:t>
                        </m:r>
                      </m:sub>
                    </m:sSub>
                  </m:oMath>
                </a14:m>
                <a:r>
                  <a:rPr lang="en-US" dirty="0">
                    <a:effectLst/>
                    <a:ea typeface="Calibri" panose="020F0502020204030204" pitchFamily="34" charset="0"/>
                    <a:cs typeface="Times New Roman" panose="02020603050405020304" pitchFamily="18" charset="0"/>
                  </a:rPr>
                  <a:t>= lagged total VA; </a:t>
                </a:r>
                <a14:m>
                  <m:oMath xmlns:m="http://schemas.openxmlformats.org/officeDocument/2006/math">
                    <m:r>
                      <a:rPr lang="en-US" i="1" smtClean="0">
                        <a:effectLst/>
                        <a:latin typeface="Cambria Math" panose="02040503050406030204" pitchFamily="18" charset="0"/>
                        <a:ea typeface="Cambria Math" panose="02040503050406030204" pitchFamily="18" charset="0"/>
                        <a:cs typeface="Times New Roman" panose="02020603050405020304" pitchFamily="18" charset="0"/>
                      </a:rPr>
                      <m:t>𝜃</m:t>
                    </m:r>
                  </m:oMath>
                </a14:m>
                <a:r>
                  <a:rPr lang="en-US" dirty="0">
                    <a:effectLst/>
                    <a:ea typeface="Calibri" panose="020F0502020204030204" pitchFamily="34" charset="0"/>
                    <a:cs typeface="Times New Roman" panose="02020603050405020304" pitchFamily="18" charset="0"/>
                  </a:rPr>
                  <a:t>= congestion elasticity </a:t>
                </a:r>
                <a14:m>
                  <m:oMath xmlns:m="http://schemas.openxmlformats.org/officeDocument/2006/math">
                    <m:d>
                      <m:dPr>
                        <m:ctrlPr>
                          <a:rPr lang="en-US" i="1" smtClean="0">
                            <a:effectLst/>
                            <a:latin typeface="Cambria Math" panose="02040503050406030204" pitchFamily="18" charset="0"/>
                            <a:cs typeface="Times New Roman" panose="02020603050405020304" pitchFamily="18" charset="0"/>
                          </a:rPr>
                        </m:ctrlPr>
                      </m:dPr>
                      <m:e>
                        <m:r>
                          <a:rPr lang="en-US" b="0" i="1" smtClean="0">
                            <a:effectLst/>
                            <a:latin typeface="Cambria Math" panose="02040503050406030204" pitchFamily="18" charset="0"/>
                            <a:cs typeface="Times New Roman" panose="02020603050405020304" pitchFamily="18" charset="0"/>
                          </a:rPr>
                          <m:t>&gt;0</m:t>
                        </m:r>
                      </m:e>
                    </m:d>
                  </m:oMath>
                </a14:m>
                <a:r>
                  <a:rPr lang="en-US" dirty="0">
                    <a:effectLst/>
                    <a:cs typeface="Times New Roman" panose="02020603050405020304" pitchFamily="18" charset="0"/>
                  </a:rPr>
                  <a:t>; and</a:t>
                </a:r>
              </a:p>
              <a:p>
                <a:pPr marL="457200" lvl="1" indent="0">
                  <a:buNone/>
                </a:pPr>
                <a14:m>
                  <m:oMath xmlns:m="http://schemas.openxmlformats.org/officeDocument/2006/math">
                    <m:acc>
                      <m:accPr>
                        <m:chr m:val="̅"/>
                        <m:ctrlPr>
                          <a:rPr lang="en-US" i="1" smtClean="0">
                            <a:effectLst/>
                            <a:latin typeface="Cambria Math" panose="02040503050406030204" pitchFamily="18" charset="0"/>
                            <a:cs typeface="Times New Roman" panose="02020603050405020304" pitchFamily="18" charset="0"/>
                          </a:rPr>
                        </m:ctrlPr>
                      </m:accPr>
                      <m:e>
                        <m:r>
                          <a:rPr lang="en-US" b="0" i="1" smtClean="0">
                            <a:effectLst/>
                            <a:latin typeface="Cambria Math" panose="02040503050406030204" pitchFamily="18" charset="0"/>
                            <a:cs typeface="Times New Roman" panose="02020603050405020304" pitchFamily="18" charset="0"/>
                          </a:rPr>
                          <m:t>𝐾</m:t>
                        </m:r>
                      </m:e>
                    </m:acc>
                  </m:oMath>
                </a14:m>
                <a:r>
                  <a:rPr lang="en-US" dirty="0">
                    <a:effectLst/>
                    <a:cs typeface="Times New Roman" panose="02020603050405020304" pitchFamily="18" charset="0"/>
                  </a:rPr>
                  <a:t>= aggregate private capital stock</a:t>
                </a:r>
                <a:endParaRPr lang="en-US" dirty="0">
                  <a:effectLst/>
                  <a:ea typeface="Calibri" panose="020F0502020204030204" pitchFamily="34" charset="0"/>
                  <a:cs typeface="Times New Roman" panose="02020603050405020304" pitchFamily="18" charset="0"/>
                </a:endParaRPr>
              </a:p>
              <a:p>
                <a:pPr marL="914400" lvl="2" indent="0">
                  <a:buNone/>
                </a:pPr>
                <a:endParaRPr lang="en-US" dirty="0">
                  <a:effectLst/>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B7A5591B-6069-4421-9D4E-714255DC5247}"/>
                  </a:ext>
                </a:extLst>
              </p:cNvPr>
              <p:cNvSpPr>
                <a:spLocks noGrp="1" noRot="1" noChangeAspect="1" noMove="1" noResize="1" noEditPoints="1" noAdjustHandles="1" noChangeArrowheads="1" noChangeShapeType="1" noTextEdit="1"/>
              </p:cNvSpPr>
              <p:nvPr>
                <p:ph idx="1"/>
              </p:nvPr>
            </p:nvSpPr>
            <p:spPr>
              <a:xfrm>
                <a:off x="819150" y="1504950"/>
                <a:ext cx="10515600" cy="5353050"/>
              </a:xfrm>
              <a:blipFill>
                <a:blip r:embed="rId2"/>
                <a:stretch>
                  <a:fillRect l="-1043" t="-1936"/>
                </a:stretch>
              </a:blipFill>
            </p:spPr>
            <p:txBody>
              <a:bodyPr/>
              <a:lstStyle/>
              <a:p>
                <a:r>
                  <a:rPr lang="en-US">
                    <a:noFill/>
                  </a:rPr>
                  <a:t> </a:t>
                </a:r>
              </a:p>
            </p:txBody>
          </p:sp>
        </mc:Fallback>
      </mc:AlternateContent>
    </p:spTree>
    <p:extLst>
      <p:ext uri="{BB962C8B-B14F-4D97-AF65-F5344CB8AC3E}">
        <p14:creationId xmlns:p14="http://schemas.microsoft.com/office/powerpoint/2010/main" val="397089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B111-5575-4C84-B33F-9B74E7D76085}"/>
              </a:ext>
            </a:extLst>
          </p:cNvPr>
          <p:cNvSpPr>
            <a:spLocks noGrp="1"/>
          </p:cNvSpPr>
          <p:nvPr>
            <p:ph type="title"/>
          </p:nvPr>
        </p:nvSpPr>
        <p:spPr>
          <a:xfrm>
            <a:off x="838200" y="365126"/>
            <a:ext cx="10515600" cy="673100"/>
          </a:xfrm>
        </p:spPr>
        <p:txBody>
          <a:bodyPr>
            <a:normAutofit fontScale="90000"/>
          </a:bodyPr>
          <a:lstStyle/>
          <a:p>
            <a:r>
              <a:rPr lang="en-US" dirty="0"/>
              <a:t>3. Infrastructure in CGE models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A5591B-6069-4421-9D4E-714255DC5247}"/>
                  </a:ext>
                </a:extLst>
              </p:cNvPr>
              <p:cNvSpPr>
                <a:spLocks noGrp="1"/>
              </p:cNvSpPr>
              <p:nvPr>
                <p:ph idx="1"/>
              </p:nvPr>
            </p:nvSpPr>
            <p:spPr>
              <a:xfrm>
                <a:off x="800100" y="1314450"/>
                <a:ext cx="10515600" cy="5457825"/>
              </a:xfrm>
            </p:spPr>
            <p:txBody>
              <a:bodyPr>
                <a:normAutofit fontScale="92500" lnSpcReduction="10000"/>
              </a:bodyPr>
              <a:lstStyle/>
              <a:p>
                <a:r>
                  <a:rPr lang="en-US" dirty="0">
                    <a:ea typeface="Calibri" panose="020F0502020204030204" pitchFamily="34" charset="0"/>
                    <a:cs typeface="Times New Roman" panose="02020603050405020304" pitchFamily="18" charset="0"/>
                  </a:rPr>
                  <a:t>Infrastructure quality: </a:t>
                </a:r>
                <a14:m>
                  <m:oMath xmlns:m="http://schemas.openxmlformats.org/officeDocument/2006/math">
                    <m:sSub>
                      <m:sSubPr>
                        <m:ctrlPr>
                          <a:rPr lang="en-US"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𝑄</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r>
                      <a:rPr lang="en-US"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𝐾</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𝐿</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1−</m:t>
                        </m:r>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b="1" i="1" smtClean="0">
                            <a:effectLst/>
                            <a:latin typeface="Cambria Math" panose="02040503050406030204" pitchFamily="18" charset="0"/>
                            <a:cs typeface="Times New Roman" panose="02020603050405020304" pitchFamily="18" charset="0"/>
                          </a:rPr>
                        </m:ctrlPr>
                      </m:sSupPr>
                      <m:e>
                        <m:d>
                          <m:dPr>
                            <m:ctrlPr>
                              <a:rPr lang="en-US" b="1" i="1">
                                <a:latin typeface="Cambria Math" panose="02040503050406030204" pitchFamily="18" charset="0"/>
                                <a:cs typeface="Times New Roman" panose="02020603050405020304" pitchFamily="18" charset="0"/>
                              </a:rPr>
                            </m:ctrlPr>
                          </m:dPr>
                          <m:e>
                            <m:r>
                              <a:rPr lang="en-US" b="1" i="1">
                                <a:latin typeface="Cambria Math" panose="02040503050406030204" pitchFamily="18" charset="0"/>
                                <a:cs typeface="Times New Roman" panose="02020603050405020304" pitchFamily="18" charset="0"/>
                              </a:rPr>
                              <m:t>𝒒𝒖𝒂𝒍</m:t>
                            </m:r>
                            <m:r>
                              <a:rPr lang="en-US" b="1" i="1">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𝒁</m:t>
                            </m:r>
                          </m:e>
                        </m:d>
                      </m:e>
                      <m:sup>
                        <m:sSub>
                          <m:sSubPr>
                            <m:ctrlPr>
                              <a:rPr lang="en-US" b="1" i="1" smtClean="0">
                                <a:effectLst/>
                                <a:latin typeface="Cambria Math" panose="02040503050406030204" pitchFamily="18" charset="0"/>
                                <a:cs typeface="Times New Roman" panose="02020603050405020304" pitchFamily="18" charset="0"/>
                              </a:rPr>
                            </m:ctrlPr>
                          </m:sSubPr>
                          <m:e>
                            <m:r>
                              <a:rPr lang="en-US" b="1" i="1" smtClean="0">
                                <a:effectLst/>
                                <a:latin typeface="Cambria Math" panose="02040503050406030204" pitchFamily="18" charset="0"/>
                                <a:ea typeface="Cambria Math" panose="02040503050406030204" pitchFamily="18" charset="0"/>
                                <a:cs typeface="Times New Roman" panose="02020603050405020304" pitchFamily="18" charset="0"/>
                              </a:rPr>
                              <m:t>𝜶</m:t>
                            </m:r>
                          </m:e>
                          <m:sub>
                            <m:r>
                              <a:rPr lang="en-US" b="1" i="1" smtClean="0">
                                <a:effectLst/>
                                <a:latin typeface="Cambria Math" panose="02040503050406030204" pitchFamily="18" charset="0"/>
                                <a:cs typeface="Times New Roman" panose="02020603050405020304" pitchFamily="18" charset="0"/>
                              </a:rPr>
                              <m:t>𝒂</m:t>
                            </m:r>
                          </m:sub>
                        </m:sSub>
                      </m:sup>
                    </m:sSup>
                  </m:oMath>
                </a14:m>
                <a:endParaRPr lang="en-US" b="1" dirty="0">
                  <a:effectLst/>
                  <a:ea typeface="Calibri" panose="020F0502020204030204" pitchFamily="34" charset="0"/>
                  <a:cs typeface="Times New Roman" panose="02020603050405020304" pitchFamily="18" charset="0"/>
                </a:endParaRPr>
              </a:p>
              <a:p>
                <a:pPr marL="457200" lvl="1" indent="0">
                  <a:buNone/>
                </a:pPr>
                <a:r>
                  <a:rPr lang="en-US" dirty="0">
                    <a:effectLst/>
                    <a:ea typeface="Calibri" panose="020F0502020204030204" pitchFamily="34" charset="0"/>
                    <a:cs typeface="Times New Roman" panose="02020603050405020304" pitchFamily="18" charset="0"/>
                  </a:rPr>
                  <a:t>where </a:t>
                </a:r>
                <a14:m>
                  <m:oMath xmlns:m="http://schemas.openxmlformats.org/officeDocument/2006/math">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𝑞𝑢𝑎𝑙</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 </m:t>
                    </m:r>
                    <m:d>
                      <m:dPr>
                        <m:ctrlPr>
                          <a:rPr lang="en-US" b="0" i="1" smtClean="0">
                            <a:effectLst/>
                            <a:latin typeface="Cambria Math" panose="02040503050406030204" pitchFamily="18" charset="0"/>
                            <a:cs typeface="Times New Roman" panose="02020603050405020304" pitchFamily="18" charset="0"/>
                          </a:rPr>
                        </m:ctrlPr>
                      </m:dPr>
                      <m:e>
                        <m:r>
                          <a:rPr lang="en-US" b="0" i="1" smtClean="0">
                            <a:effectLst/>
                            <a:latin typeface="Cambria Math" panose="02040503050406030204" pitchFamily="18" charset="0"/>
                            <a:cs typeface="Times New Roman" panose="02020603050405020304" pitchFamily="18" charset="0"/>
                          </a:rPr>
                          <m:t>&gt;0</m:t>
                        </m:r>
                      </m:e>
                    </m:d>
                  </m:oMath>
                </a14:m>
                <a:r>
                  <a:rPr lang="en-US" dirty="0">
                    <a:effectLst/>
                    <a:ea typeface="Calibri" panose="020F0502020204030204" pitchFamily="34" charset="0"/>
                    <a:cs typeface="Times New Roman" panose="02020603050405020304" pitchFamily="18" charset="0"/>
                  </a:rPr>
                  <a:t> = quality index</a:t>
                </a:r>
              </a:p>
              <a:p>
                <a:r>
                  <a:rPr lang="en-US" dirty="0">
                    <a:effectLst/>
                    <a:ea typeface="Calibri" panose="020F0502020204030204" pitchFamily="34" charset="0"/>
                    <a:cs typeface="Times New Roman" panose="02020603050405020304" pitchFamily="18" charset="0"/>
                  </a:rPr>
                  <a:t>Investment efficiency (absorptive capacity: An investment efficiency parameter </a:t>
                </a:r>
                <a14:m>
                  <m:oMath xmlns:m="http://schemas.openxmlformats.org/officeDocument/2006/math">
                    <m:d>
                      <m:dPr>
                        <m:ctrlPr>
                          <a:rPr lang="en-US" i="1" smtClean="0">
                            <a:effectLst/>
                            <a:latin typeface="Cambria Math" panose="02040503050406030204" pitchFamily="18" charset="0"/>
                            <a:cs typeface="Times New Roman" panose="02020603050405020304" pitchFamily="18" charset="0"/>
                          </a:rPr>
                        </m:ctrlPr>
                      </m:dPr>
                      <m:e>
                        <m:r>
                          <a:rPr lang="en-US" b="0" i="1" smtClean="0">
                            <a:effectLst/>
                            <a:latin typeface="Cambria Math" panose="02040503050406030204" pitchFamily="18" charset="0"/>
                            <a:cs typeface="Times New Roman" panose="02020603050405020304" pitchFamily="18" charset="0"/>
                          </a:rPr>
                          <m:t>0</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m:t>
                        </m:r>
                        <m:r>
                          <a:rPr lang="en-US" i="1" smtClean="0">
                            <a:effectLst/>
                            <a:latin typeface="Cambria Math" panose="02040503050406030204" pitchFamily="18" charset="0"/>
                            <a:ea typeface="Cambria Math" panose="02040503050406030204" pitchFamily="18" charset="0"/>
                            <a:cs typeface="Times New Roman" panose="02020603050405020304" pitchFamily="18" charset="0"/>
                          </a:rPr>
                          <m:t>𝜀</m:t>
                        </m:r>
                        <m:r>
                          <a:rPr lang="en-US" i="1" smtClean="0">
                            <a:effectLst/>
                            <a:latin typeface="Cambria Math" panose="02040503050406030204" pitchFamily="18" charset="0"/>
                            <a:ea typeface="Cambria Math" panose="02040503050406030204" pitchFamily="18" charset="0"/>
                            <a:cs typeface="Times New Roman" panose="02020603050405020304" pitchFamily="18" charset="0"/>
                          </a:rPr>
                          <m:t>≤1</m:t>
                        </m:r>
                      </m:e>
                    </m:d>
                  </m:oMath>
                </a14:m>
                <a:r>
                  <a:rPr lang="en-US" dirty="0">
                    <a:effectLst/>
                    <a:ea typeface="Calibri" panose="020F0502020204030204" pitchFamily="34" charset="0"/>
                    <a:cs typeface="Times New Roman" panose="02020603050405020304" pitchFamily="18" charset="0"/>
                  </a:rPr>
                  <a:t> or function is added to the updating equation for the infrastructure capital stock: </a:t>
                </a:r>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𝑍</m:t>
                        </m:r>
                      </m:e>
                      <m:sub>
                        <m:r>
                          <a:rPr lang="en-US" i="1">
                            <a:latin typeface="Cambria Math" panose="02040503050406030204" pitchFamily="18" charset="0"/>
                          </a:rPr>
                          <m:t>𝑡</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b="1" i="1">
                            <a:latin typeface="Cambria Math" panose="02040503050406030204" pitchFamily="18" charset="0"/>
                          </a:rPr>
                          <m:t>𝜺</m:t>
                        </m:r>
                        <m:r>
                          <a:rPr lang="en-US" i="1">
                            <a:latin typeface="Cambria Math" panose="02040503050406030204" pitchFamily="18" charset="0"/>
                          </a:rPr>
                          <m:t>∙</m:t>
                        </m:r>
                        <m:r>
                          <a:rPr lang="en-US" b="0" i="1" smtClean="0">
                            <a:latin typeface="Cambria Math" panose="02040503050406030204" pitchFamily="18" charset="0"/>
                          </a:rPr>
                          <m:t>𝐼𝑍</m:t>
                        </m:r>
                      </m:e>
                      <m:sub>
                        <m:r>
                          <a:rPr lang="en-US" i="1">
                            <a:latin typeface="Cambria Math" panose="02040503050406030204" pitchFamily="18" charset="0"/>
                          </a:rPr>
                          <m:t>𝑡</m:t>
                        </m:r>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𝛿</m:t>
                            </m:r>
                          </m:e>
                        </m:d>
                        <m:r>
                          <a:rPr lang="en-US" b="0" i="1" smtClean="0">
                            <a:latin typeface="Cambria Math" panose="02040503050406030204" pitchFamily="18" charset="0"/>
                          </a:rPr>
                          <m:t>𝑍</m:t>
                        </m:r>
                      </m:e>
                      <m:sub>
                        <m:r>
                          <a:rPr lang="en-US" i="1">
                            <a:latin typeface="Cambria Math" panose="02040503050406030204" pitchFamily="18" charset="0"/>
                          </a:rPr>
                          <m:t>𝑡</m:t>
                        </m:r>
                        <m:r>
                          <a:rPr lang="en-US" i="1">
                            <a:latin typeface="Cambria Math" panose="02040503050406030204" pitchFamily="18" charset="0"/>
                          </a:rPr>
                          <m:t>−1</m:t>
                        </m:r>
                      </m:sub>
                    </m:sSub>
                  </m:oMath>
                </a14:m>
                <a:endParaRPr lang="en-US" dirty="0">
                  <a:ea typeface="Calibri" panose="020F0502020204030204" pitchFamily="34" charset="0"/>
                  <a:cs typeface="Times New Roman" panose="02020603050405020304" pitchFamily="18" charset="0"/>
                </a:endParaRPr>
              </a:p>
              <a:p>
                <a:pPr marL="457200" lvl="1" indent="0">
                  <a:buNone/>
                </a:pPr>
                <a:r>
                  <a:rPr lang="en-US" dirty="0">
                    <a:ea typeface="Calibri" panose="020F0502020204030204" pitchFamily="34" charset="0"/>
                    <a:cs typeface="Times New Roman" panose="02020603050405020304" pitchFamily="18" charset="0"/>
                  </a:rPr>
                  <a:t>where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𝐼𝑍</m:t>
                        </m:r>
                      </m:e>
                      <m:sub>
                        <m:r>
                          <a:rPr lang="en-US" i="1">
                            <a:latin typeface="Cambria Math" panose="02040503050406030204" pitchFamily="18" charset="0"/>
                          </a:rPr>
                          <m:t>𝑡</m:t>
                        </m:r>
                      </m:sub>
                    </m:sSub>
                  </m:oMath>
                </a14:m>
                <a:r>
                  <a:rPr lang="en-US" dirty="0">
                    <a:ea typeface="Calibri" panose="020F0502020204030204" pitchFamily="34" charset="0"/>
                    <a:cs typeface="Times New Roman" panose="02020603050405020304" pitchFamily="18" charset="0"/>
                  </a:rPr>
                  <a:t> = investment in infrastructure</a:t>
                </a:r>
              </a:p>
              <a:p>
                <a:r>
                  <a:rPr lang="en-US" dirty="0">
                    <a:ea typeface="Calibri" panose="020F0502020204030204" pitchFamily="34" charset="0"/>
                    <a:cs typeface="Times New Roman" panose="02020603050405020304" pitchFamily="18" charset="0"/>
                  </a:rPr>
                  <a:t>Instead of the level of </a:t>
                </a:r>
                <a14:m>
                  <m:oMath xmlns:m="http://schemas.openxmlformats.org/officeDocument/2006/math">
                    <m:r>
                      <a:rPr lang="en-US" i="1" smtClean="0">
                        <a:effectLst/>
                        <a:latin typeface="Cambria Math" panose="02040503050406030204" pitchFamily="18" charset="0"/>
                        <a:cs typeface="Times New Roman" panose="02020603050405020304" pitchFamily="18" charset="0"/>
                      </a:rPr>
                      <m:t>𝑍</m:t>
                    </m:r>
                  </m:oMath>
                </a14:m>
                <a:r>
                  <a:rPr lang="en-US" dirty="0">
                    <a:ea typeface="Calibri" panose="020F0502020204030204" pitchFamily="34" charset="0"/>
                    <a:cs typeface="Times New Roman" panose="02020603050405020304" pitchFamily="18" charset="0"/>
                  </a:rPr>
                  <a:t>, an alternative formulation uses its current growth:</a:t>
                </a:r>
                <a:endParaRPr lang="en-US" i="1" dirty="0">
                  <a:effectLst/>
                  <a:latin typeface="Cambria Math" panose="02040503050406030204" pitchFamily="18" charset="0"/>
                  <a:ea typeface="Calibri" panose="020F0502020204030204" pitchFamily="34" charset="0"/>
                  <a:cs typeface="Times New Roman" panose="02020603050405020304" pitchFamily="18" charset="0"/>
                </a:endParaRPr>
              </a:p>
              <a:p>
                <a:pPr marL="457200" lvl="1" indent="0">
                  <a:buNone/>
                </a:pPr>
                <a14:m>
                  <m:oMath xmlns:m="http://schemas.openxmlformats.org/officeDocument/2006/math">
                    <m:sSub>
                      <m:sSubPr>
                        <m:ctrlPr>
                          <a:rPr lang="en-US"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𝑄</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𝑡</m:t>
                        </m:r>
                      </m:sub>
                    </m:sSub>
                    <m:r>
                      <a:rPr lang="en-US"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i="1">
                            <a:effectLst/>
                            <a:latin typeface="Cambria Math" panose="02040503050406030204" pitchFamily="18" charset="0"/>
                            <a:ea typeface="Calibri" panose="020F0502020204030204" pitchFamily="34" charset="0"/>
                            <a:cs typeface="Times New Roman" panose="02020603050405020304" pitchFamily="18" charset="0"/>
                          </a:rPr>
                          <m:t>𝐴</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𝐾</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𝑡</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effectLst/>
                            <a:latin typeface="Cambria Math" panose="02040503050406030204" pitchFamily="18" charset="0"/>
                            <a:ea typeface="Calibri" panose="020F0502020204030204" pitchFamily="34" charset="0"/>
                            <a:cs typeface="Times New Roman" panose="02020603050405020304" pitchFamily="18" charset="0"/>
                          </a:rPr>
                        </m:ctrlPr>
                      </m:sSubSupPr>
                      <m:e>
                        <m:r>
                          <a:rPr lang="en-US" i="1">
                            <a:effectLst/>
                            <a:latin typeface="Cambria Math" panose="02040503050406030204" pitchFamily="18" charset="0"/>
                            <a:ea typeface="Calibri" panose="020F0502020204030204" pitchFamily="34" charset="0"/>
                            <a:cs typeface="Times New Roman" panose="02020603050405020304" pitchFamily="18" charset="0"/>
                          </a:rPr>
                          <m:t>𝐿</m:t>
                        </m:r>
                      </m:e>
                      <m:sub>
                        <m:r>
                          <a:rPr lang="en-US" i="1">
                            <a:effectLst/>
                            <a:latin typeface="Cambria Math" panose="02040503050406030204" pitchFamily="18" charset="0"/>
                            <a:ea typeface="Calibri" panose="020F0502020204030204" pitchFamily="34" charset="0"/>
                            <a:cs typeface="Times New Roman" panose="02020603050405020304" pitchFamily="18" charset="0"/>
                          </a:rPr>
                          <m:t>𝑎</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m:t>
                        </m:r>
                        <m:r>
                          <a:rPr lang="en-US" b="0" i="1" smtClean="0">
                            <a:effectLst/>
                            <a:latin typeface="Cambria Math" panose="02040503050406030204" pitchFamily="18" charset="0"/>
                            <a:ea typeface="Calibri" panose="020F0502020204030204" pitchFamily="34" charset="0"/>
                            <a:cs typeface="Times New Roman" panose="02020603050405020304" pitchFamily="18" charset="0"/>
                          </a:rPr>
                          <m:t>𝑡</m:t>
                        </m:r>
                      </m:sub>
                      <m:sup>
                        <m:r>
                          <a:rPr lang="en-US" i="1">
                            <a:effectLst/>
                            <a:latin typeface="Cambria Math" panose="02040503050406030204" pitchFamily="18" charset="0"/>
                            <a:ea typeface="Calibri" panose="020F0502020204030204" pitchFamily="34" charset="0"/>
                            <a:cs typeface="Times New Roman" panose="02020603050405020304" pitchFamily="18" charset="0"/>
                          </a:rPr>
                          <m:t>1−</m:t>
                        </m:r>
                        <m:r>
                          <a:rPr lang="en-US" i="1">
                            <a:effectLst/>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b="1" i="1" smtClean="0">
                            <a:effectLst/>
                            <a:latin typeface="Cambria Math" panose="02040503050406030204" pitchFamily="18" charset="0"/>
                            <a:cs typeface="Times New Roman" panose="02020603050405020304" pitchFamily="18" charset="0"/>
                          </a:rPr>
                        </m:ctrlPr>
                      </m:sSupPr>
                      <m:e>
                        <m:d>
                          <m:dPr>
                            <m:ctrlPr>
                              <a:rPr lang="en-US" b="1" i="1">
                                <a:latin typeface="Cambria Math" panose="02040503050406030204" pitchFamily="18" charset="0"/>
                                <a:cs typeface="Times New Roman" panose="02020603050405020304" pitchFamily="18" charset="0"/>
                              </a:rPr>
                            </m:ctrlPr>
                          </m:dPr>
                          <m:e>
                            <m:f>
                              <m:fPr>
                                <m:ctrlPr>
                                  <a:rPr lang="en-US" b="1" i="1">
                                    <a:latin typeface="Cambria Math" panose="02040503050406030204" pitchFamily="18" charset="0"/>
                                    <a:cs typeface="Times New Roman" panose="02020603050405020304" pitchFamily="18" charset="0"/>
                                  </a:rPr>
                                </m:ctrlPr>
                              </m:fPr>
                              <m:num>
                                <m:sSub>
                                  <m:sSubPr>
                                    <m:ctrlPr>
                                      <a:rPr lang="en-US" b="1" i="1">
                                        <a:latin typeface="Cambria Math" panose="02040503050406030204" pitchFamily="18" charset="0"/>
                                        <a:cs typeface="Times New Roman" panose="02020603050405020304" pitchFamily="18" charset="0"/>
                                      </a:rPr>
                                    </m:ctrlPr>
                                  </m:sSubPr>
                                  <m:e>
                                    <m:r>
                                      <a:rPr lang="en-US" b="1" i="1" smtClean="0">
                                        <a:latin typeface="Cambria Math" panose="02040503050406030204" pitchFamily="18" charset="0"/>
                                        <a:cs typeface="Times New Roman" panose="02020603050405020304" pitchFamily="18" charset="0"/>
                                      </a:rPr>
                                      <m:t>𝒁</m:t>
                                    </m:r>
                                  </m:e>
                                  <m:sub>
                                    <m:r>
                                      <a:rPr lang="en-US" b="1" i="1" smtClean="0">
                                        <a:latin typeface="Cambria Math" panose="02040503050406030204" pitchFamily="18" charset="0"/>
                                        <a:cs typeface="Times New Roman" panose="02020603050405020304" pitchFamily="18" charset="0"/>
                                      </a:rPr>
                                      <m:t>𝒕</m:t>
                                    </m:r>
                                  </m:sub>
                                </m:sSub>
                              </m:num>
                              <m:den>
                                <m:sSub>
                                  <m:sSubPr>
                                    <m:ctrlPr>
                                      <a:rPr lang="en-US" b="1" i="1">
                                        <a:latin typeface="Cambria Math" panose="02040503050406030204" pitchFamily="18" charset="0"/>
                                        <a:cs typeface="Times New Roman" panose="02020603050405020304" pitchFamily="18" charset="0"/>
                                      </a:rPr>
                                    </m:ctrlPr>
                                  </m:sSubPr>
                                  <m:e>
                                    <m:r>
                                      <a:rPr lang="en-US" b="1" i="1" smtClean="0">
                                        <a:latin typeface="Cambria Math" panose="02040503050406030204" pitchFamily="18" charset="0"/>
                                        <a:cs typeface="Times New Roman" panose="02020603050405020304" pitchFamily="18" charset="0"/>
                                      </a:rPr>
                                      <m:t>𝒁</m:t>
                                    </m:r>
                                  </m:e>
                                  <m:sub>
                                    <m:r>
                                      <a:rPr lang="en-US" b="1" i="1">
                                        <a:latin typeface="Cambria Math" panose="02040503050406030204" pitchFamily="18" charset="0"/>
                                        <a:cs typeface="Times New Roman" panose="02020603050405020304" pitchFamily="18" charset="0"/>
                                      </a:rPr>
                                      <m:t>𝒕</m:t>
                                    </m:r>
                                    <m:r>
                                      <a:rPr lang="en-US" b="1" i="1" smtClean="0">
                                        <a:latin typeface="Cambria Math" panose="02040503050406030204" pitchFamily="18" charset="0"/>
                                        <a:cs typeface="Times New Roman" panose="02020603050405020304" pitchFamily="18" charset="0"/>
                                      </a:rPr>
                                      <m:t>−</m:t>
                                    </m:r>
                                    <m:r>
                                      <a:rPr lang="en-US" b="1" i="1" smtClean="0">
                                        <a:latin typeface="Cambria Math" panose="02040503050406030204" pitchFamily="18" charset="0"/>
                                        <a:cs typeface="Times New Roman" panose="02020603050405020304" pitchFamily="18" charset="0"/>
                                      </a:rPr>
                                      <m:t>𝟏</m:t>
                                    </m:r>
                                  </m:sub>
                                </m:sSub>
                              </m:den>
                            </m:f>
                          </m:e>
                        </m:d>
                      </m:e>
                      <m:sup>
                        <m:sSub>
                          <m:sSubPr>
                            <m:ctrlPr>
                              <a:rPr lang="en-US" b="1" i="1">
                                <a:latin typeface="Cambria Math" panose="02040503050406030204" pitchFamily="18" charset="0"/>
                                <a:ea typeface="Calibri" panose="020F0502020204030204" pitchFamily="34" charset="0"/>
                                <a:cs typeface="Times New Roman" panose="02020603050405020304" pitchFamily="18" charset="0"/>
                              </a:rPr>
                            </m:ctrlPr>
                          </m:sSubPr>
                          <m:e>
                            <m:r>
                              <a:rPr lang="en-US" b="1" i="1">
                                <a:latin typeface="Cambria Math" panose="02040503050406030204" pitchFamily="18" charset="0"/>
                                <a:ea typeface="Calibri" panose="020F0502020204030204" pitchFamily="34" charset="0"/>
                                <a:cs typeface="Times New Roman" panose="02020603050405020304" pitchFamily="18" charset="0"/>
                              </a:rPr>
                              <m:t>𝜶</m:t>
                            </m:r>
                          </m:e>
                          <m:sub>
                            <m:r>
                              <a:rPr lang="en-US" b="1" i="1">
                                <a:latin typeface="Cambria Math" panose="02040503050406030204" pitchFamily="18" charset="0"/>
                                <a:ea typeface="Calibri" panose="020F0502020204030204" pitchFamily="34" charset="0"/>
                                <a:cs typeface="Times New Roman" panose="02020603050405020304" pitchFamily="18" charset="0"/>
                              </a:rPr>
                              <m:t>𝒂</m:t>
                            </m:r>
                          </m:sub>
                        </m:sSub>
                      </m:sup>
                    </m:sSup>
                    <m:r>
                      <a:rPr lang="en-US" b="0" i="0" smtClean="0">
                        <a:latin typeface="Cambria Math" panose="02040503050406030204" pitchFamily="18" charset="0"/>
                        <a:ea typeface="Calibri" panose="020F0502020204030204" pitchFamily="34" charset="0"/>
                        <a:cs typeface="Times New Roman" panose="02020603050405020304" pitchFamily="18" charset="0"/>
                      </a:rPr>
                      <m:t> </m:t>
                    </m:r>
                  </m:oMath>
                </a14:m>
                <a:r>
                  <a:rPr lang="en-US" dirty="0">
                    <a:effectLst/>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Boccanfuso et al., Chitiga et al.) </a:t>
                </a:r>
              </a:p>
              <a:p>
                <a:r>
                  <a:rPr lang="en-US" dirty="0">
                    <a:effectLst/>
                    <a:ea typeface="Calibri" panose="020F0502020204030204" pitchFamily="34" charset="0"/>
                    <a:cs typeface="Times New Roman" panose="02020603050405020304" pitchFamily="18" charset="0"/>
                  </a:rPr>
                  <a:t>For all approaches, it is important to find a strong empirical basis for parameter values (</a:t>
                </a:r>
                <a14:m>
                  <m:oMath xmlns:m="http://schemas.openxmlformats.org/officeDocument/2006/math">
                    <m:r>
                      <a:rPr lang="en-US" i="1" smtClean="0">
                        <a:effectLst/>
                        <a:latin typeface="Cambria Math" panose="02040503050406030204" pitchFamily="18" charset="0"/>
                        <a:cs typeface="Times New Roman" panose="02020603050405020304" pitchFamily="18" charset="0"/>
                      </a:rPr>
                      <m:t>𝑍</m:t>
                    </m:r>
                    <m:r>
                      <a:rPr lang="en-US" b="0" i="1" smtClean="0">
                        <a:effectLst/>
                        <a:latin typeface="Cambria Math" panose="02040503050406030204" pitchFamily="18" charset="0"/>
                        <a:cs typeface="Times New Roman" panose="02020603050405020304" pitchFamily="18" charset="0"/>
                      </a:rPr>
                      <m:t>, </m:t>
                    </m:r>
                    <m:sSub>
                      <m:sSubPr>
                        <m:ctrlPr>
                          <a:rPr lang="en-US" b="0" i="1" smtClean="0">
                            <a:effectLst/>
                            <a:latin typeface="Cambria Math" panose="02040503050406030204" pitchFamily="18" charset="0"/>
                            <a:cs typeface="Times New Roman" panose="02020603050405020304" pitchFamily="18" charset="0"/>
                          </a:rPr>
                        </m:ctrlPr>
                      </m:sSubPr>
                      <m:e>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𝛼</m:t>
                        </m:r>
                      </m:e>
                      <m:sub>
                        <m:r>
                          <a:rPr lang="en-US" b="0" i="1" smtClean="0">
                            <a:effectLst/>
                            <a:latin typeface="Cambria Math" panose="02040503050406030204" pitchFamily="18" charset="0"/>
                            <a:cs typeface="Times New Roman" panose="02020603050405020304" pitchFamily="18" charset="0"/>
                          </a:rPr>
                          <m:t>𝑎</m:t>
                        </m:r>
                        <m:r>
                          <a:rPr lang="en-US" b="0" i="1" smtClean="0">
                            <a:effectLst/>
                            <a:latin typeface="Cambria Math" panose="02040503050406030204" pitchFamily="18" charset="0"/>
                            <a:cs typeface="Times New Roman" panose="02020603050405020304" pitchFamily="18" charset="0"/>
                          </a:rPr>
                          <m:t>,</m:t>
                        </m:r>
                      </m:sub>
                    </m:sSub>
                    <m:r>
                      <a:rPr lang="en-US" b="0" i="1" smtClean="0">
                        <a:effectLst/>
                        <a:latin typeface="Cambria Math" panose="02040503050406030204" pitchFamily="18" charset="0"/>
                        <a:cs typeface="Times New Roman" panose="02020603050405020304" pitchFamily="18" charset="0"/>
                      </a:rPr>
                      <m:t> </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 </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𝜀</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 </m:t>
                    </m:r>
                    <m:r>
                      <a:rPr lang="en-US" b="0" i="1" smtClean="0">
                        <a:effectLst/>
                        <a:latin typeface="Cambria Math" panose="02040503050406030204" pitchFamily="18" charset="0"/>
                        <a:ea typeface="Cambria Math" panose="02040503050406030204" pitchFamily="18" charset="0"/>
                        <a:cs typeface="Times New Roman" panose="02020603050405020304" pitchFamily="18" charset="0"/>
                      </a:rPr>
                      <m:t>𝛿</m:t>
                    </m:r>
                  </m:oMath>
                </a14:m>
                <a:r>
                  <a:rPr lang="en-US" dirty="0">
                    <a:effectLst/>
                    <a:ea typeface="Calibri" panose="020F0502020204030204" pitchFamily="34" charset="0"/>
                    <a:cs typeface="Times New Roman" panose="02020603050405020304" pitchFamily="18" charset="0"/>
                  </a:rPr>
                  <a:t>). </a:t>
                </a:r>
                <a:r>
                  <a:rPr lang="en-US" dirty="0">
                    <a:ea typeface="Calibri" panose="020F0502020204030204" pitchFamily="34" charset="0"/>
                    <a:cs typeface="Times New Roman" panose="02020603050405020304" pitchFamily="18" charset="0"/>
                  </a:rPr>
                  <a:t>In addition to what commonly is done, it may help to consider the marginal product (MP) of infrastructure, noting that, for the standard approach, it is a function of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𝛼</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oMath>
                </a14:m>
                <a:r>
                  <a:rPr lang="en-US" dirty="0">
                    <a:ea typeface="Calibri" panose="020F0502020204030204" pitchFamily="34" charset="0"/>
                    <a:cs typeface="Times New Roman" panose="02020603050405020304" pitchFamily="18" charset="0"/>
                  </a:rPr>
                  <a:t>,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𝐴</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oMath>
                </a14:m>
                <a:r>
                  <a:rPr lang="en-US" dirty="0">
                    <a:ea typeface="Calibri" panose="020F0502020204030204" pitchFamily="34" charset="0"/>
                    <a:cs typeface="Times New Roman" panose="02020603050405020304" pitchFamily="18" charset="0"/>
                  </a:rPr>
                  <a:t>, and </a:t>
                </a:r>
                <a14:m>
                  <m:oMath xmlns:m="http://schemas.openxmlformats.org/officeDocument/2006/math">
                    <m:r>
                      <a:rPr lang="en-US" i="1">
                        <a:latin typeface="Cambria Math" panose="02040503050406030204" pitchFamily="18" charset="0"/>
                        <a:cs typeface="Times New Roman" panose="02020603050405020304" pitchFamily="18" charset="0"/>
                      </a:rPr>
                      <m:t>𝑍</m:t>
                    </m:r>
                  </m:oMath>
                </a14:m>
                <a:r>
                  <a:rPr lang="en-US" dirty="0">
                    <a:ea typeface="Calibri" panose="020F0502020204030204" pitchFamily="34" charset="0"/>
                    <a:cs typeface="Times New Roman" panose="02020603050405020304" pitchFamily="18" charset="0"/>
                  </a:rPr>
                  <a:t>:</a:t>
                </a:r>
              </a:p>
              <a:p>
                <a:pPr marL="457200" lvl="1" indent="0">
                  <a:buNone/>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𝑀𝑃𝑍</m:t>
                          </m:r>
                        </m:e>
                        <m:sub>
                          <m:r>
                            <a:rPr lang="en-US" b="0" i="1" smtClean="0">
                              <a:latin typeface="Cambria Math" panose="02040503050406030204" pitchFamily="18" charset="0"/>
                              <a:cs typeface="Times New Roman" panose="02020603050405020304" pitchFamily="18" charset="0"/>
                            </a:rPr>
                            <m:t>𝑎</m:t>
                          </m:r>
                        </m:sub>
                      </m:sSub>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b="0" i="1" smtClean="0">
                                  <a:latin typeface="Cambria Math" panose="02040503050406030204" pitchFamily="18" charset="0"/>
                                  <a:ea typeface="Calibri" panose="020F0502020204030204" pitchFamily="34" charset="0"/>
                                  <a:cs typeface="Times New Roman" panose="02020603050405020304" pitchFamily="18" charset="0"/>
                                </a:rPr>
                                <m:t>𝑑</m:t>
                              </m:r>
                              <m:r>
                                <a:rPr lang="en-US" i="1">
                                  <a:latin typeface="Cambria Math" panose="02040503050406030204" pitchFamily="18" charset="0"/>
                                  <a:ea typeface="Calibri" panose="020F0502020204030204" pitchFamily="34" charset="0"/>
                                  <a:cs typeface="Times New Roman" panose="02020603050405020304" pitchFamily="18" charset="0"/>
                                </a:rPr>
                                <m:t>𝑄</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num>
                        <m:den>
                          <m:r>
                            <a:rPr lang="en-US" b="0" i="1" smtClean="0">
                              <a:latin typeface="Cambria Math" panose="02040503050406030204" pitchFamily="18" charset="0"/>
                              <a:cs typeface="Times New Roman" panose="02020603050405020304" pitchFamily="18" charset="0"/>
                            </a:rPr>
                            <m:t>𝑑𝑍</m:t>
                          </m:r>
                        </m:den>
                      </m:f>
                      <m:r>
                        <a:rPr lang="en-US" b="0" i="1" smtClean="0">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𝛼</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r>
                            <a:rPr lang="en-US" i="1">
                              <a:latin typeface="Cambria Math" panose="02040503050406030204" pitchFamily="18" charset="0"/>
                              <a:ea typeface="Calibri" panose="020F0502020204030204" pitchFamily="34" charset="0"/>
                              <a:cs typeface="Times New Roman" panose="02020603050405020304" pitchFamily="18" charset="0"/>
                            </a:rPr>
                            <m:t>𝐴</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latin typeface="Cambria Math" panose="02040503050406030204" pitchFamily="18" charset="0"/>
                              <a:ea typeface="Calibri" panose="020F0502020204030204" pitchFamily="34" charset="0"/>
                              <a:cs typeface="Times New Roman" panose="02020603050405020304" pitchFamily="18" charset="0"/>
                            </a:rPr>
                          </m:ctrlPr>
                        </m:sSubSupPr>
                        <m:e>
                          <m:r>
                            <a:rPr lang="en-US" i="1">
                              <a:latin typeface="Cambria Math" panose="02040503050406030204" pitchFamily="18" charset="0"/>
                              <a:ea typeface="Calibri" panose="020F0502020204030204" pitchFamily="34" charset="0"/>
                              <a:cs typeface="Times New Roman" panose="02020603050405020304" pitchFamily="18" charset="0"/>
                            </a:rPr>
                            <m:t>𝐾</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up>
                          <m:r>
                            <a:rPr lang="en-US" i="1">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latin typeface="Cambria Math" panose="02040503050406030204" pitchFamily="18" charset="0"/>
                              <a:ea typeface="Calibri" panose="020F0502020204030204" pitchFamily="34" charset="0"/>
                              <a:cs typeface="Times New Roman" panose="02020603050405020304" pitchFamily="18" charset="0"/>
                            </a:rPr>
                          </m:ctrlPr>
                        </m:sSubSupPr>
                        <m:e>
                          <m:r>
                            <a:rPr lang="en-US" i="1">
                              <a:latin typeface="Cambria Math" panose="02040503050406030204" pitchFamily="18" charset="0"/>
                              <a:ea typeface="Calibri" panose="020F0502020204030204" pitchFamily="34" charset="0"/>
                              <a:cs typeface="Times New Roman" panose="02020603050405020304" pitchFamily="18" charset="0"/>
                            </a:rPr>
                            <m:t>𝐿</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up>
                          <m:r>
                            <a:rPr lang="en-US" i="1">
                              <a:latin typeface="Cambria Math" panose="02040503050406030204" pitchFamily="18" charset="0"/>
                              <a:ea typeface="Calibri" panose="020F0502020204030204" pitchFamily="34" charset="0"/>
                              <a:cs typeface="Times New Roman" panose="02020603050405020304" pitchFamily="18" charset="0"/>
                            </a:rPr>
                            <m:t>1−</m:t>
                          </m:r>
                          <m:r>
                            <a:rPr lang="en-US" i="1">
                              <a:latin typeface="Cambria Math" panose="02040503050406030204" pitchFamily="18" charset="0"/>
                              <a:ea typeface="Calibri" panose="020F0502020204030204" pitchFamily="34" charset="0"/>
                              <a:cs typeface="Times New Roman" panose="02020603050405020304" pitchFamily="18" charset="0"/>
                            </a:rPr>
                            <m:t>𝛽</m:t>
                          </m:r>
                        </m:sup>
                      </m:sSubSup>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𝑍</m:t>
                          </m:r>
                        </m:e>
                        <m:sup>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𝛼</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r>
                            <a:rPr lang="en-US" b="0" i="1" smtClean="0">
                              <a:latin typeface="Cambria Math" panose="02040503050406030204" pitchFamily="18" charset="0"/>
                              <a:ea typeface="Calibri" panose="020F0502020204030204" pitchFamily="34" charset="0"/>
                              <a:cs typeface="Times New Roman" panose="02020603050405020304" pitchFamily="18" charset="0"/>
                            </a:rPr>
                            <m:t>−1</m:t>
                          </m:r>
                        </m:sup>
                      </m:sSup>
                      <m:r>
                        <a:rPr lang="en-US" b="0" i="1" smtClean="0">
                          <a:latin typeface="Cambria Math" panose="02040503050406030204" pitchFamily="18" charset="0"/>
                          <a:ea typeface="Calibri" panose="020F0502020204030204" pitchFamily="34" charset="0"/>
                          <a:cs typeface="Times New Roman" panose="02020603050405020304" pitchFamily="18" charset="0"/>
                        </a:rPr>
                        <m:t>&gt;0;</m:t>
                      </m:r>
                      <m:f>
                        <m:fPr>
                          <m:ctrlPr>
                            <a:rPr lang="en-US" i="1">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𝑑</m:t>
                              </m:r>
                              <m:r>
                                <a:rPr lang="en-US" b="0" i="1" smtClean="0">
                                  <a:latin typeface="Cambria Math" panose="02040503050406030204" pitchFamily="18" charset="0"/>
                                  <a:ea typeface="Calibri" panose="020F0502020204030204" pitchFamily="34" charset="0"/>
                                  <a:cs typeface="Times New Roman" panose="02020603050405020304" pitchFamily="18" charset="0"/>
                                </a:rPr>
                                <m:t>𝑀𝑃𝑍</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num>
                        <m:den>
                          <m:r>
                            <a:rPr lang="en-US" i="1">
                              <a:latin typeface="Cambria Math" panose="02040503050406030204" pitchFamily="18" charset="0"/>
                              <a:cs typeface="Times New Roman" panose="02020603050405020304" pitchFamily="18" charset="0"/>
                            </a:rPr>
                            <m:t>𝑑𝑍</m:t>
                          </m:r>
                        </m:den>
                      </m:f>
                      <m:r>
                        <a:rPr lang="en-US" b="0" i="1" smtClean="0">
                          <a:latin typeface="Cambria Math" panose="02040503050406030204" pitchFamily="18" charset="0"/>
                          <a:cs typeface="Times New Roman" panose="02020603050405020304" pitchFamily="18" charset="0"/>
                        </a:rPr>
                        <m:t>&lt;0;</m:t>
                      </m:r>
                      <m:r>
                        <m:rPr>
                          <m:sty m:val="p"/>
                        </m:rPr>
                        <a:rPr lang="en-US" b="0" i="0" smtClean="0">
                          <a:latin typeface="Cambria Math" panose="02040503050406030204" pitchFamily="18" charset="0"/>
                          <a:cs typeface="Times New Roman" panose="02020603050405020304" pitchFamily="18" charset="0"/>
                        </a:rPr>
                        <m:t>for</m:t>
                      </m:r>
                      <m:r>
                        <a:rPr lang="en-US" b="0" i="0" smtClean="0">
                          <a:latin typeface="Cambria Math" panose="02040503050406030204" pitchFamily="18" charset="0"/>
                          <a:cs typeface="Times New Roman" panose="02020603050405020304" pitchFamily="18" charset="0"/>
                        </a:rPr>
                        <m:t> 0&lt;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𝛼</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r>
                        <a:rPr lang="en-US" b="0" i="1" smtClean="0">
                          <a:latin typeface="Cambria Math" panose="02040503050406030204" pitchFamily="18" charset="0"/>
                          <a:ea typeface="Calibri" panose="020F0502020204030204" pitchFamily="34" charset="0"/>
                          <a:cs typeface="Times New Roman" panose="02020603050405020304" pitchFamily="18" charset="0"/>
                        </a:rPr>
                        <m:t>&lt;1</m:t>
                      </m:r>
                    </m:oMath>
                  </m:oMathPara>
                </a14:m>
                <a:endParaRPr lang="en-US" dirty="0">
                  <a:ea typeface="Calibri" panose="020F0502020204030204" pitchFamily="34" charset="0"/>
                  <a:cs typeface="Times New Roman" panose="02020603050405020304" pitchFamily="18" charset="0"/>
                </a:endParaRPr>
              </a:p>
              <a:p>
                <a:endParaRPr lang="en-US" dirty="0">
                  <a:effectLst/>
                  <a:ea typeface="Calibri" panose="020F0502020204030204" pitchFamily="34" charset="0"/>
                  <a:cs typeface="Times New Roman" panose="02020603050405020304" pitchFamily="18" charset="0"/>
                </a:endParaRPr>
              </a:p>
              <a:p>
                <a:pPr marL="0" indent="0">
                  <a:buNone/>
                </a:pPr>
                <a:endParaRPr lang="en-US" dirty="0">
                  <a:effectLst/>
                  <a:ea typeface="Calibri" panose="020F050202020403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B7A5591B-6069-4421-9D4E-714255DC5247}"/>
                  </a:ext>
                </a:extLst>
              </p:cNvPr>
              <p:cNvSpPr>
                <a:spLocks noGrp="1" noRot="1" noChangeAspect="1" noMove="1" noResize="1" noEditPoints="1" noAdjustHandles="1" noChangeArrowheads="1" noChangeShapeType="1" noTextEdit="1"/>
              </p:cNvSpPr>
              <p:nvPr>
                <p:ph idx="1"/>
              </p:nvPr>
            </p:nvSpPr>
            <p:spPr>
              <a:xfrm>
                <a:off x="800100" y="1314450"/>
                <a:ext cx="10515600" cy="5457825"/>
              </a:xfrm>
              <a:blipFill>
                <a:blip r:embed="rId3"/>
                <a:stretch>
                  <a:fillRect l="-870" t="-1229" r="-870"/>
                </a:stretch>
              </a:blipFill>
            </p:spPr>
            <p:txBody>
              <a:bodyPr/>
              <a:lstStyle/>
              <a:p>
                <a:r>
                  <a:rPr lang="en-US">
                    <a:noFill/>
                  </a:rPr>
                  <a:t> </a:t>
                </a:r>
              </a:p>
            </p:txBody>
          </p:sp>
        </mc:Fallback>
      </mc:AlternateContent>
    </p:spTree>
    <p:extLst>
      <p:ext uri="{BB962C8B-B14F-4D97-AF65-F5344CB8AC3E}">
        <p14:creationId xmlns:p14="http://schemas.microsoft.com/office/powerpoint/2010/main" val="4134520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B111-5575-4C84-B33F-9B74E7D76085}"/>
              </a:ext>
            </a:extLst>
          </p:cNvPr>
          <p:cNvSpPr>
            <a:spLocks noGrp="1"/>
          </p:cNvSpPr>
          <p:nvPr>
            <p:ph type="title"/>
          </p:nvPr>
        </p:nvSpPr>
        <p:spPr>
          <a:xfrm>
            <a:off x="838200" y="365125"/>
            <a:ext cx="10515600" cy="797247"/>
          </a:xfrm>
        </p:spPr>
        <p:txBody>
          <a:bodyPr>
            <a:normAutofit/>
          </a:bodyPr>
          <a:lstStyle/>
          <a:p>
            <a:r>
              <a:rPr lang="en-US" dirty="0"/>
              <a:t>3. Infrastructure in CGE models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A5591B-6069-4421-9D4E-714255DC5247}"/>
                  </a:ext>
                </a:extLst>
              </p:cNvPr>
              <p:cNvSpPr>
                <a:spLocks noGrp="1"/>
              </p:cNvSpPr>
              <p:nvPr>
                <p:ph idx="1"/>
              </p:nvPr>
            </p:nvSpPr>
            <p:spPr>
              <a:xfrm>
                <a:off x="800100" y="1379349"/>
                <a:ext cx="10515600" cy="5392926"/>
              </a:xfrm>
            </p:spPr>
            <p:txBody>
              <a:bodyPr>
                <a:normAutofit/>
              </a:bodyPr>
              <a:lstStyle/>
              <a:p>
                <a:r>
                  <a:rPr lang="en-US" dirty="0">
                    <a:effectLst/>
                    <a:ea typeface="Calibri" panose="020F0502020204030204" pitchFamily="34" charset="0"/>
                    <a:cs typeface="Times New Roman" panose="02020603050405020304" pitchFamily="18" charset="0"/>
                  </a:rPr>
                  <a:t>Additional remarks on the standard approach (covered in the forthcoming paper):</a:t>
                </a:r>
              </a:p>
              <a:p>
                <a:pPr lvl="1"/>
                <a14:m>
                  <m:oMath xmlns:m="http://schemas.openxmlformats.org/officeDocument/2006/math">
                    <m:sSub>
                      <m:sSubPr>
                        <m:ctrlPr>
                          <a:rPr lang="en-US" i="1" dirty="0" smtClean="0">
                            <a:effectLst/>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ea typeface="Calibri" panose="020F0502020204030204" pitchFamily="34"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𝑡𝑜𝑡𝑎𝑙</m:t>
                        </m:r>
                      </m:sub>
                    </m:sSub>
                    <m:r>
                      <a:rPr lang="en-US" b="0" i="1" dirty="0" smtClean="0">
                        <a:effectLst/>
                        <a:latin typeface="Cambria Math" panose="02040503050406030204" pitchFamily="18" charset="0"/>
                        <a:cs typeface="Times New Roman" panose="02020603050405020304" pitchFamily="18" charset="0"/>
                      </a:rPr>
                      <m:t>=</m:t>
                    </m:r>
                    <m:nary>
                      <m:naryPr>
                        <m:chr m:val="∑"/>
                        <m:supHide m:val="on"/>
                        <m:ctrlPr>
                          <a:rPr lang="en-US" b="0" i="1" dirty="0" smtClean="0">
                            <a:effectLst/>
                            <a:latin typeface="Cambria Math" panose="02040503050406030204" pitchFamily="18" charset="0"/>
                            <a:cs typeface="Times New Roman" panose="02020603050405020304" pitchFamily="18" charset="0"/>
                          </a:rPr>
                        </m:ctrlPr>
                      </m:naryPr>
                      <m:sub>
                        <m:r>
                          <m:rPr>
                            <m:brk m:alnAt="7"/>
                          </m:rPr>
                          <a:rPr lang="en-US" b="0" i="1" dirty="0" smtClean="0">
                            <a:effectLst/>
                            <a:latin typeface="Cambria Math" panose="02040503050406030204" pitchFamily="18" charset="0"/>
                            <a:cs typeface="Times New Roman" panose="02020603050405020304" pitchFamily="18" charset="0"/>
                          </a:rPr>
                          <m:t>𝑎</m:t>
                        </m:r>
                      </m:sub>
                      <m:sup/>
                      <m:e>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e>
                    </m:nary>
                  </m:oMath>
                </a14:m>
                <a:endParaRPr lang="en-US" dirty="0">
                  <a:effectLst/>
                  <a:ea typeface="Calibri" panose="020F0502020204030204" pitchFamily="34" charset="0"/>
                  <a:cs typeface="Times New Roman" panose="02020603050405020304" pitchFamily="18" charset="0"/>
                </a:endParaRPr>
              </a:p>
              <a:p>
                <a:pPr lvl="1"/>
                <a:r>
                  <a:rPr lang="en-US" dirty="0">
                    <a:ea typeface="Calibri" panose="020F0502020204030204" pitchFamily="34" charset="0"/>
                    <a:cs typeface="Times New Roman" panose="02020603050405020304" pitchFamily="18" charset="0"/>
                  </a:rPr>
                  <a:t>The VA functions may be calibrated by imposing (a)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𝐴</m:t>
                        </m:r>
                      </m:e>
                      <m:sub>
                        <m:r>
                          <a:rPr lang="en-US" i="1" dirty="0">
                            <a:latin typeface="Cambria Math" panose="02040503050406030204" pitchFamily="18" charset="0"/>
                            <a:cs typeface="Times New Roman" panose="02020603050405020304" pitchFamily="18" charset="0"/>
                          </a:rPr>
                          <m:t>𝑎</m:t>
                        </m:r>
                      </m:sub>
                    </m:sSub>
                  </m:oMath>
                </a14:m>
                <a:r>
                  <a:rPr lang="en-US" dirty="0">
                    <a:ea typeface="Calibri" panose="020F0502020204030204" pitchFamily="34" charset="0"/>
                    <a:cs typeface="Times New Roman" panose="02020603050405020304" pitchFamily="18" charset="0"/>
                  </a:rPr>
                  <a:t> or </a:t>
                </a: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ea typeface="Cambria Math" panose="02040503050406030204" pitchFamily="18" charset="0"/>
                            <a:cs typeface="Times New Roman" panose="02020603050405020304" pitchFamily="18" charset="0"/>
                          </a:rPr>
                          <m:t>𝛼</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ea typeface="Calibri" panose="020F0502020204030204" pitchFamily="34" charset="0"/>
                    <a:cs typeface="Times New Roman" panose="02020603050405020304" pitchFamily="18" charset="0"/>
                  </a:rPr>
                  <a:t> for activities; and (b) </a:t>
                </a:r>
                <a14:m>
                  <m:oMath xmlns:m="http://schemas.openxmlformats.org/officeDocument/2006/math">
                    <m:r>
                      <a:rPr lang="en-US" i="1">
                        <a:latin typeface="Cambria Math" panose="02040503050406030204" pitchFamily="18" charset="0"/>
                        <a:cs typeface="Times New Roman" panose="02020603050405020304" pitchFamily="18" charset="0"/>
                      </a:rPr>
                      <m:t>𝑍</m:t>
                    </m:r>
                  </m:oMath>
                </a14:m>
                <a:r>
                  <a:rPr lang="en-US" dirty="0">
                    <a:ea typeface="Calibri" panose="020F0502020204030204" pitchFamily="34" charset="0"/>
                    <a:cs typeface="Times New Roman" panose="02020603050405020304" pitchFamily="18" charset="0"/>
                  </a:rPr>
                  <a:t> or </a:t>
                </a: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𝑡𝑜𝑡𝑎𝑙</m:t>
                        </m:r>
                      </m:sub>
                    </m:sSub>
                  </m:oMath>
                </a14:m>
                <a:r>
                  <a:rPr lang="en-US" dirty="0">
                    <a:effectLst/>
                    <a:ea typeface="Calibri" panose="020F0502020204030204" pitchFamily="34" charset="0"/>
                    <a:cs typeface="Times New Roman" panose="02020603050405020304" pitchFamily="18" charset="0"/>
                  </a:rPr>
                  <a:t> on the </a:t>
                </a:r>
                <a:r>
                  <a:rPr lang="en-US" dirty="0">
                    <a:ea typeface="Calibri" panose="020F0502020204030204" pitchFamily="34" charset="0"/>
                    <a:cs typeface="Times New Roman" panose="02020603050405020304" pitchFamily="18" charset="0"/>
                  </a:rPr>
                  <a:t>economywide level. </a:t>
                </a:r>
                <a:r>
                  <a:rPr lang="en-US" dirty="0">
                    <a:effectLst/>
                    <a:ea typeface="Calibri" panose="020F0502020204030204" pitchFamily="34" charset="0"/>
                    <a:cs typeface="Times New Roman" panose="02020603050405020304" pitchFamily="18" charset="0"/>
                  </a:rPr>
                  <a:t>In the literature, t</a:t>
                </a:r>
                <a:r>
                  <a:rPr lang="en-US" dirty="0">
                    <a:ea typeface="Calibri" panose="020F0502020204030204" pitchFamily="34" charset="0"/>
                    <a:cs typeface="Times New Roman" panose="02020603050405020304" pitchFamily="18" charset="0"/>
                  </a:rPr>
                  <a:t>he standard approach is apparently to impose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ea typeface="Cambria Math" panose="02040503050406030204" pitchFamily="18" charset="0"/>
                            <a:cs typeface="Times New Roman" panose="02020603050405020304" pitchFamily="18" charset="0"/>
                          </a:rPr>
                          <m:t>𝛼</m:t>
                        </m:r>
                      </m:e>
                      <m:sub>
                        <m:r>
                          <a:rPr lang="en-US" i="1" dirty="0">
                            <a:latin typeface="Cambria Math" panose="02040503050406030204" pitchFamily="18" charset="0"/>
                            <a:cs typeface="Times New Roman" panose="02020603050405020304" pitchFamily="18" charset="0"/>
                          </a:rPr>
                          <m:t>𝑎</m:t>
                        </m:r>
                      </m:sub>
                    </m:sSub>
                  </m:oMath>
                </a14:m>
                <a:r>
                  <a:rPr lang="en-US" dirty="0">
                    <a:ea typeface="Calibri" panose="020F0502020204030204" pitchFamily="34" charset="0"/>
                    <a:cs typeface="Times New Roman" panose="02020603050405020304" pitchFamily="18" charset="0"/>
                  </a:rPr>
                  <a:t> and </a:t>
                </a:r>
                <a14:m>
                  <m:oMath xmlns:m="http://schemas.openxmlformats.org/officeDocument/2006/math">
                    <m:r>
                      <a:rPr lang="en-US" i="1">
                        <a:latin typeface="Cambria Math" panose="02040503050406030204" pitchFamily="18" charset="0"/>
                        <a:cs typeface="Times New Roman" panose="02020603050405020304" pitchFamily="18" charset="0"/>
                      </a:rPr>
                      <m:t>𝑍</m:t>
                    </m:r>
                  </m:oMath>
                </a14:m>
                <a:r>
                  <a:rPr lang="en-US" dirty="0">
                    <a:effectLst/>
                    <a:ea typeface="Calibri" panose="020F0502020204030204" pitchFamily="34" charset="0"/>
                    <a:cs typeface="Times New Roman" panose="02020603050405020304" pitchFamily="18" charset="0"/>
                  </a:rPr>
                  <a:t>.</a:t>
                </a:r>
              </a:p>
              <a:p>
                <a:pPr lvl="1"/>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r>
                      <a:rPr lang="en-US" b="0" i="1" dirty="0" smtClean="0">
                        <a:effectLst/>
                        <a:latin typeface="Cambria Math" panose="02040503050406030204" pitchFamily="18" charset="0"/>
                        <a:cs typeface="Times New Roman" panose="02020603050405020304" pitchFamily="18" charset="0"/>
                      </a:rPr>
                      <m:t> </m:t>
                    </m:r>
                  </m:oMath>
                </a14:m>
                <a:r>
                  <a:rPr lang="en-US" dirty="0">
                    <a:effectLst/>
                    <a:ea typeface="Calibri" panose="020F0502020204030204" pitchFamily="34" charset="0"/>
                    <a:cs typeface="Times New Roman" panose="02020603050405020304" pitchFamily="18" charset="0"/>
                  </a:rPr>
                  <a:t>changes in proportion to a uniform scaling of private factor inputs.</a:t>
                </a:r>
              </a:p>
              <a:p>
                <a:pPr lvl="1"/>
                <a:r>
                  <a:rPr lang="en-US" dirty="0">
                    <a:ea typeface="Calibri" panose="020F0502020204030204" pitchFamily="34" charset="0"/>
                    <a:cs typeface="Times New Roman" panose="02020603050405020304" pitchFamily="18" charset="0"/>
                  </a:rPr>
                  <a:t>Above, one infrastructure capital stock is shared across activities. However, the</a:t>
                </a:r>
                <a:r>
                  <a:rPr lang="en-US" dirty="0">
                    <a:effectLst/>
                    <a:ea typeface="Calibri" panose="020F0502020204030204" pitchFamily="34" charset="0"/>
                    <a:cs typeface="Times New Roman" panose="02020603050405020304" pitchFamily="18" charset="0"/>
                  </a:rPr>
                  <a:t> discussion generalizes to models with multiple infrastructure capital stocks shared across activities.</a:t>
                </a:r>
              </a:p>
              <a:p>
                <a:pPr lvl="1"/>
                <a:endParaRPr lang="en-US" dirty="0">
                  <a:effectLst/>
                  <a:ea typeface="Calibri" panose="020F0502020204030204" pitchFamily="34" charset="0"/>
                  <a:cs typeface="Times New Roman" panose="02020603050405020304" pitchFamily="18" charset="0"/>
                </a:endParaRPr>
              </a:p>
              <a:p>
                <a:pPr lvl="1"/>
                <a:endParaRPr lang="en-US" dirty="0">
                  <a:effectLst/>
                  <a:ea typeface="Calibri" panose="020F0502020204030204" pitchFamily="34" charset="0"/>
                  <a:cs typeface="Times New Roman" panose="02020603050405020304" pitchFamily="18" charset="0"/>
                </a:endParaRPr>
              </a:p>
              <a:p>
                <a:pPr lvl="1"/>
                <a:endParaRPr lang="en-US" dirty="0">
                  <a:effectLst/>
                  <a:ea typeface="Calibri" panose="020F0502020204030204" pitchFamily="34" charset="0"/>
                  <a:cs typeface="Times New Roman" panose="02020603050405020304" pitchFamily="18" charset="0"/>
                </a:endParaRPr>
              </a:p>
              <a:p>
                <a:pPr marL="0" indent="0">
                  <a:buNone/>
                </a:pPr>
                <a:endParaRPr lang="en-US" dirty="0">
                  <a:effectLst/>
                  <a:ea typeface="Calibri" panose="020F0502020204030204" pitchFamily="34"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B7A5591B-6069-4421-9D4E-714255DC5247}"/>
                  </a:ext>
                </a:extLst>
              </p:cNvPr>
              <p:cNvSpPr>
                <a:spLocks noGrp="1" noRot="1" noChangeAspect="1" noMove="1" noResize="1" noEditPoints="1" noAdjustHandles="1" noChangeArrowheads="1" noChangeShapeType="1" noTextEdit="1"/>
              </p:cNvSpPr>
              <p:nvPr>
                <p:ph idx="1"/>
              </p:nvPr>
            </p:nvSpPr>
            <p:spPr>
              <a:xfrm>
                <a:off x="800100" y="1379349"/>
                <a:ext cx="10515600" cy="5392926"/>
              </a:xfrm>
              <a:blipFill>
                <a:blip r:embed="rId3"/>
                <a:stretch>
                  <a:fillRect l="-1043" t="-1808"/>
                </a:stretch>
              </a:blipFill>
            </p:spPr>
            <p:txBody>
              <a:bodyPr/>
              <a:lstStyle/>
              <a:p>
                <a:r>
                  <a:rPr lang="en-US">
                    <a:noFill/>
                  </a:rPr>
                  <a:t> </a:t>
                </a:r>
              </a:p>
            </p:txBody>
          </p:sp>
        </mc:Fallback>
      </mc:AlternateContent>
    </p:spTree>
    <p:extLst>
      <p:ext uri="{BB962C8B-B14F-4D97-AF65-F5344CB8AC3E}">
        <p14:creationId xmlns:p14="http://schemas.microsoft.com/office/powerpoint/2010/main" val="2218279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63772-F915-4A3C-8233-589A93E7452C}"/>
              </a:ext>
            </a:extLst>
          </p:cNvPr>
          <p:cNvSpPr>
            <a:spLocks noGrp="1"/>
          </p:cNvSpPr>
          <p:nvPr>
            <p:ph type="title"/>
          </p:nvPr>
        </p:nvSpPr>
        <p:spPr>
          <a:xfrm>
            <a:off x="838200" y="152400"/>
            <a:ext cx="10515600" cy="701675"/>
          </a:xfrm>
        </p:spPr>
        <p:txBody>
          <a:bodyPr/>
          <a:lstStyle/>
          <a:p>
            <a:r>
              <a:rPr lang="en-US" dirty="0"/>
              <a:t>4. A new approach to infrastructure modeling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B69156-E2C9-4AF8-AB16-4B97ABA9E5C5}"/>
                  </a:ext>
                </a:extLst>
              </p:cNvPr>
              <p:cNvSpPr>
                <a:spLocks noGrp="1"/>
              </p:cNvSpPr>
              <p:nvPr>
                <p:ph idx="1"/>
              </p:nvPr>
            </p:nvSpPr>
            <p:spPr>
              <a:xfrm>
                <a:off x="838200" y="933450"/>
                <a:ext cx="10515600" cy="5772150"/>
              </a:xfrm>
            </p:spPr>
            <p:txBody>
              <a:bodyPr>
                <a:normAutofit fontScale="92500" lnSpcReduction="20000"/>
              </a:bodyPr>
              <a:lstStyle/>
              <a:p>
                <a:r>
                  <a:rPr lang="en-US" dirty="0"/>
                  <a:t>The formulations in Section 3 all require an assessment of the initial infrastructure capital stock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0</m:t>
                        </m:r>
                      </m:sub>
                    </m:sSub>
                  </m:oMath>
                </a14:m>
                <a:r>
                  <a:rPr lang="en-US" dirty="0"/>
                  <a:t>). This may be problematic since </a:t>
                </a:r>
              </a:p>
              <a:p>
                <a:pPr lvl="1"/>
                <a:r>
                  <a:rPr lang="en-US" dirty="0"/>
                  <a:t>the estimate is very imprecise (depends on investment and depreciation data); and </a:t>
                </a:r>
              </a:p>
              <a:p>
                <a:pPr lvl="1"/>
                <a:r>
                  <a:rPr lang="en-US" dirty="0"/>
                  <a:t>affects simulation results (by impacting stock growth and, perhaps, via other channels).</a:t>
                </a:r>
              </a:p>
              <a:p>
                <a:r>
                  <a:rPr lang="en-US" dirty="0"/>
                  <a:t>Moreover, even if estimated with precision, the relevance of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0</m:t>
                        </m:r>
                      </m:sub>
                    </m:sSub>
                  </m:oMath>
                </a14:m>
                <a:r>
                  <a:rPr lang="en-US" dirty="0"/>
                  <a:t> – an aggregate of past heterogeneous investments – is often dubious. </a:t>
                </a:r>
              </a:p>
              <a:p>
                <a:r>
                  <a:rPr lang="en-US" dirty="0"/>
                  <a:t>To dispense with the need for data on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0</m:t>
                        </m:r>
                      </m:sub>
                    </m:sSub>
                  </m:oMath>
                </a14:m>
                <a:r>
                  <a:rPr lang="en-US" dirty="0"/>
                  <a:t>, the new approach exploits the fact that, in simulation analysis, the impact of infrastructure is typically assessed by comparing results for (a) a base scenario; and (b) non-base scenarios; with each scenario having its specific investment trajectory. </a:t>
                </a:r>
              </a:p>
              <a:p>
                <a:r>
                  <a:rPr lang="en-US" dirty="0"/>
                  <a:t>Drawing on this, in place of data on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0</m:t>
                        </m:r>
                      </m:sub>
                    </m:sSub>
                    <m:r>
                      <a:rPr lang="en-US" b="0" i="1" smtClean="0">
                        <a:latin typeface="Cambria Math" panose="02040503050406030204" pitchFamily="18" charset="0"/>
                      </a:rPr>
                      <m:t>,</m:t>
                    </m:r>
                  </m:oMath>
                </a14:m>
                <a:r>
                  <a:rPr lang="en-US" dirty="0"/>
                  <a:t> the new approach assesses the impact of non-base investment scenarios on the basis of </a:t>
                </a:r>
              </a:p>
              <a:p>
                <a:pPr lvl="1"/>
                <a:r>
                  <a:rPr lang="en-US" dirty="0"/>
                  <a:t>the deviation of </a:t>
                </a:r>
                <a14:m>
                  <m:oMath xmlns:m="http://schemas.openxmlformats.org/officeDocument/2006/math">
                    <m:r>
                      <a:rPr lang="en-US" b="0" i="1" smtClean="0">
                        <a:latin typeface="Cambria Math" panose="02040503050406030204" pitchFamily="18" charset="0"/>
                      </a:rPr>
                      <m:t>𝑍</m:t>
                    </m:r>
                  </m:oMath>
                </a14:m>
                <a:r>
                  <a:rPr lang="en-US" dirty="0"/>
                  <a:t> in t for non-base scenarios from the base scenario level of </a:t>
                </a:r>
                <a14:m>
                  <m:oMath xmlns:m="http://schemas.openxmlformats.org/officeDocument/2006/math">
                    <m:r>
                      <a:rPr lang="en-US" i="1">
                        <a:latin typeface="Cambria Math" panose="02040503050406030204" pitchFamily="18" charset="0"/>
                      </a:rPr>
                      <m:t>𝑍</m:t>
                    </m:r>
                  </m:oMath>
                </a14:m>
                <a:r>
                  <a:rPr lang="en-US" dirty="0"/>
                  <a:t> in the same year t; and </a:t>
                </a:r>
              </a:p>
              <a:p>
                <a:pPr lvl="1"/>
                <a:r>
                  <a:rPr lang="en-US" dirty="0"/>
                  <a:t>empirical data on the marginal product (MP) of infrastructure capital on activity-specific TFP. </a:t>
                </a:r>
              </a:p>
              <a:p>
                <a:pPr lvl="1"/>
                <a:endParaRPr lang="en-US" dirty="0"/>
              </a:p>
            </p:txBody>
          </p:sp>
        </mc:Choice>
        <mc:Fallback xmlns="">
          <p:sp>
            <p:nvSpPr>
              <p:cNvPr id="3" name="Content Placeholder 2">
                <a:extLst>
                  <a:ext uri="{FF2B5EF4-FFF2-40B4-BE49-F238E27FC236}">
                    <a16:creationId xmlns:a16="http://schemas.microsoft.com/office/drawing/2014/main" id="{32B69156-E2C9-4AF8-AB16-4B97ABA9E5C5}"/>
                  </a:ext>
                </a:extLst>
              </p:cNvPr>
              <p:cNvSpPr>
                <a:spLocks noGrp="1" noRot="1" noChangeAspect="1" noMove="1" noResize="1" noEditPoints="1" noAdjustHandles="1" noChangeArrowheads="1" noChangeShapeType="1" noTextEdit="1"/>
              </p:cNvSpPr>
              <p:nvPr>
                <p:ph idx="1"/>
              </p:nvPr>
            </p:nvSpPr>
            <p:spPr>
              <a:xfrm>
                <a:off x="838200" y="933450"/>
                <a:ext cx="10515600" cy="5772150"/>
              </a:xfrm>
              <a:blipFill>
                <a:blip r:embed="rId2"/>
                <a:stretch>
                  <a:fillRect l="-928" t="-2640" r="-870"/>
                </a:stretch>
              </a:blipFill>
            </p:spPr>
            <p:txBody>
              <a:bodyPr/>
              <a:lstStyle/>
              <a:p>
                <a:r>
                  <a:rPr lang="en-US">
                    <a:noFill/>
                  </a:rPr>
                  <a:t> </a:t>
                </a:r>
              </a:p>
            </p:txBody>
          </p:sp>
        </mc:Fallback>
      </mc:AlternateContent>
    </p:spTree>
    <p:extLst>
      <p:ext uri="{BB962C8B-B14F-4D97-AF65-F5344CB8AC3E}">
        <p14:creationId xmlns:p14="http://schemas.microsoft.com/office/powerpoint/2010/main" val="564673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63772-F915-4A3C-8233-589A93E7452C}"/>
              </a:ext>
            </a:extLst>
          </p:cNvPr>
          <p:cNvSpPr>
            <a:spLocks noGrp="1"/>
          </p:cNvSpPr>
          <p:nvPr>
            <p:ph type="title"/>
          </p:nvPr>
        </p:nvSpPr>
        <p:spPr>
          <a:xfrm>
            <a:off x="676275" y="241300"/>
            <a:ext cx="10839450" cy="377825"/>
          </a:xfrm>
        </p:spPr>
        <p:txBody>
          <a:bodyPr>
            <a:normAutofit fontScale="90000"/>
          </a:bodyPr>
          <a:lstStyle/>
          <a:p>
            <a:r>
              <a:rPr lang="en-US" sz="3900" dirty="0"/>
              <a:t>4. A new approach to infrastructure modeling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B69156-E2C9-4AF8-AB16-4B97ABA9E5C5}"/>
                  </a:ext>
                </a:extLst>
              </p:cNvPr>
              <p:cNvSpPr>
                <a:spLocks noGrp="1"/>
              </p:cNvSpPr>
              <p:nvPr>
                <p:ph idx="1"/>
              </p:nvPr>
            </p:nvSpPr>
            <p:spPr>
              <a:xfrm>
                <a:off x="838200" y="923925"/>
                <a:ext cx="10515600" cy="5934075"/>
              </a:xfrm>
            </p:spPr>
            <p:txBody>
              <a:bodyPr>
                <a:normAutofit/>
              </a:bodyPr>
              <a:lstStyle/>
              <a:p>
                <a:r>
                  <a:rPr lang="en-US" dirty="0"/>
                  <a:t>Under the new approach, the VA function is replaced by</a:t>
                </a:r>
              </a:p>
              <a:p>
                <a:pPr marL="457200" lvl="1" indent="0">
                  <a:buNone/>
                </a:pPr>
                <a14:m>
                  <m:oMathPara xmlns:m="http://schemas.openxmlformats.org/officeDocument/2006/math">
                    <m:oMathParaPr>
                      <m:jc m:val="left"/>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𝑡</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𝑍</m:t>
                                  </m:r>
                                </m:e>
                                <m:sub>
                                  <m:r>
                                    <a:rPr lang="en-US" b="0" i="1" smtClean="0">
                                      <a:latin typeface="Cambria Math" panose="02040503050406030204" pitchFamily="18" charset="0"/>
                                      <a:ea typeface="Cambria Math" panose="02040503050406030204" pitchFamily="18" charset="0"/>
                                    </a:rPr>
                                    <m:t>𝑡</m:t>
                                  </m:r>
                                </m:sub>
                              </m:sSub>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𝑍</m:t>
                                  </m:r>
                                </m:e>
                                <m:sub>
                                  <m:r>
                                    <a:rPr lang="en-US" b="0" i="1" smtClean="0">
                                      <a:latin typeface="Cambria Math" panose="02040503050406030204" pitchFamily="18" charset="0"/>
                                      <a:ea typeface="Cambria Math" panose="02040503050406030204" pitchFamily="18" charset="0"/>
                                    </a:rPr>
                                    <m:t>𝑡</m:t>
                                  </m:r>
                                </m:sub>
                                <m:sup>
                                  <m:r>
                                    <a:rPr lang="en-US" b="0" i="1" smtClean="0">
                                      <a:latin typeface="Cambria Math" panose="02040503050406030204" pitchFamily="18" charset="0"/>
                                      <a:ea typeface="Cambria Math" panose="02040503050406030204" pitchFamily="18" charset="0"/>
                                    </a:rPr>
                                    <m:t>0</m:t>
                                  </m:r>
                                </m:sup>
                              </m:sSubSup>
                            </m:e>
                          </m:d>
                        </m:e>
                      </m:d>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𝑄</m:t>
                          </m:r>
                        </m:e>
                        <m:sub>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sub>
                        <m:sup>
                          <m:r>
                            <a:rPr lang="en-US" b="0" i="1" smtClean="0">
                              <a:latin typeface="Cambria Math" panose="02040503050406030204" pitchFamily="18" charset="0"/>
                              <a:ea typeface="Cambria Math" panose="02040503050406030204" pitchFamily="18" charset="0"/>
                            </a:rPr>
                            <m:t>1</m:t>
                          </m:r>
                        </m:sup>
                      </m:sSubSup>
                    </m:oMath>
                  </m:oMathPara>
                </a14:m>
                <a:endParaRPr lang="en-US" dirty="0"/>
              </a:p>
              <a:p>
                <a:pPr marL="457200" lvl="1" indent="0">
                  <a:buNone/>
                </a:pPr>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𝑎</m:t>
                        </m:r>
                      </m:sub>
                    </m:sSub>
                  </m:oMath>
                </a14:m>
                <a:r>
                  <a:rPr lang="en-US" dirty="0"/>
                  <a:t> = scaling factor (defined below); </a:t>
                </a:r>
                <a14:m>
                  <m:oMath xmlns:m="http://schemas.openxmlformats.org/officeDocument/2006/math">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𝑍</m:t>
                        </m:r>
                      </m:e>
                      <m:sub>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0</m:t>
                        </m:r>
                      </m:sup>
                    </m:sSubSup>
                  </m:oMath>
                </a14:m>
                <a:r>
                  <a:rPr lang="en-US" dirty="0"/>
                  <a:t> =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𝑍</m:t>
                        </m:r>
                      </m:e>
                      <m:sub>
                        <m:r>
                          <a:rPr lang="en-US" i="1">
                            <a:latin typeface="Cambria Math" panose="02040503050406030204" pitchFamily="18" charset="0"/>
                            <a:ea typeface="Cambria Math" panose="02040503050406030204" pitchFamily="18" charset="0"/>
                          </a:rPr>
                          <m:t>𝑡</m:t>
                        </m:r>
                      </m:sub>
                    </m:sSub>
                  </m:oMath>
                </a14:m>
                <a:r>
                  <a:rPr lang="en-US" dirty="0"/>
                  <a:t> for the base scenario; and </a:t>
                </a:r>
                <a14:m>
                  <m:oMath xmlns:m="http://schemas.openxmlformats.org/officeDocument/2006/math">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1</m:t>
                        </m:r>
                      </m:sup>
                    </m:sSubSup>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𝐴</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sSubSup>
                      <m:sSubSupPr>
                        <m:ctrlPr>
                          <a:rPr lang="en-US" i="1">
                            <a:latin typeface="Cambria Math" panose="02040503050406030204" pitchFamily="18" charset="0"/>
                            <a:ea typeface="Calibri" panose="020F0502020204030204" pitchFamily="34" charset="0"/>
                            <a:cs typeface="Times New Roman" panose="02020603050405020304" pitchFamily="18" charset="0"/>
                          </a:rPr>
                        </m:ctrlPr>
                      </m:sSubSupPr>
                      <m:e>
                        <m:r>
                          <a:rPr lang="en-US" i="1">
                            <a:latin typeface="Cambria Math" panose="02040503050406030204" pitchFamily="18" charset="0"/>
                            <a:ea typeface="Calibri" panose="020F0502020204030204" pitchFamily="34" charset="0"/>
                            <a:cs typeface="Times New Roman" panose="02020603050405020304" pitchFamily="18" charset="0"/>
                          </a:rPr>
                          <m:t>𝐾</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up>
                        <m:r>
                          <a:rPr lang="en-US" i="1">
                            <a:latin typeface="Cambria Math" panose="02040503050406030204" pitchFamily="18" charset="0"/>
                            <a:ea typeface="Calibri" panose="020F0502020204030204" pitchFamily="34" charset="0"/>
                            <a:cs typeface="Times New Roman" panose="02020603050405020304" pitchFamily="18" charset="0"/>
                          </a:rPr>
                          <m:t>𝛽</m:t>
                        </m:r>
                      </m:sup>
                    </m:sSubSup>
                    <m:sSubSup>
                      <m:sSubSupPr>
                        <m:ctrlPr>
                          <a:rPr lang="en-US" i="1">
                            <a:latin typeface="Cambria Math" panose="02040503050406030204" pitchFamily="18" charset="0"/>
                            <a:ea typeface="Calibri" panose="020F0502020204030204" pitchFamily="34" charset="0"/>
                            <a:cs typeface="Times New Roman" panose="02020603050405020304" pitchFamily="18" charset="0"/>
                          </a:rPr>
                        </m:ctrlPr>
                      </m:sSubSupPr>
                      <m:e>
                        <m:r>
                          <a:rPr lang="en-US" i="1">
                            <a:latin typeface="Cambria Math" panose="02040503050406030204" pitchFamily="18" charset="0"/>
                            <a:ea typeface="Calibri" panose="020F0502020204030204" pitchFamily="34" charset="0"/>
                            <a:cs typeface="Times New Roman" panose="02020603050405020304" pitchFamily="18" charset="0"/>
                          </a:rPr>
                          <m:t>𝐿</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up>
                        <m:r>
                          <a:rPr lang="en-US" i="1">
                            <a:latin typeface="Cambria Math" panose="02040503050406030204" pitchFamily="18" charset="0"/>
                            <a:ea typeface="Calibri" panose="020F0502020204030204" pitchFamily="34" charset="0"/>
                            <a:cs typeface="Times New Roman" panose="02020603050405020304" pitchFamily="18" charset="0"/>
                          </a:rPr>
                          <m:t>1−</m:t>
                        </m:r>
                        <m:r>
                          <a:rPr lang="en-US" i="1">
                            <a:latin typeface="Cambria Math" panose="02040503050406030204" pitchFamily="18" charset="0"/>
                            <a:ea typeface="Calibri" panose="020F0502020204030204" pitchFamily="34" charset="0"/>
                            <a:cs typeface="Times New Roman" panose="02020603050405020304" pitchFamily="18" charset="0"/>
                          </a:rPr>
                          <m:t>𝛽</m:t>
                        </m:r>
                      </m:sup>
                    </m:sSubSup>
                  </m:oMath>
                </a14:m>
                <a:r>
                  <a:rPr lang="en-US" dirty="0"/>
                  <a:t>(i.e., VA without infrastructure stock)</a:t>
                </a:r>
              </a:p>
              <a:p>
                <a:r>
                  <a:rPr lang="en-US" dirty="0"/>
                  <a:t>And the MP of (deviations of) infrastructure capital (from the base):</a:t>
                </a:r>
              </a:p>
              <a:p>
                <a:pPr marL="457200" lvl="1" indent="0">
                  <a:buNone/>
                </a:pP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r>
                      <a:rPr lang="en-US" b="0" i="1" dirty="0" smtClean="0">
                        <a:effectLst/>
                        <a:latin typeface="Cambria Math" panose="02040503050406030204" pitchFamily="18" charset="0"/>
                        <a:cs typeface="Times New Roman" panose="02020603050405020304" pitchFamily="18" charset="0"/>
                      </a:rPr>
                      <m:t>=</m:t>
                    </m:r>
                    <m:f>
                      <m:fPr>
                        <m:ctrlPr>
                          <a:rPr lang="en-US" b="0" i="1" dirty="0" smtClean="0">
                            <a:effectLst/>
                            <a:latin typeface="Cambria Math" panose="02040503050406030204" pitchFamily="18" charset="0"/>
                            <a:cs typeface="Times New Roman" panose="02020603050405020304" pitchFamily="18" charset="0"/>
                          </a:rPr>
                        </m:ctrlPr>
                      </m:fPr>
                      <m:num>
                        <m:sSub>
                          <m:sSubPr>
                            <m:ctrlPr>
                              <a:rPr lang="en-US" i="1">
                                <a:latin typeface="Cambria Math" panose="02040503050406030204" pitchFamily="18" charset="0"/>
                              </a:rPr>
                            </m:ctrlPr>
                          </m:sSubPr>
                          <m:e>
                            <m:r>
                              <a:rPr lang="en-US" b="0" i="1" smtClean="0">
                                <a:latin typeface="Cambria Math" panose="02040503050406030204" pitchFamily="18" charset="0"/>
                              </a:rPr>
                              <m:t>𝑑</m:t>
                            </m:r>
                            <m:r>
                              <a:rPr lang="en-US" i="1">
                                <a:latin typeface="Cambria Math" panose="02040503050406030204" pitchFamily="18" charset="0"/>
                              </a:rPr>
                              <m:t>𝑄</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𝑡</m:t>
                            </m:r>
                          </m:sub>
                        </m:sSub>
                      </m:num>
                      <m:den>
                        <m:r>
                          <a:rPr lang="en-US" b="0" i="1" dirty="0" smtClean="0">
                            <a:effectLst/>
                            <a:latin typeface="Cambria Math" panose="02040503050406030204" pitchFamily="18" charset="0"/>
                            <a:cs typeface="Times New Roman" panose="02020603050405020304" pitchFamily="18" charset="0"/>
                          </a:rPr>
                          <m:t>𝑑</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𝑍</m:t>
                                </m:r>
                              </m:e>
                              <m:sub>
                                <m:r>
                                  <a:rPr lang="en-US" i="1">
                                    <a:latin typeface="Cambria Math" panose="02040503050406030204" pitchFamily="18" charset="0"/>
                                    <a:ea typeface="Cambria Math" panose="02040503050406030204" pitchFamily="18" charset="0"/>
                                  </a:rPr>
                                  <m:t>𝑡</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𝑍</m:t>
                                </m:r>
                              </m:e>
                              <m:sub>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0</m:t>
                                </m:r>
                              </m:sup>
                            </m:sSubSup>
                          </m:e>
                        </m:d>
                      </m:den>
                    </m:f>
                    <m:r>
                      <a:rPr lang="en-US" b="0" i="1" dirty="0" smtClean="0">
                        <a:effectLst/>
                        <a:latin typeface="Cambria Math" panose="02040503050406030204" pitchFamily="18" charset="0"/>
                        <a:cs typeface="Times New Roman" panose="020206030504050203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𝑎</m:t>
                        </m:r>
                      </m:sub>
                    </m:sSub>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1</m:t>
                        </m:r>
                      </m:sup>
                    </m:sSubSup>
                  </m:oMath>
                </a14:m>
                <a:r>
                  <a:rPr lang="en-US" dirty="0"/>
                  <a:t> which implies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𝑎</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𝑀𝑃𝑍</m:t>
                            </m:r>
                          </m:e>
                          <m:sub>
                            <m:r>
                              <a:rPr lang="en-US" i="1" dirty="0">
                                <a:latin typeface="Cambria Math" panose="02040503050406030204" pitchFamily="18" charset="0"/>
                                <a:cs typeface="Times New Roman" panose="02020603050405020304" pitchFamily="18" charset="0"/>
                              </a:rPr>
                              <m:t>𝑎</m:t>
                            </m:r>
                          </m:sub>
                        </m:sSub>
                      </m:num>
                      <m:den>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1</m:t>
                            </m:r>
                          </m:sup>
                        </m:sSubSup>
                      </m:den>
                    </m:f>
                  </m:oMath>
                </a14:m>
                <a:endParaRPr lang="en-US" dirty="0"/>
              </a:p>
              <a:p>
                <a:r>
                  <a:rPr lang="en-US" dirty="0"/>
                  <a:t>We consider three cases (with implications for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𝑀𝑃𝑍</m:t>
                        </m:r>
                      </m:e>
                      <m:sub>
                        <m:r>
                          <a:rPr lang="en-US" i="1" dirty="0">
                            <a:latin typeface="Cambria Math" panose="02040503050406030204" pitchFamily="18" charset="0"/>
                            <a:cs typeface="Times New Roman" panose="02020603050405020304" pitchFamily="18" charset="0"/>
                          </a:rPr>
                          <m:t>𝑎</m:t>
                        </m:r>
                      </m:sub>
                    </m:sSub>
                    <m:r>
                      <a:rPr lang="en-US" i="1" dirty="0">
                        <a:latin typeface="Cambria Math" panose="02040503050406030204" pitchFamily="18" charset="0"/>
                        <a:cs typeface="Times New Roman" panose="02020603050405020304" pitchFamily="18" charset="0"/>
                      </a:rPr>
                      <m:t> </m:t>
                    </m:r>
                  </m:oMath>
                </a14:m>
                <a:r>
                  <a:rPr lang="en-US" dirty="0"/>
                  <a:t>and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𝑎</m:t>
                        </m:r>
                      </m:sub>
                    </m:sSub>
                  </m:oMath>
                </a14:m>
                <a:r>
                  <a:rPr lang="en-US" dirty="0"/>
                  <a:t>): </a:t>
                </a:r>
              </a:p>
              <a:p>
                <a:pPr marL="914400" lvl="1" indent="-457200">
                  <a:buFont typeface="+mj-lt"/>
                  <a:buAutoNum type="arabicPeriod"/>
                </a:pPr>
                <a:r>
                  <a:rPr lang="en-US" dirty="0"/>
                  <a:t>congestion and fixed </a:t>
                </a: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t>; </a:t>
                </a:r>
              </a:p>
              <a:p>
                <a:pPr marL="914400" lvl="1" indent="-457200">
                  <a:buFont typeface="+mj-lt"/>
                  <a:buAutoNum type="arabicPeriod"/>
                </a:pPr>
                <a:r>
                  <a:rPr lang="en-US" dirty="0"/>
                  <a:t>congestion with endogenous </a:t>
                </a: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r>
                      <a:rPr lang="en-US" b="0" i="1" dirty="0" smtClean="0">
                        <a:effectLst/>
                        <a:latin typeface="Cambria Math" panose="02040503050406030204" pitchFamily="18" charset="0"/>
                        <a:cs typeface="Times New Roman" panose="02020603050405020304" pitchFamily="18" charset="0"/>
                      </a:rPr>
                      <m:t> </m:t>
                    </m:r>
                  </m:oMath>
                </a14:m>
                <a:r>
                  <a:rPr lang="en-US" dirty="0"/>
                  <a:t>(proportional to VA share of </a:t>
                </a:r>
                <a:r>
                  <a:rPr lang="en-US" i="1" dirty="0"/>
                  <a:t>a</a:t>
                </a:r>
                <a:r>
                  <a:rPr lang="en-US" dirty="0"/>
                  <a:t>); and </a:t>
                </a:r>
              </a:p>
              <a:p>
                <a:pPr marL="914400" lvl="1" indent="-457200">
                  <a:buFont typeface="+mj-lt"/>
                  <a:buAutoNum type="arabicPeriod"/>
                </a:pPr>
                <a:r>
                  <a:rPr lang="en-US" dirty="0"/>
                  <a:t>mixed regime: (a) no congestion with  </a:t>
                </a: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t> proportional to </a:t>
                </a:r>
                <a14:m>
                  <m:oMath xmlns:m="http://schemas.openxmlformats.org/officeDocument/2006/math">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1</m:t>
                        </m:r>
                      </m:sup>
                    </m:sSubSup>
                  </m:oMath>
                </a14:m>
                <a:r>
                  <a:rPr lang="en-US" dirty="0"/>
                  <a:t>; (b) congestion (same as 2).</a:t>
                </a:r>
                <a:endParaRPr lang="en-US" i="1" dirty="0"/>
              </a:p>
            </p:txBody>
          </p:sp>
        </mc:Choice>
        <mc:Fallback xmlns="">
          <p:sp>
            <p:nvSpPr>
              <p:cNvPr id="3" name="Content Placeholder 2">
                <a:extLst>
                  <a:ext uri="{FF2B5EF4-FFF2-40B4-BE49-F238E27FC236}">
                    <a16:creationId xmlns:a16="http://schemas.microsoft.com/office/drawing/2014/main" id="{32B69156-E2C9-4AF8-AB16-4B97ABA9E5C5}"/>
                  </a:ext>
                </a:extLst>
              </p:cNvPr>
              <p:cNvSpPr>
                <a:spLocks noGrp="1" noRot="1" noChangeAspect="1" noMove="1" noResize="1" noEditPoints="1" noAdjustHandles="1" noChangeArrowheads="1" noChangeShapeType="1" noTextEdit="1"/>
              </p:cNvSpPr>
              <p:nvPr>
                <p:ph idx="1"/>
              </p:nvPr>
            </p:nvSpPr>
            <p:spPr>
              <a:xfrm>
                <a:off x="838200" y="923925"/>
                <a:ext cx="10515600" cy="5934075"/>
              </a:xfrm>
              <a:blipFill>
                <a:blip r:embed="rId2"/>
                <a:stretch>
                  <a:fillRect l="-1043" t="-1747"/>
                </a:stretch>
              </a:blipFill>
            </p:spPr>
            <p:txBody>
              <a:bodyPr/>
              <a:lstStyle/>
              <a:p>
                <a:r>
                  <a:rPr lang="en-US">
                    <a:noFill/>
                  </a:rPr>
                  <a:t> </a:t>
                </a:r>
              </a:p>
            </p:txBody>
          </p:sp>
        </mc:Fallback>
      </mc:AlternateContent>
    </p:spTree>
    <p:extLst>
      <p:ext uri="{BB962C8B-B14F-4D97-AF65-F5344CB8AC3E}">
        <p14:creationId xmlns:p14="http://schemas.microsoft.com/office/powerpoint/2010/main" val="4276701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63772-F915-4A3C-8233-589A93E7452C}"/>
              </a:ext>
            </a:extLst>
          </p:cNvPr>
          <p:cNvSpPr>
            <a:spLocks noGrp="1"/>
          </p:cNvSpPr>
          <p:nvPr>
            <p:ph type="title"/>
          </p:nvPr>
        </p:nvSpPr>
        <p:spPr>
          <a:xfrm>
            <a:off x="676275" y="241300"/>
            <a:ext cx="10839450" cy="377825"/>
          </a:xfrm>
        </p:spPr>
        <p:txBody>
          <a:bodyPr>
            <a:normAutofit fontScale="90000"/>
          </a:bodyPr>
          <a:lstStyle/>
          <a:p>
            <a:r>
              <a:rPr lang="en-US" sz="3900" dirty="0"/>
              <a:t>4. A new approach to infrastructure modeling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B69156-E2C9-4AF8-AB16-4B97ABA9E5C5}"/>
                  </a:ext>
                </a:extLst>
              </p:cNvPr>
              <p:cNvSpPr>
                <a:spLocks noGrp="1"/>
              </p:cNvSpPr>
              <p:nvPr>
                <p:ph idx="1"/>
              </p:nvPr>
            </p:nvSpPr>
            <p:spPr>
              <a:xfrm>
                <a:off x="838200" y="923925"/>
                <a:ext cx="10515600" cy="5934075"/>
              </a:xfrm>
            </p:spPr>
            <p:txBody>
              <a:bodyPr>
                <a:normAutofit/>
              </a:bodyPr>
              <a:lstStyle/>
              <a:p>
                <a:pPr marL="457200" indent="-457200">
                  <a:buFont typeface="+mj-lt"/>
                  <a:buAutoNum type="arabicPeriod"/>
                </a:pPr>
                <a:r>
                  <a:rPr lang="en-US" dirty="0"/>
                  <a:t>Congestion with fixed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𝑚𝑝𝑧</m:t>
                        </m:r>
                      </m:e>
                      <m:sub>
                        <m:r>
                          <a:rPr lang="en-US" i="1" dirty="0">
                            <a:latin typeface="Cambria Math" panose="02040503050406030204" pitchFamily="18" charset="0"/>
                            <a:cs typeface="Times New Roman" panose="02020603050405020304" pitchFamily="18" charset="0"/>
                          </a:rPr>
                          <m:t>𝑎</m:t>
                        </m:r>
                      </m:sub>
                    </m:sSub>
                    <m:r>
                      <a:rPr lang="en-US" b="0" i="1" dirty="0" smtClean="0">
                        <a:latin typeface="Cambria Math" panose="02040503050406030204" pitchFamily="18" charset="0"/>
                        <a:cs typeface="Times New Roman" panose="02020603050405020304" pitchFamily="18" charset="0"/>
                      </a:rPr>
                      <m:t>:</m:t>
                    </m:r>
                  </m:oMath>
                </a14:m>
                <a:r>
                  <a:rPr lang="en-US" dirty="0"/>
                  <a:t>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𝑚𝑝𝑧</m:t>
                        </m:r>
                      </m:e>
                      <m:sub>
                        <m:r>
                          <a:rPr lang="en-US" i="1" dirty="0">
                            <a:latin typeface="Cambria Math" panose="02040503050406030204" pitchFamily="18" charset="0"/>
                            <a:cs typeface="Times New Roman" panose="02020603050405020304" pitchFamily="18" charset="0"/>
                          </a:rPr>
                          <m:t>𝑡𝑜𝑡𝑎𝑙</m:t>
                        </m:r>
                      </m:sub>
                    </m:sSub>
                  </m:oMath>
                </a14:m>
                <a:r>
                  <a:rPr lang="en-US" dirty="0"/>
                  <a:t> (fixed) is split across </a:t>
                </a:r>
                <a:r>
                  <a:rPr lang="en-US" i="1" dirty="0"/>
                  <a:t>a</a:t>
                </a:r>
                <a:r>
                  <a:rPr lang="en-US" dirty="0"/>
                  <a:t> on the basis of initial conditions, here in proportion to VA share for </a:t>
                </a:r>
                <a:r>
                  <a:rPr lang="en-US" i="1" dirty="0"/>
                  <a:t>a:</a:t>
                </a:r>
              </a:p>
              <a:p>
                <a:pPr marL="457200" lvl="1" indent="0">
                  <a:buNone/>
                </a:pPr>
                <a14:m>
                  <m:oMathPara xmlns:m="http://schemas.openxmlformats.org/officeDocument/2006/math">
                    <m:oMathParaPr>
                      <m:jc m:val="left"/>
                    </m:oMathParaPr>
                    <m:oMath xmlns:m="http://schemas.openxmlformats.org/officeDocument/2006/math">
                      <m:sSubSup>
                        <m:sSubSupPr>
                          <m:ctrlPr>
                            <a:rPr lang="en-US" i="1" dirty="0" smtClean="0">
                              <a:latin typeface="Cambria Math" panose="02040503050406030204" pitchFamily="18" charset="0"/>
                              <a:cs typeface="Times New Roman" panose="02020603050405020304" pitchFamily="18" charset="0"/>
                            </a:rPr>
                          </m:ctrlPr>
                        </m:sSubSupPr>
                        <m:e>
                          <m:r>
                            <a:rPr lang="en-US" b="0" i="1" dirty="0" smtClean="0">
                              <a:latin typeface="Cambria Math" panose="02040503050406030204" pitchFamily="18" charset="0"/>
                              <a:cs typeface="Times New Roman" panose="02020603050405020304" pitchFamily="18" charset="0"/>
                            </a:rPr>
                            <m:t>𝑚𝑝𝑧</m:t>
                          </m:r>
                        </m:e>
                        <m:sub>
                          <m:r>
                            <a:rPr lang="en-US" b="0" i="1" dirty="0" smtClean="0">
                              <a:latin typeface="Cambria Math" panose="02040503050406030204" pitchFamily="18" charset="0"/>
                              <a:cs typeface="Times New Roman" panose="02020603050405020304" pitchFamily="18" charset="0"/>
                            </a:rPr>
                            <m:t>𝑎</m:t>
                          </m:r>
                        </m:sub>
                        <m:sup>
                          <m:r>
                            <a:rPr lang="en-US" b="0" i="1" dirty="0" smtClean="0">
                              <a:latin typeface="Cambria Math" panose="02040503050406030204" pitchFamily="18" charset="0"/>
                              <a:cs typeface="Times New Roman" panose="02020603050405020304" pitchFamily="18" charset="0"/>
                            </a:rPr>
                            <m:t>1</m:t>
                          </m:r>
                        </m:sup>
                      </m:sSubSup>
                      <m:r>
                        <a:rPr lang="en-US" b="0" i="1" dirty="0" smtClean="0">
                          <a:latin typeface="Cambria Math" panose="02040503050406030204" pitchFamily="18" charset="0"/>
                          <a:cs typeface="Times New Roman" panose="02020603050405020304" pitchFamily="18" charset="0"/>
                        </a:rPr>
                        <m:t>=</m:t>
                      </m:r>
                      <m:f>
                        <m:fPr>
                          <m:ctrlPr>
                            <a:rPr lang="en-US" b="0" i="1" dirty="0" smtClean="0">
                              <a:latin typeface="Cambria Math" panose="02040503050406030204" pitchFamily="18" charset="0"/>
                              <a:cs typeface="Times New Roman" panose="02020603050405020304" pitchFamily="18" charset="0"/>
                            </a:rPr>
                          </m:ctrlPr>
                        </m:fPr>
                        <m:num>
                          <m:sSub>
                            <m:sSubPr>
                              <m:ctrlPr>
                                <a:rPr lang="en-US" i="1" dirty="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𝑚𝑝𝑧</m:t>
                              </m:r>
                            </m:e>
                            <m:sub>
                              <m:r>
                                <a:rPr lang="en-US" b="0" i="1" dirty="0" smtClean="0">
                                  <a:latin typeface="Cambria Math" panose="02040503050406030204" pitchFamily="18" charset="0"/>
                                  <a:cs typeface="Times New Roman" panose="02020603050405020304" pitchFamily="18" charset="0"/>
                                </a:rPr>
                                <m:t>𝑡𝑜𝑡𝑎𝑙</m:t>
                              </m:r>
                            </m:sub>
                          </m:sSub>
                          <m:r>
                            <a:rPr lang="en-US" i="1" dirty="0"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i="1" dirty="0"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𝑄</m:t>
                              </m:r>
                            </m:e>
                            <m:sub>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ea typeface="Cambria Math" panose="02040503050406030204" pitchFamily="18" charset="0"/>
                                  <a:cs typeface="Times New Roman" panose="02020603050405020304" pitchFamily="18" charset="0"/>
                                </a:rPr>
                                <m:t>,0</m:t>
                              </m:r>
                            </m:sub>
                          </m:sSub>
                        </m:num>
                        <m:den>
                          <m:nary>
                            <m:naryPr>
                              <m:chr m:val="∑"/>
                              <m:supHide m:val="on"/>
                              <m:ctrlPr>
                                <a:rPr lang="en-US" b="0" i="1" dirty="0" smtClean="0">
                                  <a:latin typeface="Cambria Math" panose="02040503050406030204" pitchFamily="18" charset="0"/>
                                  <a:cs typeface="Times New Roman" panose="02020603050405020304" pitchFamily="18" charset="0"/>
                                </a:rPr>
                              </m:ctrlPr>
                            </m:naryPr>
                            <m:sub>
                              <m:r>
                                <m:rPr>
                                  <m:brk m:alnAt="7"/>
                                </m:rPr>
                                <a:rPr lang="en-US" b="0" i="1" dirty="0" smtClean="0">
                                  <a:latin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cs typeface="Times New Roman" panose="02020603050405020304" pitchFamily="18" charset="0"/>
                                </a:rPr>
                                <m:t>′</m:t>
                              </m:r>
                            </m:sub>
                            <m:sup/>
                            <m:e>
                              <m:sSub>
                                <m:sSubPr>
                                  <m:ctrlPr>
                                    <a:rPr lang="en-US" i="1" dirty="0">
                                      <a:latin typeface="Cambria Math" panose="02040503050406030204" pitchFamily="18" charset="0"/>
                                      <a:ea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ea typeface="Cambria Math" panose="02040503050406030204" pitchFamily="18" charset="0"/>
                                      <a:cs typeface="Times New Roman" panose="02020603050405020304" pitchFamily="18" charset="0"/>
                                    </a:rPr>
                                    <m:t>𝑄</m:t>
                                  </m:r>
                                </m:e>
                                <m:sub>
                                  <m:sSup>
                                    <m:sSupPr>
                                      <m:ctrlPr>
                                        <a:rPr lang="en-US" b="0" i="1" dirty="0"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i="1" dirty="0">
                                          <a:latin typeface="Cambria Math" panose="02040503050406030204" pitchFamily="18" charset="0"/>
                                          <a:ea typeface="Cambria Math" panose="02040503050406030204" pitchFamily="18" charset="0"/>
                                          <a:cs typeface="Times New Roman" panose="02020603050405020304" pitchFamily="18" charset="0"/>
                                        </a:rPr>
                                        <m:t>𝑎</m:t>
                                      </m:r>
                                    </m:e>
                                    <m:sup>
                                      <m:r>
                                        <a:rPr lang="en-US" b="0" i="1" dirty="0" smtClean="0">
                                          <a:latin typeface="Cambria Math" panose="02040503050406030204" pitchFamily="18" charset="0"/>
                                          <a:ea typeface="Cambria Math" panose="02040503050406030204" pitchFamily="18" charset="0"/>
                                          <a:cs typeface="Times New Roman" panose="02020603050405020304" pitchFamily="18" charset="0"/>
                                        </a:rPr>
                                        <m:t>′</m:t>
                                      </m:r>
                                    </m:sup>
                                  </m:sSup>
                                  <m:r>
                                    <a:rPr lang="en-US"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US" i="1" dirty="0">
                                      <a:latin typeface="Cambria Math" panose="02040503050406030204" pitchFamily="18" charset="0"/>
                                      <a:ea typeface="Cambria Math" panose="02040503050406030204" pitchFamily="18" charset="0"/>
                                      <a:cs typeface="Times New Roman" panose="02020603050405020304" pitchFamily="18" charset="0"/>
                                    </a:rPr>
                                    <m:t>0</m:t>
                                  </m:r>
                                </m:sub>
                              </m:sSub>
                            </m:e>
                          </m:nary>
                        </m:den>
                      </m:f>
                    </m:oMath>
                  </m:oMathPara>
                </a14:m>
                <a:endParaRPr lang="en-US" dirty="0"/>
              </a:p>
              <a:p>
                <a:pPr marL="457200" lvl="1" indent="0">
                  <a:buNone/>
                </a:pPr>
                <a:r>
                  <a:rPr lang="en-US" dirty="0"/>
                  <a:t>where </a:t>
                </a:r>
                <a14:m>
                  <m:oMath xmlns:m="http://schemas.openxmlformats.org/officeDocument/2006/math">
                    <m:sSub>
                      <m:sSubPr>
                        <m:ctrlPr>
                          <a:rPr lang="en-US" i="1" dirty="0"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𝑄</m:t>
                        </m:r>
                      </m:e>
                      <m:sub>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ea typeface="Cambria Math" panose="02040503050406030204" pitchFamily="18" charset="0"/>
                            <a:cs typeface="Times New Roman" panose="02020603050405020304" pitchFamily="18" charset="0"/>
                          </a:rPr>
                          <m:t>,0</m:t>
                        </m:r>
                      </m:sub>
                    </m:sSub>
                  </m:oMath>
                </a14:m>
                <a:r>
                  <a:rPr lang="en-US" dirty="0"/>
                  <a:t> = base-year VA of </a:t>
                </a:r>
                <a:r>
                  <a:rPr lang="en-US" i="1" dirty="0"/>
                  <a:t>a</a:t>
                </a:r>
                <a:r>
                  <a:rPr lang="en-US" dirty="0"/>
                  <a:t>, </a:t>
                </a:r>
                <a:r>
                  <a:rPr lang="en-US" i="1" dirty="0"/>
                  <a:t>a’</a:t>
                </a:r>
                <a:r>
                  <a:rPr lang="en-US" dirty="0"/>
                  <a:t> = index for all </a:t>
                </a:r>
                <a:r>
                  <a:rPr lang="en-US" i="1" dirty="0"/>
                  <a:t>a</a:t>
                </a:r>
                <a:r>
                  <a:rPr lang="en-US" dirty="0"/>
                  <a:t> using </a:t>
                </a:r>
                <a14:m>
                  <m:oMath xmlns:m="http://schemas.openxmlformats.org/officeDocument/2006/math">
                    <m:r>
                      <a:rPr lang="en-US" b="0" i="1" smtClean="0">
                        <a:latin typeface="Cambria Math" panose="02040503050406030204" pitchFamily="18" charset="0"/>
                      </a:rPr>
                      <m:t>𝑍</m:t>
                    </m:r>
                  </m:oMath>
                </a14:m>
                <a:r>
                  <a:rPr lang="en-US" dirty="0"/>
                  <a:t>   </a:t>
                </a:r>
              </a:p>
              <a:p>
                <a:pPr marL="457200" lvl="1" indent="0">
                  <a:buNone/>
                </a:pPr>
                <a:r>
                  <a:rPr lang="en-US" dirty="0"/>
                  <a:t>If so, </a:t>
                </a:r>
                <a14:m>
                  <m:oMath xmlns:m="http://schemas.openxmlformats.org/officeDocument/2006/math">
                    <m:sSub>
                      <m:sSubPr>
                        <m:ctrlPr>
                          <a:rPr lang="en-US" i="1" dirty="0" smtClean="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𝑠</m:t>
                        </m:r>
                      </m:e>
                      <m:sub>
                        <m:r>
                          <a:rPr lang="en-US" i="1" dirty="0">
                            <a:latin typeface="Cambria Math" panose="02040503050406030204" pitchFamily="18" charset="0"/>
                            <a:cs typeface="Times New Roman" panose="02020603050405020304" pitchFamily="18" charset="0"/>
                          </a:rPr>
                          <m:t>𝑎</m:t>
                        </m:r>
                      </m:sub>
                    </m:sSub>
                  </m:oMath>
                </a14:m>
                <a:r>
                  <a:rPr lang="en-US" dirty="0"/>
                  <a:t> is defined as on the previous slide using this definition of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𝑀𝑃𝑍</m:t>
                        </m:r>
                      </m:e>
                      <m:sub>
                        <m:r>
                          <a:rPr lang="en-US" i="1" dirty="0">
                            <a:latin typeface="Cambria Math" panose="02040503050406030204" pitchFamily="18" charset="0"/>
                            <a:cs typeface="Times New Roman" panose="02020603050405020304" pitchFamily="18" charset="0"/>
                          </a:rPr>
                          <m:t>𝑎</m:t>
                        </m:r>
                      </m:sub>
                    </m:sSub>
                  </m:oMath>
                </a14:m>
                <a:r>
                  <a:rPr lang="en-US" dirty="0">
                    <a:cs typeface="Times New Roman" panose="02020603050405020304" pitchFamily="18" charset="0"/>
                  </a:rPr>
                  <a:t>.</a:t>
                </a:r>
              </a:p>
              <a:p>
                <a:pPr marL="514350" indent="-514350">
                  <a:buFont typeface="+mj-lt"/>
                  <a:buAutoNum type="arabicPeriod"/>
                </a:pPr>
                <a:r>
                  <a:rPr lang="en-US" dirty="0"/>
                  <a:t>Congestion with endogenous </a:t>
                </a:r>
                <a14:m>
                  <m:oMath xmlns:m="http://schemas.openxmlformats.org/officeDocument/2006/math">
                    <m:sSub>
                      <m:sSubPr>
                        <m:ctrlPr>
                          <a:rPr lang="en-US" b="0" i="1" dirty="0" smtClean="0">
                            <a:effectLst/>
                            <a:latin typeface="Cambria Math" panose="02040503050406030204" pitchFamily="18" charset="0"/>
                            <a:cs typeface="Times New Roman" panose="02020603050405020304" pitchFamily="18" charset="0"/>
                          </a:rPr>
                        </m:ctrlPr>
                      </m:sSubPr>
                      <m:e>
                        <m:r>
                          <a:rPr lang="en-US" b="0" i="1" dirty="0" smtClean="0">
                            <a:effectLst/>
                            <a:latin typeface="Cambria Math" panose="02040503050406030204" pitchFamily="18" charset="0"/>
                            <a:cs typeface="Times New Roman" panose="02020603050405020304" pitchFamily="18" charset="0"/>
                          </a:rPr>
                          <m:t>𝑀𝑃𝑍</m:t>
                        </m:r>
                      </m:e>
                      <m:sub>
                        <m:r>
                          <a:rPr lang="en-US" b="0" i="1" dirty="0" smtClean="0">
                            <a:effectLst/>
                            <a:latin typeface="Cambria Math" panose="02040503050406030204" pitchFamily="18" charset="0"/>
                            <a:cs typeface="Times New Roman" panose="02020603050405020304" pitchFamily="18" charset="0"/>
                          </a:rPr>
                          <m:t>𝑎</m:t>
                        </m:r>
                      </m:sub>
                    </m:sSub>
                  </m:oMath>
                </a14:m>
                <a:r>
                  <a:rPr lang="en-US" dirty="0"/>
                  <a:t>: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𝑚𝑝𝑧</m:t>
                        </m:r>
                      </m:e>
                      <m:sub>
                        <m:r>
                          <a:rPr lang="en-US" i="1" dirty="0">
                            <a:latin typeface="Cambria Math" panose="02040503050406030204" pitchFamily="18" charset="0"/>
                            <a:cs typeface="Times New Roman" panose="02020603050405020304" pitchFamily="18" charset="0"/>
                          </a:rPr>
                          <m:t>𝑡𝑜𝑡𝑎𝑙</m:t>
                        </m:r>
                      </m:sub>
                    </m:sSub>
                  </m:oMath>
                </a14:m>
                <a:r>
                  <a:rPr lang="en-US" dirty="0"/>
                  <a:t> (fixed) is split across </a:t>
                </a:r>
                <a:r>
                  <a:rPr lang="en-US" i="1" dirty="0"/>
                  <a:t>a</a:t>
                </a:r>
                <a:r>
                  <a:rPr lang="en-US" dirty="0"/>
                  <a:t> on the basis of current conditions, here in proportion to current VA share for </a:t>
                </a:r>
                <a:r>
                  <a:rPr lang="en-US" i="1" dirty="0"/>
                  <a:t>a:</a:t>
                </a:r>
              </a:p>
              <a:p>
                <a:pPr marL="457200" lvl="1" indent="0">
                  <a:buNone/>
                </a:pPr>
                <a14:m>
                  <m:oMathPara xmlns:m="http://schemas.openxmlformats.org/officeDocument/2006/math">
                    <m:oMathParaPr>
                      <m:jc m:val="left"/>
                    </m:oMathParaPr>
                    <m:oMath xmlns:m="http://schemas.openxmlformats.org/officeDocument/2006/math">
                      <m:sSubSup>
                        <m:sSubSupPr>
                          <m:ctrlPr>
                            <a:rPr lang="en-US" i="1" dirty="0" smtClean="0">
                              <a:latin typeface="Cambria Math" panose="02040503050406030204" pitchFamily="18" charset="0"/>
                              <a:cs typeface="Times New Roman" panose="02020603050405020304" pitchFamily="18" charset="0"/>
                            </a:rPr>
                          </m:ctrlPr>
                        </m:sSubSupPr>
                        <m:e>
                          <m:r>
                            <a:rPr lang="en-US" b="0" i="1" dirty="0" smtClean="0">
                              <a:latin typeface="Cambria Math" panose="02040503050406030204" pitchFamily="18" charset="0"/>
                              <a:cs typeface="Times New Roman" panose="02020603050405020304" pitchFamily="18" charset="0"/>
                            </a:rPr>
                            <m:t>𝑀𝑃𝑍</m:t>
                          </m:r>
                        </m:e>
                        <m:sub>
                          <m:r>
                            <a:rPr lang="en-US" b="0" i="1" dirty="0" smtClean="0">
                              <a:latin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cs typeface="Times New Roman" panose="02020603050405020304" pitchFamily="18" charset="0"/>
                            </a:rPr>
                            <m:t>𝑡</m:t>
                          </m:r>
                        </m:sub>
                        <m:sup>
                          <m:r>
                            <a:rPr lang="en-US" b="0" i="1" dirty="0" smtClean="0">
                              <a:latin typeface="Cambria Math" panose="02040503050406030204" pitchFamily="18" charset="0"/>
                              <a:cs typeface="Times New Roman" panose="02020603050405020304" pitchFamily="18" charset="0"/>
                            </a:rPr>
                            <m:t>2</m:t>
                          </m:r>
                        </m:sup>
                      </m:sSubSup>
                      <m:r>
                        <a:rPr lang="en-US" b="0" i="1" dirty="0" smtClean="0">
                          <a:latin typeface="Cambria Math" panose="02040503050406030204" pitchFamily="18" charset="0"/>
                          <a:cs typeface="Times New Roman" panose="02020603050405020304" pitchFamily="18" charset="0"/>
                        </a:rPr>
                        <m:t>=</m:t>
                      </m:r>
                      <m:f>
                        <m:fPr>
                          <m:ctrlPr>
                            <a:rPr lang="en-US" b="0" i="1" dirty="0" smtClean="0">
                              <a:latin typeface="Cambria Math" panose="02040503050406030204" pitchFamily="18" charset="0"/>
                              <a:cs typeface="Times New Roman" panose="02020603050405020304" pitchFamily="18" charset="0"/>
                            </a:rPr>
                          </m:ctrlPr>
                        </m:fPr>
                        <m:num>
                          <m:sSub>
                            <m:sSubPr>
                              <m:ctrlPr>
                                <a:rPr lang="en-US" i="1" dirty="0">
                                  <a:latin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cs typeface="Times New Roman" panose="02020603050405020304" pitchFamily="18" charset="0"/>
                                </a:rPr>
                                <m:t>𝑚𝑝𝑧</m:t>
                              </m:r>
                            </m:e>
                            <m:sub>
                              <m:r>
                                <a:rPr lang="en-US" b="0" i="1" dirty="0" smtClean="0">
                                  <a:latin typeface="Cambria Math" panose="02040503050406030204" pitchFamily="18" charset="0"/>
                                  <a:cs typeface="Times New Roman" panose="02020603050405020304" pitchFamily="18" charset="0"/>
                                </a:rPr>
                                <m:t>𝑡𝑜𝑡𝑎𝑙</m:t>
                              </m:r>
                            </m:sub>
                          </m:sSub>
                          <m:r>
                            <a:rPr lang="en-US" i="1" dirty="0"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i="1" dirty="0"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𝑄</m:t>
                              </m:r>
                            </m:e>
                            <m:sub>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𝑡</m:t>
                              </m:r>
                            </m:sub>
                          </m:sSub>
                        </m:num>
                        <m:den>
                          <m:nary>
                            <m:naryPr>
                              <m:chr m:val="∑"/>
                              <m:supHide m:val="on"/>
                              <m:ctrlPr>
                                <a:rPr lang="en-US" b="0" i="1" dirty="0" smtClean="0">
                                  <a:latin typeface="Cambria Math" panose="02040503050406030204" pitchFamily="18" charset="0"/>
                                  <a:cs typeface="Times New Roman" panose="02020603050405020304" pitchFamily="18" charset="0"/>
                                </a:rPr>
                              </m:ctrlPr>
                            </m:naryPr>
                            <m:sub>
                              <m:r>
                                <m:rPr>
                                  <m:brk m:alnAt="7"/>
                                </m:rPr>
                                <a:rPr lang="en-US" b="0" i="1" dirty="0" smtClean="0">
                                  <a:latin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cs typeface="Times New Roman" panose="02020603050405020304" pitchFamily="18" charset="0"/>
                                </a:rPr>
                                <m:t>′</m:t>
                              </m:r>
                            </m:sub>
                            <m:sup/>
                            <m:e>
                              <m:sSub>
                                <m:sSubPr>
                                  <m:ctrlPr>
                                    <a:rPr lang="en-US" i="1" dirty="0">
                                      <a:latin typeface="Cambria Math" panose="02040503050406030204" pitchFamily="18" charset="0"/>
                                      <a:ea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ea typeface="Cambria Math" panose="02040503050406030204" pitchFamily="18" charset="0"/>
                                      <a:cs typeface="Times New Roman" panose="02020603050405020304" pitchFamily="18" charset="0"/>
                                    </a:rPr>
                                    <m:t>𝑄</m:t>
                                  </m:r>
                                </m:e>
                                <m:sub>
                                  <m:sSup>
                                    <m:sSupPr>
                                      <m:ctrlPr>
                                        <a:rPr lang="en-US" b="0" i="1" dirty="0"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i="1" dirty="0">
                                          <a:latin typeface="Cambria Math" panose="02040503050406030204" pitchFamily="18" charset="0"/>
                                          <a:ea typeface="Cambria Math" panose="02040503050406030204" pitchFamily="18" charset="0"/>
                                          <a:cs typeface="Times New Roman" panose="02020603050405020304" pitchFamily="18" charset="0"/>
                                        </a:rPr>
                                        <m:t>𝑎</m:t>
                                      </m:r>
                                    </m:e>
                                    <m:sup>
                                      <m:r>
                                        <a:rPr lang="en-US" b="0" i="1" dirty="0" smtClean="0">
                                          <a:latin typeface="Cambria Math" panose="02040503050406030204" pitchFamily="18" charset="0"/>
                                          <a:ea typeface="Cambria Math" panose="02040503050406030204" pitchFamily="18" charset="0"/>
                                          <a:cs typeface="Times New Roman" panose="02020603050405020304" pitchFamily="18" charset="0"/>
                                        </a:rPr>
                                        <m:t>′</m:t>
                                      </m:r>
                                    </m:sup>
                                  </m:sSup>
                                  <m:r>
                                    <a:rPr lang="en-US" b="0" i="1" dirty="0" smtClean="0">
                                      <a:latin typeface="Cambria Math" panose="02040503050406030204" pitchFamily="18" charset="0"/>
                                      <a:ea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ea typeface="Cambria Math" panose="02040503050406030204" pitchFamily="18" charset="0"/>
                                      <a:cs typeface="Times New Roman" panose="02020603050405020304" pitchFamily="18" charset="0"/>
                                    </a:rPr>
                                    <m:t>𝑡</m:t>
                                  </m:r>
                                </m:sub>
                              </m:sSub>
                            </m:e>
                          </m:nary>
                        </m:den>
                      </m:f>
                    </m:oMath>
                  </m:oMathPara>
                </a14:m>
                <a:endParaRPr lang="en-US" dirty="0"/>
              </a:p>
              <a:p>
                <a:pPr marL="514350" indent="-514350">
                  <a:buFont typeface="+mj-lt"/>
                  <a:buAutoNum type="arabicPeriod"/>
                </a:pPr>
                <a:endParaRPr lang="en-US" dirty="0"/>
              </a:p>
              <a:p>
                <a:pPr marL="457200" lvl="1" indent="0">
                  <a:buNone/>
                </a:pPr>
                <a:endParaRPr lang="en-US" dirty="0"/>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32B69156-E2C9-4AF8-AB16-4B97ABA9E5C5}"/>
                  </a:ext>
                </a:extLst>
              </p:cNvPr>
              <p:cNvSpPr>
                <a:spLocks noGrp="1" noRot="1" noChangeAspect="1" noMove="1" noResize="1" noEditPoints="1" noAdjustHandles="1" noChangeArrowheads="1" noChangeShapeType="1" noTextEdit="1"/>
              </p:cNvSpPr>
              <p:nvPr>
                <p:ph idx="1"/>
              </p:nvPr>
            </p:nvSpPr>
            <p:spPr>
              <a:xfrm>
                <a:off x="838200" y="923925"/>
                <a:ext cx="10515600" cy="5934075"/>
              </a:xfrm>
              <a:blipFill>
                <a:blip r:embed="rId3"/>
                <a:stretch>
                  <a:fillRect l="-1217" t="-1850" r="-1043"/>
                </a:stretch>
              </a:blipFill>
            </p:spPr>
            <p:txBody>
              <a:bodyPr/>
              <a:lstStyle/>
              <a:p>
                <a:r>
                  <a:rPr lang="en-US">
                    <a:noFill/>
                  </a:rPr>
                  <a:t> </a:t>
                </a:r>
              </a:p>
            </p:txBody>
          </p:sp>
        </mc:Fallback>
      </mc:AlternateContent>
    </p:spTree>
    <p:extLst>
      <p:ext uri="{BB962C8B-B14F-4D97-AF65-F5344CB8AC3E}">
        <p14:creationId xmlns:p14="http://schemas.microsoft.com/office/powerpoint/2010/main" val="4007532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63772-F915-4A3C-8233-589A93E7452C}"/>
              </a:ext>
            </a:extLst>
          </p:cNvPr>
          <p:cNvSpPr>
            <a:spLocks noGrp="1"/>
          </p:cNvSpPr>
          <p:nvPr>
            <p:ph type="title"/>
          </p:nvPr>
        </p:nvSpPr>
        <p:spPr>
          <a:xfrm>
            <a:off x="676275" y="241300"/>
            <a:ext cx="10839450" cy="377825"/>
          </a:xfrm>
        </p:spPr>
        <p:txBody>
          <a:bodyPr>
            <a:normAutofit fontScale="90000"/>
          </a:bodyPr>
          <a:lstStyle/>
          <a:p>
            <a:r>
              <a:rPr lang="en-US" sz="3900" dirty="0"/>
              <a:t>4. A new approach to infrastructure modeling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B69156-E2C9-4AF8-AB16-4B97ABA9E5C5}"/>
                  </a:ext>
                </a:extLst>
              </p:cNvPr>
              <p:cNvSpPr>
                <a:spLocks noGrp="1"/>
              </p:cNvSpPr>
              <p:nvPr>
                <p:ph idx="1"/>
              </p:nvPr>
            </p:nvSpPr>
            <p:spPr>
              <a:xfrm>
                <a:off x="838200" y="923925"/>
                <a:ext cx="10515600" cy="5934075"/>
              </a:xfrm>
            </p:spPr>
            <p:txBody>
              <a:bodyPr>
                <a:normAutofit/>
              </a:bodyPr>
              <a:lstStyle/>
              <a:p>
                <a:pPr marL="514350" indent="-514350">
                  <a:buFont typeface="+mj-lt"/>
                  <a:buAutoNum type="arabicPeriod" startAt="3"/>
                </a:pPr>
                <a:r>
                  <a:rPr lang="en-US" dirty="0"/>
                  <a:t>Mixed regime: </a:t>
                </a:r>
              </a:p>
              <a:p>
                <a:pPr marL="971550" lvl="1" indent="-514350">
                  <a:buFont typeface="+mj-lt"/>
                  <a:buAutoNum type="arabicPeriod"/>
                </a:pPr>
                <a:r>
                  <a:rPr lang="en-US" dirty="0"/>
                  <a:t>Excess capacity – </a:t>
                </a:r>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𝑀𝑃𝑍</m:t>
                        </m:r>
                      </m:e>
                      <m:sub>
                        <m:r>
                          <a:rPr lang="en-US" i="1" dirty="0">
                            <a:latin typeface="Cambria Math" panose="02040503050406030204" pitchFamily="18" charset="0"/>
                            <a:cs typeface="Times New Roman" panose="02020603050405020304" pitchFamily="18" charset="0"/>
                          </a:rPr>
                          <m:t>𝑎</m:t>
                        </m:r>
                      </m:sub>
                    </m:sSub>
                    <m:r>
                      <a:rPr lang="en-US" i="1" dirty="0">
                        <a:latin typeface="Cambria Math" panose="02040503050406030204" pitchFamily="18" charset="0"/>
                        <a:cs typeface="Times New Roman" panose="02020603050405020304" pitchFamily="18" charset="0"/>
                      </a:rPr>
                      <m:t> </m:t>
                    </m:r>
                  </m:oMath>
                </a14:m>
                <a:r>
                  <a:rPr lang="en-US" dirty="0"/>
                  <a:t>is scaled in proportion to growth in </a:t>
                </a:r>
                <a14:m>
                  <m:oMath xmlns:m="http://schemas.openxmlformats.org/officeDocument/2006/math">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1</m:t>
                        </m:r>
                      </m:sup>
                    </m:sSubSup>
                  </m:oMath>
                </a14:m>
                <a:r>
                  <a:rPr lang="en-US" dirty="0"/>
                  <a:t>:</a:t>
                </a:r>
              </a:p>
              <a:p>
                <a:pPr marL="457200" lvl="1" indent="0">
                  <a:buNone/>
                </a:pPr>
                <a14:m>
                  <m:oMathPara xmlns:m="http://schemas.openxmlformats.org/officeDocument/2006/math">
                    <m:oMathParaPr>
                      <m:jc m:val="centerGroup"/>
                    </m:oMathParaPr>
                    <m:oMath xmlns:m="http://schemas.openxmlformats.org/officeDocument/2006/math">
                      <m:sSubSup>
                        <m:sSubSupPr>
                          <m:ctrlPr>
                            <a:rPr lang="en-US" i="1" dirty="0" smtClean="0">
                              <a:latin typeface="Cambria Math" panose="02040503050406030204" pitchFamily="18" charset="0"/>
                              <a:cs typeface="Times New Roman" panose="02020603050405020304" pitchFamily="18" charset="0"/>
                            </a:rPr>
                          </m:ctrlPr>
                        </m:sSubSupPr>
                        <m:e>
                          <m:r>
                            <a:rPr lang="en-US" b="0" i="1" dirty="0" smtClean="0">
                              <a:latin typeface="Cambria Math" panose="02040503050406030204" pitchFamily="18" charset="0"/>
                              <a:cs typeface="Times New Roman" panose="02020603050405020304" pitchFamily="18" charset="0"/>
                            </a:rPr>
                            <m:t>𝑀𝑃𝑍</m:t>
                          </m:r>
                        </m:e>
                        <m:sub>
                          <m:r>
                            <a:rPr lang="en-US" b="0" i="1" dirty="0" smtClean="0">
                              <a:latin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cs typeface="Times New Roman" panose="02020603050405020304" pitchFamily="18" charset="0"/>
                            </a:rPr>
                            <m:t>𝑡</m:t>
                          </m:r>
                        </m:sub>
                        <m:sup>
                          <m:r>
                            <a:rPr lang="en-US" b="0" i="1" dirty="0" smtClean="0">
                              <a:latin typeface="Cambria Math" panose="02040503050406030204" pitchFamily="18" charset="0"/>
                              <a:cs typeface="Times New Roman" panose="02020603050405020304" pitchFamily="18" charset="0"/>
                            </a:rPr>
                            <m:t>31</m:t>
                          </m:r>
                        </m:sup>
                      </m:sSubSup>
                      <m:r>
                        <a:rPr lang="en-US" b="0" i="1" dirty="0" smtClean="0">
                          <a:latin typeface="Cambria Math" panose="02040503050406030204" pitchFamily="18" charset="0"/>
                          <a:cs typeface="Times New Roman" panose="02020603050405020304" pitchFamily="18" charset="0"/>
                        </a:rPr>
                        <m:t>=</m:t>
                      </m:r>
                      <m:sSubSup>
                        <m:sSubSupPr>
                          <m:ctrlPr>
                            <a:rPr lang="en-US" i="1" dirty="0">
                              <a:latin typeface="Cambria Math" panose="02040503050406030204" pitchFamily="18" charset="0"/>
                              <a:cs typeface="Times New Roman" panose="02020603050405020304" pitchFamily="18" charset="0"/>
                            </a:rPr>
                          </m:ctrlPr>
                        </m:sSubSupPr>
                        <m:e>
                          <m:r>
                            <a:rPr lang="en-US" i="1" dirty="0">
                              <a:latin typeface="Cambria Math" panose="02040503050406030204" pitchFamily="18" charset="0"/>
                              <a:cs typeface="Times New Roman" panose="02020603050405020304" pitchFamily="18" charset="0"/>
                            </a:rPr>
                            <m:t>𝑚𝑝𝑧</m:t>
                          </m:r>
                        </m:e>
                        <m:sub>
                          <m:r>
                            <a:rPr lang="en-US" i="1" dirty="0">
                              <a:latin typeface="Cambria Math" panose="02040503050406030204" pitchFamily="18" charset="0"/>
                              <a:cs typeface="Times New Roman" panose="02020603050405020304" pitchFamily="18" charset="0"/>
                            </a:rPr>
                            <m:t>𝑎</m:t>
                          </m:r>
                        </m:sub>
                        <m:sup>
                          <m:r>
                            <a:rPr lang="en-US" i="1" dirty="0">
                              <a:latin typeface="Cambria Math" panose="02040503050406030204" pitchFamily="18" charset="0"/>
                              <a:cs typeface="Times New Roman" panose="02020603050405020304" pitchFamily="18" charset="0"/>
                            </a:rPr>
                            <m:t>1</m:t>
                          </m:r>
                        </m:sup>
                      </m:sSubSup>
                      <m:r>
                        <a:rPr lang="en-US" i="1" dirty="0" smtClean="0">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b>
                        <m:sup>
                          <m:r>
                            <a:rPr lang="en-US" i="1">
                              <a:latin typeface="Cambria Math" panose="02040503050406030204" pitchFamily="18" charset="0"/>
                              <a:ea typeface="Cambria Math" panose="02040503050406030204" pitchFamily="18" charset="0"/>
                            </a:rPr>
                            <m:t>1</m:t>
                          </m:r>
                        </m:sup>
                      </m:sSubSup>
                    </m:oMath>
                  </m:oMathPara>
                </a14:m>
                <a:endParaRPr lang="en-US" dirty="0"/>
              </a:p>
              <a:p>
                <a:pPr marL="914400" lvl="1" indent="-457200">
                  <a:buFont typeface="+mj-lt"/>
                  <a:buAutoNum type="arabicPeriod" startAt="2"/>
                </a:pPr>
                <a:r>
                  <a:rPr lang="en-US" dirty="0"/>
                  <a:t>Congestion – case 2 (same as 2). </a:t>
                </a:r>
              </a:p>
              <a:p>
                <a:pPr marL="457200" lvl="1" indent="0">
                  <a:buNone/>
                </a:pPr>
                <a14:m>
                  <m:oMathPara xmlns:m="http://schemas.openxmlformats.org/officeDocument/2006/math">
                    <m:oMathParaPr>
                      <m:jc m:val="centerGroup"/>
                    </m:oMathParaPr>
                    <m:oMath xmlns:m="http://schemas.openxmlformats.org/officeDocument/2006/math">
                      <m:sSubSup>
                        <m:sSubSupPr>
                          <m:ctrlPr>
                            <a:rPr lang="en-US" i="1" dirty="0" smtClean="0">
                              <a:latin typeface="Cambria Math" panose="02040503050406030204" pitchFamily="18" charset="0"/>
                              <a:cs typeface="Times New Roman" panose="02020603050405020304" pitchFamily="18" charset="0"/>
                            </a:rPr>
                          </m:ctrlPr>
                        </m:sSubSupPr>
                        <m:e>
                          <m:r>
                            <a:rPr lang="en-US" b="0" i="1" dirty="0" smtClean="0">
                              <a:latin typeface="Cambria Math" panose="02040503050406030204" pitchFamily="18" charset="0"/>
                              <a:cs typeface="Times New Roman" panose="02020603050405020304" pitchFamily="18" charset="0"/>
                            </a:rPr>
                            <m:t>𝑀𝑃𝑍</m:t>
                          </m:r>
                        </m:e>
                        <m:sub>
                          <m:r>
                            <a:rPr lang="en-US" b="0" i="1" dirty="0" smtClean="0">
                              <a:latin typeface="Cambria Math" panose="02040503050406030204" pitchFamily="18" charset="0"/>
                              <a:cs typeface="Times New Roman" panose="02020603050405020304" pitchFamily="18" charset="0"/>
                            </a:rPr>
                            <m:t>𝑎</m:t>
                          </m:r>
                          <m:r>
                            <a:rPr lang="en-US" b="0" i="1" dirty="0" smtClean="0">
                              <a:latin typeface="Cambria Math" panose="02040503050406030204" pitchFamily="18" charset="0"/>
                              <a:cs typeface="Times New Roman" panose="02020603050405020304" pitchFamily="18" charset="0"/>
                            </a:rPr>
                            <m:t>,</m:t>
                          </m:r>
                          <m:r>
                            <a:rPr lang="en-US" b="0" i="1" dirty="0" smtClean="0">
                              <a:latin typeface="Cambria Math" panose="02040503050406030204" pitchFamily="18" charset="0"/>
                              <a:cs typeface="Times New Roman" panose="02020603050405020304" pitchFamily="18" charset="0"/>
                            </a:rPr>
                            <m:t>𝑡</m:t>
                          </m:r>
                        </m:sub>
                        <m:sup>
                          <m:r>
                            <a:rPr lang="en-US" b="0" i="1" dirty="0" smtClean="0">
                              <a:latin typeface="Cambria Math" panose="02040503050406030204" pitchFamily="18" charset="0"/>
                              <a:cs typeface="Times New Roman" panose="02020603050405020304" pitchFamily="18" charset="0"/>
                            </a:rPr>
                            <m:t>32</m:t>
                          </m:r>
                        </m:sup>
                      </m:sSubSup>
                      <m:r>
                        <a:rPr lang="en-US" b="0" i="1" dirty="0" smtClean="0">
                          <a:latin typeface="Cambria Math" panose="02040503050406030204" pitchFamily="18" charset="0"/>
                          <a:cs typeface="Times New Roman" panose="02020603050405020304" pitchFamily="18" charset="0"/>
                        </a:rPr>
                        <m:t>=</m:t>
                      </m:r>
                      <m:sSubSup>
                        <m:sSubSupPr>
                          <m:ctrlPr>
                            <a:rPr lang="en-US" i="1" dirty="0">
                              <a:latin typeface="Cambria Math" panose="02040503050406030204" pitchFamily="18" charset="0"/>
                              <a:cs typeface="Times New Roman" panose="02020603050405020304" pitchFamily="18" charset="0"/>
                            </a:rPr>
                          </m:ctrlPr>
                        </m:sSubSupPr>
                        <m:e>
                          <m:r>
                            <a:rPr lang="en-US" b="0" i="1" dirty="0" smtClean="0">
                              <a:latin typeface="Cambria Math" panose="02040503050406030204" pitchFamily="18" charset="0"/>
                              <a:cs typeface="Times New Roman" panose="02020603050405020304" pitchFamily="18" charset="0"/>
                            </a:rPr>
                            <m:t>𝑀𝑃𝑍</m:t>
                          </m:r>
                        </m:e>
                        <m:sub>
                          <m:r>
                            <a:rPr lang="en-US" i="1" dirty="0">
                              <a:latin typeface="Cambria Math" panose="02040503050406030204" pitchFamily="18" charset="0"/>
                              <a:cs typeface="Times New Roman" panose="02020603050405020304" pitchFamily="18" charset="0"/>
                            </a:rPr>
                            <m:t>𝑎</m:t>
                          </m:r>
                        </m:sub>
                        <m:sup>
                          <m:r>
                            <a:rPr lang="en-US" b="0" i="1" dirty="0" smtClean="0">
                              <a:latin typeface="Cambria Math" panose="02040503050406030204" pitchFamily="18" charset="0"/>
                              <a:cs typeface="Times New Roman" panose="02020603050405020304" pitchFamily="18" charset="0"/>
                            </a:rPr>
                            <m:t>2</m:t>
                          </m:r>
                        </m:sup>
                      </m:sSubSup>
                    </m:oMath>
                  </m:oMathPara>
                </a14:m>
                <a:endParaRPr lang="en-US" i="1" dirty="0"/>
              </a:p>
              <a:p>
                <a:r>
                  <a:rPr lang="en-US" dirty="0"/>
                  <a:t>For 3, a mixed-complementarity formulation is used to switch between regime 1 (when total use of infrastructure leaves excess capacity) and regime 2 (when there is no excess); use is here defined based on the total VA of the activities that benefit from the infrastructure in question.</a:t>
                </a:r>
              </a:p>
              <a:p>
                <a:pPr lvl="1"/>
                <a:r>
                  <a:rPr lang="en-US" dirty="0"/>
                  <a:t>Alternatively, the switch between 3.1 and 3.2 could be gradual: </a:t>
                </a:r>
                <a14:m>
                  <m:oMath xmlns:m="http://schemas.openxmlformats.org/officeDocument/2006/math">
                    <m:f>
                      <m:fPr>
                        <m:ctrlPr>
                          <a:rPr lang="en-US" b="0" i="1" smtClean="0">
                            <a:latin typeface="Cambria Math" panose="02040503050406030204" pitchFamily="18" charset="0"/>
                          </a:rPr>
                        </m:ctrlPr>
                      </m:fPr>
                      <m:num>
                        <m:r>
                          <a:rPr lang="en-US" i="1">
                            <a:latin typeface="Cambria Math" panose="02040503050406030204" pitchFamily="18" charset="0"/>
                          </a:rPr>
                          <m:t>𝑑</m:t>
                        </m:r>
                        <m:sSub>
                          <m:sSubPr>
                            <m:ctrlPr>
                              <a:rPr lang="en-US" i="1">
                                <a:latin typeface="Cambria Math" panose="02040503050406030204" pitchFamily="18" charset="0"/>
                              </a:rPr>
                            </m:ctrlPr>
                          </m:sSubPr>
                          <m:e>
                            <m:r>
                              <a:rPr lang="en-US" i="1">
                                <a:latin typeface="Cambria Math" panose="02040503050406030204" pitchFamily="18" charset="0"/>
                              </a:rPr>
                              <m:t>𝑀𝑃𝑍</m:t>
                            </m:r>
                          </m:e>
                          <m:sub>
                            <m:r>
                              <a:rPr lang="en-US" i="1">
                                <a:latin typeface="Cambria Math" panose="02040503050406030204" pitchFamily="18" charset="0"/>
                              </a:rPr>
                              <m:t>𝑎</m:t>
                            </m:r>
                          </m:sub>
                        </m:sSub>
                      </m:num>
                      <m:den>
                        <m:r>
                          <a:rPr lang="en-US" b="0" i="1" smtClean="0">
                            <a:latin typeface="Cambria Math" panose="02040503050406030204" pitchFamily="18" charset="0"/>
                          </a:rPr>
                          <m:t>𝑑</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𝑎</m:t>
                            </m:r>
                          </m:sub>
                          <m:sup>
                            <m:r>
                              <a:rPr lang="en-US" i="1">
                                <a:latin typeface="Cambria Math" panose="02040503050406030204" pitchFamily="18" charset="0"/>
                                <a:ea typeface="Cambria Math" panose="02040503050406030204" pitchFamily="18" charset="0"/>
                              </a:rPr>
                              <m:t>1</m:t>
                            </m:r>
                          </m:sup>
                        </m:sSubSup>
                      </m:den>
                    </m:f>
                    <m:r>
                      <a:rPr lang="en-US" b="0" i="1" smtClean="0">
                        <a:latin typeface="Cambria Math" panose="02040503050406030204" pitchFamily="18" charset="0"/>
                      </a:rPr>
                      <m:t>&lt;0</m:t>
                    </m:r>
                  </m:oMath>
                </a14:m>
                <a:endParaRPr lang="en-US" dirty="0"/>
              </a:p>
              <a:p>
                <a:pPr marL="0" indent="0">
                  <a:buNone/>
                </a:pPr>
                <a:endParaRPr lang="en-US" dirty="0"/>
              </a:p>
              <a:p>
                <a:pPr marL="457200" lvl="1" indent="0">
                  <a:buNone/>
                </a:pPr>
                <a:endParaRPr lang="en-US" dirty="0"/>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32B69156-E2C9-4AF8-AB16-4B97ABA9E5C5}"/>
                  </a:ext>
                </a:extLst>
              </p:cNvPr>
              <p:cNvSpPr>
                <a:spLocks noGrp="1" noRot="1" noChangeAspect="1" noMove="1" noResize="1" noEditPoints="1" noAdjustHandles="1" noChangeArrowheads="1" noChangeShapeType="1" noTextEdit="1"/>
              </p:cNvSpPr>
              <p:nvPr>
                <p:ph idx="1"/>
              </p:nvPr>
            </p:nvSpPr>
            <p:spPr>
              <a:xfrm>
                <a:off x="838200" y="923925"/>
                <a:ext cx="10515600" cy="5934075"/>
              </a:xfrm>
              <a:blipFill>
                <a:blip r:embed="rId3"/>
                <a:stretch>
                  <a:fillRect l="-1217" t="-1850"/>
                </a:stretch>
              </a:blipFill>
            </p:spPr>
            <p:txBody>
              <a:bodyPr/>
              <a:lstStyle/>
              <a:p>
                <a:r>
                  <a:rPr lang="en-US">
                    <a:noFill/>
                  </a:rPr>
                  <a:t> </a:t>
                </a:r>
              </a:p>
            </p:txBody>
          </p:sp>
        </mc:Fallback>
      </mc:AlternateContent>
    </p:spTree>
    <p:extLst>
      <p:ext uri="{BB962C8B-B14F-4D97-AF65-F5344CB8AC3E}">
        <p14:creationId xmlns:p14="http://schemas.microsoft.com/office/powerpoint/2010/main" val="1738332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8E67C-9E8A-4F80-A768-681AAE45A7B2}"/>
              </a:ext>
            </a:extLst>
          </p:cNvPr>
          <p:cNvSpPr>
            <a:spLocks noGrp="1"/>
          </p:cNvSpPr>
          <p:nvPr>
            <p:ph type="title"/>
          </p:nvPr>
        </p:nvSpPr>
        <p:spPr/>
        <p:txBody>
          <a:bodyPr/>
          <a:lstStyle/>
          <a:p>
            <a:r>
              <a:rPr lang="en-US" dirty="0"/>
              <a:t>5. Implementing the new approach</a:t>
            </a:r>
          </a:p>
        </p:txBody>
      </p:sp>
      <p:sp>
        <p:nvSpPr>
          <p:cNvPr id="3" name="Content Placeholder 2">
            <a:extLst>
              <a:ext uri="{FF2B5EF4-FFF2-40B4-BE49-F238E27FC236}">
                <a16:creationId xmlns:a16="http://schemas.microsoft.com/office/drawing/2014/main" id="{8E7E3E50-5C77-4047-9C28-952898C92EA8}"/>
              </a:ext>
            </a:extLst>
          </p:cNvPr>
          <p:cNvSpPr>
            <a:spLocks noGrp="1"/>
          </p:cNvSpPr>
          <p:nvPr>
            <p:ph idx="1"/>
          </p:nvPr>
        </p:nvSpPr>
        <p:spPr/>
        <p:txBody>
          <a:bodyPr>
            <a:normAutofit/>
          </a:bodyPr>
          <a:lstStyle/>
          <a:p>
            <a:r>
              <a:rPr lang="en-US" dirty="0"/>
              <a:t>The analysis is based on different variants of a</a:t>
            </a:r>
            <a:r>
              <a:rPr lang="en-US" dirty="0">
                <a:solidFill>
                  <a:srgbClr val="FF0000"/>
                </a:solidFill>
              </a:rPr>
              <a:t> </a:t>
            </a:r>
            <a:r>
              <a:rPr lang="en-US" dirty="0"/>
              <a:t>simple two-sector (agriculture [a-agr] and non-agriculture [a-nagr]) model focused on the VA function, updated on the basis of exogenous growth in employment of labor and activity-specific capital, and in the economywide infrastructure capital stock. </a:t>
            </a:r>
          </a:p>
          <a:p>
            <a:r>
              <a:rPr lang="en-US" dirty="0"/>
              <a:t>The model variants represent the standard approach (from Section 3, here called case 0) and cases 1-3 (from Section 4).</a:t>
            </a:r>
          </a:p>
          <a:p>
            <a:r>
              <a:rPr lang="en-US" dirty="0"/>
              <a:t>Results are compared for a base scenario and a non-base scenario with more infrastructure investment than in the base. </a:t>
            </a:r>
          </a:p>
          <a:p>
            <a:endParaRPr lang="en-US" dirty="0"/>
          </a:p>
        </p:txBody>
      </p:sp>
    </p:spTree>
    <p:extLst>
      <p:ext uri="{BB962C8B-B14F-4D97-AF65-F5344CB8AC3E}">
        <p14:creationId xmlns:p14="http://schemas.microsoft.com/office/powerpoint/2010/main" val="2676880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3BEBBD-0180-4364-B080-DCC7F0FA4F82}"/>
              </a:ext>
            </a:extLst>
          </p:cNvPr>
          <p:cNvSpPr>
            <a:spLocks noGrp="1"/>
          </p:cNvSpPr>
          <p:nvPr>
            <p:ph type="title"/>
          </p:nvPr>
        </p:nvSpPr>
        <p:spPr>
          <a:xfrm>
            <a:off x="838200" y="365126"/>
            <a:ext cx="10515600" cy="538258"/>
          </a:xfrm>
        </p:spPr>
        <p:txBody>
          <a:bodyPr>
            <a:normAutofit fontScale="90000"/>
          </a:bodyPr>
          <a:lstStyle/>
          <a:p>
            <a:r>
              <a:rPr lang="en-US" dirty="0"/>
              <a:t>Calibration of  base scenario and parameters</a:t>
            </a:r>
          </a:p>
        </p:txBody>
      </p:sp>
      <mc:AlternateContent xmlns:mc="http://schemas.openxmlformats.org/markup-compatibility/2006" xmlns:a14="http://schemas.microsoft.com/office/drawing/2010/main">
        <mc:Choice Requires="a14">
          <p:sp>
            <p:nvSpPr>
              <p:cNvPr id="3" name="Marcador de contenido 2">
                <a:extLst>
                  <a:ext uri="{FF2B5EF4-FFF2-40B4-BE49-F238E27FC236}">
                    <a16:creationId xmlns:a16="http://schemas.microsoft.com/office/drawing/2014/main" id="{3D2D7DCD-ED34-41AA-8158-A40B8189ED47}"/>
                  </a:ext>
                </a:extLst>
              </p:cNvPr>
              <p:cNvSpPr>
                <a:spLocks noGrp="1"/>
              </p:cNvSpPr>
              <p:nvPr>
                <p:ph idx="1"/>
              </p:nvPr>
            </p:nvSpPr>
            <p:spPr>
              <a:xfrm>
                <a:off x="838200" y="1244906"/>
                <a:ext cx="10515600" cy="5613093"/>
              </a:xfrm>
            </p:spPr>
            <p:txBody>
              <a:bodyPr>
                <a:normAutofit/>
              </a:bodyPr>
              <a:lstStyle/>
              <a:p>
                <a:r>
                  <a:rPr lang="en-US" dirty="0"/>
                  <a:t>Two base scenarios: one for case 0, and one for cases 1-3, constructed to generate largely similar results. </a:t>
                </a:r>
              </a:p>
              <a:p>
                <a:r>
                  <a:rPr lang="en-US" dirty="0"/>
                  <a:t>For case 0:</a:t>
                </a:r>
              </a:p>
              <a:p>
                <a:pPr lvl="1"/>
                <a14:m>
                  <m:oMath xmlns:m="http://schemas.openxmlformats.org/officeDocument/2006/math">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𝑚𝑝𝑧</m:t>
                        </m:r>
                      </m:e>
                      <m:sub>
                        <m:r>
                          <a:rPr lang="en-US" i="1" dirty="0">
                            <a:latin typeface="Cambria Math" panose="02040503050406030204" pitchFamily="18" charset="0"/>
                            <a:cs typeface="Times New Roman" panose="02020603050405020304" pitchFamily="18" charset="0"/>
                          </a:rPr>
                          <m:t>𝑎</m:t>
                        </m:r>
                      </m:sub>
                    </m:sSub>
                    <m:r>
                      <a:rPr lang="en-US" i="1" dirty="0">
                        <a:latin typeface="Cambria Math" panose="02040503050406030204" pitchFamily="18" charset="0"/>
                        <a:cs typeface="Times New Roman" panose="02020603050405020304" pitchFamily="18" charset="0"/>
                      </a:rPr>
                      <m:t> </m:t>
                    </m:r>
                  </m:oMath>
                </a14:m>
                <a:r>
                  <a:rPr lang="en-US" dirty="0"/>
                  <a:t>(set at 0.3) is imposed and used to calibrate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𝛼</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oMath>
                </a14:m>
                <a:r>
                  <a:rPr lang="en-US" dirty="0"/>
                  <a:t> and </a:t>
                </a:r>
                <a14:m>
                  <m:oMath xmlns:m="http://schemas.openxmlformats.org/officeDocument/2006/math">
                    <m:sSub>
                      <m:sSubPr>
                        <m:ctrlPr>
                          <a:rPr lang="en-US" i="1" smtClean="0">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𝐴</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oMath>
                </a14:m>
                <a:r>
                  <a:rPr lang="en-US" dirty="0"/>
                  <a:t>; and </a:t>
                </a:r>
              </a:p>
              <a:p>
                <a:pPr lvl="1"/>
                <a:r>
                  <a:rPr lang="en-US" dirty="0"/>
                  <a:t>The initial infrastructure capital stock, </a:t>
                </a:r>
                <a14:m>
                  <m:oMath xmlns:m="http://schemas.openxmlformats.org/officeDocument/2006/math">
                    <m:sSup>
                      <m:sSupPr>
                        <m:ctrlPr>
                          <a:rPr lang="en-US" i="1">
                            <a:latin typeface="Cambria Math" panose="02040503050406030204" pitchFamily="18" charset="0"/>
                            <a:ea typeface="Calibri" panose="020F0502020204030204" pitchFamily="34" charset="0"/>
                            <a:cs typeface="Times New Roman" panose="020206030504050203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𝑍</m:t>
                        </m:r>
                      </m:e>
                      <m:sup>
                        <m:r>
                          <a:rPr lang="en-US" i="1">
                            <a:latin typeface="Cambria Math" panose="02040503050406030204" pitchFamily="18" charset="0"/>
                            <a:ea typeface="Calibri" panose="020F0502020204030204" pitchFamily="34" charset="0"/>
                            <a:cs typeface="Times New Roman" panose="02020603050405020304" pitchFamily="18" charset="0"/>
                          </a:rPr>
                          <m:t>00</m:t>
                        </m:r>
                      </m:sup>
                    </m:sSup>
                  </m:oMath>
                </a14:m>
                <a:r>
                  <a:rPr lang="en-US" dirty="0"/>
                  <a:t> is defined as</a:t>
                </a:r>
              </a:p>
              <a:p>
                <a:pPr marL="457200" lvl="1" indent="0">
                  <a:buNone/>
                </a:pPr>
                <a14:m>
                  <m:oMathPara xmlns:m="http://schemas.openxmlformats.org/officeDocument/2006/math">
                    <m:oMathParaPr>
                      <m:jc m:val="centerGroup"/>
                    </m:oMathParaPr>
                    <m:oMath xmlns:m="http://schemas.openxmlformats.org/officeDocument/2006/math">
                      <m:r>
                        <a:rPr lang="en-US" sz="1800" b="0" i="1" smtClean="0">
                          <a:effectLst/>
                          <a:latin typeface="Cambria Math" panose="02040503050406030204" pitchFamily="18" charset="0"/>
                          <a:ea typeface="Calibri" panose="020F0502020204030204" pitchFamily="34" charset="0"/>
                          <a:cs typeface="Times New Roman" panose="02020603050405020304" pitchFamily="18" charset="0"/>
                        </a:rPr>
                        <m:t>0.0425</m:t>
                      </m:r>
                      <m:r>
                        <a:rPr lang="en-US" sz="1800"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US" sz="1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1800" i="1">
                                  <a:effectLst/>
                                  <a:latin typeface="Cambria Math" panose="02040503050406030204" pitchFamily="18" charset="0"/>
                                  <a:ea typeface="Calibri" panose="020F0502020204030204" pitchFamily="34" charset="0"/>
                                  <a:cs typeface="Times New Roman" panose="02020603050405020304" pitchFamily="18" charset="0"/>
                                </a:rPr>
                                <m:t>𝐼𝑍</m:t>
                              </m:r>
                            </m:e>
                            <m:sup>
                              <m:r>
                                <a:rPr lang="en-US" sz="1800" i="1">
                                  <a:effectLst/>
                                  <a:latin typeface="Cambria Math" panose="02040503050406030204" pitchFamily="18" charset="0"/>
                                  <a:ea typeface="Calibri" panose="020F0502020204030204" pitchFamily="34" charset="0"/>
                                  <a:cs typeface="Times New Roman" panose="02020603050405020304" pitchFamily="18" charset="0"/>
                                </a:rPr>
                                <m:t>00</m:t>
                              </m:r>
                            </m:sup>
                          </m:sSup>
                        </m:num>
                        <m:den>
                          <m:sSup>
                            <m:sSupPr>
                              <m:ctrlPr>
                                <a:rPr lang="en-US" sz="1800" i="1">
                                  <a:latin typeface="Cambria Math" panose="02040503050406030204" pitchFamily="18" charset="0"/>
                                  <a:ea typeface="Calibri" panose="020F0502020204030204" pitchFamily="34" charset="0"/>
                                  <a:cs typeface="Times New Roman" panose="02020603050405020304" pitchFamily="18" charset="0"/>
                                </a:rPr>
                              </m:ctrlPr>
                            </m:sSupPr>
                            <m:e>
                              <m:r>
                                <a:rPr lang="en-US" sz="1800" i="1">
                                  <a:latin typeface="Cambria Math" panose="02040503050406030204" pitchFamily="18" charset="0"/>
                                  <a:ea typeface="Calibri" panose="020F0502020204030204" pitchFamily="34" charset="0"/>
                                  <a:cs typeface="Times New Roman" panose="02020603050405020304" pitchFamily="18" charset="0"/>
                                </a:rPr>
                                <m:t>𝑍</m:t>
                              </m:r>
                            </m:e>
                            <m:sup>
                              <m:r>
                                <a:rPr lang="en-US" sz="1800" i="1">
                                  <a:latin typeface="Cambria Math" panose="02040503050406030204" pitchFamily="18" charset="0"/>
                                  <a:ea typeface="Calibri" panose="020F0502020204030204" pitchFamily="34" charset="0"/>
                                  <a:cs typeface="Times New Roman" panose="02020603050405020304" pitchFamily="18" charset="0"/>
                                </a:rPr>
                                <m:t>00</m:t>
                              </m:r>
                            </m:sup>
                          </m:sSup>
                        </m:den>
                      </m:f>
                    </m:oMath>
                  </m:oMathPara>
                </a14:m>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lvl="2" indent="0">
                  <a:buNone/>
                </a:pPr>
                <a:r>
                  <a:rPr lang="en-US" dirty="0"/>
                  <a:t>where </a:t>
                </a:r>
                <a14:m>
                  <m:oMath xmlns:m="http://schemas.openxmlformats.org/officeDocument/2006/math">
                    <m:r>
                      <m:rPr>
                        <m:sty m:val="p"/>
                      </m:rPr>
                      <a:rPr lang="en-US" b="0" i="0" smtClean="0">
                        <a:latin typeface="Cambria Math" panose="02040503050406030204" pitchFamily="18" charset="0"/>
                        <a:ea typeface="Calibri" panose="020F0502020204030204" pitchFamily="34" charset="0"/>
                        <a:cs typeface="Times New Roman" panose="02020603050405020304" pitchFamily="18" charset="0"/>
                      </a:rPr>
                      <m:t>I</m:t>
                    </m:r>
                    <m:sSup>
                      <m:sSupPr>
                        <m:ctrlPr>
                          <a:rPr lang="en-US" i="1" smtClean="0">
                            <a:latin typeface="Cambria Math" panose="02040503050406030204" pitchFamily="18" charset="0"/>
                            <a:ea typeface="Calibri" panose="020F0502020204030204" pitchFamily="34" charset="0"/>
                            <a:cs typeface="Times New Roman" panose="02020603050405020304" pitchFamily="18" charset="0"/>
                          </a:rPr>
                        </m:ctrlPr>
                      </m:sSupPr>
                      <m:e>
                        <m:r>
                          <a:rPr lang="en-US" i="1">
                            <a:latin typeface="Cambria Math" panose="02040503050406030204" pitchFamily="18" charset="0"/>
                            <a:ea typeface="Calibri" panose="020F0502020204030204" pitchFamily="34" charset="0"/>
                            <a:cs typeface="Times New Roman" panose="02020603050405020304" pitchFamily="18" charset="0"/>
                          </a:rPr>
                          <m:t>𝑍</m:t>
                        </m:r>
                      </m:e>
                      <m:sup>
                        <m:r>
                          <a:rPr lang="en-US" i="1">
                            <a:latin typeface="Cambria Math" panose="02040503050406030204" pitchFamily="18" charset="0"/>
                            <a:ea typeface="Calibri" panose="020F0502020204030204" pitchFamily="34" charset="0"/>
                            <a:cs typeface="Times New Roman" panose="02020603050405020304" pitchFamily="18" charset="0"/>
                          </a:rPr>
                          <m:t>00</m:t>
                        </m:r>
                      </m:sup>
                    </m:sSup>
                  </m:oMath>
                </a14:m>
                <a:r>
                  <a:rPr lang="en-US" dirty="0"/>
                  <a:t> = initial investment level.</a:t>
                </a:r>
              </a:p>
              <a:p>
                <a:pPr lvl="1"/>
                <a:r>
                  <a:rPr lang="en-US" dirty="0"/>
                  <a:t>The VA function is</a:t>
                </a:r>
              </a:p>
              <a:p>
                <a:pPr marL="914400" lvl="2" indent="0">
                  <a:buNone/>
                </a:pPr>
                <a14:m>
                  <m:oMathPara xmlns:m="http://schemas.openxmlformats.org/officeDocument/2006/math">
                    <m:oMathParaPr>
                      <m:jc m:val="centerGroup"/>
                    </m:oMathParaPr>
                    <m:oMath xmlns:m="http://schemas.openxmlformats.org/officeDocument/2006/math">
                      <m:sSub>
                        <m:sSubPr>
                          <m:ctrlPr>
                            <a:rPr lang="en-US" i="1"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𝑄</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𝑎</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𝐴</m:t>
                          </m:r>
                        </m:e>
                        <m:sub>
                          <m:r>
                            <a:rPr lang="en-US" i="1">
                              <a:latin typeface="Cambria Math" panose="02040503050406030204" pitchFamily="18" charset="0"/>
                              <a:ea typeface="Calibri" panose="020F0502020204030204" pitchFamily="34" charset="0"/>
                              <a:cs typeface="Times New Roman" panose="02020603050405020304" pitchFamily="18" charset="0"/>
                            </a:rPr>
                            <m:t>𝑎</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𝐾</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𝑎</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sub>
                        <m:sup>
                          <m:sSubSup>
                            <m:sSubSup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𝑎</m:t>
                              </m:r>
                            </m:sub>
                            <m:sup>
                              <m:r>
                                <a:rPr lang="en-US" i="1">
                                  <a:effectLst/>
                                  <a:latin typeface="Cambria Math" panose="02040503050406030204" pitchFamily="18" charset="0"/>
                                  <a:ea typeface="Times New Roman" panose="02020603050405020304" pitchFamily="18" charset="0"/>
                                  <a:cs typeface="Times New Roman" panose="02020603050405020304" pitchFamily="18" charset="0"/>
                                </a:rPr>
                                <m:t>𝑘</m:t>
                              </m:r>
                            </m:sup>
                          </m:sSubSup>
                        </m:sup>
                      </m:sSubSup>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𝐿</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𝑎</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𝑡</m:t>
                          </m:r>
                        </m:sub>
                        <m:sup>
                          <m:sSubSup>
                            <m:sSubSup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a:effectLst/>
                                  <a:latin typeface="Cambria Math" panose="02040503050406030204" pitchFamily="18" charset="0"/>
                                  <a:ea typeface="Times New Roman" panose="02020603050405020304" pitchFamily="18" charset="0"/>
                                  <a:cs typeface="Times New Roman" panose="02020603050405020304" pitchFamily="18" charset="0"/>
                                </a:rPr>
                                <m:t>𝑎</m:t>
                              </m:r>
                            </m:sub>
                            <m:sup>
                              <m:r>
                                <a:rPr lang="en-US" i="1">
                                  <a:effectLst/>
                                  <a:latin typeface="Cambria Math" panose="02040503050406030204" pitchFamily="18" charset="0"/>
                                  <a:ea typeface="Times New Roman" panose="02020603050405020304" pitchFamily="18" charset="0"/>
                                  <a:cs typeface="Times New Roman" panose="02020603050405020304" pitchFamily="18" charset="0"/>
                                </a:rPr>
                                <m:t>𝑙</m:t>
                              </m:r>
                            </m:sup>
                          </m:sSubSup>
                        </m:sup>
                      </m:sSubSup>
                      <m:r>
                        <a:rPr lang="en-US" i="1">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𝑍</m:t>
                          </m:r>
                        </m:e>
                        <m:sub>
                          <m:r>
                            <a:rPr lang="en-US" i="1">
                              <a:latin typeface="Cambria Math" panose="02040503050406030204" pitchFamily="18" charset="0"/>
                              <a:ea typeface="Times New Roman" panose="02020603050405020304" pitchFamily="18" charset="0"/>
                              <a:cs typeface="Times New Roman" panose="02020603050405020304" pitchFamily="18" charset="0"/>
                            </a:rPr>
                            <m:t>𝑡</m:t>
                          </m:r>
                        </m:sub>
                        <m:sup>
                          <m:sSub>
                            <m:sSubPr>
                              <m:ctrlPr>
                                <a:rPr lang="en-US" i="1">
                                  <a:latin typeface="Cambria Math" panose="02040503050406030204" pitchFamily="18" charset="0"/>
                                  <a:ea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𝛼</m:t>
                              </m:r>
                            </m:e>
                            <m:sub>
                              <m:r>
                                <a:rPr lang="en-US" i="1">
                                  <a:latin typeface="Cambria Math" panose="02040503050406030204" pitchFamily="18" charset="0"/>
                                  <a:ea typeface="Cambria Math" panose="02040503050406030204" pitchFamily="18" charset="0"/>
                                  <a:cs typeface="Times New Roman" panose="02020603050405020304" pitchFamily="18" charset="0"/>
                                </a:rPr>
                                <m:t>𝑎</m:t>
                              </m:r>
                            </m:sub>
                          </m:sSub>
                        </m:sup>
                      </m:sSubSup>
                    </m:oMath>
                  </m:oMathPara>
                </a14:m>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914400" lvl="2" indent="0">
                  <a:buNone/>
                </a:pPr>
                <a:r>
                  <a:rPr lang="en-US" dirty="0">
                    <a:effectLst/>
                    <a:latin typeface="Calibri" panose="020F0502020204030204" pitchFamily="34" charset="0"/>
                    <a:ea typeface="Times New Roman" panose="02020603050405020304" pitchFamily="18" charset="0"/>
                    <a:cs typeface="Times New Roman" panose="02020603050405020304" pitchFamily="18" charset="0"/>
                  </a:rPr>
                  <a:t>where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𝐾</m:t>
                        </m:r>
                      </m:e>
                      <m:sub>
                        <m:r>
                          <a:rPr lang="en-US" i="1">
                            <a:latin typeface="Cambria Math" panose="02040503050406030204" pitchFamily="18" charset="0"/>
                            <a:ea typeface="Calibri" panose="020F0502020204030204" pitchFamily="34" charset="0"/>
                            <a:cs typeface="Times New Roman" panose="02020603050405020304" pitchFamily="18" charset="0"/>
                          </a:rPr>
                          <m:t>𝑎</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𝑡</m:t>
                        </m:r>
                      </m:sub>
                    </m:sSub>
                  </m:oMath>
                </a14:m>
                <a:r>
                  <a:rPr lang="en-US" dirty="0"/>
                  <a:t> grows at 0.02,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𝐿</m:t>
                        </m:r>
                      </m:e>
                      <m:sub>
                        <m:r>
                          <a:rPr lang="en-US" i="1">
                            <a:latin typeface="Cambria Math" panose="02040503050406030204" pitchFamily="18" charset="0"/>
                            <a:ea typeface="Calibri" panose="020F0502020204030204" pitchFamily="34" charset="0"/>
                            <a:cs typeface="Times New Roman" panose="02020603050405020304" pitchFamily="18" charset="0"/>
                          </a:rPr>
                          <m:t>𝑎</m:t>
                        </m:r>
                        <m:r>
                          <a:rPr lang="en-US" i="1">
                            <a:latin typeface="Cambria Math" panose="02040503050406030204" pitchFamily="18" charset="0"/>
                            <a:ea typeface="Calibri" panose="020F0502020204030204" pitchFamily="34" charset="0"/>
                            <a:cs typeface="Times New Roman" panose="02020603050405020304" pitchFamily="18" charset="0"/>
                          </a:rPr>
                          <m:t>,</m:t>
                        </m:r>
                        <m:r>
                          <a:rPr lang="en-US" i="1">
                            <a:latin typeface="Cambria Math" panose="02040503050406030204" pitchFamily="18" charset="0"/>
                            <a:ea typeface="Calibri" panose="020F0502020204030204" pitchFamily="34" charset="0"/>
                            <a:cs typeface="Times New Roman" panose="02020603050405020304" pitchFamily="18" charset="0"/>
                          </a:rPr>
                          <m:t>𝑡</m:t>
                        </m:r>
                      </m:sub>
                    </m:sSub>
                  </m:oMath>
                </a14:m>
                <a:r>
                  <a:rPr lang="en-US" dirty="0"/>
                  <a:t> grows at 0.015, and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𝑍</m:t>
                        </m:r>
                      </m:e>
                      <m:sub>
                        <m:r>
                          <a:rPr lang="en-US" i="1">
                            <a:latin typeface="Cambria Math" panose="02040503050406030204" pitchFamily="18" charset="0"/>
                            <a:ea typeface="Calibri" panose="020F0502020204030204" pitchFamily="34" charset="0"/>
                            <a:cs typeface="Times New Roman" panose="02020603050405020304" pitchFamily="18" charset="0"/>
                          </a:rPr>
                          <m:t>𝑡</m:t>
                        </m:r>
                      </m:sub>
                    </m:sSub>
                  </m:oMath>
                </a14:m>
                <a:r>
                  <a:rPr lang="en-US" dirty="0"/>
                  <a:t> (= </a:t>
                </a:r>
                <a14:m>
                  <m:oMath xmlns:m="http://schemas.openxmlformats.org/officeDocument/2006/math">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𝑍</m:t>
                        </m:r>
                      </m:e>
                      <m:sub>
                        <m:r>
                          <a:rPr lang="en-US" i="1">
                            <a:latin typeface="Cambria Math" panose="02040503050406030204" pitchFamily="18" charset="0"/>
                            <a:ea typeface="Times New Roman" panose="02020603050405020304" pitchFamily="18" charset="0"/>
                            <a:cs typeface="Times New Roman" panose="02020603050405020304" pitchFamily="18" charset="0"/>
                          </a:rPr>
                          <m:t>𝑡</m:t>
                        </m:r>
                      </m:sub>
                      <m:sup>
                        <m:r>
                          <a:rPr lang="en-US" i="1">
                            <a:latin typeface="Cambria Math" panose="02040503050406030204" pitchFamily="18" charset="0"/>
                            <a:ea typeface="Times New Roman" panose="02020603050405020304" pitchFamily="18" charset="0"/>
                            <a:cs typeface="Times New Roman" panose="02020603050405020304" pitchFamily="18" charset="0"/>
                          </a:rPr>
                          <m:t>0</m:t>
                        </m:r>
                      </m:sup>
                    </m:sSubSup>
                  </m:oMath>
                </a14:m>
                <a:r>
                  <a:rPr lang="en-US" dirty="0"/>
                  <a:t>) grows at 0.0175</a:t>
                </a:r>
                <a:r>
                  <a:rPr lang="en-US" i="1" dirty="0"/>
                  <a:t>.</a:t>
                </a:r>
                <a:endParaRPr lang="en-US" dirty="0"/>
              </a:p>
              <a:p>
                <a:r>
                  <a:rPr lang="en-US" dirty="0"/>
                  <a:t>For cases 1-3:</a:t>
                </a:r>
              </a:p>
              <a:p>
                <a:pPr lvl="1"/>
                <a:r>
                  <a:rPr lang="en-US" dirty="0"/>
                  <a:t>Same values as for case 0 used for </a:t>
                </a:r>
                <a14:m>
                  <m:oMath xmlns:m="http://schemas.openxmlformats.org/officeDocument/2006/math">
                    <m:sSub>
                      <m:sSubPr>
                        <m:ctrlPr>
                          <a:rPr lang="en-US" i="1" dirty="0" smtClean="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𝑚𝑝𝑧</m:t>
                        </m:r>
                      </m:e>
                      <m:sub>
                        <m:r>
                          <a:rPr lang="en-US" i="1" dirty="0">
                            <a:latin typeface="Cambria Math" panose="02040503050406030204" pitchFamily="18" charset="0"/>
                            <a:cs typeface="Times New Roman" panose="02020603050405020304" pitchFamily="18" charset="0"/>
                          </a:rPr>
                          <m:t>𝑎</m:t>
                        </m:r>
                      </m:sub>
                    </m:sSub>
                    <m:r>
                      <a:rPr lang="en-US" i="1" dirty="0">
                        <a:latin typeface="Cambria Math" panose="02040503050406030204" pitchFamily="18" charset="0"/>
                        <a:cs typeface="Times New Roman" panose="02020603050405020304" pitchFamily="18" charset="0"/>
                      </a:rPr>
                      <m:t> </m:t>
                    </m:r>
                  </m:oMath>
                </a14:m>
                <a:r>
                  <a:rPr lang="en-US" dirty="0"/>
                  <a:t>(although it only matters for non-base scenarios),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𝐾</m:t>
                        </m:r>
                      </m:e>
                      <m:sub>
                        <m:r>
                          <a:rPr lang="en-US" i="1">
                            <a:latin typeface="Cambria Math" panose="02040503050406030204" pitchFamily="18" charset="0"/>
                            <a:ea typeface="Times New Roman" panose="02020603050405020304" pitchFamily="18" charset="0"/>
                            <a:cs typeface="Times New Roman" panose="02020603050405020304" pitchFamily="18" charset="0"/>
                          </a:rPr>
                          <m:t>𝑎</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𝑡</m:t>
                        </m:r>
                      </m:sub>
                    </m:sSub>
                  </m:oMath>
                </a14:m>
                <a:r>
                  <a:rPr lang="en-US" dirty="0"/>
                  <a:t>,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𝐿</m:t>
                        </m:r>
                      </m:e>
                      <m:sub>
                        <m:r>
                          <a:rPr lang="en-US" i="1">
                            <a:latin typeface="Cambria Math" panose="02040503050406030204" pitchFamily="18" charset="0"/>
                            <a:ea typeface="Times New Roman" panose="02020603050405020304" pitchFamily="18" charset="0"/>
                            <a:cs typeface="Times New Roman" panose="02020603050405020304" pitchFamily="18" charset="0"/>
                          </a:rPr>
                          <m:t>𝑎</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𝑡</m:t>
                        </m:r>
                      </m:sub>
                    </m:sSub>
                  </m:oMath>
                </a14:m>
                <a:r>
                  <a:rPr lang="en-US" dirty="0"/>
                  <a:t>,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𝑄</m:t>
                        </m:r>
                      </m:e>
                      <m:sub>
                        <m:r>
                          <a:rPr lang="en-US" i="1">
                            <a:latin typeface="Cambria Math" panose="02040503050406030204" pitchFamily="18" charset="0"/>
                            <a:ea typeface="Times New Roman" panose="02020603050405020304" pitchFamily="18" charset="0"/>
                            <a:cs typeface="Times New Roman" panose="02020603050405020304" pitchFamily="18" charset="0"/>
                          </a:rPr>
                          <m:t>𝑎</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𝑡</m:t>
                        </m:r>
                      </m:sub>
                    </m:sSub>
                  </m:oMath>
                </a14:m>
                <a:r>
                  <a:rPr lang="en-US" dirty="0"/>
                  <a:t> (= </a:t>
                </a:r>
                <a14:m>
                  <m:oMath xmlns:m="http://schemas.openxmlformats.org/officeDocument/2006/math">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b="0" i="1" smtClean="0">
                            <a:latin typeface="Cambria Math" panose="02040503050406030204" pitchFamily="18" charset="0"/>
                            <a:ea typeface="Times New Roman" panose="02020603050405020304" pitchFamily="18" charset="0"/>
                            <a:cs typeface="Times New Roman" panose="02020603050405020304" pitchFamily="18" charset="0"/>
                          </a:rPr>
                          <m:t>𝑄</m:t>
                        </m:r>
                      </m:e>
                      <m:sub>
                        <m:r>
                          <a:rPr lang="en-US" i="1">
                            <a:latin typeface="Cambria Math" panose="02040503050406030204" pitchFamily="18" charset="0"/>
                            <a:ea typeface="Times New Roman" panose="02020603050405020304" pitchFamily="18" charset="0"/>
                            <a:cs typeface="Times New Roman" panose="02020603050405020304" pitchFamily="18" charset="0"/>
                          </a:rPr>
                          <m:t>𝑎</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𝑡</m:t>
                        </m:r>
                      </m:sub>
                      <m:sup>
                        <m:r>
                          <a:rPr lang="en-US" b="0" i="1" smtClean="0">
                            <a:latin typeface="Cambria Math" panose="02040503050406030204" pitchFamily="18" charset="0"/>
                            <a:ea typeface="Times New Roman" panose="02020603050405020304" pitchFamily="18" charset="0"/>
                            <a:cs typeface="Times New Roman" panose="02020603050405020304" pitchFamily="18" charset="0"/>
                          </a:rPr>
                          <m:t>1</m:t>
                        </m:r>
                      </m:sup>
                    </m:sSubSup>
                  </m:oMath>
                </a14:m>
                <a:r>
                  <a:rPr lang="en-US" dirty="0"/>
                  <a:t>, via calibration of </a:t>
                </a:r>
                <a14:m>
                  <m:oMath xmlns:m="http://schemas.openxmlformats.org/officeDocument/2006/math">
                    <m:sSub>
                      <m:sSubPr>
                        <m:ctrlPr>
                          <a:rPr lang="en-US" i="1">
                            <a:latin typeface="Cambria Math" panose="02040503050406030204" pitchFamily="18" charset="0"/>
                            <a:ea typeface="Calibri" panose="020F0502020204030204" pitchFamily="34" charset="0"/>
                            <a:cs typeface="Times New Roman" panose="02020603050405020304" pitchFamily="18" charset="0"/>
                          </a:rPr>
                        </m:ctrlPr>
                      </m:sSubPr>
                      <m:e>
                        <m:r>
                          <a:rPr lang="en-US" i="1">
                            <a:latin typeface="Cambria Math" panose="02040503050406030204" pitchFamily="18" charset="0"/>
                            <a:ea typeface="Calibri" panose="020F0502020204030204" pitchFamily="34" charset="0"/>
                            <a:cs typeface="Times New Roman" panose="02020603050405020304" pitchFamily="18" charset="0"/>
                          </a:rPr>
                          <m:t>𝐴</m:t>
                        </m:r>
                      </m:e>
                      <m:sub>
                        <m:r>
                          <a:rPr lang="en-US" i="1">
                            <a:latin typeface="Cambria Math" panose="02040503050406030204" pitchFamily="18" charset="0"/>
                            <a:ea typeface="Calibri" panose="020F0502020204030204" pitchFamily="34" charset="0"/>
                            <a:cs typeface="Times New Roman" panose="02020603050405020304" pitchFamily="18" charset="0"/>
                          </a:rPr>
                          <m:t>𝑎</m:t>
                        </m:r>
                        <m:r>
                          <a:rPr lang="en-US" b="0" i="1" smtClean="0">
                            <a:latin typeface="Cambria Math" panose="02040503050406030204" pitchFamily="18" charset="0"/>
                            <a:ea typeface="Calibri" panose="020F0502020204030204" pitchFamily="34" charset="0"/>
                            <a:cs typeface="Times New Roman" panose="02020603050405020304" pitchFamily="18" charset="0"/>
                          </a:rPr>
                          <m:t>,</m:t>
                        </m:r>
                        <m:r>
                          <a:rPr lang="en-US" b="0" i="1" smtClean="0">
                            <a:latin typeface="Cambria Math" panose="02040503050406030204" pitchFamily="18" charset="0"/>
                            <a:ea typeface="Calibri" panose="020F0502020204030204" pitchFamily="34" charset="0"/>
                            <a:cs typeface="Times New Roman" panose="02020603050405020304" pitchFamily="18" charset="0"/>
                          </a:rPr>
                          <m:t>𝑡</m:t>
                        </m:r>
                      </m:sub>
                    </m:sSub>
                  </m:oMath>
                </a14:m>
                <a:r>
                  <a:rPr lang="en-US" dirty="0"/>
                  <a:t>), </a:t>
                </a:r>
                <a14:m>
                  <m:oMath xmlns:m="http://schemas.openxmlformats.org/officeDocument/2006/math">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a:latin typeface="Cambria Math" panose="02040503050406030204" pitchFamily="18" charset="0"/>
                            <a:ea typeface="Times New Roman" panose="02020603050405020304" pitchFamily="18" charset="0"/>
                            <a:cs typeface="Times New Roman" panose="02020603050405020304" pitchFamily="18" charset="0"/>
                          </a:rPr>
                          <m:t>𝑎</m:t>
                        </m:r>
                      </m:sub>
                      <m:sup>
                        <m:r>
                          <a:rPr lang="en-US" i="1">
                            <a:latin typeface="Cambria Math" panose="02040503050406030204" pitchFamily="18" charset="0"/>
                            <a:ea typeface="Times New Roman" panose="02020603050405020304" pitchFamily="18" charset="0"/>
                            <a:cs typeface="Times New Roman" panose="02020603050405020304" pitchFamily="18" charset="0"/>
                          </a:rPr>
                          <m:t>𝑘</m:t>
                        </m:r>
                      </m:sup>
                    </m:sSubSup>
                  </m:oMath>
                </a14:m>
                <a:r>
                  <a:rPr lang="en-US" dirty="0"/>
                  <a:t>, and </a:t>
                </a:r>
                <a14:m>
                  <m:oMath xmlns:m="http://schemas.openxmlformats.org/officeDocument/2006/math">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𝛽</m:t>
                        </m:r>
                      </m:e>
                      <m:sub>
                        <m:r>
                          <a:rPr lang="en-US" i="1">
                            <a:latin typeface="Cambria Math" panose="02040503050406030204" pitchFamily="18" charset="0"/>
                            <a:ea typeface="Times New Roman" panose="02020603050405020304" pitchFamily="18" charset="0"/>
                            <a:cs typeface="Times New Roman" panose="02020603050405020304" pitchFamily="18" charset="0"/>
                          </a:rPr>
                          <m:t>𝑎</m:t>
                        </m:r>
                      </m:sub>
                      <m:sup>
                        <m:r>
                          <a:rPr lang="en-US" b="0" i="1" smtClean="0">
                            <a:latin typeface="Cambria Math" panose="02040503050406030204" pitchFamily="18" charset="0"/>
                            <a:ea typeface="Times New Roman" panose="02020603050405020304" pitchFamily="18" charset="0"/>
                            <a:cs typeface="Times New Roman" panose="02020603050405020304" pitchFamily="18" charset="0"/>
                          </a:rPr>
                          <m:t>𝑙</m:t>
                        </m:r>
                      </m:sup>
                    </m:sSubSup>
                  </m:oMath>
                </a14:m>
                <a:r>
                  <a:rPr lang="en-US" dirty="0"/>
                  <a:t>.</a:t>
                </a:r>
              </a:p>
            </p:txBody>
          </p:sp>
        </mc:Choice>
        <mc:Fallback xmlns="">
          <p:sp>
            <p:nvSpPr>
              <p:cNvPr id="3" name="Marcador de contenido 2">
                <a:extLst>
                  <a:ext uri="{FF2B5EF4-FFF2-40B4-BE49-F238E27FC236}">
                    <a16:creationId xmlns:a16="http://schemas.microsoft.com/office/drawing/2014/main" id="{3D2D7DCD-ED34-41AA-8158-A40B8189ED47}"/>
                  </a:ext>
                </a:extLst>
              </p:cNvPr>
              <p:cNvSpPr>
                <a:spLocks noGrp="1" noRot="1" noChangeAspect="1" noMove="1" noResize="1" noEditPoints="1" noAdjustHandles="1" noChangeArrowheads="1" noChangeShapeType="1" noTextEdit="1"/>
              </p:cNvSpPr>
              <p:nvPr>
                <p:ph idx="1"/>
              </p:nvPr>
            </p:nvSpPr>
            <p:spPr>
              <a:xfrm>
                <a:off x="838200" y="1244906"/>
                <a:ext cx="10515600" cy="5613093"/>
              </a:xfrm>
              <a:blipFill>
                <a:blip r:embed="rId3"/>
                <a:stretch>
                  <a:fillRect l="-1043" t="-1737"/>
                </a:stretch>
              </a:blipFill>
            </p:spPr>
            <p:txBody>
              <a:bodyPr/>
              <a:lstStyle/>
              <a:p>
                <a:r>
                  <a:rPr lang="en-US">
                    <a:noFill/>
                  </a:rPr>
                  <a:t> </a:t>
                </a:r>
              </a:p>
            </p:txBody>
          </p:sp>
        </mc:Fallback>
      </mc:AlternateContent>
    </p:spTree>
    <p:extLst>
      <p:ext uri="{BB962C8B-B14F-4D97-AF65-F5344CB8AC3E}">
        <p14:creationId xmlns:p14="http://schemas.microsoft.com/office/powerpoint/2010/main" val="3454629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DA863F-6CE0-4990-90EA-27E2BD6FC074}"/>
              </a:ext>
            </a:extLst>
          </p:cNvPr>
          <p:cNvSpPr>
            <a:spLocks noGrp="1"/>
          </p:cNvSpPr>
          <p:nvPr>
            <p:ph type="title"/>
          </p:nvPr>
        </p:nvSpPr>
        <p:spPr/>
        <p:txBody>
          <a:bodyPr>
            <a:normAutofit/>
          </a:bodyPr>
          <a:lstStyle/>
          <a:p>
            <a:r>
              <a:rPr lang="en-US" dirty="0"/>
              <a:t>Non-base scenario</a:t>
            </a:r>
            <a:endParaRPr lang="en-US" dirty="0">
              <a:solidFill>
                <a:srgbClr val="FF0000"/>
              </a:solidFill>
            </a:endParaRPr>
          </a:p>
        </p:txBody>
      </p:sp>
      <p:sp>
        <p:nvSpPr>
          <p:cNvPr id="3" name="Marcador de contenido 2">
            <a:extLst>
              <a:ext uri="{FF2B5EF4-FFF2-40B4-BE49-F238E27FC236}">
                <a16:creationId xmlns:a16="http://schemas.microsoft.com/office/drawing/2014/main" id="{50A554AD-6B02-4CAC-A2D2-49E1B6CE0FB9}"/>
              </a:ext>
            </a:extLst>
          </p:cNvPr>
          <p:cNvSpPr>
            <a:spLocks noGrp="1"/>
          </p:cNvSpPr>
          <p:nvPr>
            <p:ph idx="1"/>
          </p:nvPr>
        </p:nvSpPr>
        <p:spPr/>
        <p:txBody>
          <a:bodyPr>
            <a:normAutofit/>
          </a:bodyPr>
          <a:lstStyle/>
          <a:p>
            <a:r>
              <a:rPr lang="en-US" dirty="0"/>
              <a:t>A single non-base scenario is imposed on all 4 cases:</a:t>
            </a:r>
          </a:p>
          <a:p>
            <a:pPr lvl="1"/>
            <a:r>
              <a:rPr lang="en-US" dirty="0"/>
              <a:t>a 25% increase in infrastructure investment compared to base in years 1-15 (no change in year 0)</a:t>
            </a:r>
          </a:p>
          <a:p>
            <a:r>
              <a:rPr lang="en-US" dirty="0"/>
              <a:t>In the following presentation of results, c0, c1, c2, and c3 refer to results for the non-base scenarios under cases 0-3.</a:t>
            </a:r>
            <a:endParaRPr lang="en-US" dirty="0">
              <a:solidFill>
                <a:srgbClr val="FF0000"/>
              </a:solidFill>
            </a:endParaRPr>
          </a:p>
          <a:p>
            <a:endParaRPr lang="en-US" dirty="0"/>
          </a:p>
        </p:txBody>
      </p:sp>
    </p:spTree>
    <p:extLst>
      <p:ext uri="{BB962C8B-B14F-4D97-AF65-F5344CB8AC3E}">
        <p14:creationId xmlns:p14="http://schemas.microsoft.com/office/powerpoint/2010/main" val="3708270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7208F3-D9A0-4B83-AD6E-318B7788E879}"/>
              </a:ext>
            </a:extLst>
          </p:cNvPr>
          <p:cNvSpPr>
            <a:spLocks noGrp="1"/>
          </p:cNvSpPr>
          <p:nvPr>
            <p:ph type="title"/>
          </p:nvPr>
        </p:nvSpPr>
        <p:spPr/>
        <p:txBody>
          <a:bodyPr/>
          <a:lstStyle/>
          <a:p>
            <a:r>
              <a:rPr lang="es-AR" dirty="0"/>
              <a:t>Non-base scenario: MPZ(total) and MPZ(a) </a:t>
            </a:r>
          </a:p>
        </p:txBody>
      </p:sp>
      <p:pic>
        <p:nvPicPr>
          <p:cNvPr id="3" name="Imagen 2">
            <a:extLst>
              <a:ext uri="{FF2B5EF4-FFF2-40B4-BE49-F238E27FC236}">
                <a16:creationId xmlns:a16="http://schemas.microsoft.com/office/drawing/2014/main" id="{FCF66AD5-F5AE-4397-AF56-FEC04B38A831}"/>
              </a:ext>
            </a:extLst>
          </p:cNvPr>
          <p:cNvPicPr>
            <a:picLocks noChangeAspect="1"/>
          </p:cNvPicPr>
          <p:nvPr/>
        </p:nvPicPr>
        <p:blipFill>
          <a:blip r:embed="rId3"/>
          <a:stretch>
            <a:fillRect/>
          </a:stretch>
        </p:blipFill>
        <p:spPr>
          <a:xfrm>
            <a:off x="0" y="1364329"/>
            <a:ext cx="6096000" cy="3687604"/>
          </a:xfrm>
          <a:prstGeom prst="rect">
            <a:avLst/>
          </a:prstGeom>
        </p:spPr>
      </p:pic>
      <p:pic>
        <p:nvPicPr>
          <p:cNvPr id="4" name="Imagen 3">
            <a:extLst>
              <a:ext uri="{FF2B5EF4-FFF2-40B4-BE49-F238E27FC236}">
                <a16:creationId xmlns:a16="http://schemas.microsoft.com/office/drawing/2014/main" id="{0C62919A-CA36-4B19-B0FE-CCB9402138EE}"/>
              </a:ext>
            </a:extLst>
          </p:cNvPr>
          <p:cNvPicPr>
            <a:picLocks noChangeAspect="1"/>
          </p:cNvPicPr>
          <p:nvPr/>
        </p:nvPicPr>
        <p:blipFill>
          <a:blip r:embed="rId4"/>
          <a:stretch>
            <a:fillRect/>
          </a:stretch>
        </p:blipFill>
        <p:spPr>
          <a:xfrm>
            <a:off x="6096000" y="1364329"/>
            <a:ext cx="6106668" cy="2956560"/>
          </a:xfrm>
          <a:prstGeom prst="rect">
            <a:avLst/>
          </a:prstGeom>
        </p:spPr>
      </p:pic>
    </p:spTree>
    <p:extLst>
      <p:ext uri="{BB962C8B-B14F-4D97-AF65-F5344CB8AC3E}">
        <p14:creationId xmlns:p14="http://schemas.microsoft.com/office/powerpoint/2010/main" val="4273108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D05C72-267B-4590-81DE-3F2CD8B63E43}"/>
              </a:ext>
            </a:extLst>
          </p:cNvPr>
          <p:cNvSpPr>
            <a:spLocks noGrp="1"/>
          </p:cNvSpPr>
          <p:nvPr>
            <p:ph type="title"/>
          </p:nvPr>
        </p:nvSpPr>
        <p:spPr/>
        <p:txBody>
          <a:bodyPr/>
          <a:lstStyle/>
          <a:p>
            <a:r>
              <a:rPr lang="en-US" dirty="0"/>
              <a:t>Base: total and sectoral VA – avg. growth/year periods 0-15 (%)</a:t>
            </a:r>
            <a:endParaRPr lang="es-AR" dirty="0"/>
          </a:p>
        </p:txBody>
      </p:sp>
      <p:pic>
        <p:nvPicPr>
          <p:cNvPr id="3" name="Imagen 2">
            <a:extLst>
              <a:ext uri="{FF2B5EF4-FFF2-40B4-BE49-F238E27FC236}">
                <a16:creationId xmlns:a16="http://schemas.microsoft.com/office/drawing/2014/main" id="{CD864E5A-AB8F-49F3-8DDE-7168CE69A036}"/>
              </a:ext>
            </a:extLst>
          </p:cNvPr>
          <p:cNvPicPr>
            <a:picLocks noChangeAspect="1"/>
          </p:cNvPicPr>
          <p:nvPr/>
        </p:nvPicPr>
        <p:blipFill>
          <a:blip r:embed="rId3"/>
          <a:stretch>
            <a:fillRect/>
          </a:stretch>
        </p:blipFill>
        <p:spPr>
          <a:xfrm>
            <a:off x="628978" y="2037217"/>
            <a:ext cx="6809789" cy="4393412"/>
          </a:xfrm>
          <a:prstGeom prst="rect">
            <a:avLst/>
          </a:prstGeom>
        </p:spPr>
      </p:pic>
    </p:spTree>
    <p:extLst>
      <p:ext uri="{BB962C8B-B14F-4D97-AF65-F5344CB8AC3E}">
        <p14:creationId xmlns:p14="http://schemas.microsoft.com/office/powerpoint/2010/main" val="2137921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FC68E-CC6A-4FEF-8A89-F2D58B6378AB}"/>
              </a:ext>
            </a:extLst>
          </p:cNvPr>
          <p:cNvSpPr>
            <a:spLocks noGrp="1"/>
          </p:cNvSpPr>
          <p:nvPr>
            <p:ph type="title"/>
          </p:nvPr>
        </p:nvSpPr>
        <p:spPr/>
        <p:txBody>
          <a:bodyPr>
            <a:normAutofit/>
          </a:bodyPr>
          <a:lstStyle/>
          <a:p>
            <a:pPr algn="ctr"/>
            <a:r>
              <a:rPr lang="en-US" dirty="0"/>
              <a:t>Total VA – avg. growth/year periods 0-15 </a:t>
            </a:r>
            <a:br>
              <a:rPr lang="en-US" dirty="0"/>
            </a:br>
            <a:r>
              <a:rPr lang="en-US" dirty="0"/>
              <a:t>(%-age point deviation from base)</a:t>
            </a:r>
            <a:endParaRPr lang="es-AR" dirty="0"/>
          </a:p>
        </p:txBody>
      </p:sp>
      <p:pic>
        <p:nvPicPr>
          <p:cNvPr id="5" name="Imagen 4">
            <a:extLst>
              <a:ext uri="{FF2B5EF4-FFF2-40B4-BE49-F238E27FC236}">
                <a16:creationId xmlns:a16="http://schemas.microsoft.com/office/drawing/2014/main" id="{B4F39CFA-68A0-48A6-82E8-FD0FA3EE2B58}"/>
              </a:ext>
            </a:extLst>
          </p:cNvPr>
          <p:cNvPicPr>
            <a:picLocks noChangeAspect="1"/>
          </p:cNvPicPr>
          <p:nvPr/>
        </p:nvPicPr>
        <p:blipFill>
          <a:blip r:embed="rId3"/>
          <a:stretch>
            <a:fillRect/>
          </a:stretch>
        </p:blipFill>
        <p:spPr>
          <a:xfrm>
            <a:off x="579553" y="2052828"/>
            <a:ext cx="7600620" cy="4564922"/>
          </a:xfrm>
          <a:prstGeom prst="rect">
            <a:avLst/>
          </a:prstGeom>
        </p:spPr>
      </p:pic>
    </p:spTree>
    <p:extLst>
      <p:ext uri="{BB962C8B-B14F-4D97-AF65-F5344CB8AC3E}">
        <p14:creationId xmlns:p14="http://schemas.microsoft.com/office/powerpoint/2010/main" val="3663110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5F71F2-3EC7-47DE-ABA7-2BBE174E8678}"/>
              </a:ext>
            </a:extLst>
          </p:cNvPr>
          <p:cNvSpPr>
            <a:spLocks noGrp="1"/>
          </p:cNvSpPr>
          <p:nvPr>
            <p:ph type="title"/>
          </p:nvPr>
        </p:nvSpPr>
        <p:spPr/>
        <p:txBody>
          <a:bodyPr/>
          <a:lstStyle/>
          <a:p>
            <a:r>
              <a:rPr lang="en-US" dirty="0"/>
              <a:t>Sectoral VA -- avg growth/year periods 0-15 (%-age point deviation from base)</a:t>
            </a:r>
            <a:endParaRPr lang="es-AR" dirty="0"/>
          </a:p>
        </p:txBody>
      </p:sp>
      <p:pic>
        <p:nvPicPr>
          <p:cNvPr id="3" name="Imagen 2">
            <a:extLst>
              <a:ext uri="{FF2B5EF4-FFF2-40B4-BE49-F238E27FC236}">
                <a16:creationId xmlns:a16="http://schemas.microsoft.com/office/drawing/2014/main" id="{5C934166-3837-4AA1-8AA2-3A8D11134771}"/>
              </a:ext>
            </a:extLst>
          </p:cNvPr>
          <p:cNvPicPr>
            <a:picLocks noChangeAspect="1"/>
          </p:cNvPicPr>
          <p:nvPr/>
        </p:nvPicPr>
        <p:blipFill>
          <a:blip r:embed="rId3"/>
          <a:stretch>
            <a:fillRect/>
          </a:stretch>
        </p:blipFill>
        <p:spPr>
          <a:xfrm>
            <a:off x="604265" y="2061168"/>
            <a:ext cx="6896285" cy="4451510"/>
          </a:xfrm>
          <a:prstGeom prst="rect">
            <a:avLst/>
          </a:prstGeom>
        </p:spPr>
      </p:pic>
    </p:spTree>
    <p:extLst>
      <p:ext uri="{BB962C8B-B14F-4D97-AF65-F5344CB8AC3E}">
        <p14:creationId xmlns:p14="http://schemas.microsoft.com/office/powerpoint/2010/main" val="3092478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D068-4364-4D91-B48C-80E3F979AB87}"/>
              </a:ext>
            </a:extLst>
          </p:cNvPr>
          <p:cNvSpPr>
            <a:spLocks noGrp="1"/>
          </p:cNvSpPr>
          <p:nvPr>
            <p:ph type="title"/>
          </p:nvPr>
        </p:nvSpPr>
        <p:spPr>
          <a:xfrm>
            <a:off x="838200" y="365125"/>
            <a:ext cx="10515600" cy="496723"/>
          </a:xfrm>
        </p:spPr>
        <p:txBody>
          <a:bodyPr>
            <a:normAutofit fontScale="90000"/>
          </a:bodyPr>
          <a:lstStyle/>
          <a:p>
            <a:r>
              <a:rPr lang="en-US" dirty="0"/>
              <a:t>6. Concluding remarks</a:t>
            </a:r>
          </a:p>
        </p:txBody>
      </p:sp>
      <p:sp>
        <p:nvSpPr>
          <p:cNvPr id="3" name="Content Placeholder 2">
            <a:extLst>
              <a:ext uri="{FF2B5EF4-FFF2-40B4-BE49-F238E27FC236}">
                <a16:creationId xmlns:a16="http://schemas.microsoft.com/office/drawing/2014/main" id="{5DFBC641-9F6F-4215-AD79-7370A85F2AC9}"/>
              </a:ext>
            </a:extLst>
          </p:cNvPr>
          <p:cNvSpPr>
            <a:spLocks noGrp="1"/>
          </p:cNvSpPr>
          <p:nvPr>
            <p:ph idx="1"/>
          </p:nvPr>
        </p:nvSpPr>
        <p:spPr>
          <a:xfrm>
            <a:off x="838200" y="983673"/>
            <a:ext cx="10515600" cy="5777345"/>
          </a:xfrm>
        </p:spPr>
        <p:txBody>
          <a:bodyPr>
            <a:normAutofit fontScale="92500" lnSpcReduction="10000"/>
          </a:bodyPr>
          <a:lstStyle/>
          <a:p>
            <a:r>
              <a:rPr lang="en-US" dirty="0"/>
              <a:t>This presentation describes alternative approaches to the analysis of the impact of infrastructure investments in their economywide context. </a:t>
            </a:r>
          </a:p>
          <a:p>
            <a:r>
              <a:rPr lang="en-US" dirty="0"/>
              <a:t>Empirical data tend to be sketchy and aggregate, available as VA elasticities, marginal VA products, historical investment flows and, to a lesser extent, infrastructure stocks and depreciation rates. </a:t>
            </a:r>
          </a:p>
          <a:p>
            <a:r>
              <a:rPr lang="en-US" dirty="0"/>
              <a:t>In general, for the simple model and scenarios presented here, it is possible to generate identical or very similar results for the different approaches.</a:t>
            </a:r>
          </a:p>
          <a:p>
            <a:r>
              <a:rPr lang="en-US" dirty="0"/>
              <a:t>Criteria for approach selection: transparency, limited data needs, and ability to capture economic impacts of infrastructure investments under relevant alternative assumptions informed by empirical data.</a:t>
            </a:r>
          </a:p>
          <a:p>
            <a:r>
              <a:rPr lang="en-US" dirty="0"/>
              <a:t>Assumptions may differ along multiple dimensions, including:</a:t>
            </a:r>
          </a:p>
          <a:p>
            <a:pPr lvl="1"/>
            <a:r>
              <a:rPr lang="en-US" dirty="0"/>
              <a:t>subsets of activities that benefit;</a:t>
            </a:r>
          </a:p>
          <a:p>
            <a:pPr lvl="1"/>
            <a:r>
              <a:rPr lang="en-US" dirty="0"/>
              <a:t>strength of these benefits, initially and over time; and</a:t>
            </a:r>
          </a:p>
          <a:p>
            <a:pPr lvl="1"/>
            <a:r>
              <a:rPr lang="en-US" dirty="0"/>
              <a:t>role of congestion: are the infrastructure services available with excess capacity or is congestion, at least potentially, an issue? If congestion is an issue, does it appear gradually or only once the service is fully utilized?</a:t>
            </a:r>
          </a:p>
        </p:txBody>
      </p:sp>
    </p:spTree>
    <p:extLst>
      <p:ext uri="{BB962C8B-B14F-4D97-AF65-F5344CB8AC3E}">
        <p14:creationId xmlns:p14="http://schemas.microsoft.com/office/powerpoint/2010/main" val="2564176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D068-4364-4D91-B48C-80E3F979AB87}"/>
              </a:ext>
            </a:extLst>
          </p:cNvPr>
          <p:cNvSpPr>
            <a:spLocks noGrp="1"/>
          </p:cNvSpPr>
          <p:nvPr>
            <p:ph type="title"/>
          </p:nvPr>
        </p:nvSpPr>
        <p:spPr>
          <a:xfrm>
            <a:off x="838200" y="365125"/>
            <a:ext cx="10515600" cy="496723"/>
          </a:xfrm>
        </p:spPr>
        <p:txBody>
          <a:bodyPr>
            <a:normAutofit fontScale="90000"/>
          </a:bodyPr>
          <a:lstStyle/>
          <a:p>
            <a:r>
              <a:rPr lang="en-US" dirty="0"/>
              <a:t>6. Concluding remarks – cont.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FBC641-9F6F-4215-AD79-7370A85F2AC9}"/>
                  </a:ext>
                </a:extLst>
              </p:cNvPr>
              <p:cNvSpPr>
                <a:spLocks noGrp="1"/>
              </p:cNvSpPr>
              <p:nvPr>
                <p:ph idx="1"/>
              </p:nvPr>
            </p:nvSpPr>
            <p:spPr>
              <a:xfrm>
                <a:off x="838199" y="1082566"/>
                <a:ext cx="10730345" cy="5612524"/>
              </a:xfrm>
            </p:spPr>
            <p:txBody>
              <a:bodyPr>
                <a:normAutofit/>
              </a:bodyPr>
              <a:lstStyle/>
              <a:p>
                <a:r>
                  <a:rPr lang="en-US" dirty="0"/>
                  <a:t>Case 3 may provide the best starting point for an approach that combines attractive features, including:</a:t>
                </a:r>
              </a:p>
              <a:p>
                <a:pPr lvl="1"/>
                <a:r>
                  <a:rPr lang="en-US" dirty="0"/>
                  <a:t>No need for data on initial infrastructure capital stocks or base-line investment flows – data for the marginal VA product and one SAM column for infrastructure investment may suffice. </a:t>
                </a:r>
              </a:p>
              <a:p>
                <a:pPr lvl="1"/>
                <a:r>
                  <a:rPr lang="en-US" dirty="0"/>
                  <a:t>Flexible selection of the activities that benefit and the initial strength of these benefits (via the definition of the initial marginal VA product by activity)</a:t>
                </a:r>
              </a:p>
              <a:p>
                <a:pPr lvl="1"/>
                <a:r>
                  <a:rPr lang="en-US" dirty="0">
                    <a:solidFill>
                      <a:schemeClr val="tx1"/>
                    </a:solidFill>
                  </a:rPr>
                  <a:t>The evolution of benefits may change over time depending on the growth of the activity (or its intermediate input demands) and the overall demand for the infrastructure service in question (with sudden or gradual appearance of congestion, i.e., the case where  </a:t>
                </a:r>
                <a14:m>
                  <m:oMath xmlns:m="http://schemas.openxmlformats.org/officeDocument/2006/math">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𝑑</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𝑀𝑃𝑍</m:t>
                            </m:r>
                          </m:e>
                          <m:sub>
                            <m:r>
                              <a:rPr lang="en-US" i="1">
                                <a:solidFill>
                                  <a:schemeClr val="tx1"/>
                                </a:solidFill>
                                <a:latin typeface="Cambria Math" panose="02040503050406030204" pitchFamily="18" charset="0"/>
                              </a:rPr>
                              <m:t>𝑎</m:t>
                            </m:r>
                          </m:sub>
                        </m:sSub>
                      </m:num>
                      <m:den>
                        <m:r>
                          <a:rPr lang="en-US" i="1">
                            <a:solidFill>
                              <a:schemeClr val="tx1"/>
                            </a:solidFill>
                            <a:latin typeface="Cambria Math" panose="02040503050406030204" pitchFamily="18" charset="0"/>
                          </a:rPr>
                          <m:t>𝑑</m:t>
                        </m:r>
                        <m:sSubSup>
                          <m:sSubSupPr>
                            <m:ctrlPr>
                              <a:rPr lang="en-US" i="1">
                                <a:solidFill>
                                  <a:schemeClr val="tx1"/>
                                </a:solidFill>
                                <a:latin typeface="Cambria Math" panose="02040503050406030204" pitchFamily="18" charset="0"/>
                                <a:ea typeface="Cambria Math" panose="02040503050406030204" pitchFamily="18" charset="0"/>
                              </a:rPr>
                            </m:ctrlPr>
                          </m:sSubSupPr>
                          <m:e>
                            <m:r>
                              <a:rPr lang="en-US" i="1">
                                <a:solidFill>
                                  <a:schemeClr val="tx1"/>
                                </a:solidFill>
                                <a:latin typeface="Cambria Math" panose="02040503050406030204" pitchFamily="18" charset="0"/>
                                <a:ea typeface="Cambria Math" panose="02040503050406030204" pitchFamily="18" charset="0"/>
                              </a:rPr>
                              <m:t>𝑄</m:t>
                            </m:r>
                          </m:e>
                          <m:sub>
                            <m:r>
                              <a:rPr lang="en-US" i="1">
                                <a:solidFill>
                                  <a:schemeClr val="tx1"/>
                                </a:solidFill>
                                <a:latin typeface="Cambria Math" panose="02040503050406030204" pitchFamily="18" charset="0"/>
                                <a:ea typeface="Cambria Math" panose="02040503050406030204" pitchFamily="18" charset="0"/>
                              </a:rPr>
                              <m:t>𝑎</m:t>
                            </m:r>
                          </m:sub>
                          <m:sup>
                            <m:r>
                              <a:rPr lang="en-US" i="1">
                                <a:solidFill>
                                  <a:schemeClr val="tx1"/>
                                </a:solidFill>
                                <a:latin typeface="Cambria Math" panose="02040503050406030204" pitchFamily="18" charset="0"/>
                                <a:ea typeface="Cambria Math" panose="02040503050406030204" pitchFamily="18" charset="0"/>
                              </a:rPr>
                              <m:t>1</m:t>
                            </m:r>
                          </m:sup>
                        </m:sSubSup>
                      </m:den>
                    </m:f>
                    <m:r>
                      <a:rPr lang="en-US" i="1">
                        <a:solidFill>
                          <a:schemeClr val="tx1"/>
                        </a:solidFill>
                        <a:latin typeface="Cambria Math" panose="02040503050406030204" pitchFamily="18" charset="0"/>
                      </a:rPr>
                      <m:t>&lt;0</m:t>
                    </m:r>
                  </m:oMath>
                </a14:m>
                <a:r>
                  <a:rPr lang="en-US" dirty="0">
                    <a:solidFill>
                      <a:schemeClr val="tx1"/>
                    </a:solidFill>
                  </a:rPr>
                  <a:t>). </a:t>
                </a:r>
              </a:p>
            </p:txBody>
          </p:sp>
        </mc:Choice>
        <mc:Fallback xmlns="">
          <p:sp>
            <p:nvSpPr>
              <p:cNvPr id="3" name="Content Placeholder 2">
                <a:extLst>
                  <a:ext uri="{FF2B5EF4-FFF2-40B4-BE49-F238E27FC236}">
                    <a16:creationId xmlns:a16="http://schemas.microsoft.com/office/drawing/2014/main" id="{5DFBC641-9F6F-4215-AD79-7370A85F2AC9}"/>
                  </a:ext>
                </a:extLst>
              </p:cNvPr>
              <p:cNvSpPr>
                <a:spLocks noGrp="1" noRot="1" noChangeAspect="1" noMove="1" noResize="1" noEditPoints="1" noAdjustHandles="1" noChangeArrowheads="1" noChangeShapeType="1" noTextEdit="1"/>
              </p:cNvSpPr>
              <p:nvPr>
                <p:ph idx="1"/>
              </p:nvPr>
            </p:nvSpPr>
            <p:spPr>
              <a:xfrm>
                <a:off x="838199" y="1082566"/>
                <a:ext cx="10730345" cy="5612524"/>
              </a:xfrm>
              <a:blipFill>
                <a:blip r:embed="rId3"/>
                <a:stretch>
                  <a:fillRect l="-965" t="-1848" r="-681"/>
                </a:stretch>
              </a:blipFill>
            </p:spPr>
            <p:txBody>
              <a:bodyPr/>
              <a:lstStyle/>
              <a:p>
                <a:r>
                  <a:rPr lang="es-AR">
                    <a:noFill/>
                  </a:rPr>
                  <a:t> </a:t>
                </a:r>
              </a:p>
            </p:txBody>
          </p:sp>
        </mc:Fallback>
      </mc:AlternateContent>
    </p:spTree>
    <p:extLst>
      <p:ext uri="{BB962C8B-B14F-4D97-AF65-F5344CB8AC3E}">
        <p14:creationId xmlns:p14="http://schemas.microsoft.com/office/powerpoint/2010/main" val="4227560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2B01C-44E5-4083-96FC-73B567E963D9}"/>
              </a:ext>
            </a:extLst>
          </p:cNvPr>
          <p:cNvSpPr>
            <a:spLocks noGrp="1"/>
          </p:cNvSpPr>
          <p:nvPr>
            <p:ph type="title"/>
          </p:nvPr>
        </p:nvSpPr>
        <p:spPr>
          <a:xfrm>
            <a:off x="838200" y="365125"/>
            <a:ext cx="10515600" cy="492125"/>
          </a:xfrm>
        </p:spPr>
        <p:txBody>
          <a:bodyPr>
            <a:normAutofit fontScale="90000"/>
          </a:bodyPr>
          <a:lstStyle/>
          <a:p>
            <a:r>
              <a:rPr lang="en-US" dirty="0"/>
              <a:t>References</a:t>
            </a:r>
          </a:p>
        </p:txBody>
      </p:sp>
      <p:sp>
        <p:nvSpPr>
          <p:cNvPr id="3" name="Content Placeholder 2">
            <a:extLst>
              <a:ext uri="{FF2B5EF4-FFF2-40B4-BE49-F238E27FC236}">
                <a16:creationId xmlns:a16="http://schemas.microsoft.com/office/drawing/2014/main" id="{43639DB1-EA05-4402-A579-DF4E600F2EDA}"/>
              </a:ext>
            </a:extLst>
          </p:cNvPr>
          <p:cNvSpPr>
            <a:spLocks noGrp="1"/>
          </p:cNvSpPr>
          <p:nvPr>
            <p:ph idx="1"/>
          </p:nvPr>
        </p:nvSpPr>
        <p:spPr>
          <a:xfrm>
            <a:off x="838200" y="1019174"/>
            <a:ext cx="10515600" cy="5705475"/>
          </a:xfrm>
        </p:spPr>
        <p:txBody>
          <a:bodyPr>
            <a:normAutofit fontScale="70000" lnSpcReduction="20000"/>
          </a:bodyPr>
          <a:lstStyle/>
          <a:p>
            <a:r>
              <a:rPr lang="en-US" dirty="0"/>
              <a:t>Adam, C.S., and D. L. Bevan. 2006. Aid and the supply side: Public investment, export performance, and Dutch disease in low-income countries. World Bank Economic Review, Vol. 20, no. 2, pp. 261-290.</a:t>
            </a:r>
          </a:p>
          <a:p>
            <a:r>
              <a:rPr lang="en-US" dirty="0"/>
              <a:t>Agénor, P.-R. 2010. A theory of infrastructure-led development. Journal of Economic Dynamics and Control, Vol. 34. pp. 932–950.</a:t>
            </a:r>
          </a:p>
          <a:p>
            <a:r>
              <a:rPr lang="en-US" dirty="0"/>
              <a:t>Agénor, P.-R., N. Bayraktar, and K. El Aynaoui. 2005. Roads out of Poverty? Assessing the Links between Aid, Public Investment, Growth, and Poverty Reduction. World Bank Policy Research Working Paper 3490.</a:t>
            </a:r>
          </a:p>
          <a:p>
            <a:r>
              <a:rPr lang="en-US" dirty="0"/>
              <a:t>Boccanfuso, D., M. Joanis, P. Richard, and L. Savard. 2014. A comparative analysis of funding schemes for public infrastructure spending in Quebec, Applied Economics, Vol. 46, Issue 22, pp. 2653-2664.</a:t>
            </a:r>
          </a:p>
          <a:p>
            <a:r>
              <a:rPr lang="en-US" dirty="0"/>
              <a:t>Buffie, E. E., A. Berg, C. Pattillo, R. Portillo, and L.-F. Zanna. 2012. Public Investment, Growth, and Debt Sustainability: Putting Together the Pieces. IMF Working Paper WP/12/144.</a:t>
            </a:r>
          </a:p>
          <a:p>
            <a:r>
              <a:rPr lang="en-US" dirty="0"/>
              <a:t>Calderón, C., and L. Servén. 2014. Infrastructure, Growth, and Inequality: An Overview. World Bank Policy Research Working Paper 7034.</a:t>
            </a:r>
          </a:p>
          <a:p>
            <a:r>
              <a:rPr lang="en-US" dirty="0"/>
              <a:t>Chitiga, M., R. Mabugu, and H. Maisonnave. 2016. Analysing job creation effects of scaling up infrastructure spending in South Africa, Development Southern Africa.</a:t>
            </a:r>
          </a:p>
          <a:p>
            <a:r>
              <a:rPr lang="en-US" dirty="0"/>
              <a:t>Cicowiez, M., and H. Lofgren. 2017. A GEM for streamlined dynamic CGE analysis: structure, interface, data, and macro application. World Bank Policy Research Working Paper 8272.</a:t>
            </a:r>
          </a:p>
          <a:p>
            <a:r>
              <a:rPr lang="en-US" dirty="0"/>
              <a:t>Pinto Moreira, E., and N. Bayraktar. 2008. Foreign aid, growth and poverty: A policy framework for Niger. Journal of Policy Modeling.</a:t>
            </a:r>
          </a:p>
          <a:p>
            <a:endParaRPr lang="en-US" dirty="0"/>
          </a:p>
        </p:txBody>
      </p:sp>
    </p:spTree>
    <p:extLst>
      <p:ext uri="{BB962C8B-B14F-4D97-AF65-F5344CB8AC3E}">
        <p14:creationId xmlns:p14="http://schemas.microsoft.com/office/powerpoint/2010/main" val="4097123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4982</TotalTime>
  <Words>2559</Words>
  <Application>Microsoft Office PowerPoint</Application>
  <PresentationFormat>Widescreen</PresentationFormat>
  <Paragraphs>163</Paragraphs>
  <Slides>23</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Cambria Math</vt:lpstr>
      <vt:lpstr>Office Theme</vt:lpstr>
      <vt:lpstr>Infrastructure in CGE models:  Alternative formulations, empirical evidence, and a new approach</vt:lpstr>
      <vt:lpstr>1. Introduction</vt:lpstr>
      <vt:lpstr>2. Econometric studies of the impact of infrastructure investment</vt:lpstr>
      <vt:lpstr>2. Econometric studies of the impact of infrastructure investment – cont.</vt:lpstr>
      <vt:lpstr>3. Infrastructure in CGE models</vt:lpstr>
      <vt:lpstr>3. Infrastructure in CGE models – cont.</vt:lpstr>
      <vt:lpstr>3. Infrastructure in CGE models – cont.</vt:lpstr>
      <vt:lpstr>3. Infrastructure in CGE models – cont.</vt:lpstr>
      <vt:lpstr>3. Infrastructure in CGE models – cont.</vt:lpstr>
      <vt:lpstr>4. A new approach to infrastructure modeling</vt:lpstr>
      <vt:lpstr>4. A new approach to infrastructure modeling - cont.</vt:lpstr>
      <vt:lpstr>4. A new approach to infrastructure modeling - cont.</vt:lpstr>
      <vt:lpstr>4. A new approach to infrastructure modeling - cont.</vt:lpstr>
      <vt:lpstr>5. Implementing the new approach</vt:lpstr>
      <vt:lpstr>Calibration of  base scenario and parameters</vt:lpstr>
      <vt:lpstr>Non-base scenario</vt:lpstr>
      <vt:lpstr>Non-base scenario: MPZ(total) and MPZ(a) </vt:lpstr>
      <vt:lpstr>Base: total and sectoral VA – avg. growth/year periods 0-15 (%)</vt:lpstr>
      <vt:lpstr>Total VA – avg. growth/year periods 0-15  (%-age point deviation from base)</vt:lpstr>
      <vt:lpstr>Sectoral VA -- avg growth/year periods 0-15 (%-age point deviation from base)</vt:lpstr>
      <vt:lpstr>6. Concluding remarks</vt:lpstr>
      <vt:lpstr>6. Concluding remarks – cont.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Infrastructure in CGE models:  Alternative formulations, empirical evidence, and a new approach</dc:title>
  <dc:creator>Hans Lofgren</dc:creator>
  <cp:lastModifiedBy>Hans Lofgren</cp:lastModifiedBy>
  <cp:revision>186</cp:revision>
  <dcterms:created xsi:type="dcterms:W3CDTF">2021-05-29T08:16:29Z</dcterms:created>
  <dcterms:modified xsi:type="dcterms:W3CDTF">2021-06-25T15:31:17Z</dcterms:modified>
</cp:coreProperties>
</file>