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9144000" cy="51435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4AEC3A9-C3BF-4EF3-A99C-DF449B82B303}">
  <a:tblStyle styleId="{84AEC3A9-C3BF-4EF3-A99C-DF449B82B3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eae3b7922a_0_15:notes"/>
          <p:cNvSpPr txBox="1"/>
          <p:nvPr>
            <p:ph idx="1" type="body"/>
          </p:nvPr>
        </p:nvSpPr>
        <p:spPr>
          <a:xfrm>
            <a:off x="914400" y="2443150"/>
            <a:ext cx="7315200" cy="23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g3eae3b7922a_0_15:notes"/>
          <p:cNvSpPr/>
          <p:nvPr>
            <p:ph idx="2" type="sldImg"/>
          </p:nvPr>
        </p:nvSpPr>
        <p:spPr>
          <a:xfrm>
            <a:off x="1524300" y="385750"/>
            <a:ext cx="60963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ed8c20032d_0_6:notes"/>
          <p:cNvSpPr txBox="1"/>
          <p:nvPr>
            <p:ph idx="1" type="body"/>
          </p:nvPr>
        </p:nvSpPr>
        <p:spPr>
          <a:xfrm>
            <a:off x="914400" y="2443150"/>
            <a:ext cx="7315200" cy="23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g3ed8c20032d_0_6:notes"/>
          <p:cNvSpPr/>
          <p:nvPr>
            <p:ph idx="2" type="sldImg"/>
          </p:nvPr>
        </p:nvSpPr>
        <p:spPr>
          <a:xfrm>
            <a:off x="1524300" y="385750"/>
            <a:ext cx="60963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ed8c20032d_0_15:notes"/>
          <p:cNvSpPr txBox="1"/>
          <p:nvPr>
            <p:ph idx="1" type="body"/>
          </p:nvPr>
        </p:nvSpPr>
        <p:spPr>
          <a:xfrm>
            <a:off x="914400" y="2443150"/>
            <a:ext cx="7315200" cy="23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3ed8c20032d_0_15:notes"/>
          <p:cNvSpPr/>
          <p:nvPr>
            <p:ph idx="2" type="sldImg"/>
          </p:nvPr>
        </p:nvSpPr>
        <p:spPr>
          <a:xfrm>
            <a:off x="1524300" y="385750"/>
            <a:ext cx="60963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ed8c20032d_0_21:notes"/>
          <p:cNvSpPr txBox="1"/>
          <p:nvPr>
            <p:ph idx="1" type="body"/>
          </p:nvPr>
        </p:nvSpPr>
        <p:spPr>
          <a:xfrm>
            <a:off x="914400" y="2443150"/>
            <a:ext cx="7315200" cy="23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3ed8c20032d_0_21:notes"/>
          <p:cNvSpPr/>
          <p:nvPr>
            <p:ph idx="2" type="sldImg"/>
          </p:nvPr>
        </p:nvSpPr>
        <p:spPr>
          <a:xfrm>
            <a:off x="1524300" y="385750"/>
            <a:ext cx="60963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ed8c20032d_0_27:notes"/>
          <p:cNvSpPr txBox="1"/>
          <p:nvPr>
            <p:ph idx="1" type="body"/>
          </p:nvPr>
        </p:nvSpPr>
        <p:spPr>
          <a:xfrm>
            <a:off x="914400" y="2443150"/>
            <a:ext cx="7315200" cy="23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3ed8c20032d_0_27:notes"/>
          <p:cNvSpPr/>
          <p:nvPr>
            <p:ph idx="2" type="sldImg"/>
          </p:nvPr>
        </p:nvSpPr>
        <p:spPr>
          <a:xfrm>
            <a:off x="1524300" y="385750"/>
            <a:ext cx="60963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5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2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3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4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5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ae3b7922a_0_46:notes"/>
          <p:cNvSpPr txBox="1"/>
          <p:nvPr>
            <p:ph idx="1" type="body"/>
          </p:nvPr>
        </p:nvSpPr>
        <p:spPr>
          <a:xfrm>
            <a:off x="914400" y="2443150"/>
            <a:ext cx="7315200" cy="231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3eae3b7922a_0_46:notes"/>
          <p:cNvSpPr/>
          <p:nvPr>
            <p:ph idx="2" type="sldImg"/>
          </p:nvPr>
        </p:nvSpPr>
        <p:spPr>
          <a:xfrm>
            <a:off x="1524300" y="385750"/>
            <a:ext cx="6096300" cy="1928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9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9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:notes"/>
          <p:cNvSpPr txBox="1"/>
          <p:nvPr>
            <p:ph idx="1" type="body"/>
          </p:nvPr>
        </p:nvSpPr>
        <p:spPr>
          <a:xfrm>
            <a:off x="914400" y="2443150"/>
            <a:ext cx="7315200" cy="23145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0:notes"/>
          <p:cNvSpPr/>
          <p:nvPr>
            <p:ph idx="2" type="sldImg"/>
          </p:nvPr>
        </p:nvSpPr>
        <p:spPr>
          <a:xfrm>
            <a:off x="1524300" y="385750"/>
            <a:ext cx="6096300" cy="1928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359324" y="505247"/>
            <a:ext cx="799719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75248" y="1175208"/>
            <a:ext cx="7923530" cy="3495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59324" y="505247"/>
            <a:ext cx="799719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subTitle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359324" y="505247"/>
            <a:ext cx="799719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2" type="body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59324" y="505247"/>
            <a:ext cx="799719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5248" y="1175208"/>
            <a:ext cx="7923530" cy="3495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2700">
              <a:lnSpc>
                <a:spcPct val="100000"/>
              </a:lnSpc>
              <a:spcBef>
                <a:spcPts val="0"/>
              </a:spcBef>
              <a:buNone/>
              <a:defRPr b="0" i="0" sz="1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1082045" y="1100579"/>
            <a:ext cx="6979800" cy="3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Scaling MDB Renewable Energy Finance:</a:t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Economic and Environmental Implications</a:t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29th Annual Conference on Global Economic Analysis</a:t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/>
              <a:t>Nicholas Pape</a:t>
            </a:r>
            <a:r>
              <a:rPr lang="en-US" sz="2000"/>
              <a:t>, Ian Sue Wing, </a:t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Rishikesh Bhandary, Kevin Gallagher</a:t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Department of Earth and Environment, Boston University</a:t>
            </a:r>
            <a:endParaRPr sz="20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Global Development Policy Center, Boston University</a:t>
            </a:r>
            <a:endParaRPr sz="2000"/>
          </a:p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781508" y="4778061"/>
            <a:ext cx="2052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8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Research Questions</a:t>
            </a:r>
            <a:endParaRPr/>
          </a:p>
        </p:txBody>
      </p:sp>
      <p:sp>
        <p:nvSpPr>
          <p:cNvPr id="51" name="Google Shape;51;p8"/>
          <p:cNvSpPr txBox="1"/>
          <p:nvPr/>
        </p:nvSpPr>
        <p:spPr>
          <a:xfrm>
            <a:off x="359323" y="1175233"/>
            <a:ext cx="8164800" cy="1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AutoNum type="arabicParenR"/>
            </a:pPr>
            <a:r>
              <a:rPr lang="en-US" sz="1800"/>
              <a:t>To what extent can scaled MDB renewable energy finance expand electricity supply in EMDEs?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US" sz="1800"/>
              <a:t>Can it simultaneously achieve a development-climate win-win: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Higher GDP and consumption in EMDEs?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Lower global CO</a:t>
            </a:r>
            <a:r>
              <a:rPr baseline="-25000" lang="en-US" sz="1800"/>
              <a:t>2</a:t>
            </a:r>
            <a:r>
              <a:rPr lang="en-US" sz="1800"/>
              <a:t> emissions?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9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Motivation</a:t>
            </a:r>
            <a:endParaRPr/>
          </a:p>
        </p:txBody>
      </p:sp>
      <p:sp>
        <p:nvSpPr>
          <p:cNvPr id="58" name="Google Shape;58;p9"/>
          <p:cNvSpPr txBox="1"/>
          <p:nvPr/>
        </p:nvSpPr>
        <p:spPr>
          <a:xfrm>
            <a:off x="359323" y="1175233"/>
            <a:ext cx="81648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Why this matters</a:t>
            </a:r>
            <a:endParaRPr b="1" sz="1800"/>
          </a:p>
          <a:p>
            <a:pPr indent="-342900" lvl="0" marL="4572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Electricity demand in EMDEs is growing rapidly</a:t>
            </a:r>
            <a:endParaRPr sz="1800"/>
          </a:p>
          <a:p>
            <a:pPr indent="-342900" lvl="0" marL="4572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Hundreds of millions still lack electricity access</a:t>
            </a:r>
            <a:endParaRPr sz="1800"/>
          </a:p>
          <a:p>
            <a:pPr indent="-342900" lvl="0" marL="457200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MDBs are expected to play a larger renewable energy financing role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The effects of scaled MDB renewable energy finance remain unclear</a:t>
            </a:r>
            <a:endParaRPr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idx="12" type="sldNum"/>
          </p:nvPr>
        </p:nvSpPr>
        <p:spPr>
          <a:xfrm>
            <a:off x="8781508" y="4778061"/>
            <a:ext cx="2052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" name="Google Shape;64;p10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Executive Summary</a:t>
            </a:r>
            <a:endParaRPr/>
          </a:p>
        </p:txBody>
      </p:sp>
      <p:sp>
        <p:nvSpPr>
          <p:cNvPr id="65" name="Google Shape;65;p10"/>
          <p:cNvSpPr txBox="1"/>
          <p:nvPr/>
        </p:nvSpPr>
        <p:spPr>
          <a:xfrm>
            <a:off x="359323" y="1175233"/>
            <a:ext cx="81648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Effects in 2030 Relative to BAU</a:t>
            </a:r>
            <a:endParaRPr sz="1800"/>
          </a:p>
        </p:txBody>
      </p:sp>
      <p:graphicFrame>
        <p:nvGraphicFramePr>
          <p:cNvPr id="66" name="Google Shape;66;p10"/>
          <p:cNvGraphicFramePr/>
          <p:nvPr/>
        </p:nvGraphicFramePr>
        <p:xfrm>
          <a:off x="738363" y="1891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{84AEC3A9-C3BF-4EF3-A99C-DF449B82B303}</a:tableStyleId>
              </a:tblPr>
              <a:tblGrid>
                <a:gridCol w="2310200"/>
                <a:gridCol w="2469225"/>
                <a:gridCol w="2459600"/>
              </a:tblGrid>
              <a:tr h="37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Indicator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Statistic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Results (Scenario Ranges)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7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Electricity Supply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Median Across 14 EMDEs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+1.63% to +2.18%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26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GDP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Median Across 14 EMDEs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+0.11% to +0.12%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7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GDP (Grants)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Median Across 14 EMDEs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+0.14%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7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Consumption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Median Across 14 EMDEs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-0.29% to -0.12%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7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Consumption (Grants)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Median Across 14 EMDEs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+0.12% to +0.14%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73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</a:t>
                      </a:r>
                      <a:r>
                        <a:rPr baseline="-25000" lang="en-US"/>
                        <a:t>2</a:t>
                      </a:r>
                      <a:r>
                        <a:rPr lang="en-US"/>
                        <a:t> Emissions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Global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-0.55% to -0.46%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781508" y="4778061"/>
            <a:ext cx="2052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11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Literature and Contribution</a:t>
            </a:r>
            <a:endParaRPr/>
          </a:p>
        </p:txBody>
      </p:sp>
      <p:sp>
        <p:nvSpPr>
          <p:cNvPr id="73" name="Google Shape;73;p11"/>
          <p:cNvSpPr txBox="1"/>
          <p:nvPr/>
        </p:nvSpPr>
        <p:spPr>
          <a:xfrm>
            <a:off x="359323" y="1175233"/>
            <a:ext cx="8164800" cy="31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Existing Literature</a:t>
            </a:r>
            <a:endParaRPr b="1" sz="1800"/>
          </a:p>
          <a:p>
            <a:pPr indent="-342900" lvl="0" marL="4572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Historical impacts of MDB/DFI financing on:</a:t>
            </a:r>
            <a:endParaRPr sz="1800"/>
          </a:p>
          <a:p>
            <a:pPr indent="-342900" lvl="1" marL="9144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Total, fossil fuel, and renewable generation</a:t>
            </a:r>
            <a:r>
              <a:rPr lang="en-US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9144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(Steffen and Schmidt 2019, Chen et al. 2021)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CO</a:t>
            </a:r>
            <a:r>
              <a:rPr baseline="-25000" lang="en-US" sz="1800"/>
              <a:t>2</a:t>
            </a:r>
            <a:r>
              <a:rPr lang="en-US" sz="1800"/>
              <a:t> emissions through fossil fuel power financing</a:t>
            </a:r>
            <a:endParaRPr sz="1800">
              <a:solidFill>
                <a:schemeClr val="dk1"/>
              </a:solidFill>
            </a:endParaRPr>
          </a:p>
          <a:p>
            <a:pPr indent="0" lvl="0" marL="9144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(Chen et al. 2020, Chen et al. 2021)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b="1" lang="en-US" sz="1800"/>
              <a:t>Contribution</a:t>
            </a:r>
            <a:endParaRPr b="1" sz="1800"/>
          </a:p>
          <a:p>
            <a:pPr indent="-342900" lvl="0" marL="457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Evaluates future scaling of MDB renewable energy finance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Uses a </a:t>
            </a:r>
            <a:r>
              <a:rPr lang="en-US" sz="1800"/>
              <a:t>global CGE framework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Quantifies impacts on electricity supply, economic, and CO</a:t>
            </a:r>
            <a:r>
              <a:rPr baseline="-25000" lang="en-US" sz="1800"/>
              <a:t>2</a:t>
            </a:r>
            <a:r>
              <a:rPr lang="en-US" sz="1800"/>
              <a:t> emissions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idx="12" type="sldNum"/>
          </p:nvPr>
        </p:nvSpPr>
        <p:spPr>
          <a:xfrm>
            <a:off x="8781508" y="4778061"/>
            <a:ext cx="2052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12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Methodology Overview</a:t>
            </a:r>
            <a:endParaRPr/>
          </a:p>
        </p:txBody>
      </p:sp>
      <p:sp>
        <p:nvSpPr>
          <p:cNvPr id="80" name="Google Shape;80;p12"/>
          <p:cNvSpPr txBox="1"/>
          <p:nvPr/>
        </p:nvSpPr>
        <p:spPr>
          <a:xfrm>
            <a:off x="359323" y="1175233"/>
            <a:ext cx="8164800" cy="16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Static global CGE model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22 regions (14 EMDEs excluding China and Russia)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10 sectors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2017 benchmark -&gt; 2030 BAU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Three annual MDB renewable finance scaling </a:t>
            </a:r>
            <a:r>
              <a:rPr lang="en-US" sz="1800"/>
              <a:t>scenarios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Compare outcomes to 2030 BAU</a:t>
            </a:r>
            <a:endParaRPr b="1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8781508" y="4778061"/>
            <a:ext cx="2052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13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Scenarios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359323" y="1175233"/>
            <a:ext cx="8164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</p:txBody>
      </p:sp>
      <p:graphicFrame>
        <p:nvGraphicFramePr>
          <p:cNvPr id="88" name="Google Shape;88;p13"/>
          <p:cNvGraphicFramePr/>
          <p:nvPr/>
        </p:nvGraphicFramePr>
        <p:xfrm>
          <a:off x="359325" y="1175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{84AEC3A9-C3BF-4EF3-A99C-DF449B82B303}</a:tableStyleId>
              </a:tblPr>
              <a:tblGrid>
                <a:gridCol w="1764325"/>
                <a:gridCol w="1614475"/>
                <a:gridCol w="4497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MDB Solar/Wind Finance </a:t>
                      </a:r>
                      <a:r>
                        <a:rPr b="1" lang="en-US"/>
                        <a:t>Scenario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Annual Finance 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(2023-2030)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/>
                        <a:t>Goal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BAU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$2.12B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32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Continue historical annual solar/wind financing trends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Triple Agenda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457.88B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32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Annual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 solar/wind $400B (2019 USD) across EMDEs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COP28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340.26B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474980" rtl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Triple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 clean electricity capital stock by 2030, relative to 2023 levels, in each EMDE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Analytical Model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32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$489.58B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5080" rtl="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C</a:t>
                      </a:r>
                      <a:r>
                        <a:rPr lang="en-US">
                          <a:solidFill>
                            <a:schemeClr val="dk1"/>
                          </a:solidFill>
                        </a:rPr>
                        <a:t>lean electricity capital stock in each EMDE grows by inverse of their 2023 clean generation share of electricity generation sector production costs by 2030, relative to 2023 levels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4" name="Google Shape;94;p14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Motivation for CGE Model Scenarios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389473" y="1184833"/>
            <a:ext cx="7936800" cy="31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67030" lvl="0" marL="379095" marR="31877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Triple Agenda Goal: $300-$400 billion in annual zero-carbon generation </a:t>
            </a:r>
            <a:r>
              <a:rPr lang="en-US" sz="1800"/>
              <a:t>financing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across EMDEs excluding China by 2030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6395" lvl="0" marL="379095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COP28 Goal: Triple global renewable capacity by 2030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6395" lvl="0" marL="379095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Analytical Model: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marR="348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If elasticity of substitution b/w clean and dirty energy exceeds price elasticity of energy demand: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2" marL="1293495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■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Minimum clean energy supply growth rate needed to grow energy supply and achieve the development-climate win-win is inversely proportional to the clean energy share of the aggregate energy sector’s production costs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15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CGE Model Structure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359323" y="1175208"/>
            <a:ext cx="8204100" cy="31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-366395" lvl="0" marL="3790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Top Down: Static </a:t>
            </a:r>
            <a:r>
              <a:rPr lang="en-US" sz="1800"/>
              <a:t>g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lobal CGE Model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22 Regions (Including 14 EMDEs Excluding China &amp; Russia); 10 Sectors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0" marL="379095" marR="499109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Bottom Up: Detailed economic representation of electric generation technologies with technology-specific electricity generation capital inputs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Electricity output - CES composite of aggregate generation and T&amp;D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Aggregate generation - CES composite of eight generators’ outputs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marR="698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Each generators’ output - CES function of value-added composite, composite of non-energy </a:t>
            </a:r>
            <a:r>
              <a:rPr lang="en-US" sz="1800"/>
              <a:t>and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intermediate energy commodities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Technology-specific capital used by solar and wind generators in EMDEs are split into MDB- and non-MDB-financed portions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8" name="Google Shape;108;p16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Non-Financing Data Sources And Growth Assumptions</a:t>
            </a:r>
            <a:endParaRPr/>
          </a:p>
        </p:txBody>
      </p:sp>
      <p:sp>
        <p:nvSpPr>
          <p:cNvPr id="109" name="Google Shape;109;p16"/>
          <p:cNvSpPr txBox="1"/>
          <p:nvPr/>
        </p:nvSpPr>
        <p:spPr>
          <a:xfrm>
            <a:off x="359323" y="1184833"/>
            <a:ext cx="8188200" cy="25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-366395" lvl="0" marL="3790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Economic accounts (benchmark year: 2017) – GTAP Version 11 (Incl. Power)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6395" lvl="0" marL="379095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Grow non-technology-specific capital endowments (i.e., labor, jelly capital):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IMF World Economic Outlook (real GDP, 2017 -&gt; 2030)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6395" lvl="0" marL="379095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Grow AEEI parameter (energy intensity decline factor):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EIA (energy intensity, 2017 -&gt; 2030)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6395" lvl="0" marL="379095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Grow non-MDB solar/wind and non-solar/wind technology-specific capital: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IRENA (installed capacity, 2017 -&gt; 2023)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IEA World Energy Outlook (installed capacity, 2023 -&gt; 2030)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7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Financing Data</a:t>
            </a: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359323" y="1184833"/>
            <a:ext cx="80493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-369570" lvl="0" marL="3790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Grow MDB solar/wind technology specific capital in EMDEs (2017 -&gt; 2030):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OCI (2013-2022 MDB solar/wind </a:t>
            </a:r>
            <a:r>
              <a:rPr lang="en-US" sz="1800"/>
              <a:t>financing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)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6395" lvl="0" marL="379095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Repayment outflows (drags on final consumption goods) in EMDEs in 2030: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2025 IDA concessional finance terms - 2% interest rate; 40 yr period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6395" lvl="0" marL="379095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/>
              <a:t>Financing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outflows and repayment inflows in donor regions in 2030: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OECD ODA Database (2013-2022 donor </a:t>
            </a:r>
            <a:r>
              <a:rPr lang="en-US" sz="1800"/>
              <a:t>financing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in MDBs)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Changes in Generation Capital Stock</a:t>
            </a:r>
            <a:endParaRPr/>
          </a:p>
        </p:txBody>
      </p:sp>
      <p:pic>
        <p:nvPicPr>
          <p:cNvPr id="122" name="Google Shape;12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425" y="1099133"/>
            <a:ext cx="7112898" cy="347286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Repayment Share of Real Income in 2030</a:t>
            </a:r>
            <a:endParaRPr/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1600" y="1091225"/>
            <a:ext cx="3360700" cy="348077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0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Changes in Electricity Sector Activity</a:t>
            </a:r>
            <a:endParaRPr/>
          </a:p>
        </p:txBody>
      </p:sp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325" y="1288240"/>
            <a:ext cx="8422173" cy="310103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Changes in Economic Indicators</a:t>
            </a:r>
            <a:endParaRPr/>
          </a:p>
        </p:txBody>
      </p:sp>
      <p:sp>
        <p:nvSpPr>
          <p:cNvPr id="143" name="Google Shape;143;p21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4" name="Google Shape;14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57847"/>
            <a:ext cx="8743657" cy="3567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/>
          <p:nvPr>
            <p:ph type="title"/>
          </p:nvPr>
        </p:nvSpPr>
        <p:spPr>
          <a:xfrm>
            <a:off x="359324" y="505247"/>
            <a:ext cx="799719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Changes in CO</a:t>
            </a:r>
            <a:r>
              <a:rPr baseline="-25000" lang="en-US" sz="2475"/>
              <a:t>2 </a:t>
            </a:r>
            <a:r>
              <a:rPr lang="en-US" sz="2500"/>
              <a:t>Emissions</a:t>
            </a:r>
            <a:endParaRPr sz="2500"/>
          </a:p>
        </p:txBody>
      </p:sp>
      <p:pic>
        <p:nvPicPr>
          <p:cNvPr id="150" name="Google Shape;15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6000" y="1065000"/>
            <a:ext cx="5074350" cy="350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2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/>
          <p:nvPr>
            <p:ph idx="12" type="sldNum"/>
          </p:nvPr>
        </p:nvSpPr>
        <p:spPr>
          <a:xfrm>
            <a:off x="8781508" y="4778061"/>
            <a:ext cx="205200" cy="1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23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158" name="Google Shape;158;p23"/>
          <p:cNvSpPr txBox="1"/>
          <p:nvPr/>
        </p:nvSpPr>
        <p:spPr>
          <a:xfrm>
            <a:off x="359323" y="1175233"/>
            <a:ext cx="8164800" cy="22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/>
              <a:t>Increasing MDB renewable energy finance:</a:t>
            </a:r>
            <a:endParaRPr b="1" sz="1800"/>
          </a:p>
          <a:p>
            <a:pPr indent="-342900" lvl="0" marL="4572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Increases electricity supply</a:t>
            </a:r>
            <a:endParaRPr sz="1800"/>
          </a:p>
          <a:p>
            <a:pPr indent="-342900" lvl="0" marL="4572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Increases GDP</a:t>
            </a:r>
            <a:endParaRPr sz="1800"/>
          </a:p>
          <a:p>
            <a:pPr indent="-342900" lvl="0" marL="4572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Mixed effects on consumption</a:t>
            </a:r>
            <a:endParaRPr sz="1800"/>
          </a:p>
          <a:p>
            <a:pPr indent="-342900" lvl="1" marL="9144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Declines under loans</a:t>
            </a:r>
            <a:endParaRPr sz="1800"/>
          </a:p>
          <a:p>
            <a:pPr indent="-342900" lvl="1" marL="914400" marR="22161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800"/>
              <a:t>Increases under grants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Reduces CO</a:t>
            </a:r>
            <a:r>
              <a:rPr baseline="-25000" lang="en-US" sz="1800"/>
              <a:t>2</a:t>
            </a:r>
            <a:r>
              <a:rPr lang="en-US" sz="1800"/>
              <a:t> emissions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24"/>
          <p:cNvSpPr txBox="1"/>
          <p:nvPr>
            <p:ph type="title"/>
          </p:nvPr>
        </p:nvSpPr>
        <p:spPr>
          <a:xfrm>
            <a:off x="359324" y="505247"/>
            <a:ext cx="7997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Acknowledgements</a:t>
            </a:r>
            <a:endParaRPr sz="2600"/>
          </a:p>
        </p:txBody>
      </p:sp>
      <p:sp>
        <p:nvSpPr>
          <p:cNvPr id="165" name="Google Shape;165;p24"/>
          <p:cNvSpPr txBox="1"/>
          <p:nvPr/>
        </p:nvSpPr>
        <p:spPr>
          <a:xfrm>
            <a:off x="359323" y="1175208"/>
            <a:ext cx="7911600" cy="12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325">
            <a:spAutoFit/>
          </a:bodyPr>
          <a:lstStyle/>
          <a:p>
            <a:pPr indent="-366395" lvl="0" marL="37909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Nicholas Pape was supported by Boston University’s: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Global Development Policy Center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67030" lvl="1" marL="836294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○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Graduate Program in Urban Biogeoscience and Environmental Health (BU URBAN)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idx="12" type="sldNum"/>
          </p:nvPr>
        </p:nvSpPr>
        <p:spPr>
          <a:xfrm>
            <a:off x="8781508" y="4778061"/>
            <a:ext cx="205104" cy="167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1" name="Google Shape;171;p25"/>
          <p:cNvSpPr txBox="1"/>
          <p:nvPr>
            <p:ph type="title"/>
          </p:nvPr>
        </p:nvSpPr>
        <p:spPr>
          <a:xfrm>
            <a:off x="359324" y="505247"/>
            <a:ext cx="79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172" name="Google Shape;172;p25"/>
          <p:cNvSpPr txBox="1"/>
          <p:nvPr>
            <p:ph idx="1" type="body"/>
          </p:nvPr>
        </p:nvSpPr>
        <p:spPr>
          <a:xfrm>
            <a:off x="475248" y="1175208"/>
            <a:ext cx="7923600" cy="3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65760" lvl="0" marL="377825" marR="554355" rtl="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-US"/>
              <a:t>Chen, X., Gallagher, K., and Mauzerall, D. (2020). Chinese Overseas Development Financing of Electric Power Generation: A Comparative 	Analysis. One Earth. Volume 3, Issue 4, 491 - 503.</a:t>
            </a:r>
            <a:endParaRPr/>
          </a:p>
          <a:p>
            <a:pPr indent="-367030" lvl="0" marL="379095" marR="48895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-US"/>
              <a:t>Chen, X., Li, Z., Gallagher, K., and Mauzerall, D. (2021). Financing carbon lock-in in developing countries: Bilateral financing for power generation technologies from China, Japan, and the United States. Applied Energy. Volume 300, 117318.</a:t>
            </a:r>
            <a:endParaRPr/>
          </a:p>
          <a:p>
            <a:pPr indent="-367030" lvl="0" marL="379095" marR="508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-US"/>
              <a:t>Steffen, B. and Schmidt, T. (2019). A quantitative analysis of 10 multilateral development banks’ investment in conventional and renewable</a:t>
            </a:r>
            <a:endParaRPr/>
          </a:p>
          <a:p>
            <a:pPr indent="0" lvl="0" marL="379095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None/>
            </a:pPr>
            <a:r>
              <a:rPr lang="en-US"/>
              <a:t>power-generation technologies from 2006 to 2015. Nature Energy. 4(1),</a:t>
            </a:r>
            <a:endParaRPr/>
          </a:p>
          <a:p>
            <a:pPr indent="0" lvl="0" marL="379095" rtl="0" algn="l">
              <a:lnSpc>
                <a:spcPct val="100000"/>
              </a:lnSpc>
              <a:spcBef>
                <a:spcPts val="325"/>
              </a:spcBef>
              <a:spcAft>
                <a:spcPts val="0"/>
              </a:spcAft>
              <a:buNone/>
            </a:pPr>
            <a:r>
              <a:rPr lang="en-US"/>
              <a:t>75-82.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