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charts/chart12.xml" ContentType="application/vnd.openxmlformats-officedocument.drawingml.char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29"/>
  </p:notesMasterIdLst>
  <p:sldIdLst>
    <p:sldId id="256" r:id="rId2"/>
    <p:sldId id="258" r:id="rId3"/>
    <p:sldId id="264" r:id="rId4"/>
    <p:sldId id="307" r:id="rId5"/>
    <p:sldId id="280" r:id="rId6"/>
    <p:sldId id="281" r:id="rId7"/>
    <p:sldId id="284" r:id="rId8"/>
    <p:sldId id="283" r:id="rId9"/>
    <p:sldId id="286" r:id="rId10"/>
    <p:sldId id="282" r:id="rId11"/>
    <p:sldId id="287" r:id="rId12"/>
    <p:sldId id="288" r:id="rId13"/>
    <p:sldId id="292" r:id="rId14"/>
    <p:sldId id="291" r:id="rId15"/>
    <p:sldId id="290" r:id="rId16"/>
    <p:sldId id="289" r:id="rId17"/>
    <p:sldId id="260" r:id="rId18"/>
    <p:sldId id="293" r:id="rId19"/>
    <p:sldId id="296" r:id="rId20"/>
    <p:sldId id="305" r:id="rId21"/>
    <p:sldId id="306" r:id="rId22"/>
    <p:sldId id="301" r:id="rId23"/>
    <p:sldId id="300" r:id="rId24"/>
    <p:sldId id="299" r:id="rId25"/>
    <p:sldId id="302" r:id="rId26"/>
    <p:sldId id="303" r:id="rId27"/>
    <p:sldId id="304"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ara\Desktop\CGE-Maroc\MoroccoCGE%20(Enregistr&#233;%20automatiquemen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ara\Desktop\CGE-Maroc\MoroccoCGE%20(Enregistr&#233;%20automatiquemen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ara\Desktop\CGE-Maroc\MoroccoCGE%20(Enregistr&#233;%20automatiquemen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ara\Desktop\MoroccoCGE_).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ara\Desktop\CGE-Maroc\MoroccoCGE%20(Enregistr&#233;%20automatiquemen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ara\Desktop\Micro%20simulatio_DATA+%20chapitre\Maquette_Maroc%20en%20points%20de%20%25%20%20et%20annexes_MODIFI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sara\Desktop\last%20version%20Note%20MS\Tableaux%20%20Proportion_Maroc-ZLECAf.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10"/>
  <c:chart>
    <c:autoTitleDeleted val="1"/>
    <c:plotArea>
      <c:layout>
        <c:manualLayout>
          <c:layoutTarget val="inner"/>
          <c:xMode val="edge"/>
          <c:yMode val="edge"/>
          <c:x val="7.6835448704189277E-2"/>
          <c:y val="4.5275766460731399E-2"/>
          <c:w val="0.90178235320131639"/>
          <c:h val="0.73147850721900465"/>
        </c:manualLayout>
      </c:layout>
      <c:barChart>
        <c:barDir val="col"/>
        <c:grouping val="clustered"/>
        <c:ser>
          <c:idx val="2"/>
          <c:order val="0"/>
          <c:tx>
            <c:strRef>
              <c:f>'Variabales Macro'!$B$30</c:f>
              <c:strCache>
                <c:ptCount val="1"/>
                <c:pt idx="0">
                  <c:v>Output</c:v>
                </c:pt>
              </c:strCache>
            </c:strRef>
          </c:tx>
          <c:cat>
            <c:strRef>
              <c:f>'Variabales Macro'!$B$24:$B$27</c:f>
              <c:strCache>
                <c:ptCount val="4"/>
                <c:pt idx="0">
                  <c:v>Tariffs</c:v>
                </c:pt>
                <c:pt idx="1">
                  <c:v>Tariffs +50%Services</c:v>
                </c:pt>
                <c:pt idx="2">
                  <c:v>Tariffs +50%Services +50%NTMs</c:v>
                </c:pt>
                <c:pt idx="3">
                  <c:v>Tariffs +100%Services +100%NTMs</c:v>
                </c:pt>
              </c:strCache>
            </c:strRef>
          </c:cat>
          <c:val>
            <c:numRef>
              <c:f>'Variabales Macro'!$D$31:$D$34</c:f>
              <c:numCache>
                <c:formatCode>0.0</c:formatCode>
                <c:ptCount val="4"/>
                <c:pt idx="0">
                  <c:v>0.17418451688675468</c:v>
                </c:pt>
                <c:pt idx="1">
                  <c:v>0.14361757184332491</c:v>
                </c:pt>
                <c:pt idx="2">
                  <c:v>0.28026258160022188</c:v>
                </c:pt>
                <c:pt idx="3">
                  <c:v>0.47287525186773038</c:v>
                </c:pt>
              </c:numCache>
            </c:numRef>
          </c:val>
        </c:ser>
        <c:ser>
          <c:idx val="0"/>
          <c:order val="1"/>
          <c:tx>
            <c:strRef>
              <c:f>'Variabales Macro'!$B$3</c:f>
              <c:strCache>
                <c:ptCount val="1"/>
                <c:pt idx="0">
                  <c:v>Gross domestic product</c:v>
                </c:pt>
              </c:strCache>
            </c:strRef>
          </c:tx>
          <c:cat>
            <c:strRef>
              <c:f>'Variabales Macro'!$B$24:$B$27</c:f>
              <c:strCache>
                <c:ptCount val="4"/>
                <c:pt idx="0">
                  <c:v>Tariffs</c:v>
                </c:pt>
                <c:pt idx="1">
                  <c:v>Tariffs +50%Services</c:v>
                </c:pt>
                <c:pt idx="2">
                  <c:v>Tariffs +50%Services +50%NTMs</c:v>
                </c:pt>
                <c:pt idx="3">
                  <c:v>Tariffs +100%Services +100%NTMs</c:v>
                </c:pt>
              </c:strCache>
            </c:strRef>
          </c:cat>
          <c:val>
            <c:numRef>
              <c:f>'Variabales Macro'!$D$5:$D$8</c:f>
              <c:numCache>
                <c:formatCode>0</c:formatCode>
                <c:ptCount val="4"/>
                <c:pt idx="0">
                  <c:v>0.21422784443191292</c:v>
                </c:pt>
                <c:pt idx="1">
                  <c:v>0.26215696704558566</c:v>
                </c:pt>
                <c:pt idx="2">
                  <c:v>0.60000000000000064</c:v>
                </c:pt>
                <c:pt idx="3">
                  <c:v>1.2854413000752518</c:v>
                </c:pt>
              </c:numCache>
            </c:numRef>
          </c:val>
        </c:ser>
        <c:ser>
          <c:idx val="1"/>
          <c:order val="2"/>
          <c:tx>
            <c:strRef>
              <c:f>'Variabales Macro'!$F$29</c:f>
              <c:strCache>
                <c:ptCount val="1"/>
                <c:pt idx="0">
                  <c:v>Welfare</c:v>
                </c:pt>
              </c:strCache>
            </c:strRef>
          </c:tx>
          <c:cat>
            <c:strRef>
              <c:f>'Variabales Macro'!$B$24:$B$27</c:f>
              <c:strCache>
                <c:ptCount val="4"/>
                <c:pt idx="0">
                  <c:v>Tariffs</c:v>
                </c:pt>
                <c:pt idx="1">
                  <c:v>Tariffs +50%Services</c:v>
                </c:pt>
                <c:pt idx="2">
                  <c:v>Tariffs +50%Services +50%NTMs</c:v>
                </c:pt>
                <c:pt idx="3">
                  <c:v>Tariffs +100%Services +100%NTMs</c:v>
                </c:pt>
              </c:strCache>
            </c:strRef>
          </c:cat>
          <c:val>
            <c:numRef>
              <c:f>'Variabales Macro'!$H$31:$H$34</c:f>
              <c:numCache>
                <c:formatCode>0.0</c:formatCode>
                <c:ptCount val="4"/>
                <c:pt idx="0">
                  <c:v>0.34592193440438457</c:v>
                </c:pt>
                <c:pt idx="1">
                  <c:v>0.38098278643388722</c:v>
                </c:pt>
                <c:pt idx="2">
                  <c:v>0.60000000000000064</c:v>
                </c:pt>
                <c:pt idx="3">
                  <c:v>1.0028379058764465</c:v>
                </c:pt>
              </c:numCache>
            </c:numRef>
          </c:val>
        </c:ser>
        <c:axId val="42302848"/>
        <c:axId val="42304640"/>
      </c:barChart>
      <c:catAx>
        <c:axId val="42302848"/>
        <c:scaling>
          <c:orientation val="minMax"/>
        </c:scaling>
        <c:axPos val="b"/>
        <c:tickLblPos val="nextTo"/>
        <c:crossAx val="42304640"/>
        <c:crosses val="autoZero"/>
        <c:auto val="1"/>
        <c:lblAlgn val="ctr"/>
        <c:lblOffset val="100"/>
      </c:catAx>
      <c:valAx>
        <c:axId val="42304640"/>
        <c:scaling>
          <c:orientation val="minMax"/>
        </c:scaling>
        <c:axPos val="l"/>
        <c:majorGridlines/>
        <c:numFmt formatCode="0.0" sourceLinked="1"/>
        <c:tickLblPos val="nextTo"/>
        <c:crossAx val="42302848"/>
        <c:crosses val="autoZero"/>
        <c:crossBetween val="between"/>
      </c:valAx>
    </c:plotArea>
    <c:legend>
      <c:legendPos val="r"/>
      <c:layout>
        <c:manualLayout>
          <c:xMode val="edge"/>
          <c:yMode val="edge"/>
          <c:x val="0.10387462697299826"/>
          <c:y val="0.91981644833230458"/>
          <c:w val="0.74243241546646954"/>
          <c:h val="7.8690171864347555E-2"/>
        </c:manualLayout>
      </c:layout>
    </c:legend>
    <c:plotVisOnly val="1"/>
  </c:chart>
  <c:spPr>
    <a:ln>
      <a:solidFill>
        <a:schemeClr val="tx1"/>
      </a:solidFill>
    </a:ln>
  </c:spPr>
  <c:txPr>
    <a:bodyPr/>
    <a:lstStyle/>
    <a:p>
      <a:pPr>
        <a:defRPr sz="1200"/>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style val="11"/>
  <c:chart>
    <c:autoTitleDeleted val="1"/>
    <c:plotArea>
      <c:layout>
        <c:manualLayout>
          <c:layoutTarget val="inner"/>
          <c:xMode val="edge"/>
          <c:yMode val="edge"/>
          <c:x val="6.4727880702767193E-2"/>
          <c:y val="0.12368036342845376"/>
          <c:w val="0.87482400709370867"/>
          <c:h val="0.71106293067707949"/>
        </c:manualLayout>
      </c:layout>
      <c:barChart>
        <c:barDir val="col"/>
        <c:grouping val="clustered"/>
        <c:varyColors val="1"/>
        <c:ser>
          <c:idx val="0"/>
          <c:order val="0"/>
          <c:tx>
            <c:v>serie 1</c:v>
          </c:tx>
          <c:dPt>
            <c:idx val="0"/>
            <c:spPr>
              <a:solidFill>
                <a:schemeClr val="accent1"/>
              </a:solidFill>
            </c:spPr>
          </c:dPt>
          <c:dPt>
            <c:idx val="1"/>
            <c:spPr>
              <a:solidFill>
                <a:schemeClr val="accent1"/>
              </a:solidFill>
            </c:spPr>
          </c:dPt>
          <c:dPt>
            <c:idx val="2"/>
            <c:spPr>
              <a:solidFill>
                <a:schemeClr val="accent3"/>
              </a:solidFill>
            </c:spPr>
          </c:dPt>
          <c:dPt>
            <c:idx val="3"/>
            <c:spPr>
              <a:solidFill>
                <a:srgbClr val="92D050"/>
              </a:solidFill>
              <a:ln>
                <a:solidFill>
                  <a:srgbClr val="2962A7"/>
                </a:solidFill>
              </a:ln>
            </c:spPr>
          </c:dPt>
          <c:dPt>
            <c:idx val="4"/>
            <c:spPr>
              <a:solidFill>
                <a:schemeClr val="accent2"/>
              </a:solidFill>
            </c:spPr>
          </c:dPt>
          <c:dPt>
            <c:idx val="5"/>
            <c:spPr>
              <a:solidFill>
                <a:schemeClr val="accent2"/>
              </a:solidFill>
            </c:spPr>
          </c:dPt>
          <c:cat>
            <c:strRef>
              <c:f>'Trade  '!$A$6:$A$11</c:f>
              <c:strCache>
                <c:ptCount val="6"/>
                <c:pt idx="0">
                  <c:v>Total exports</c:v>
                </c:pt>
                <c:pt idx="1">
                  <c:v>Total imports</c:v>
                </c:pt>
                <c:pt idx="2">
                  <c:v>Exports to ROW</c:v>
                </c:pt>
                <c:pt idx="3">
                  <c:v>Imports from ROW</c:v>
                </c:pt>
                <c:pt idx="4">
                  <c:v>Exports to Africa</c:v>
                </c:pt>
                <c:pt idx="5">
                  <c:v>Imports from Africa</c:v>
                </c:pt>
              </c:strCache>
            </c:strRef>
          </c:cat>
          <c:val>
            <c:numRef>
              <c:f>'Trade  '!$B$6:$B$11</c:f>
              <c:numCache>
                <c:formatCode>0</c:formatCode>
                <c:ptCount val="6"/>
                <c:pt idx="0">
                  <c:v>4.7454406308689965</c:v>
                </c:pt>
                <c:pt idx="1">
                  <c:v>3.6051792692541582</c:v>
                </c:pt>
                <c:pt idx="2" formatCode="0.0">
                  <c:v>-4.3676193039478868</c:v>
                </c:pt>
                <c:pt idx="3" formatCode="0.0">
                  <c:v>2.5423213821316026</c:v>
                </c:pt>
                <c:pt idx="4">
                  <c:v>91.495250952686618</c:v>
                </c:pt>
                <c:pt idx="5">
                  <c:v>21.419495683719646</c:v>
                </c:pt>
              </c:numCache>
            </c:numRef>
          </c:val>
        </c:ser>
        <c:gapWidth val="75"/>
        <c:overlap val="-25"/>
        <c:axId val="43144704"/>
        <c:axId val="43146624"/>
      </c:barChart>
      <c:catAx>
        <c:axId val="43144704"/>
        <c:scaling>
          <c:orientation val="minMax"/>
        </c:scaling>
        <c:axPos val="b"/>
        <c:majorTickMark val="none"/>
        <c:tickLblPos val="low"/>
        <c:txPr>
          <a:bodyPr/>
          <a:lstStyle/>
          <a:p>
            <a:pPr>
              <a:defRPr sz="1400">
                <a:latin typeface="+mj-lt"/>
                <a:cs typeface="Times New Roman" pitchFamily="18" charset="0"/>
              </a:defRPr>
            </a:pPr>
            <a:endParaRPr lang="fr-FR"/>
          </a:p>
        </c:txPr>
        <c:crossAx val="43146624"/>
        <c:crosses val="autoZero"/>
        <c:auto val="1"/>
        <c:lblAlgn val="ctr"/>
        <c:lblOffset val="100"/>
      </c:catAx>
      <c:valAx>
        <c:axId val="43146624"/>
        <c:scaling>
          <c:orientation val="minMax"/>
        </c:scaling>
        <c:axPos val="l"/>
        <c:majorGridlines/>
        <c:numFmt formatCode="0" sourceLinked="1"/>
        <c:majorTickMark val="none"/>
        <c:tickLblPos val="nextTo"/>
        <c:spPr>
          <a:ln w="9525">
            <a:noFill/>
          </a:ln>
        </c:spPr>
        <c:txPr>
          <a:bodyPr/>
          <a:lstStyle/>
          <a:p>
            <a:pPr>
              <a:defRPr sz="1200">
                <a:latin typeface="+mj-lt"/>
                <a:cs typeface="Times New Roman" pitchFamily="18" charset="0"/>
              </a:defRPr>
            </a:pPr>
            <a:endParaRPr lang="fr-FR"/>
          </a:p>
        </c:txPr>
        <c:crossAx val="43144704"/>
        <c:crosses val="autoZero"/>
        <c:crossBetween val="between"/>
      </c:valAx>
    </c:plotArea>
    <c:plotVisOnly val="1"/>
  </c:chart>
  <c:spPr>
    <a:ln>
      <a:solidFill>
        <a:schemeClr val="tx1"/>
      </a:solid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fr-FR"/>
  <c:style val="10"/>
  <c:chart>
    <c:autoTitleDeleted val="1"/>
    <c:plotArea>
      <c:layout>
        <c:manualLayout>
          <c:layoutTarget val="inner"/>
          <c:xMode val="edge"/>
          <c:yMode val="edge"/>
          <c:x val="0.11100253731628026"/>
          <c:y val="8.7875652705255006E-2"/>
          <c:w val="0.87716984758909489"/>
          <c:h val="0.64397331413191061"/>
        </c:manualLayout>
      </c:layout>
      <c:barChart>
        <c:barDir val="col"/>
        <c:grouping val="clustered"/>
        <c:ser>
          <c:idx val="0"/>
          <c:order val="0"/>
          <c:tx>
            <c:strRef>
              <c:f>'Expor_Import Morocco_'!$A$3:$D$3</c:f>
              <c:strCache>
                <c:ptCount val="1"/>
                <c:pt idx="0">
                  <c:v>Moroccan exports to Africa</c:v>
                </c:pt>
              </c:strCache>
            </c:strRef>
          </c:tx>
          <c:cat>
            <c:strRef>
              <c:f>'Expor_Import Morocco_'!$A$13:$A$16</c:f>
              <c:strCache>
                <c:ptCount val="4"/>
                <c:pt idx="0">
                  <c:v>Agrifood</c:v>
                </c:pt>
                <c:pt idx="1">
                  <c:v>Industry</c:v>
                </c:pt>
                <c:pt idx="2">
                  <c:v>Energy/Mining</c:v>
                </c:pt>
                <c:pt idx="3">
                  <c:v>Services</c:v>
                </c:pt>
              </c:strCache>
            </c:strRef>
          </c:cat>
          <c:val>
            <c:numRef>
              <c:f>'Expor_Import Morocco_'!$C$5:$C$8</c:f>
              <c:numCache>
                <c:formatCode>0%</c:formatCode>
                <c:ptCount val="4"/>
                <c:pt idx="0">
                  <c:v>0.93</c:v>
                </c:pt>
                <c:pt idx="1">
                  <c:v>1.05</c:v>
                </c:pt>
                <c:pt idx="2">
                  <c:v>0.93</c:v>
                </c:pt>
                <c:pt idx="3">
                  <c:v>0.42000000000000032</c:v>
                </c:pt>
              </c:numCache>
            </c:numRef>
          </c:val>
        </c:ser>
        <c:ser>
          <c:idx val="1"/>
          <c:order val="1"/>
          <c:tx>
            <c:strRef>
              <c:f>'Expor_Import Morocco_'!$A$11:$D$11</c:f>
              <c:strCache>
                <c:ptCount val="1"/>
                <c:pt idx="0">
                  <c:v>Moroccan imports from Africa</c:v>
                </c:pt>
              </c:strCache>
            </c:strRef>
          </c:tx>
          <c:cat>
            <c:strRef>
              <c:f>'Expor_Import Morocco_'!$A$13:$A$16</c:f>
              <c:strCache>
                <c:ptCount val="4"/>
                <c:pt idx="0">
                  <c:v>Agrifood</c:v>
                </c:pt>
                <c:pt idx="1">
                  <c:v>Industry</c:v>
                </c:pt>
                <c:pt idx="2">
                  <c:v>Energy/Mining</c:v>
                </c:pt>
                <c:pt idx="3">
                  <c:v>Services</c:v>
                </c:pt>
              </c:strCache>
            </c:strRef>
          </c:cat>
          <c:val>
            <c:numRef>
              <c:f>'Expor_Import Morocco_'!$C$13:$C$16</c:f>
              <c:numCache>
                <c:formatCode>0%</c:formatCode>
                <c:ptCount val="4"/>
                <c:pt idx="0">
                  <c:v>0.51</c:v>
                </c:pt>
                <c:pt idx="1">
                  <c:v>0.23982148958674943</c:v>
                </c:pt>
                <c:pt idx="2">
                  <c:v>2.9800000000000011E-2</c:v>
                </c:pt>
                <c:pt idx="3">
                  <c:v>0.34983406917994858</c:v>
                </c:pt>
              </c:numCache>
            </c:numRef>
          </c:val>
        </c:ser>
        <c:gapWidth val="75"/>
        <c:overlap val="-25"/>
        <c:axId val="59802368"/>
        <c:axId val="59803904"/>
      </c:barChart>
      <c:catAx>
        <c:axId val="59802368"/>
        <c:scaling>
          <c:orientation val="minMax"/>
        </c:scaling>
        <c:axPos val="b"/>
        <c:majorTickMark val="none"/>
        <c:tickLblPos val="nextTo"/>
        <c:txPr>
          <a:bodyPr/>
          <a:lstStyle/>
          <a:p>
            <a:pPr>
              <a:defRPr sz="1400"/>
            </a:pPr>
            <a:endParaRPr lang="fr-FR"/>
          </a:p>
        </c:txPr>
        <c:crossAx val="59803904"/>
        <c:crosses val="autoZero"/>
        <c:auto val="1"/>
        <c:lblAlgn val="ctr"/>
        <c:lblOffset val="100"/>
      </c:catAx>
      <c:valAx>
        <c:axId val="59803904"/>
        <c:scaling>
          <c:orientation val="minMax"/>
        </c:scaling>
        <c:axPos val="l"/>
        <c:majorGridlines/>
        <c:numFmt formatCode="0%" sourceLinked="0"/>
        <c:majorTickMark val="none"/>
        <c:tickLblPos val="nextTo"/>
        <c:txPr>
          <a:bodyPr/>
          <a:lstStyle/>
          <a:p>
            <a:pPr>
              <a:defRPr sz="1200"/>
            </a:pPr>
            <a:endParaRPr lang="fr-FR"/>
          </a:p>
        </c:txPr>
        <c:crossAx val="59802368"/>
        <c:crosses val="autoZero"/>
        <c:crossBetween val="between"/>
      </c:valAx>
    </c:plotArea>
    <c:legend>
      <c:legendPos val="b"/>
      <c:layout/>
      <c:txPr>
        <a:bodyPr/>
        <a:lstStyle/>
        <a:p>
          <a:pPr>
            <a:defRPr sz="1400"/>
          </a:pPr>
          <a:endParaRPr lang="fr-FR"/>
        </a:p>
      </c:txPr>
    </c:legend>
    <c:plotVisOnly val="1"/>
  </c:chart>
  <c:spPr>
    <a:ln>
      <a:solidFill>
        <a:schemeClr val="tx1"/>
      </a:solidFill>
    </a:ln>
  </c:spPr>
  <c:txPr>
    <a:bodyPr/>
    <a:lstStyle/>
    <a:p>
      <a:pPr>
        <a:defRPr sz="1400"/>
      </a:pPr>
      <a:endParaRPr lang="fr-F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barChart>
        <c:barDir val="bar"/>
        <c:grouping val="percentStacked"/>
        <c:ser>
          <c:idx val="0"/>
          <c:order val="0"/>
          <c:tx>
            <c:strRef>
              <c:f>'gains par sect'!$A$20</c:f>
              <c:strCache>
                <c:ptCount val="1"/>
                <c:pt idx="0">
                  <c:v>Agrifood</c:v>
                </c:pt>
              </c:strCache>
            </c:strRef>
          </c:tx>
          <c:cat>
            <c:strRef>
              <c:f>'gains par sect'!$B$19:$C$19</c:f>
              <c:strCache>
                <c:ptCount val="2"/>
                <c:pt idx="0">
                  <c:v>Exports</c:v>
                </c:pt>
                <c:pt idx="1">
                  <c:v>Imports</c:v>
                </c:pt>
              </c:strCache>
            </c:strRef>
          </c:cat>
          <c:val>
            <c:numRef>
              <c:f>'gains par sect'!$B$20:$C$20</c:f>
              <c:numCache>
                <c:formatCode>0.00</c:formatCode>
                <c:ptCount val="2"/>
                <c:pt idx="0">
                  <c:v>31.830731375543827</c:v>
                </c:pt>
                <c:pt idx="1">
                  <c:v>37.138472443269485</c:v>
                </c:pt>
              </c:numCache>
            </c:numRef>
          </c:val>
        </c:ser>
        <c:ser>
          <c:idx val="1"/>
          <c:order val="1"/>
          <c:tx>
            <c:strRef>
              <c:f>'gains par sect'!$A$21</c:f>
              <c:strCache>
                <c:ptCount val="1"/>
                <c:pt idx="0">
                  <c:v>Industry</c:v>
                </c:pt>
              </c:strCache>
            </c:strRef>
          </c:tx>
          <c:cat>
            <c:strRef>
              <c:f>'gains par sect'!$B$19:$C$19</c:f>
              <c:strCache>
                <c:ptCount val="2"/>
                <c:pt idx="0">
                  <c:v>Exports</c:v>
                </c:pt>
                <c:pt idx="1">
                  <c:v>Imports</c:v>
                </c:pt>
              </c:strCache>
            </c:strRef>
          </c:cat>
          <c:val>
            <c:numRef>
              <c:f>'gains par sect'!$B$21:$C$21</c:f>
              <c:numCache>
                <c:formatCode>0.00</c:formatCode>
                <c:ptCount val="2"/>
                <c:pt idx="0">
                  <c:v>55.046312084407333</c:v>
                </c:pt>
                <c:pt idx="1">
                  <c:v>45.459860394900176</c:v>
                </c:pt>
              </c:numCache>
            </c:numRef>
          </c:val>
        </c:ser>
        <c:ser>
          <c:idx val="2"/>
          <c:order val="2"/>
          <c:tx>
            <c:strRef>
              <c:f>'gains par sect'!$A$22</c:f>
              <c:strCache>
                <c:ptCount val="1"/>
                <c:pt idx="0">
                  <c:v>Energy/Mining</c:v>
                </c:pt>
              </c:strCache>
            </c:strRef>
          </c:tx>
          <c:cat>
            <c:strRef>
              <c:f>'gains par sect'!$B$19:$C$19</c:f>
              <c:strCache>
                <c:ptCount val="2"/>
                <c:pt idx="0">
                  <c:v>Exports</c:v>
                </c:pt>
                <c:pt idx="1">
                  <c:v>Imports</c:v>
                </c:pt>
              </c:strCache>
            </c:strRef>
          </c:cat>
          <c:val>
            <c:numRef>
              <c:f>'gains par sect'!$B$22:$C$22</c:f>
              <c:numCache>
                <c:formatCode>0.00</c:formatCode>
                <c:ptCount val="2"/>
                <c:pt idx="0">
                  <c:v>6.4585187542793951</c:v>
                </c:pt>
                <c:pt idx="1">
                  <c:v>5.0496383228893844</c:v>
                </c:pt>
              </c:numCache>
            </c:numRef>
          </c:val>
        </c:ser>
        <c:ser>
          <c:idx val="3"/>
          <c:order val="3"/>
          <c:tx>
            <c:strRef>
              <c:f>'gains par sect'!$A$23</c:f>
              <c:strCache>
                <c:ptCount val="1"/>
                <c:pt idx="0">
                  <c:v>Services</c:v>
                </c:pt>
              </c:strCache>
            </c:strRef>
          </c:tx>
          <c:cat>
            <c:strRef>
              <c:f>'gains par sect'!$B$19:$C$19</c:f>
              <c:strCache>
                <c:ptCount val="2"/>
                <c:pt idx="0">
                  <c:v>Exports</c:v>
                </c:pt>
                <c:pt idx="1">
                  <c:v>Imports</c:v>
                </c:pt>
              </c:strCache>
            </c:strRef>
          </c:cat>
          <c:val>
            <c:numRef>
              <c:f>'gains par sect'!$B$23:$C$23</c:f>
              <c:numCache>
                <c:formatCode>0.00</c:formatCode>
                <c:ptCount val="2"/>
                <c:pt idx="0">
                  <c:v>6.6644377857694366</c:v>
                </c:pt>
                <c:pt idx="1">
                  <c:v>12.352028838940958</c:v>
                </c:pt>
              </c:numCache>
            </c:numRef>
          </c:val>
        </c:ser>
        <c:gapWidth val="75"/>
        <c:overlap val="100"/>
        <c:axId val="59961728"/>
        <c:axId val="59963264"/>
      </c:barChart>
      <c:catAx>
        <c:axId val="59961728"/>
        <c:scaling>
          <c:orientation val="minMax"/>
        </c:scaling>
        <c:axPos val="l"/>
        <c:majorTickMark val="none"/>
        <c:tickLblPos val="nextTo"/>
        <c:txPr>
          <a:bodyPr/>
          <a:lstStyle/>
          <a:p>
            <a:pPr>
              <a:defRPr sz="1400"/>
            </a:pPr>
            <a:endParaRPr lang="fr-FR"/>
          </a:p>
        </c:txPr>
        <c:crossAx val="59963264"/>
        <c:crosses val="autoZero"/>
        <c:auto val="1"/>
        <c:lblAlgn val="ctr"/>
        <c:lblOffset val="100"/>
      </c:catAx>
      <c:valAx>
        <c:axId val="59963264"/>
        <c:scaling>
          <c:orientation val="minMax"/>
        </c:scaling>
        <c:axPos val="b"/>
        <c:majorGridlines/>
        <c:numFmt formatCode="0%" sourceLinked="1"/>
        <c:majorTickMark val="none"/>
        <c:tickLblPos val="nextTo"/>
        <c:spPr>
          <a:ln w="9525">
            <a:noFill/>
          </a:ln>
        </c:spPr>
        <c:txPr>
          <a:bodyPr/>
          <a:lstStyle/>
          <a:p>
            <a:pPr>
              <a:defRPr sz="1200"/>
            </a:pPr>
            <a:endParaRPr lang="fr-FR"/>
          </a:p>
        </c:txPr>
        <c:crossAx val="59961728"/>
        <c:crosses val="autoZero"/>
        <c:crossBetween val="between"/>
      </c:valAx>
    </c:plotArea>
    <c:legend>
      <c:legendPos val="b"/>
      <c:layout/>
      <c:txPr>
        <a:bodyPr/>
        <a:lstStyle/>
        <a:p>
          <a:pPr>
            <a:defRPr sz="1400"/>
          </a:pPr>
          <a:endParaRPr lang="fr-FR"/>
        </a:p>
      </c:txPr>
    </c:legend>
    <c:plotVisOnly val="1"/>
  </c:chart>
  <c:spPr>
    <a:ln>
      <a:solidFill>
        <a:schemeClr val="tx1"/>
      </a:solidFill>
    </a:ln>
  </c:spPr>
  <c:txPr>
    <a:bodyPr/>
    <a:lstStyle/>
    <a:p>
      <a:pPr>
        <a:defRPr sz="1100"/>
      </a:pPr>
      <a:endParaRPr lang="fr-F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fr-FR"/>
  <c:style val="13"/>
  <c:chart>
    <c:autoTitleDeleted val="1"/>
    <c:plotArea>
      <c:layout/>
      <c:barChart>
        <c:barDir val="col"/>
        <c:grouping val="clustered"/>
        <c:ser>
          <c:idx val="0"/>
          <c:order val="0"/>
          <c:tx>
            <c:strRef>
              <c:f>Tariffs_!$A$2</c:f>
              <c:strCache>
                <c:ptCount val="1"/>
                <c:pt idx="0">
                  <c:v>Tariffs revenues</c:v>
                </c:pt>
              </c:strCache>
            </c:strRef>
          </c:tx>
          <c:cat>
            <c:strRef>
              <c:f>Tariffs_!$A$4:$A$7</c:f>
              <c:strCache>
                <c:ptCount val="4"/>
                <c:pt idx="0">
                  <c:v>Tariffs</c:v>
                </c:pt>
                <c:pt idx="1">
                  <c:v>Tariffs + 50%Services</c:v>
                </c:pt>
                <c:pt idx="2">
                  <c:v>Tariffs + 50%Services + 50%NTMs</c:v>
                </c:pt>
                <c:pt idx="3">
                  <c:v>Tariffs + 100%Services + 100%NTMs</c:v>
                </c:pt>
              </c:strCache>
            </c:strRef>
          </c:cat>
          <c:val>
            <c:numRef>
              <c:f>Tariffs_!$C$4:$C$7</c:f>
              <c:numCache>
                <c:formatCode>0.0</c:formatCode>
                <c:ptCount val="4"/>
                <c:pt idx="0">
                  <c:v>0.80764106868547825</c:v>
                </c:pt>
                <c:pt idx="1">
                  <c:v>0.93736731116762206</c:v>
                </c:pt>
                <c:pt idx="2">
                  <c:v>1.5992713894417021</c:v>
                </c:pt>
                <c:pt idx="3">
                  <c:v>2.5298300883826652</c:v>
                </c:pt>
              </c:numCache>
            </c:numRef>
          </c:val>
        </c:ser>
        <c:axId val="62732160"/>
        <c:axId val="62775296"/>
      </c:barChart>
      <c:catAx>
        <c:axId val="62732160"/>
        <c:scaling>
          <c:orientation val="minMax"/>
        </c:scaling>
        <c:axPos val="b"/>
        <c:tickLblPos val="nextTo"/>
        <c:txPr>
          <a:bodyPr/>
          <a:lstStyle/>
          <a:p>
            <a:pPr>
              <a:defRPr sz="1400"/>
            </a:pPr>
            <a:endParaRPr lang="fr-FR"/>
          </a:p>
        </c:txPr>
        <c:crossAx val="62775296"/>
        <c:crosses val="autoZero"/>
        <c:auto val="1"/>
        <c:lblAlgn val="ctr"/>
        <c:lblOffset val="100"/>
      </c:catAx>
      <c:valAx>
        <c:axId val="62775296"/>
        <c:scaling>
          <c:orientation val="minMax"/>
        </c:scaling>
        <c:axPos val="l"/>
        <c:majorGridlines/>
        <c:numFmt formatCode="0.0" sourceLinked="1"/>
        <c:tickLblPos val="nextTo"/>
        <c:txPr>
          <a:bodyPr/>
          <a:lstStyle/>
          <a:p>
            <a:pPr>
              <a:defRPr sz="1400"/>
            </a:pPr>
            <a:endParaRPr lang="fr-FR"/>
          </a:p>
        </c:txPr>
        <c:crossAx val="62732160"/>
        <c:crosses val="autoZero"/>
        <c:crossBetween val="between"/>
      </c:valAx>
    </c:plotArea>
    <c:plotVisOnly val="1"/>
  </c:chart>
  <c:spPr>
    <a:ln>
      <a:solidFill>
        <a:schemeClr val="tx1"/>
      </a:solidFill>
    </a:ln>
  </c:spPr>
  <c:txPr>
    <a:bodyPr/>
    <a:lstStyle/>
    <a:p>
      <a:pPr>
        <a:defRPr sz="1800"/>
      </a:pPr>
      <a:endParaRPr lang="fr-F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barChart>
        <c:barDir val="col"/>
        <c:grouping val="clustered"/>
        <c:ser>
          <c:idx val="0"/>
          <c:order val="0"/>
          <c:tx>
            <c:strRef>
              <c:f>'Graphique proportion pauvres'!$B$6:$B$9</c:f>
              <c:strCache>
                <c:ptCount val="1"/>
                <c:pt idx="0">
                  <c:v>-0,91% -0,87% -0,88% -1,00%</c:v>
                </c:pt>
              </c:strCache>
            </c:strRef>
          </c:tx>
          <c:dLbls>
            <c:dLblPos val="inEnd"/>
            <c:showVal val="1"/>
          </c:dLbls>
          <c:cat>
            <c:strRef>
              <c:f>'Graphique proportion pauvres'!$A$6:$A$9</c:f>
              <c:strCache>
                <c:ptCount val="4"/>
                <c:pt idx="0">
                  <c:v>National Poverty Line</c:v>
                </c:pt>
                <c:pt idx="1">
                  <c:v>$1.90 per capita per day</c:v>
                </c:pt>
                <c:pt idx="2">
                  <c:v>$3.2 per capita per day</c:v>
                </c:pt>
                <c:pt idx="3">
                  <c:v>$5.5 per capita per day</c:v>
                </c:pt>
              </c:strCache>
            </c:strRef>
          </c:cat>
          <c:val>
            <c:numRef>
              <c:f>'Graphique proportion pauvres'!$B$6:$B$9</c:f>
              <c:numCache>
                <c:formatCode>0.00%</c:formatCode>
                <c:ptCount val="4"/>
                <c:pt idx="0">
                  <c:v>-9.1000000000000004E-3</c:v>
                </c:pt>
                <c:pt idx="1">
                  <c:v>-8.7000000000000029E-3</c:v>
                </c:pt>
                <c:pt idx="2">
                  <c:v>-8.8000000000000023E-3</c:v>
                </c:pt>
                <c:pt idx="3">
                  <c:v>-1.0000000000000002E-2</c:v>
                </c:pt>
              </c:numCache>
            </c:numRef>
          </c:val>
        </c:ser>
        <c:gapWidth val="75"/>
        <c:overlap val="40"/>
        <c:axId val="62868864"/>
        <c:axId val="62899712"/>
      </c:barChart>
      <c:catAx>
        <c:axId val="62868864"/>
        <c:scaling>
          <c:orientation val="minMax"/>
        </c:scaling>
        <c:axPos val="b"/>
        <c:majorTickMark val="none"/>
        <c:tickLblPos val="high"/>
        <c:crossAx val="62899712"/>
        <c:crosses val="autoZero"/>
        <c:auto val="1"/>
        <c:lblAlgn val="ctr"/>
        <c:lblOffset val="100"/>
      </c:catAx>
      <c:valAx>
        <c:axId val="62899712"/>
        <c:scaling>
          <c:orientation val="minMax"/>
        </c:scaling>
        <c:axPos val="l"/>
        <c:majorGridlines/>
        <c:numFmt formatCode="0.00%" sourceLinked="1"/>
        <c:majorTickMark val="none"/>
        <c:tickLblPos val="nextTo"/>
        <c:crossAx val="62868864"/>
        <c:crosses val="autoZero"/>
        <c:crossBetween val="between"/>
      </c:valAx>
    </c:plotArea>
    <c:plotVisOnly val="1"/>
  </c:chart>
  <c:txPr>
    <a:bodyPr/>
    <a:lstStyle/>
    <a:p>
      <a:pPr>
        <a:defRPr sz="1200"/>
      </a:pPr>
      <a:endParaRPr lang="fr-F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manualLayout>
          <c:layoutTarget val="inner"/>
          <c:xMode val="edge"/>
          <c:yMode val="edge"/>
          <c:x val="7.6014067849168088E-2"/>
          <c:y val="9.8204112835410223E-2"/>
          <c:w val="0.92203588525652702"/>
          <c:h val="0.6785713630456387"/>
        </c:manualLayout>
      </c:layout>
      <c:barChart>
        <c:barDir val="col"/>
        <c:grouping val="clustered"/>
        <c:ser>
          <c:idx val="0"/>
          <c:order val="0"/>
          <c:tx>
            <c:strRef>
              <c:f>Ref!$J$58</c:f>
              <c:strCache>
                <c:ptCount val="1"/>
                <c:pt idx="0">
                  <c:v>Without AfCFTA</c:v>
                </c:pt>
              </c:strCache>
            </c:strRef>
          </c:tx>
          <c:cat>
            <c:strRef>
              <c:f>Ref!$I$60:$I$63</c:f>
              <c:strCache>
                <c:ptCount val="4"/>
                <c:pt idx="0">
                  <c:v>National Poverty Line</c:v>
                </c:pt>
                <c:pt idx="1">
                  <c:v>$1.90 per capita per day</c:v>
                </c:pt>
                <c:pt idx="2">
                  <c:v>$3.2 per capita per day</c:v>
                </c:pt>
                <c:pt idx="3">
                  <c:v>$5.5 per capita per day</c:v>
                </c:pt>
              </c:strCache>
            </c:strRef>
          </c:cat>
          <c:val>
            <c:numRef>
              <c:f>Ref!$J$60:$J$63</c:f>
              <c:numCache>
                <c:formatCode>0</c:formatCode>
                <c:ptCount val="4"/>
                <c:pt idx="0">
                  <c:v>443.92397999999986</c:v>
                </c:pt>
                <c:pt idx="1">
                  <c:v>91.809240000000003</c:v>
                </c:pt>
                <c:pt idx="2">
                  <c:v>753.62350000000004</c:v>
                </c:pt>
                <c:pt idx="3">
                  <c:v>3147.9679000000001</c:v>
                </c:pt>
              </c:numCache>
            </c:numRef>
          </c:val>
        </c:ser>
        <c:ser>
          <c:idx val="1"/>
          <c:order val="1"/>
          <c:tx>
            <c:strRef>
              <c:f>Ref!$K$58</c:f>
              <c:strCache>
                <c:ptCount val="1"/>
                <c:pt idx="0">
                  <c:v>With AfCFTA</c:v>
                </c:pt>
              </c:strCache>
            </c:strRef>
          </c:tx>
          <c:cat>
            <c:strRef>
              <c:f>Ref!$I$60:$I$63</c:f>
              <c:strCache>
                <c:ptCount val="4"/>
                <c:pt idx="0">
                  <c:v>National Poverty Line</c:v>
                </c:pt>
                <c:pt idx="1">
                  <c:v>$1.90 per capita per day</c:v>
                </c:pt>
                <c:pt idx="2">
                  <c:v>$3.2 per capita per day</c:v>
                </c:pt>
                <c:pt idx="3">
                  <c:v>$5.5 per capita per day</c:v>
                </c:pt>
              </c:strCache>
            </c:strRef>
          </c:cat>
          <c:val>
            <c:numRef>
              <c:f>Ref!$K$60:$K$63</c:f>
              <c:numCache>
                <c:formatCode>0</c:formatCode>
                <c:ptCount val="4"/>
                <c:pt idx="0">
                  <c:v>439.87996999999996</c:v>
                </c:pt>
                <c:pt idx="1">
                  <c:v>91.014814000000015</c:v>
                </c:pt>
                <c:pt idx="2">
                  <c:v>746.98254000000009</c:v>
                </c:pt>
                <c:pt idx="3">
                  <c:v>3116.5552000000002</c:v>
                </c:pt>
              </c:numCache>
            </c:numRef>
          </c:val>
        </c:ser>
        <c:dLbls>
          <c:showVal val="1"/>
        </c:dLbls>
        <c:gapWidth val="75"/>
        <c:axId val="75709824"/>
        <c:axId val="75748480"/>
      </c:barChart>
      <c:catAx>
        <c:axId val="75709824"/>
        <c:scaling>
          <c:orientation val="minMax"/>
        </c:scaling>
        <c:axPos val="b"/>
        <c:majorTickMark val="none"/>
        <c:tickLblPos val="nextTo"/>
        <c:crossAx val="75748480"/>
        <c:crosses val="autoZero"/>
        <c:auto val="1"/>
        <c:lblAlgn val="ctr"/>
        <c:lblOffset val="100"/>
      </c:catAx>
      <c:valAx>
        <c:axId val="75748480"/>
        <c:scaling>
          <c:orientation val="minMax"/>
        </c:scaling>
        <c:axPos val="l"/>
        <c:numFmt formatCode="0" sourceLinked="1"/>
        <c:majorTickMark val="none"/>
        <c:tickLblPos val="nextTo"/>
        <c:crossAx val="75709824"/>
        <c:crosses val="autoZero"/>
        <c:crossBetween val="between"/>
      </c:valAx>
    </c:plotArea>
    <c:legend>
      <c:legendPos val="b"/>
      <c:layout>
        <c:manualLayout>
          <c:xMode val="edge"/>
          <c:yMode val="edge"/>
          <c:x val="0.3317138171271154"/>
          <c:y val="2.0969892234195785E-3"/>
          <c:w val="0.28520253413051194"/>
          <c:h val="0.10997484953779084"/>
        </c:manualLayout>
      </c:layout>
    </c:legend>
    <c:plotVisOnly val="1"/>
  </c:chart>
  <c:txPr>
    <a:bodyPr/>
    <a:lstStyle/>
    <a:p>
      <a:pPr>
        <a:defRPr sz="1200"/>
      </a:pPr>
      <a:endParaRPr lang="fr-FR"/>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fr-FR"/>
  <c:style val="10"/>
  <c:chart>
    <c:autoTitleDeleted val="1"/>
    <c:plotArea>
      <c:layout>
        <c:manualLayout>
          <c:layoutTarget val="inner"/>
          <c:xMode val="edge"/>
          <c:yMode val="edge"/>
          <c:x val="7.2997626475100552E-2"/>
          <c:y val="7.7061778082005233E-2"/>
          <c:w val="0.90730875658280652"/>
          <c:h val="0.63289518010543644"/>
        </c:manualLayout>
      </c:layout>
      <c:barChart>
        <c:barDir val="col"/>
        <c:grouping val="clustered"/>
        <c:ser>
          <c:idx val="0"/>
          <c:order val="0"/>
          <c:tx>
            <c:strRef>
              <c:f>'Tableaux proportion'!$B$41</c:f>
              <c:strCache>
                <c:ptCount val="1"/>
                <c:pt idx="0">
                  <c:v>Without AfCFTA</c:v>
                </c:pt>
              </c:strCache>
            </c:strRef>
          </c:tx>
          <c:dLbls>
            <c:txPr>
              <a:bodyPr/>
              <a:lstStyle/>
              <a:p>
                <a:pPr>
                  <a:defRPr sz="1400"/>
                </a:pPr>
                <a:endParaRPr lang="fr-FR"/>
              </a:p>
            </c:txPr>
            <c:showVal val="1"/>
          </c:dLbls>
          <c:cat>
            <c:strRef>
              <c:f>'Tableaux proportion'!$A$42:$A$44</c:f>
              <c:strCache>
                <c:ptCount val="3"/>
                <c:pt idx="0">
                  <c:v>National </c:v>
                </c:pt>
                <c:pt idx="1">
                  <c:v>Rural</c:v>
                </c:pt>
                <c:pt idx="2">
                  <c:v>Urban</c:v>
                </c:pt>
              </c:strCache>
            </c:strRef>
          </c:cat>
          <c:val>
            <c:numRef>
              <c:f>'Tableaux proportion'!$B$42:$B$44</c:f>
              <c:numCache>
                <c:formatCode>0</c:formatCode>
                <c:ptCount val="3"/>
                <c:pt idx="0">
                  <c:v>443.92397999999986</c:v>
                </c:pt>
                <c:pt idx="1">
                  <c:v>419.31496999999996</c:v>
                </c:pt>
                <c:pt idx="2">
                  <c:v>24.609017000000001</c:v>
                </c:pt>
              </c:numCache>
            </c:numRef>
          </c:val>
        </c:ser>
        <c:ser>
          <c:idx val="1"/>
          <c:order val="1"/>
          <c:tx>
            <c:strRef>
              <c:f>'Tableaux proportion'!$C$41</c:f>
              <c:strCache>
                <c:ptCount val="1"/>
                <c:pt idx="0">
                  <c:v>With AfCFTA</c:v>
                </c:pt>
              </c:strCache>
            </c:strRef>
          </c:tx>
          <c:dLbls>
            <c:txPr>
              <a:bodyPr/>
              <a:lstStyle/>
              <a:p>
                <a:pPr>
                  <a:defRPr sz="1400"/>
                </a:pPr>
                <a:endParaRPr lang="fr-FR"/>
              </a:p>
            </c:txPr>
            <c:showVal val="1"/>
          </c:dLbls>
          <c:cat>
            <c:strRef>
              <c:f>'Tableaux proportion'!$A$42:$A$44</c:f>
              <c:strCache>
                <c:ptCount val="3"/>
                <c:pt idx="0">
                  <c:v>National </c:v>
                </c:pt>
                <c:pt idx="1">
                  <c:v>Rural</c:v>
                </c:pt>
                <c:pt idx="2">
                  <c:v>Urban</c:v>
                </c:pt>
              </c:strCache>
            </c:strRef>
          </c:cat>
          <c:val>
            <c:numRef>
              <c:f>'Tableaux proportion'!$C$42:$C$44</c:f>
              <c:numCache>
                <c:formatCode>0</c:formatCode>
                <c:ptCount val="3"/>
                <c:pt idx="0">
                  <c:v>439.87996999999996</c:v>
                </c:pt>
                <c:pt idx="1">
                  <c:v>416.20530999999994</c:v>
                </c:pt>
                <c:pt idx="2">
                  <c:v>23.674654999999998</c:v>
                </c:pt>
              </c:numCache>
            </c:numRef>
          </c:val>
        </c:ser>
        <c:dLbls>
          <c:showVal val="1"/>
        </c:dLbls>
        <c:gapWidth val="75"/>
        <c:axId val="76571776"/>
        <c:axId val="76573312"/>
      </c:barChart>
      <c:catAx>
        <c:axId val="76571776"/>
        <c:scaling>
          <c:orientation val="minMax"/>
        </c:scaling>
        <c:axPos val="b"/>
        <c:majorTickMark val="none"/>
        <c:tickLblPos val="nextTo"/>
        <c:txPr>
          <a:bodyPr/>
          <a:lstStyle/>
          <a:p>
            <a:pPr>
              <a:defRPr sz="1200"/>
            </a:pPr>
            <a:endParaRPr lang="fr-FR"/>
          </a:p>
        </c:txPr>
        <c:crossAx val="76573312"/>
        <c:crosses val="autoZero"/>
        <c:auto val="1"/>
        <c:lblAlgn val="ctr"/>
        <c:lblOffset val="100"/>
      </c:catAx>
      <c:valAx>
        <c:axId val="76573312"/>
        <c:scaling>
          <c:orientation val="minMax"/>
        </c:scaling>
        <c:axPos val="l"/>
        <c:numFmt formatCode="0" sourceLinked="1"/>
        <c:majorTickMark val="none"/>
        <c:tickLblPos val="nextTo"/>
        <c:txPr>
          <a:bodyPr/>
          <a:lstStyle/>
          <a:p>
            <a:pPr>
              <a:defRPr sz="1400"/>
            </a:pPr>
            <a:endParaRPr lang="fr-FR"/>
          </a:p>
        </c:txPr>
        <c:crossAx val="76571776"/>
        <c:crosses val="autoZero"/>
        <c:crossBetween val="between"/>
      </c:valAx>
    </c:plotArea>
    <c:legend>
      <c:legendPos val="b"/>
      <c:layout>
        <c:manualLayout>
          <c:xMode val="edge"/>
          <c:yMode val="edge"/>
          <c:x val="0.32664408220907981"/>
          <c:y val="0.86628053872150401"/>
          <c:w val="0.35387300986273823"/>
          <c:h val="0.11665146524938089"/>
        </c:manualLayout>
      </c:layout>
      <c:txPr>
        <a:bodyPr/>
        <a:lstStyle/>
        <a:p>
          <a:pPr>
            <a:defRPr sz="1200"/>
          </a:pPr>
          <a:endParaRPr lang="fr-FR"/>
        </a:p>
      </c:txPr>
    </c:legend>
    <c:plotVisOnly val="1"/>
  </c:chart>
  <c:txPr>
    <a:bodyPr/>
    <a:lstStyle/>
    <a:p>
      <a:pPr>
        <a:defRPr sz="1800"/>
      </a:pPr>
      <a:endParaRPr lang="fr-FR"/>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fr-FR"/>
  <c:style val="11"/>
  <c:chart>
    <c:autoTitleDeleted val="1"/>
    <c:plotArea>
      <c:layout/>
      <c:barChart>
        <c:barDir val="col"/>
        <c:grouping val="clustered"/>
        <c:ser>
          <c:idx val="0"/>
          <c:order val="0"/>
          <c:tx>
            <c:strRef>
              <c:f>'Graphique proportion pauvres'!$A$6</c:f>
              <c:strCache>
                <c:ptCount val="1"/>
                <c:pt idx="0">
                  <c:v>National Poverty Line</c:v>
                </c:pt>
              </c:strCache>
            </c:strRef>
          </c:tx>
          <c:dLbls>
            <c:txPr>
              <a:bodyPr/>
              <a:lstStyle/>
              <a:p>
                <a:pPr>
                  <a:defRPr sz="1200"/>
                </a:pPr>
                <a:endParaRPr lang="fr-FR"/>
              </a:p>
            </c:txPr>
            <c:dLblPos val="inEnd"/>
            <c:showVal val="1"/>
          </c:dLbls>
          <c:cat>
            <c:strRef>
              <c:f>'Graphique proportion pauvres'!$B$13:$D$13</c:f>
              <c:strCache>
                <c:ptCount val="3"/>
                <c:pt idx="0">
                  <c:v>National</c:v>
                </c:pt>
                <c:pt idx="1">
                  <c:v>Rural</c:v>
                </c:pt>
                <c:pt idx="2">
                  <c:v>Urban</c:v>
                </c:pt>
              </c:strCache>
            </c:strRef>
          </c:cat>
          <c:val>
            <c:numRef>
              <c:f>'Graphique proportion pauvres'!$B$14:$D$14</c:f>
              <c:numCache>
                <c:formatCode>0.00%</c:formatCode>
                <c:ptCount val="3"/>
                <c:pt idx="0">
                  <c:v>-9.1000000000000004E-3</c:v>
                </c:pt>
                <c:pt idx="1">
                  <c:v>-7.4000000000000012E-3</c:v>
                </c:pt>
                <c:pt idx="2">
                  <c:v>-3.7999999999999999E-2</c:v>
                </c:pt>
              </c:numCache>
            </c:numRef>
          </c:val>
        </c:ser>
        <c:gapWidth val="75"/>
        <c:overlap val="40"/>
        <c:axId val="93936640"/>
        <c:axId val="95585408"/>
      </c:barChart>
      <c:catAx>
        <c:axId val="93936640"/>
        <c:scaling>
          <c:orientation val="minMax"/>
        </c:scaling>
        <c:axPos val="b"/>
        <c:majorTickMark val="none"/>
        <c:tickLblPos val="high"/>
        <c:txPr>
          <a:bodyPr/>
          <a:lstStyle/>
          <a:p>
            <a:pPr>
              <a:defRPr sz="1200"/>
            </a:pPr>
            <a:endParaRPr lang="fr-FR"/>
          </a:p>
        </c:txPr>
        <c:crossAx val="95585408"/>
        <c:crosses val="autoZero"/>
        <c:auto val="1"/>
        <c:lblAlgn val="ctr"/>
        <c:lblOffset val="100"/>
      </c:catAx>
      <c:valAx>
        <c:axId val="95585408"/>
        <c:scaling>
          <c:orientation val="minMax"/>
        </c:scaling>
        <c:axPos val="l"/>
        <c:majorGridlines/>
        <c:numFmt formatCode="0.00%" sourceLinked="1"/>
        <c:majorTickMark val="none"/>
        <c:tickLblPos val="nextTo"/>
        <c:txPr>
          <a:bodyPr/>
          <a:lstStyle/>
          <a:p>
            <a:pPr>
              <a:defRPr sz="1200"/>
            </a:pPr>
            <a:endParaRPr lang="fr-FR"/>
          </a:p>
        </c:txPr>
        <c:crossAx val="93936640"/>
        <c:crosses val="autoZero"/>
        <c:crossBetween val="between"/>
      </c:valAx>
    </c:plotArea>
    <c:plotVisOnly val="1"/>
  </c:chart>
  <c:txPr>
    <a:bodyPr/>
    <a:lstStyle/>
    <a:p>
      <a:pPr>
        <a:defRPr sz="1800"/>
      </a:pPr>
      <a:endParaRPr lang="fr-FR"/>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barChart>
        <c:barDir val="col"/>
        <c:grouping val="clustered"/>
        <c:ser>
          <c:idx val="0"/>
          <c:order val="0"/>
          <c:tx>
            <c:strRef>
              <c:f>'Graphique proportion pauvres'!$B$15</c:f>
              <c:strCache>
                <c:ptCount val="1"/>
                <c:pt idx="0">
                  <c:v>National</c:v>
                </c:pt>
              </c:strCache>
            </c:strRef>
          </c:tx>
          <c:dLbls>
            <c:txPr>
              <a:bodyPr/>
              <a:lstStyle/>
              <a:p>
                <a:pPr>
                  <a:defRPr sz="1200"/>
                </a:pPr>
                <a:endParaRPr lang="fr-FR"/>
              </a:p>
            </c:txPr>
            <c:dLblPos val="inEnd"/>
            <c:showVal val="1"/>
          </c:dLbls>
          <c:cat>
            <c:strRef>
              <c:f>'Graphique proportion pauvres'!$B$15:$D$15</c:f>
              <c:strCache>
                <c:ptCount val="3"/>
                <c:pt idx="0">
                  <c:v>National</c:v>
                </c:pt>
                <c:pt idx="1">
                  <c:v>Female</c:v>
                </c:pt>
                <c:pt idx="2">
                  <c:v>Male</c:v>
                </c:pt>
              </c:strCache>
            </c:strRef>
          </c:cat>
          <c:val>
            <c:numRef>
              <c:f>'Graphique proportion pauvres'!$B$16:$D$16</c:f>
              <c:numCache>
                <c:formatCode>0.00%</c:formatCode>
                <c:ptCount val="3"/>
                <c:pt idx="0">
                  <c:v>-9.1000000000000004E-3</c:v>
                </c:pt>
                <c:pt idx="1">
                  <c:v>-1.0900000000000002E-2</c:v>
                </c:pt>
                <c:pt idx="2">
                  <c:v>-8.9000000000000051E-3</c:v>
                </c:pt>
              </c:numCache>
            </c:numRef>
          </c:val>
        </c:ser>
        <c:gapWidth val="75"/>
        <c:overlap val="40"/>
        <c:axId val="96189440"/>
        <c:axId val="96192768"/>
      </c:barChart>
      <c:catAx>
        <c:axId val="96189440"/>
        <c:scaling>
          <c:orientation val="minMax"/>
        </c:scaling>
        <c:axPos val="b"/>
        <c:majorTickMark val="none"/>
        <c:tickLblPos val="high"/>
        <c:txPr>
          <a:bodyPr/>
          <a:lstStyle/>
          <a:p>
            <a:pPr>
              <a:defRPr sz="1200"/>
            </a:pPr>
            <a:endParaRPr lang="fr-FR"/>
          </a:p>
        </c:txPr>
        <c:crossAx val="96192768"/>
        <c:crosses val="autoZero"/>
        <c:auto val="1"/>
        <c:lblAlgn val="ctr"/>
        <c:lblOffset val="100"/>
      </c:catAx>
      <c:valAx>
        <c:axId val="96192768"/>
        <c:scaling>
          <c:orientation val="minMax"/>
        </c:scaling>
        <c:axPos val="l"/>
        <c:majorGridlines/>
        <c:numFmt formatCode="0.00%" sourceLinked="1"/>
        <c:majorTickMark val="none"/>
        <c:tickLblPos val="nextTo"/>
        <c:txPr>
          <a:bodyPr/>
          <a:lstStyle/>
          <a:p>
            <a:pPr>
              <a:defRPr sz="1200"/>
            </a:pPr>
            <a:endParaRPr lang="fr-FR"/>
          </a:p>
        </c:txPr>
        <c:crossAx val="96189440"/>
        <c:crosses val="autoZero"/>
        <c:crossBetween val="between"/>
      </c:valAx>
    </c:plotArea>
    <c:plotVisOnly val="1"/>
  </c:chart>
  <c:txPr>
    <a:bodyPr/>
    <a:lstStyle/>
    <a:p>
      <a:pPr>
        <a:defRPr sz="1800"/>
      </a:pPr>
      <a:endParaRPr lang="fr-FR"/>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manualLayout>
          <c:layoutTarget val="inner"/>
          <c:xMode val="edge"/>
          <c:yMode val="edge"/>
          <c:x val="4.4068287284318851E-2"/>
          <c:y val="5.1530093147545024E-2"/>
          <c:w val="0.95593171271568123"/>
          <c:h val="0.7204217806208667"/>
        </c:manualLayout>
      </c:layout>
      <c:barChart>
        <c:barDir val="col"/>
        <c:grouping val="clustered"/>
        <c:ser>
          <c:idx val="0"/>
          <c:order val="0"/>
          <c:tx>
            <c:strRef>
              <c:f>'Tableaux proportion'!$B$46</c:f>
              <c:strCache>
                <c:ptCount val="1"/>
                <c:pt idx="0">
                  <c:v>Without AfCFTA</c:v>
                </c:pt>
              </c:strCache>
            </c:strRef>
          </c:tx>
          <c:dLbls>
            <c:txPr>
              <a:bodyPr/>
              <a:lstStyle/>
              <a:p>
                <a:pPr>
                  <a:defRPr sz="1100"/>
                </a:pPr>
                <a:endParaRPr lang="fr-FR"/>
              </a:p>
            </c:txPr>
            <c:showVal val="1"/>
          </c:dLbls>
          <c:cat>
            <c:strRef>
              <c:f>'Tableaux proportion'!$A$47:$A$49</c:f>
              <c:strCache>
                <c:ptCount val="3"/>
                <c:pt idx="0">
                  <c:v>National </c:v>
                </c:pt>
                <c:pt idx="1">
                  <c:v>Female</c:v>
                </c:pt>
                <c:pt idx="2">
                  <c:v>Male</c:v>
                </c:pt>
              </c:strCache>
            </c:strRef>
          </c:cat>
          <c:val>
            <c:numRef>
              <c:f>'Tableaux proportion'!$B$47:$B$49</c:f>
              <c:numCache>
                <c:formatCode>0.0</c:formatCode>
                <c:ptCount val="3"/>
                <c:pt idx="0" formatCode="0">
                  <c:v>443.92397999999986</c:v>
                </c:pt>
                <c:pt idx="1">
                  <c:v>38.324748</c:v>
                </c:pt>
                <c:pt idx="2" formatCode="0">
                  <c:v>405.59924000000001</c:v>
                </c:pt>
              </c:numCache>
            </c:numRef>
          </c:val>
        </c:ser>
        <c:ser>
          <c:idx val="1"/>
          <c:order val="1"/>
          <c:tx>
            <c:strRef>
              <c:f>'Tableaux proportion'!$C$46</c:f>
              <c:strCache>
                <c:ptCount val="1"/>
                <c:pt idx="0">
                  <c:v>With AfCFTA</c:v>
                </c:pt>
              </c:strCache>
            </c:strRef>
          </c:tx>
          <c:dLbls>
            <c:txPr>
              <a:bodyPr/>
              <a:lstStyle/>
              <a:p>
                <a:pPr>
                  <a:defRPr sz="1100"/>
                </a:pPr>
                <a:endParaRPr lang="fr-FR"/>
              </a:p>
            </c:txPr>
            <c:showVal val="1"/>
          </c:dLbls>
          <c:cat>
            <c:strRef>
              <c:f>'Tableaux proportion'!$A$47:$A$49</c:f>
              <c:strCache>
                <c:ptCount val="3"/>
                <c:pt idx="0">
                  <c:v>National </c:v>
                </c:pt>
                <c:pt idx="1">
                  <c:v>Female</c:v>
                </c:pt>
                <c:pt idx="2">
                  <c:v>Male</c:v>
                </c:pt>
              </c:strCache>
            </c:strRef>
          </c:cat>
          <c:val>
            <c:numRef>
              <c:f>'Tableaux proportion'!$C$47:$C$49</c:f>
              <c:numCache>
                <c:formatCode>0.0</c:formatCode>
                <c:ptCount val="3"/>
                <c:pt idx="0" formatCode="0">
                  <c:v>439.87996999999996</c:v>
                </c:pt>
                <c:pt idx="1">
                  <c:v>37.906679999999994</c:v>
                </c:pt>
                <c:pt idx="2" formatCode="0">
                  <c:v>401.97328999999991</c:v>
                </c:pt>
              </c:numCache>
            </c:numRef>
          </c:val>
        </c:ser>
        <c:dLbls>
          <c:showVal val="1"/>
        </c:dLbls>
        <c:gapWidth val="75"/>
        <c:axId val="96338688"/>
        <c:axId val="96340224"/>
      </c:barChart>
      <c:catAx>
        <c:axId val="96338688"/>
        <c:scaling>
          <c:orientation val="minMax"/>
        </c:scaling>
        <c:axPos val="b"/>
        <c:majorTickMark val="none"/>
        <c:tickLblPos val="nextTo"/>
        <c:txPr>
          <a:bodyPr/>
          <a:lstStyle/>
          <a:p>
            <a:pPr>
              <a:defRPr sz="1200"/>
            </a:pPr>
            <a:endParaRPr lang="fr-FR"/>
          </a:p>
        </c:txPr>
        <c:crossAx val="96340224"/>
        <c:crosses val="autoZero"/>
        <c:auto val="1"/>
        <c:lblAlgn val="ctr"/>
        <c:lblOffset val="100"/>
      </c:catAx>
      <c:valAx>
        <c:axId val="96340224"/>
        <c:scaling>
          <c:orientation val="minMax"/>
        </c:scaling>
        <c:axPos val="l"/>
        <c:numFmt formatCode="0" sourceLinked="1"/>
        <c:majorTickMark val="none"/>
        <c:tickLblPos val="nextTo"/>
        <c:txPr>
          <a:bodyPr/>
          <a:lstStyle/>
          <a:p>
            <a:pPr>
              <a:defRPr sz="1200"/>
            </a:pPr>
            <a:endParaRPr lang="fr-FR"/>
          </a:p>
        </c:txPr>
        <c:crossAx val="96338688"/>
        <c:crosses val="autoZero"/>
        <c:crossBetween val="between"/>
      </c:valAx>
    </c:plotArea>
    <c:legend>
      <c:legendPos val="b"/>
      <c:layout>
        <c:manualLayout>
          <c:xMode val="edge"/>
          <c:yMode val="edge"/>
          <c:x val="0.62426757603855998"/>
          <c:y val="3.6001116834971456E-3"/>
          <c:w val="0.3757324239614403"/>
          <c:h val="7.4574381168988887E-2"/>
        </c:manualLayout>
      </c:layout>
      <c:txPr>
        <a:bodyPr/>
        <a:lstStyle/>
        <a:p>
          <a:pPr>
            <a:defRPr sz="1200"/>
          </a:pPr>
          <a:endParaRPr lang="fr-FR"/>
        </a:p>
      </c:txPr>
    </c:legend>
    <c:plotVisOnly val="1"/>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fr-FR"/>
  <c:style val="10"/>
  <c:chart>
    <c:autoTitleDeleted val="1"/>
    <c:plotArea>
      <c:layout>
        <c:manualLayout>
          <c:layoutTarget val="inner"/>
          <c:xMode val="edge"/>
          <c:yMode val="edge"/>
          <c:x val="5.61555329831077E-2"/>
          <c:y val="7.1366008137202341E-2"/>
          <c:w val="0.92536768401394542"/>
          <c:h val="0.694604522565339"/>
        </c:manualLayout>
      </c:layout>
      <c:barChart>
        <c:barDir val="col"/>
        <c:grouping val="clustered"/>
        <c:ser>
          <c:idx val="0"/>
          <c:order val="0"/>
          <c:tx>
            <c:strRef>
              <c:f>'Tableaux proportion'!$B$51</c:f>
              <c:strCache>
                <c:ptCount val="1"/>
                <c:pt idx="0">
                  <c:v>Without AfCFTA</c:v>
                </c:pt>
              </c:strCache>
            </c:strRef>
          </c:tx>
          <c:dLbls>
            <c:txPr>
              <a:bodyPr/>
              <a:lstStyle/>
              <a:p>
                <a:pPr>
                  <a:defRPr sz="1200"/>
                </a:pPr>
                <a:endParaRPr lang="fr-FR"/>
              </a:p>
            </c:txPr>
            <c:showVal val="1"/>
          </c:dLbls>
          <c:cat>
            <c:strRef>
              <c:f>'Tableaux proportion'!$A$52:$A$56</c:f>
              <c:strCache>
                <c:ptCount val="5"/>
                <c:pt idx="0">
                  <c:v>National </c:v>
                </c:pt>
                <c:pt idx="1">
                  <c:v>Never attended school</c:v>
                </c:pt>
                <c:pt idx="2">
                  <c:v>Primary education</c:v>
                </c:pt>
                <c:pt idx="3">
                  <c:v>Secondary education</c:v>
                </c:pt>
                <c:pt idx="4">
                  <c:v>Higher education</c:v>
                </c:pt>
              </c:strCache>
            </c:strRef>
          </c:cat>
          <c:val>
            <c:numRef>
              <c:f>'Tableaux proportion'!$B$52:$B$56</c:f>
              <c:numCache>
                <c:formatCode>0</c:formatCode>
                <c:ptCount val="5"/>
                <c:pt idx="0">
                  <c:v>443.92397999999986</c:v>
                </c:pt>
                <c:pt idx="1">
                  <c:v>334.25936999999999</c:v>
                </c:pt>
                <c:pt idx="2">
                  <c:v>63.829661999999999</c:v>
                </c:pt>
                <c:pt idx="3">
                  <c:v>22.673069999999999</c:v>
                </c:pt>
                <c:pt idx="4">
                  <c:v>23.161877000000004</c:v>
                </c:pt>
              </c:numCache>
            </c:numRef>
          </c:val>
        </c:ser>
        <c:ser>
          <c:idx val="1"/>
          <c:order val="1"/>
          <c:tx>
            <c:strRef>
              <c:f>'Tableaux proportion'!$C$51</c:f>
              <c:strCache>
                <c:ptCount val="1"/>
                <c:pt idx="0">
                  <c:v>With AfCFTA</c:v>
                </c:pt>
              </c:strCache>
            </c:strRef>
          </c:tx>
          <c:dLbls>
            <c:txPr>
              <a:bodyPr/>
              <a:lstStyle/>
              <a:p>
                <a:pPr>
                  <a:defRPr sz="1200"/>
                </a:pPr>
                <a:endParaRPr lang="fr-FR"/>
              </a:p>
            </c:txPr>
            <c:showVal val="1"/>
          </c:dLbls>
          <c:cat>
            <c:strRef>
              <c:f>'Tableaux proportion'!$A$52:$A$56</c:f>
              <c:strCache>
                <c:ptCount val="5"/>
                <c:pt idx="0">
                  <c:v>National </c:v>
                </c:pt>
                <c:pt idx="1">
                  <c:v>Never attended school</c:v>
                </c:pt>
                <c:pt idx="2">
                  <c:v>Primary education</c:v>
                </c:pt>
                <c:pt idx="3">
                  <c:v>Secondary education</c:v>
                </c:pt>
                <c:pt idx="4">
                  <c:v>Higher education</c:v>
                </c:pt>
              </c:strCache>
            </c:strRef>
          </c:cat>
          <c:val>
            <c:numRef>
              <c:f>'Tableaux proportion'!$C$52:$C$56</c:f>
              <c:numCache>
                <c:formatCode>0</c:formatCode>
                <c:ptCount val="5"/>
                <c:pt idx="0">
                  <c:v>439.87996999999996</c:v>
                </c:pt>
                <c:pt idx="1">
                  <c:v>331.34199999999993</c:v>
                </c:pt>
                <c:pt idx="2">
                  <c:v>63.21</c:v>
                </c:pt>
                <c:pt idx="3">
                  <c:v>22.382999999999996</c:v>
                </c:pt>
                <c:pt idx="4">
                  <c:v>22.944999999999997</c:v>
                </c:pt>
              </c:numCache>
            </c:numRef>
          </c:val>
        </c:ser>
        <c:dLbls>
          <c:showVal val="1"/>
        </c:dLbls>
        <c:gapWidth val="75"/>
        <c:axId val="105388288"/>
        <c:axId val="110620672"/>
      </c:barChart>
      <c:catAx>
        <c:axId val="105388288"/>
        <c:scaling>
          <c:orientation val="minMax"/>
        </c:scaling>
        <c:axPos val="b"/>
        <c:majorTickMark val="none"/>
        <c:tickLblPos val="low"/>
        <c:txPr>
          <a:bodyPr/>
          <a:lstStyle/>
          <a:p>
            <a:pPr>
              <a:defRPr sz="1200"/>
            </a:pPr>
            <a:endParaRPr lang="fr-FR"/>
          </a:p>
        </c:txPr>
        <c:crossAx val="110620672"/>
        <c:crosses val="autoZero"/>
        <c:auto val="1"/>
        <c:lblAlgn val="ctr"/>
        <c:lblOffset val="100"/>
      </c:catAx>
      <c:valAx>
        <c:axId val="110620672"/>
        <c:scaling>
          <c:orientation val="minMax"/>
        </c:scaling>
        <c:axPos val="l"/>
        <c:numFmt formatCode="0" sourceLinked="1"/>
        <c:majorTickMark val="none"/>
        <c:tickLblPos val="nextTo"/>
        <c:txPr>
          <a:bodyPr/>
          <a:lstStyle/>
          <a:p>
            <a:pPr>
              <a:defRPr sz="1100"/>
            </a:pPr>
            <a:endParaRPr lang="fr-FR"/>
          </a:p>
        </c:txPr>
        <c:crossAx val="105388288"/>
        <c:crosses val="autoZero"/>
        <c:crossBetween val="between"/>
      </c:valAx>
    </c:plotArea>
    <c:legend>
      <c:legendPos val="b"/>
      <c:layout>
        <c:manualLayout>
          <c:xMode val="edge"/>
          <c:yMode val="edge"/>
          <c:x val="0.69437668301405653"/>
          <c:y val="4.2834954474075024E-4"/>
          <c:w val="0.27977010490897836"/>
          <c:h val="0.1101587435591674"/>
        </c:manualLayout>
      </c:layout>
      <c:txPr>
        <a:bodyPr/>
        <a:lstStyle/>
        <a:p>
          <a:pPr>
            <a:defRPr sz="1200"/>
          </a:pPr>
          <a:endParaRPr lang="fr-FR"/>
        </a:p>
      </c:txPr>
    </c:legend>
    <c:plotVisOnly val="1"/>
  </c:chart>
  <c:txPr>
    <a:bodyPr/>
    <a:lstStyle/>
    <a:p>
      <a:pPr>
        <a:defRPr sz="1800"/>
      </a:pPr>
      <a:endParaRPr lang="fr-FR"/>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fr-FR"/>
  <c:style val="12"/>
  <c:chart>
    <c:autoTitleDeleted val="1"/>
    <c:plotArea>
      <c:layout/>
      <c:barChart>
        <c:barDir val="col"/>
        <c:grouping val="clustered"/>
        <c:ser>
          <c:idx val="0"/>
          <c:order val="0"/>
          <c:tx>
            <c:strRef>
              <c:f>'Graphique proportion pauvres'!$B$17</c:f>
              <c:strCache>
                <c:ptCount val="1"/>
                <c:pt idx="0">
                  <c:v>National </c:v>
                </c:pt>
              </c:strCache>
            </c:strRef>
          </c:tx>
          <c:dLbls>
            <c:txPr>
              <a:bodyPr/>
              <a:lstStyle/>
              <a:p>
                <a:pPr>
                  <a:defRPr sz="1200"/>
                </a:pPr>
                <a:endParaRPr lang="fr-FR"/>
              </a:p>
            </c:txPr>
            <c:showVal val="1"/>
          </c:dLbls>
          <c:cat>
            <c:strRef>
              <c:f>'Graphique proportion pauvres'!$B$17:$F$17</c:f>
              <c:strCache>
                <c:ptCount val="5"/>
                <c:pt idx="0">
                  <c:v>National </c:v>
                </c:pt>
                <c:pt idx="1">
                  <c:v>Never attended school</c:v>
                </c:pt>
                <c:pt idx="2">
                  <c:v>Primary education</c:v>
                </c:pt>
                <c:pt idx="3">
                  <c:v>Secondary education</c:v>
                </c:pt>
                <c:pt idx="4">
                  <c:v>Higher education</c:v>
                </c:pt>
              </c:strCache>
            </c:strRef>
          </c:cat>
          <c:val>
            <c:numRef>
              <c:f>'Graphique proportion pauvres'!$B$18:$F$18</c:f>
              <c:numCache>
                <c:formatCode>0.00%</c:formatCode>
                <c:ptCount val="5"/>
                <c:pt idx="0">
                  <c:v>-9.1000000000000004E-3</c:v>
                </c:pt>
                <c:pt idx="1">
                  <c:v>-8.7000000000000029E-3</c:v>
                </c:pt>
                <c:pt idx="2">
                  <c:v>-9.7000000000000003E-3</c:v>
                </c:pt>
                <c:pt idx="3">
                  <c:v>-1.2800000000000002E-2</c:v>
                </c:pt>
                <c:pt idx="4">
                  <c:v>-9.4000000000000021E-3</c:v>
                </c:pt>
              </c:numCache>
            </c:numRef>
          </c:val>
        </c:ser>
        <c:dLbls>
          <c:showVal val="1"/>
        </c:dLbls>
        <c:gapWidth val="75"/>
        <c:axId val="112636672"/>
        <c:axId val="112638208"/>
      </c:barChart>
      <c:catAx>
        <c:axId val="112636672"/>
        <c:scaling>
          <c:orientation val="minMax"/>
        </c:scaling>
        <c:axPos val="b"/>
        <c:majorTickMark val="none"/>
        <c:tickLblPos val="high"/>
        <c:txPr>
          <a:bodyPr/>
          <a:lstStyle/>
          <a:p>
            <a:pPr>
              <a:defRPr sz="1200"/>
            </a:pPr>
            <a:endParaRPr lang="fr-FR"/>
          </a:p>
        </c:txPr>
        <c:crossAx val="112638208"/>
        <c:crosses val="autoZero"/>
        <c:auto val="1"/>
        <c:lblAlgn val="ctr"/>
        <c:lblOffset val="100"/>
      </c:catAx>
      <c:valAx>
        <c:axId val="112638208"/>
        <c:scaling>
          <c:orientation val="minMax"/>
        </c:scaling>
        <c:axPos val="l"/>
        <c:numFmt formatCode="0.00%" sourceLinked="1"/>
        <c:majorTickMark val="none"/>
        <c:tickLblPos val="nextTo"/>
        <c:txPr>
          <a:bodyPr/>
          <a:lstStyle/>
          <a:p>
            <a:pPr>
              <a:defRPr sz="1200"/>
            </a:pPr>
            <a:endParaRPr lang="fr-FR"/>
          </a:p>
        </c:txPr>
        <c:crossAx val="112636672"/>
        <c:crosses val="autoZero"/>
        <c:crossBetween val="between"/>
      </c:valAx>
    </c:plotArea>
    <c:plotVisOnly val="1"/>
  </c:chart>
  <c:txPr>
    <a:bodyPr/>
    <a:lstStyle/>
    <a:p>
      <a:pPr>
        <a:defRPr sz="1800"/>
      </a:pPr>
      <a:endParaRPr lang="fr-FR"/>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fr-FR"/>
  <c:style val="10"/>
  <c:chart>
    <c:autoTitleDeleted val="1"/>
    <c:plotArea>
      <c:layout>
        <c:manualLayout>
          <c:layoutTarget val="inner"/>
          <c:xMode val="edge"/>
          <c:yMode val="edge"/>
          <c:x val="5.6103334197434858E-2"/>
          <c:y val="6.5271450695196367E-2"/>
          <c:w val="0.94389663524734879"/>
          <c:h val="0.7512098795518598"/>
        </c:manualLayout>
      </c:layout>
      <c:barChart>
        <c:barDir val="col"/>
        <c:grouping val="clustered"/>
        <c:ser>
          <c:idx val="0"/>
          <c:order val="0"/>
          <c:tx>
            <c:strRef>
              <c:f>'Tableaux proportion'!$B$59</c:f>
              <c:strCache>
                <c:ptCount val="1"/>
                <c:pt idx="0">
                  <c:v>Without AfCFTA</c:v>
                </c:pt>
              </c:strCache>
            </c:strRef>
          </c:tx>
          <c:dLbls>
            <c:txPr>
              <a:bodyPr/>
              <a:lstStyle/>
              <a:p>
                <a:pPr>
                  <a:defRPr sz="1200"/>
                </a:pPr>
                <a:endParaRPr lang="fr-FR"/>
              </a:p>
            </c:txPr>
            <c:showVal val="1"/>
          </c:dLbls>
          <c:cat>
            <c:strRef>
              <c:f>'Tableaux proportion'!$A$60:$A$64</c:f>
              <c:strCache>
                <c:ptCount val="5"/>
                <c:pt idx="0">
                  <c:v>National </c:v>
                </c:pt>
                <c:pt idx="1">
                  <c:v>Unemployed and inactive people</c:v>
                </c:pt>
                <c:pt idx="2">
                  <c:v>Farmers</c:v>
                </c:pt>
                <c:pt idx="3">
                  <c:v>Self-employed                               non-farmers</c:v>
                </c:pt>
                <c:pt idx="4">
                  <c:v>Formal sector employees</c:v>
                </c:pt>
              </c:strCache>
            </c:strRef>
          </c:cat>
          <c:val>
            <c:numRef>
              <c:f>'Tableaux proportion'!$B$60:$B$64</c:f>
              <c:numCache>
                <c:formatCode>0</c:formatCode>
                <c:ptCount val="5"/>
                <c:pt idx="0">
                  <c:v>443.92397999999986</c:v>
                </c:pt>
                <c:pt idx="1">
                  <c:v>67.70385899999998</c:v>
                </c:pt>
                <c:pt idx="2">
                  <c:v>6.1177049999999982</c:v>
                </c:pt>
                <c:pt idx="3">
                  <c:v>201.79138</c:v>
                </c:pt>
                <c:pt idx="4">
                  <c:v>168.31104000000005</c:v>
                </c:pt>
              </c:numCache>
            </c:numRef>
          </c:val>
        </c:ser>
        <c:ser>
          <c:idx val="1"/>
          <c:order val="1"/>
          <c:tx>
            <c:strRef>
              <c:f>'Tableaux proportion'!$C$59</c:f>
              <c:strCache>
                <c:ptCount val="1"/>
                <c:pt idx="0">
                  <c:v>With AfCFTA</c:v>
                </c:pt>
              </c:strCache>
            </c:strRef>
          </c:tx>
          <c:dLbls>
            <c:txPr>
              <a:bodyPr/>
              <a:lstStyle/>
              <a:p>
                <a:pPr>
                  <a:defRPr sz="1200"/>
                </a:pPr>
                <a:endParaRPr lang="fr-FR"/>
              </a:p>
            </c:txPr>
            <c:showVal val="1"/>
          </c:dLbls>
          <c:cat>
            <c:strRef>
              <c:f>'Tableaux proportion'!$A$60:$A$64</c:f>
              <c:strCache>
                <c:ptCount val="5"/>
                <c:pt idx="0">
                  <c:v>National </c:v>
                </c:pt>
                <c:pt idx="1">
                  <c:v>Unemployed and inactive people</c:v>
                </c:pt>
                <c:pt idx="2">
                  <c:v>Farmers</c:v>
                </c:pt>
                <c:pt idx="3">
                  <c:v>Self-employed                               non-farmers</c:v>
                </c:pt>
                <c:pt idx="4">
                  <c:v>Formal sector employees</c:v>
                </c:pt>
              </c:strCache>
            </c:strRef>
          </c:cat>
          <c:val>
            <c:numRef>
              <c:f>'Tableaux proportion'!$C$60:$C$64</c:f>
              <c:numCache>
                <c:formatCode>0</c:formatCode>
                <c:ptCount val="5"/>
                <c:pt idx="0">
                  <c:v>439.87996999999996</c:v>
                </c:pt>
                <c:pt idx="1">
                  <c:v>67.02</c:v>
                </c:pt>
                <c:pt idx="2">
                  <c:v>6.0579999999999989</c:v>
                </c:pt>
                <c:pt idx="3">
                  <c:v>200.00700000000001</c:v>
                </c:pt>
                <c:pt idx="4">
                  <c:v>166.79499999999999</c:v>
                </c:pt>
              </c:numCache>
            </c:numRef>
          </c:val>
        </c:ser>
        <c:dLbls>
          <c:showVal val="1"/>
        </c:dLbls>
        <c:gapWidth val="75"/>
        <c:axId val="114206208"/>
        <c:axId val="114208128"/>
      </c:barChart>
      <c:catAx>
        <c:axId val="114206208"/>
        <c:scaling>
          <c:orientation val="minMax"/>
        </c:scaling>
        <c:axPos val="b"/>
        <c:majorTickMark val="none"/>
        <c:tickLblPos val="nextTo"/>
        <c:txPr>
          <a:bodyPr/>
          <a:lstStyle/>
          <a:p>
            <a:pPr>
              <a:defRPr sz="1200"/>
            </a:pPr>
            <a:endParaRPr lang="fr-FR"/>
          </a:p>
        </c:txPr>
        <c:crossAx val="114208128"/>
        <c:crosses val="autoZero"/>
        <c:auto val="1"/>
        <c:lblAlgn val="ctr"/>
        <c:lblOffset val="100"/>
      </c:catAx>
      <c:valAx>
        <c:axId val="114208128"/>
        <c:scaling>
          <c:orientation val="minMax"/>
        </c:scaling>
        <c:axPos val="l"/>
        <c:numFmt formatCode="0" sourceLinked="1"/>
        <c:majorTickMark val="none"/>
        <c:tickLblPos val="nextTo"/>
        <c:crossAx val="114206208"/>
        <c:crosses val="autoZero"/>
        <c:crossBetween val="between"/>
      </c:valAx>
    </c:plotArea>
    <c:legend>
      <c:legendPos val="b"/>
      <c:layout>
        <c:manualLayout>
          <c:xMode val="edge"/>
          <c:yMode val="edge"/>
          <c:x val="0.72699122612107447"/>
          <c:y val="8.6564455801281206E-5"/>
          <c:w val="0.25768299136353284"/>
          <c:h val="0.10630902121986445"/>
        </c:manualLayout>
      </c:layout>
    </c:legend>
    <c:plotVisOnly val="1"/>
  </c:chart>
  <c:txPr>
    <a:bodyPr/>
    <a:lstStyle/>
    <a:p>
      <a:pPr>
        <a:defRPr sz="1100"/>
      </a:pPr>
      <a:endParaRPr lang="fr-FR"/>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fr-FR"/>
  <c:style val="12"/>
  <c:chart>
    <c:autoTitleDeleted val="1"/>
    <c:plotArea>
      <c:layout/>
      <c:barChart>
        <c:barDir val="col"/>
        <c:grouping val="clustered"/>
        <c:ser>
          <c:idx val="0"/>
          <c:order val="0"/>
          <c:tx>
            <c:strRef>
              <c:f>'Graphique proportion pauvres'!$B$20</c:f>
              <c:strCache>
                <c:ptCount val="1"/>
                <c:pt idx="0">
                  <c:v>National </c:v>
                </c:pt>
              </c:strCache>
            </c:strRef>
          </c:tx>
          <c:dLbls>
            <c:txPr>
              <a:bodyPr/>
              <a:lstStyle/>
              <a:p>
                <a:pPr>
                  <a:defRPr sz="1200"/>
                </a:pPr>
                <a:endParaRPr lang="fr-FR"/>
              </a:p>
            </c:txPr>
            <c:showVal val="1"/>
          </c:dLbls>
          <c:cat>
            <c:strRef>
              <c:f>'Graphique proportion pauvres'!$B$20:$F$20</c:f>
              <c:strCache>
                <c:ptCount val="5"/>
                <c:pt idx="0">
                  <c:v>National </c:v>
                </c:pt>
                <c:pt idx="1">
                  <c:v>Unemployed and inactive people</c:v>
                </c:pt>
                <c:pt idx="2">
                  <c:v>Farmers</c:v>
                </c:pt>
                <c:pt idx="3">
                  <c:v>Self-employed                               non-farmers</c:v>
                </c:pt>
                <c:pt idx="4">
                  <c:v>Formal sector employees</c:v>
                </c:pt>
              </c:strCache>
            </c:strRef>
          </c:cat>
          <c:val>
            <c:numRef>
              <c:f>'Graphique proportion pauvres'!$B$21:$F$21</c:f>
              <c:numCache>
                <c:formatCode>0.00%</c:formatCode>
                <c:ptCount val="5"/>
                <c:pt idx="0">
                  <c:v>-9.1000000000000004E-3</c:v>
                </c:pt>
                <c:pt idx="1">
                  <c:v>-1.0100000000000001E-2</c:v>
                </c:pt>
                <c:pt idx="2">
                  <c:v>-9.8000000000000032E-3</c:v>
                </c:pt>
                <c:pt idx="3">
                  <c:v>-8.8000000000000023E-3</c:v>
                </c:pt>
                <c:pt idx="4">
                  <c:v>-9.0000000000000028E-3</c:v>
                </c:pt>
              </c:numCache>
            </c:numRef>
          </c:val>
        </c:ser>
        <c:dLbls>
          <c:showVal val="1"/>
        </c:dLbls>
        <c:gapWidth val="75"/>
        <c:axId val="114434048"/>
        <c:axId val="114435968"/>
      </c:barChart>
      <c:catAx>
        <c:axId val="114434048"/>
        <c:scaling>
          <c:orientation val="minMax"/>
        </c:scaling>
        <c:axPos val="b"/>
        <c:majorTickMark val="none"/>
        <c:tickLblPos val="high"/>
        <c:txPr>
          <a:bodyPr/>
          <a:lstStyle/>
          <a:p>
            <a:pPr>
              <a:defRPr sz="1200"/>
            </a:pPr>
            <a:endParaRPr lang="fr-FR"/>
          </a:p>
        </c:txPr>
        <c:crossAx val="114435968"/>
        <c:crosses val="autoZero"/>
        <c:auto val="1"/>
        <c:lblAlgn val="ctr"/>
        <c:lblOffset val="100"/>
      </c:catAx>
      <c:valAx>
        <c:axId val="114435968"/>
        <c:scaling>
          <c:orientation val="minMax"/>
        </c:scaling>
        <c:axPos val="l"/>
        <c:numFmt formatCode="0.00%" sourceLinked="1"/>
        <c:majorTickMark val="none"/>
        <c:tickLblPos val="nextTo"/>
        <c:txPr>
          <a:bodyPr/>
          <a:lstStyle/>
          <a:p>
            <a:pPr>
              <a:defRPr sz="1100"/>
            </a:pPr>
            <a:endParaRPr lang="fr-FR"/>
          </a:p>
        </c:txPr>
        <c:crossAx val="114434048"/>
        <c:crosses val="autoZero"/>
        <c:crossBetween val="between"/>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361387-1BE9-45BA-9563-9EE7C3B6F9C9}" type="doc">
      <dgm:prSet loTypeId="urn:microsoft.com/office/officeart/2005/8/layout/process4" loCatId="list" qsTypeId="urn:microsoft.com/office/officeart/2005/8/quickstyle/simple1" qsCatId="simple" csTypeId="urn:microsoft.com/office/officeart/2005/8/colors/colorful2" csCatId="colorful" phldr="1"/>
      <dgm:spPr/>
      <dgm:t>
        <a:bodyPr/>
        <a:lstStyle/>
        <a:p>
          <a:endParaRPr lang="fr-FR"/>
        </a:p>
      </dgm:t>
    </dgm:pt>
    <dgm:pt modelId="{1C64CFAC-8186-43DE-ADB6-E8B4B8EFEA4F}">
      <dgm:prSet phldrT="[Texte]" custT="1"/>
      <dgm:spPr/>
      <dgm:t>
        <a:bodyPr/>
        <a:lstStyle/>
        <a:p>
          <a:r>
            <a:rPr lang="fr-FR" sz="1600" b="1" i="0" dirty="0" smtClean="0">
              <a:latin typeface="+mj-lt"/>
              <a:ea typeface="Tahoma" pitchFamily="34" charset="0"/>
              <a:cs typeface="Times New Roman" pitchFamily="18" charset="0"/>
            </a:rPr>
            <a:t>Computable</a:t>
          </a:r>
          <a:r>
            <a:rPr lang="fr-FR" sz="1800" b="1" i="0" dirty="0" smtClean="0">
              <a:latin typeface="+mj-lt"/>
              <a:ea typeface="Tahoma" pitchFamily="34" charset="0"/>
              <a:cs typeface="Times New Roman" pitchFamily="18" charset="0"/>
            </a:rPr>
            <a:t> General </a:t>
          </a:r>
          <a:r>
            <a:rPr lang="fr-FR" sz="1800" b="1" i="0" dirty="0" err="1" smtClean="0">
              <a:latin typeface="+mj-lt"/>
              <a:ea typeface="Tahoma" pitchFamily="34" charset="0"/>
              <a:cs typeface="Times New Roman" pitchFamily="18" charset="0"/>
            </a:rPr>
            <a:t>Equilibrium</a:t>
          </a:r>
          <a:r>
            <a:rPr lang="fr-FR" sz="1800" b="1" i="0" dirty="0" smtClean="0">
              <a:latin typeface="+mj-lt"/>
              <a:ea typeface="Tahoma" pitchFamily="34" charset="0"/>
              <a:cs typeface="Times New Roman" pitchFamily="18" charset="0"/>
            </a:rPr>
            <a:t> Model</a:t>
          </a:r>
          <a:endParaRPr lang="fr-FR" sz="1800" b="1" i="0" dirty="0">
            <a:latin typeface="+mj-lt"/>
            <a:ea typeface="Tahoma" pitchFamily="34" charset="0"/>
            <a:cs typeface="Times New Roman" pitchFamily="18" charset="0"/>
          </a:endParaRPr>
        </a:p>
      </dgm:t>
    </dgm:pt>
    <dgm:pt modelId="{4E218438-99EC-45C7-B041-0F6C7CD3DBEC}" type="parTrans" cxnId="{E5512549-4552-4793-A85F-CE1EF630B88E}">
      <dgm:prSet/>
      <dgm:spPr/>
      <dgm:t>
        <a:bodyPr/>
        <a:lstStyle/>
        <a:p>
          <a:endParaRPr lang="fr-FR" sz="2000">
            <a:latin typeface="+mj-lt"/>
            <a:ea typeface="Tahoma" pitchFamily="34" charset="0"/>
            <a:cs typeface="Times New Roman" pitchFamily="18" charset="0"/>
          </a:endParaRPr>
        </a:p>
      </dgm:t>
    </dgm:pt>
    <dgm:pt modelId="{5EA9F94B-E23F-4DD5-A296-E7BF0000C6A1}" type="sibTrans" cxnId="{E5512549-4552-4793-A85F-CE1EF630B88E}">
      <dgm:prSet/>
      <dgm:spPr/>
      <dgm:t>
        <a:bodyPr/>
        <a:lstStyle/>
        <a:p>
          <a:endParaRPr lang="fr-FR" sz="2000">
            <a:latin typeface="+mj-lt"/>
            <a:ea typeface="Tahoma" pitchFamily="34" charset="0"/>
            <a:cs typeface="Times New Roman" pitchFamily="18" charset="0"/>
          </a:endParaRPr>
        </a:p>
      </dgm:t>
    </dgm:pt>
    <dgm:pt modelId="{982CD998-D1D1-47AA-9BA4-C8418B720F32}">
      <dgm:prSet phldrT="[Texte]" custT="1"/>
      <dgm:spPr/>
      <dgm:t>
        <a:bodyPr/>
        <a:lstStyle/>
        <a:p>
          <a:pPr algn="ctr"/>
          <a:r>
            <a:rPr lang="fr-FR" sz="1600" b="1" dirty="0">
              <a:latin typeface="+mj-lt"/>
              <a:ea typeface="Tahoma" pitchFamily="34" charset="0"/>
              <a:cs typeface="Times New Roman" pitchFamily="18" charset="0"/>
            </a:rPr>
            <a:t>Input </a:t>
          </a:r>
          <a:r>
            <a:rPr lang="fr-FR" sz="1600" b="1" dirty="0" smtClean="0">
              <a:latin typeface="+mj-lt"/>
              <a:ea typeface="Tahoma" pitchFamily="34" charset="0"/>
              <a:cs typeface="Times New Roman" pitchFamily="18" charset="0"/>
            </a:rPr>
            <a:t>:</a:t>
          </a:r>
          <a:endParaRPr lang="fr-FR" sz="1600" b="1" dirty="0">
            <a:latin typeface="+mj-lt"/>
            <a:ea typeface="Tahoma" pitchFamily="34" charset="0"/>
            <a:cs typeface="Times New Roman" pitchFamily="18" charset="0"/>
          </a:endParaRPr>
        </a:p>
        <a:p>
          <a:pPr algn="l"/>
          <a:r>
            <a:rPr lang="fr-FR" sz="1400" dirty="0">
              <a:latin typeface="+mj-lt"/>
              <a:ea typeface="Tahoma" pitchFamily="34" charset="0"/>
              <a:cs typeface="Times New Roman" pitchFamily="18" charset="0"/>
            </a:rPr>
            <a:t> </a:t>
          </a:r>
          <a:r>
            <a:rPr lang="fr-FR" sz="1400" dirty="0" smtClean="0">
              <a:latin typeface="+mj-lt"/>
              <a:ea typeface="Tahoma" pitchFamily="34" charset="0"/>
              <a:cs typeface="Times New Roman" pitchFamily="18" charset="0"/>
            </a:rPr>
            <a:t>Social </a:t>
          </a:r>
          <a:r>
            <a:rPr lang="fr-FR" sz="1400" dirty="0" err="1" smtClean="0">
              <a:latin typeface="+mj-lt"/>
              <a:ea typeface="Tahoma" pitchFamily="34" charset="0"/>
              <a:cs typeface="Times New Roman" pitchFamily="18" charset="0"/>
            </a:rPr>
            <a:t>accounting</a:t>
          </a:r>
          <a:r>
            <a:rPr lang="fr-FR" sz="1400" dirty="0" smtClean="0">
              <a:latin typeface="+mj-lt"/>
              <a:ea typeface="Tahoma" pitchFamily="34" charset="0"/>
              <a:cs typeface="Times New Roman" pitchFamily="18" charset="0"/>
            </a:rPr>
            <a:t> </a:t>
          </a:r>
          <a:r>
            <a:rPr lang="fr-FR" sz="1400" dirty="0" err="1" smtClean="0">
              <a:latin typeface="+mj-lt"/>
              <a:ea typeface="Tahoma" pitchFamily="34" charset="0"/>
              <a:cs typeface="Times New Roman" pitchFamily="18" charset="0"/>
            </a:rPr>
            <a:t>matrix</a:t>
          </a:r>
          <a:r>
            <a:rPr lang="fr-FR" sz="1400" dirty="0" smtClean="0">
              <a:latin typeface="+mj-lt"/>
              <a:ea typeface="Tahoma" pitchFamily="34" charset="0"/>
              <a:cs typeface="Times New Roman" pitchFamily="18" charset="0"/>
            </a:rPr>
            <a:t> (SAM)</a:t>
          </a:r>
          <a:endParaRPr lang="fr-FR" sz="1400" dirty="0">
            <a:latin typeface="+mj-lt"/>
            <a:ea typeface="Tahoma" pitchFamily="34" charset="0"/>
            <a:cs typeface="Times New Roman" pitchFamily="18" charset="0"/>
          </a:endParaRPr>
        </a:p>
      </dgm:t>
    </dgm:pt>
    <dgm:pt modelId="{64B1F003-8DFC-4179-8E26-708987EB95CB}" type="parTrans" cxnId="{832088FE-1086-4B6F-AC88-30FB645AB3CD}">
      <dgm:prSet/>
      <dgm:spPr/>
      <dgm:t>
        <a:bodyPr/>
        <a:lstStyle/>
        <a:p>
          <a:endParaRPr lang="fr-FR" sz="2000">
            <a:latin typeface="+mj-lt"/>
            <a:ea typeface="Tahoma" pitchFamily="34" charset="0"/>
            <a:cs typeface="Times New Roman" pitchFamily="18" charset="0"/>
          </a:endParaRPr>
        </a:p>
      </dgm:t>
    </dgm:pt>
    <dgm:pt modelId="{BF89A6BB-437F-4074-BBC3-782D13BAB42D}" type="sibTrans" cxnId="{832088FE-1086-4B6F-AC88-30FB645AB3CD}">
      <dgm:prSet/>
      <dgm:spPr/>
      <dgm:t>
        <a:bodyPr/>
        <a:lstStyle/>
        <a:p>
          <a:endParaRPr lang="fr-FR" sz="2000">
            <a:latin typeface="+mj-lt"/>
            <a:ea typeface="Tahoma" pitchFamily="34" charset="0"/>
            <a:cs typeface="Times New Roman" pitchFamily="18" charset="0"/>
          </a:endParaRPr>
        </a:p>
      </dgm:t>
    </dgm:pt>
    <dgm:pt modelId="{42E73C10-D96C-4FAA-B552-3DCA9E1D39C8}">
      <dgm:prSet phldrT="[Texte]" custT="1"/>
      <dgm:spPr/>
      <dgm:t>
        <a:bodyPr/>
        <a:lstStyle/>
        <a:p>
          <a:pPr algn="ctr"/>
          <a:r>
            <a:rPr lang="fr-FR" sz="1600" b="1" dirty="0" smtClean="0">
              <a:latin typeface="+mj-lt"/>
              <a:ea typeface="Tahoma" pitchFamily="34" charset="0"/>
              <a:cs typeface="Times New Roman" pitchFamily="18" charset="0"/>
            </a:rPr>
            <a:t>Output</a:t>
          </a:r>
          <a:r>
            <a:rPr lang="fr-FR" sz="1600" b="1" dirty="0">
              <a:latin typeface="+mj-lt"/>
              <a:ea typeface="Tahoma" pitchFamily="34" charset="0"/>
              <a:cs typeface="Times New Roman" pitchFamily="18" charset="0"/>
            </a:rPr>
            <a:t>:</a:t>
          </a:r>
          <a:endParaRPr lang="fr-FR" sz="1400" dirty="0">
            <a:latin typeface="+mj-lt"/>
            <a:ea typeface="Tahoma" pitchFamily="34" charset="0"/>
            <a:cs typeface="Times New Roman" pitchFamily="18" charset="0"/>
          </a:endParaRPr>
        </a:p>
        <a:p>
          <a:pPr algn="l"/>
          <a:r>
            <a:rPr lang="en-US" sz="1400" dirty="0" smtClean="0">
              <a:latin typeface="+mj-lt"/>
              <a:ea typeface="Tahoma" pitchFamily="34" charset="0"/>
              <a:cs typeface="Times New Roman" pitchFamily="18" charset="0"/>
            </a:rPr>
            <a:t>Estimated results for all macro-economic indicators (GDP, trade...)</a:t>
          </a:r>
          <a:endParaRPr lang="fr-FR" sz="1400" dirty="0">
            <a:latin typeface="+mj-lt"/>
            <a:ea typeface="Tahoma" pitchFamily="34" charset="0"/>
            <a:cs typeface="Times New Roman" pitchFamily="18" charset="0"/>
          </a:endParaRPr>
        </a:p>
      </dgm:t>
    </dgm:pt>
    <dgm:pt modelId="{6775075B-D197-4968-B824-905901D44400}" type="parTrans" cxnId="{CC84284C-4B06-4A24-9818-2DF3BC060445}">
      <dgm:prSet/>
      <dgm:spPr/>
      <dgm:t>
        <a:bodyPr/>
        <a:lstStyle/>
        <a:p>
          <a:endParaRPr lang="fr-FR" sz="2000">
            <a:latin typeface="+mj-lt"/>
            <a:ea typeface="Tahoma" pitchFamily="34" charset="0"/>
            <a:cs typeface="Times New Roman" pitchFamily="18" charset="0"/>
          </a:endParaRPr>
        </a:p>
      </dgm:t>
    </dgm:pt>
    <dgm:pt modelId="{44DD25A6-35F3-4614-9792-098BF59FE328}" type="sibTrans" cxnId="{CC84284C-4B06-4A24-9818-2DF3BC060445}">
      <dgm:prSet/>
      <dgm:spPr/>
      <dgm:t>
        <a:bodyPr/>
        <a:lstStyle/>
        <a:p>
          <a:endParaRPr lang="fr-FR" sz="2000">
            <a:latin typeface="+mj-lt"/>
            <a:ea typeface="Tahoma" pitchFamily="34" charset="0"/>
            <a:cs typeface="Times New Roman" pitchFamily="18" charset="0"/>
          </a:endParaRPr>
        </a:p>
      </dgm:t>
    </dgm:pt>
    <dgm:pt modelId="{0137C235-C74B-4D11-9E40-D6580CC6235D}">
      <dgm:prSet phldrT="[Texte]" custT="1"/>
      <dgm:spPr/>
      <dgm:t>
        <a:bodyPr/>
        <a:lstStyle/>
        <a:p>
          <a:r>
            <a:rPr lang="fr-FR" sz="1600" b="1" dirty="0" smtClean="0">
              <a:latin typeface="+mj-lt"/>
              <a:ea typeface="Tahoma" pitchFamily="34" charset="0"/>
              <a:cs typeface="Times New Roman" pitchFamily="18" charset="0"/>
            </a:rPr>
            <a:t>Micro-simulation</a:t>
          </a:r>
          <a:r>
            <a:rPr lang="fr-FR" sz="1800" b="1" dirty="0" smtClean="0">
              <a:latin typeface="+mj-lt"/>
              <a:ea typeface="Tahoma" pitchFamily="34" charset="0"/>
              <a:cs typeface="Times New Roman" pitchFamily="18" charset="0"/>
            </a:rPr>
            <a:t> model</a:t>
          </a:r>
          <a:endParaRPr lang="fr-FR" sz="1800" b="1" dirty="0">
            <a:latin typeface="+mj-lt"/>
            <a:ea typeface="Tahoma" pitchFamily="34" charset="0"/>
            <a:cs typeface="Times New Roman" pitchFamily="18" charset="0"/>
          </a:endParaRPr>
        </a:p>
      </dgm:t>
    </dgm:pt>
    <dgm:pt modelId="{D04641BE-6F3C-4817-BDD0-6B313D759DCC}" type="parTrans" cxnId="{515B74D6-8250-4B07-AD35-5C8219A221E8}">
      <dgm:prSet/>
      <dgm:spPr/>
      <dgm:t>
        <a:bodyPr/>
        <a:lstStyle/>
        <a:p>
          <a:endParaRPr lang="fr-FR" sz="2000">
            <a:latin typeface="+mj-lt"/>
            <a:ea typeface="Tahoma" pitchFamily="34" charset="0"/>
            <a:cs typeface="Times New Roman" pitchFamily="18" charset="0"/>
          </a:endParaRPr>
        </a:p>
      </dgm:t>
    </dgm:pt>
    <dgm:pt modelId="{F0CB2CA9-5473-4EB0-B243-9A61EB5A9CA1}" type="sibTrans" cxnId="{515B74D6-8250-4B07-AD35-5C8219A221E8}">
      <dgm:prSet/>
      <dgm:spPr/>
      <dgm:t>
        <a:bodyPr/>
        <a:lstStyle/>
        <a:p>
          <a:endParaRPr lang="fr-FR" sz="2000">
            <a:latin typeface="+mj-lt"/>
            <a:ea typeface="Tahoma" pitchFamily="34" charset="0"/>
            <a:cs typeface="Times New Roman" pitchFamily="18" charset="0"/>
          </a:endParaRPr>
        </a:p>
      </dgm:t>
    </dgm:pt>
    <dgm:pt modelId="{DCEF45EF-C2B7-4521-804A-089EDFD16EAB}">
      <dgm:prSet phldrT="[Texte]" custT="1"/>
      <dgm:spPr/>
      <dgm:t>
        <a:bodyPr/>
        <a:lstStyle/>
        <a:p>
          <a:pPr algn="ctr"/>
          <a:r>
            <a:rPr lang="fr-FR" sz="1600" b="1" dirty="0">
              <a:latin typeface="+mj-lt"/>
              <a:ea typeface="Tahoma" pitchFamily="34" charset="0"/>
              <a:cs typeface="Times New Roman" pitchFamily="18" charset="0"/>
            </a:rPr>
            <a:t>Input:</a:t>
          </a:r>
        </a:p>
        <a:p>
          <a:pPr algn="l"/>
          <a:r>
            <a:rPr lang="fr-FR" sz="1400" dirty="0" err="1">
              <a:latin typeface="+mj-lt"/>
              <a:ea typeface="Tahoma" pitchFamily="34" charset="0"/>
              <a:cs typeface="Times New Roman" pitchFamily="18" charset="0"/>
            </a:rPr>
            <a:t>Out-put</a:t>
          </a:r>
          <a:r>
            <a:rPr lang="fr-FR" sz="1400" dirty="0">
              <a:latin typeface="+mj-lt"/>
              <a:ea typeface="Tahoma" pitchFamily="34" charset="0"/>
              <a:cs typeface="Times New Roman" pitchFamily="18" charset="0"/>
            </a:rPr>
            <a:t> </a:t>
          </a:r>
          <a:r>
            <a:rPr lang="fr-FR" sz="1400" dirty="0" smtClean="0">
              <a:latin typeface="+mj-lt"/>
              <a:ea typeface="Tahoma" pitchFamily="34" charset="0"/>
              <a:cs typeface="Times New Roman" pitchFamily="18" charset="0"/>
            </a:rPr>
            <a:t>CGE Model</a:t>
          </a:r>
        </a:p>
        <a:p>
          <a:pPr algn="l"/>
          <a:r>
            <a:rPr lang="fr-FR" sz="1400" dirty="0" err="1" smtClean="0">
              <a:latin typeface="+mj-lt"/>
              <a:ea typeface="Tahoma" pitchFamily="34" charset="0"/>
              <a:cs typeface="Times New Roman" pitchFamily="18" charset="0"/>
            </a:rPr>
            <a:t>Household</a:t>
          </a:r>
          <a:r>
            <a:rPr lang="fr-FR" sz="1400" dirty="0" smtClean="0">
              <a:latin typeface="+mj-lt"/>
              <a:ea typeface="Tahoma" pitchFamily="34" charset="0"/>
              <a:cs typeface="Times New Roman" pitchFamily="18" charset="0"/>
            </a:rPr>
            <a:t> </a:t>
          </a:r>
          <a:r>
            <a:rPr lang="fr-FR" sz="1400" dirty="0" err="1" smtClean="0">
              <a:latin typeface="+mj-lt"/>
              <a:ea typeface="Tahoma" pitchFamily="34" charset="0"/>
              <a:cs typeface="Times New Roman" pitchFamily="18" charset="0"/>
            </a:rPr>
            <a:t>survey</a:t>
          </a:r>
          <a:endParaRPr lang="fr-FR" sz="1400" dirty="0">
            <a:latin typeface="+mj-lt"/>
            <a:ea typeface="Tahoma" pitchFamily="34" charset="0"/>
            <a:cs typeface="Times New Roman" pitchFamily="18" charset="0"/>
          </a:endParaRPr>
        </a:p>
      </dgm:t>
    </dgm:pt>
    <dgm:pt modelId="{5B7F9E6E-B004-4DCB-9D25-114A89C94B1D}" type="parTrans" cxnId="{EC2DAEF3-31DE-46FA-BB65-DE645B83F808}">
      <dgm:prSet/>
      <dgm:spPr/>
      <dgm:t>
        <a:bodyPr/>
        <a:lstStyle/>
        <a:p>
          <a:endParaRPr lang="fr-FR" sz="2000">
            <a:latin typeface="+mj-lt"/>
            <a:ea typeface="Tahoma" pitchFamily="34" charset="0"/>
            <a:cs typeface="Times New Roman" pitchFamily="18" charset="0"/>
          </a:endParaRPr>
        </a:p>
      </dgm:t>
    </dgm:pt>
    <dgm:pt modelId="{E78AEDAE-0688-411A-992A-9D69CA858B00}" type="sibTrans" cxnId="{EC2DAEF3-31DE-46FA-BB65-DE645B83F808}">
      <dgm:prSet/>
      <dgm:spPr/>
      <dgm:t>
        <a:bodyPr/>
        <a:lstStyle/>
        <a:p>
          <a:endParaRPr lang="fr-FR" sz="2000">
            <a:latin typeface="+mj-lt"/>
            <a:ea typeface="Tahoma" pitchFamily="34" charset="0"/>
            <a:cs typeface="Times New Roman" pitchFamily="18" charset="0"/>
          </a:endParaRPr>
        </a:p>
      </dgm:t>
    </dgm:pt>
    <dgm:pt modelId="{7967395D-CF63-45E6-8E85-26E86D86DFFB}">
      <dgm:prSet phldrT="[Texte]" custT="1"/>
      <dgm:spPr/>
      <dgm:t>
        <a:bodyPr/>
        <a:lstStyle/>
        <a:p>
          <a:pPr algn="ctr"/>
          <a:endParaRPr lang="fr-FR" sz="1600" b="1" dirty="0">
            <a:latin typeface="+mj-lt"/>
            <a:ea typeface="Tahoma" pitchFamily="34" charset="0"/>
            <a:cs typeface="Times New Roman" pitchFamily="18" charset="0"/>
          </a:endParaRPr>
        </a:p>
        <a:p>
          <a:pPr algn="ctr"/>
          <a:endParaRPr lang="fr-FR" sz="1600" b="1" dirty="0">
            <a:latin typeface="+mj-lt"/>
            <a:ea typeface="Tahoma" pitchFamily="34" charset="0"/>
            <a:cs typeface="Times New Roman" pitchFamily="18" charset="0"/>
          </a:endParaRPr>
        </a:p>
        <a:p>
          <a:pPr algn="ctr"/>
          <a:r>
            <a:rPr lang="fr-FR" sz="1600" b="1" dirty="0" smtClean="0">
              <a:latin typeface="+mj-lt"/>
              <a:ea typeface="Tahoma" pitchFamily="34" charset="0"/>
              <a:cs typeface="Times New Roman" pitchFamily="18" charset="0"/>
            </a:rPr>
            <a:t>Output</a:t>
          </a:r>
          <a:r>
            <a:rPr lang="fr-FR" sz="1600" b="1" dirty="0">
              <a:latin typeface="+mj-lt"/>
              <a:ea typeface="Tahoma" pitchFamily="34" charset="0"/>
              <a:cs typeface="Times New Roman" pitchFamily="18" charset="0"/>
            </a:rPr>
            <a:t>:</a:t>
          </a:r>
        </a:p>
        <a:p>
          <a:r>
            <a:rPr lang="en-US" sz="1400" b="0" dirty="0" smtClean="0">
              <a:latin typeface="+mj-lt"/>
              <a:ea typeface="Tahoma" pitchFamily="34" charset="0"/>
              <a:cs typeface="Times New Roman" pitchFamily="18" charset="0"/>
            </a:rPr>
            <a:t>Estimated poverty rate and its distribution by category (gender, area, social status, etc.)</a:t>
          </a:r>
          <a:endParaRPr lang="fr-FR" sz="1400" b="0" dirty="0" smtClean="0">
            <a:latin typeface="+mj-lt"/>
            <a:ea typeface="Tahoma" pitchFamily="34" charset="0"/>
            <a:cs typeface="Times New Roman" pitchFamily="18" charset="0"/>
          </a:endParaRPr>
        </a:p>
        <a:p>
          <a:r>
            <a:rPr lang="fr-FR" sz="1400" b="0" dirty="0" smtClean="0">
              <a:latin typeface="+mj-lt"/>
              <a:ea typeface="Tahoma" pitchFamily="34" charset="0"/>
              <a:cs typeface="Times New Roman" pitchFamily="18" charset="0"/>
            </a:rPr>
            <a:t> </a:t>
          </a:r>
          <a:r>
            <a:rPr lang="fr-FR" sz="1400" b="0" dirty="0" err="1" smtClean="0">
              <a:latin typeface="+mj-lt"/>
              <a:ea typeface="Tahoma" pitchFamily="34" charset="0"/>
              <a:cs typeface="Times New Roman" pitchFamily="18" charset="0"/>
            </a:rPr>
            <a:t>Number</a:t>
          </a:r>
          <a:r>
            <a:rPr lang="fr-FR" sz="1400" b="0" dirty="0" smtClean="0">
              <a:latin typeface="+mj-lt"/>
              <a:ea typeface="Tahoma" pitchFamily="34" charset="0"/>
              <a:cs typeface="Times New Roman" pitchFamily="18" charset="0"/>
            </a:rPr>
            <a:t> of </a:t>
          </a:r>
          <a:r>
            <a:rPr lang="fr-FR" sz="1400" b="0" dirty="0" err="1" smtClean="0">
              <a:latin typeface="+mj-lt"/>
              <a:ea typeface="Tahoma" pitchFamily="34" charset="0"/>
              <a:cs typeface="Times New Roman" pitchFamily="18" charset="0"/>
            </a:rPr>
            <a:t>poor</a:t>
          </a:r>
          <a:r>
            <a:rPr lang="fr-FR" sz="1400" b="0" dirty="0" smtClean="0">
              <a:latin typeface="+mj-lt"/>
              <a:ea typeface="Tahoma" pitchFamily="34" charset="0"/>
              <a:cs typeface="Times New Roman" pitchFamily="18" charset="0"/>
            </a:rPr>
            <a:t> peopl</a:t>
          </a:r>
          <a:r>
            <a:rPr lang="fr-FR" sz="1400" b="1" dirty="0" smtClean="0">
              <a:latin typeface="+mj-lt"/>
              <a:ea typeface="Tahoma" pitchFamily="34" charset="0"/>
              <a:cs typeface="Times New Roman" pitchFamily="18" charset="0"/>
            </a:rPr>
            <a:t>e</a:t>
          </a:r>
          <a:endParaRPr lang="fr-FR" sz="1400" b="0" dirty="0">
            <a:latin typeface="+mj-lt"/>
            <a:ea typeface="Tahoma" pitchFamily="34" charset="0"/>
            <a:cs typeface="Times New Roman" pitchFamily="18" charset="0"/>
          </a:endParaRPr>
        </a:p>
        <a:p>
          <a:pPr algn="ctr"/>
          <a:endParaRPr lang="fr-FR" sz="1600" b="1" dirty="0">
            <a:latin typeface="+mj-lt"/>
            <a:ea typeface="Tahoma" pitchFamily="34" charset="0"/>
            <a:cs typeface="Times New Roman" pitchFamily="18" charset="0"/>
          </a:endParaRPr>
        </a:p>
        <a:p>
          <a:pPr algn="ctr"/>
          <a:endParaRPr lang="fr-FR" sz="2000" dirty="0">
            <a:latin typeface="+mj-lt"/>
            <a:ea typeface="Tahoma" pitchFamily="34" charset="0"/>
            <a:cs typeface="Times New Roman" pitchFamily="18" charset="0"/>
          </a:endParaRPr>
        </a:p>
        <a:p>
          <a:pPr algn="ctr"/>
          <a:endParaRPr lang="fr-FR" sz="2000" dirty="0">
            <a:latin typeface="+mj-lt"/>
            <a:ea typeface="Tahoma" pitchFamily="34" charset="0"/>
            <a:cs typeface="Times New Roman" pitchFamily="18" charset="0"/>
          </a:endParaRPr>
        </a:p>
      </dgm:t>
    </dgm:pt>
    <dgm:pt modelId="{63B6876A-A413-4290-8FE8-FD7E92987595}" type="parTrans" cxnId="{26941E17-4B6E-42A5-B0ED-94C4A1F22A36}">
      <dgm:prSet/>
      <dgm:spPr/>
      <dgm:t>
        <a:bodyPr/>
        <a:lstStyle/>
        <a:p>
          <a:endParaRPr lang="fr-FR" sz="2000">
            <a:latin typeface="+mj-lt"/>
            <a:ea typeface="Tahoma" pitchFamily="34" charset="0"/>
            <a:cs typeface="Times New Roman" pitchFamily="18" charset="0"/>
          </a:endParaRPr>
        </a:p>
      </dgm:t>
    </dgm:pt>
    <dgm:pt modelId="{A95A0329-D309-4641-9A35-82537C71667B}" type="sibTrans" cxnId="{26941E17-4B6E-42A5-B0ED-94C4A1F22A36}">
      <dgm:prSet/>
      <dgm:spPr/>
      <dgm:t>
        <a:bodyPr/>
        <a:lstStyle/>
        <a:p>
          <a:endParaRPr lang="fr-FR" sz="2000">
            <a:latin typeface="+mj-lt"/>
            <a:ea typeface="Tahoma" pitchFamily="34" charset="0"/>
            <a:cs typeface="Times New Roman" pitchFamily="18" charset="0"/>
          </a:endParaRPr>
        </a:p>
      </dgm:t>
    </dgm:pt>
    <dgm:pt modelId="{5C7E3D1A-4416-49F2-A4D8-2B300BCFFE03}">
      <dgm:prSet/>
      <dgm:spPr/>
      <dgm:t>
        <a:bodyPr/>
        <a:lstStyle/>
        <a:p>
          <a:endParaRPr lang="fr-FR" dirty="0"/>
        </a:p>
      </dgm:t>
    </dgm:pt>
    <dgm:pt modelId="{C7A2F842-CF13-4756-BC25-D9CC26932593}" type="parTrans" cxnId="{DB6274F2-3306-4C4A-BA34-BD963509F309}">
      <dgm:prSet/>
      <dgm:spPr/>
      <dgm:t>
        <a:bodyPr/>
        <a:lstStyle/>
        <a:p>
          <a:endParaRPr lang="fr-FR"/>
        </a:p>
      </dgm:t>
    </dgm:pt>
    <dgm:pt modelId="{E5906F97-DDB7-4828-8F74-654D2D847DE4}" type="sibTrans" cxnId="{DB6274F2-3306-4C4A-BA34-BD963509F309}">
      <dgm:prSet/>
      <dgm:spPr/>
      <dgm:t>
        <a:bodyPr/>
        <a:lstStyle/>
        <a:p>
          <a:endParaRPr lang="fr-FR"/>
        </a:p>
      </dgm:t>
    </dgm:pt>
    <dgm:pt modelId="{7BDDCD60-312F-4D92-B0D1-433955A5E848}">
      <dgm:prSet/>
      <dgm:spPr/>
      <dgm:t>
        <a:bodyPr/>
        <a:lstStyle/>
        <a:p>
          <a:endParaRPr lang="fr-FR" dirty="0"/>
        </a:p>
      </dgm:t>
    </dgm:pt>
    <dgm:pt modelId="{97AE5374-B82B-4A21-ABF6-F52FB49D447D}" type="parTrans" cxnId="{5D40F6B4-3670-4817-B776-1AB729ED9417}">
      <dgm:prSet/>
      <dgm:spPr/>
      <dgm:t>
        <a:bodyPr/>
        <a:lstStyle/>
        <a:p>
          <a:endParaRPr lang="fr-FR"/>
        </a:p>
      </dgm:t>
    </dgm:pt>
    <dgm:pt modelId="{B5B19190-C627-4EE3-8B12-A191BA36DB13}" type="sibTrans" cxnId="{5D40F6B4-3670-4817-B776-1AB729ED9417}">
      <dgm:prSet/>
      <dgm:spPr/>
      <dgm:t>
        <a:bodyPr/>
        <a:lstStyle/>
        <a:p>
          <a:endParaRPr lang="fr-FR"/>
        </a:p>
      </dgm:t>
    </dgm:pt>
    <dgm:pt modelId="{B71657AB-E814-402F-8D70-BF96062BBB84}">
      <dgm:prSet/>
      <dgm:spPr/>
      <dgm:t>
        <a:bodyPr/>
        <a:lstStyle/>
        <a:p>
          <a:endParaRPr lang="fr-FR" dirty="0"/>
        </a:p>
      </dgm:t>
    </dgm:pt>
    <dgm:pt modelId="{B7A8ABF5-AF13-4074-B6B3-ECA4A65E9336}" type="parTrans" cxnId="{F7BCFA6E-B8D6-42ED-AB7C-1C2C63ACCB39}">
      <dgm:prSet/>
      <dgm:spPr/>
      <dgm:t>
        <a:bodyPr/>
        <a:lstStyle/>
        <a:p>
          <a:endParaRPr lang="fr-FR"/>
        </a:p>
      </dgm:t>
    </dgm:pt>
    <dgm:pt modelId="{34092133-5C09-4934-B556-0CDD6919378D}" type="sibTrans" cxnId="{F7BCFA6E-B8D6-42ED-AB7C-1C2C63ACCB39}">
      <dgm:prSet/>
      <dgm:spPr/>
      <dgm:t>
        <a:bodyPr/>
        <a:lstStyle/>
        <a:p>
          <a:endParaRPr lang="fr-FR"/>
        </a:p>
      </dgm:t>
    </dgm:pt>
    <dgm:pt modelId="{E85CB913-C068-4E60-A26A-BC344F1A222D}" type="pres">
      <dgm:prSet presAssocID="{DF361387-1BE9-45BA-9563-9EE7C3B6F9C9}" presName="Name0" presStyleCnt="0">
        <dgm:presLayoutVars>
          <dgm:dir/>
          <dgm:animLvl val="lvl"/>
          <dgm:resizeHandles val="exact"/>
        </dgm:presLayoutVars>
      </dgm:prSet>
      <dgm:spPr/>
      <dgm:t>
        <a:bodyPr/>
        <a:lstStyle/>
        <a:p>
          <a:endParaRPr lang="fr-FR"/>
        </a:p>
      </dgm:t>
    </dgm:pt>
    <dgm:pt modelId="{862C2BD8-0C3A-474E-92AC-37DA1066B74F}" type="pres">
      <dgm:prSet presAssocID="{0137C235-C74B-4D11-9E40-D6580CC6235D}" presName="boxAndChildren" presStyleCnt="0"/>
      <dgm:spPr/>
      <dgm:t>
        <a:bodyPr/>
        <a:lstStyle/>
        <a:p>
          <a:endParaRPr lang="fr-FR"/>
        </a:p>
      </dgm:t>
    </dgm:pt>
    <dgm:pt modelId="{6EFAEC2E-DF17-4C76-A17F-FFD27D3CC15D}" type="pres">
      <dgm:prSet presAssocID="{0137C235-C74B-4D11-9E40-D6580CC6235D}" presName="parentTextBox" presStyleLbl="node1" presStyleIdx="0" presStyleCnt="2"/>
      <dgm:spPr/>
      <dgm:t>
        <a:bodyPr/>
        <a:lstStyle/>
        <a:p>
          <a:endParaRPr lang="fr-FR"/>
        </a:p>
      </dgm:t>
    </dgm:pt>
    <dgm:pt modelId="{01EAF56B-504B-4EC6-978B-60DCA73D2E52}" type="pres">
      <dgm:prSet presAssocID="{0137C235-C74B-4D11-9E40-D6580CC6235D}" presName="entireBox" presStyleLbl="node1" presStyleIdx="0" presStyleCnt="2" custScaleY="98768" custLinFactNeighborY="-4365"/>
      <dgm:spPr/>
      <dgm:t>
        <a:bodyPr/>
        <a:lstStyle/>
        <a:p>
          <a:endParaRPr lang="fr-FR"/>
        </a:p>
      </dgm:t>
    </dgm:pt>
    <dgm:pt modelId="{ED0BE7F1-B72B-4AB5-B63F-3D66446C68A2}" type="pres">
      <dgm:prSet presAssocID="{0137C235-C74B-4D11-9E40-D6580CC6235D}" presName="descendantBox" presStyleCnt="0"/>
      <dgm:spPr/>
      <dgm:t>
        <a:bodyPr/>
        <a:lstStyle/>
        <a:p>
          <a:endParaRPr lang="fr-FR"/>
        </a:p>
      </dgm:t>
    </dgm:pt>
    <dgm:pt modelId="{E8AEAA62-4037-4B9C-B3D7-AF54D2BCDC5C}" type="pres">
      <dgm:prSet presAssocID="{DCEF45EF-C2B7-4521-804A-089EDFD16EAB}" presName="childTextBox" presStyleLbl="fgAccFollowNode1" presStyleIdx="0" presStyleCnt="4" custScaleY="170748" custLinFactNeighborX="-54" custLinFactNeighborY="324">
        <dgm:presLayoutVars>
          <dgm:bulletEnabled val="1"/>
        </dgm:presLayoutVars>
      </dgm:prSet>
      <dgm:spPr/>
      <dgm:t>
        <a:bodyPr/>
        <a:lstStyle/>
        <a:p>
          <a:endParaRPr lang="fr-FR"/>
        </a:p>
      </dgm:t>
    </dgm:pt>
    <dgm:pt modelId="{13AD77B5-DB65-4FF4-8D69-ED5A9C3461F3}" type="pres">
      <dgm:prSet presAssocID="{7967395D-CF63-45E6-8E85-26E86D86DFFB}" presName="childTextBox" presStyleLbl="fgAccFollowNode1" presStyleIdx="1" presStyleCnt="4" custScaleX="97576" custScaleY="170392" custLinFactNeighborX="54" custLinFactNeighborY="694">
        <dgm:presLayoutVars>
          <dgm:bulletEnabled val="1"/>
        </dgm:presLayoutVars>
      </dgm:prSet>
      <dgm:spPr/>
      <dgm:t>
        <a:bodyPr/>
        <a:lstStyle/>
        <a:p>
          <a:endParaRPr lang="fr-FR"/>
        </a:p>
      </dgm:t>
    </dgm:pt>
    <dgm:pt modelId="{362BF99B-D4EB-471A-8333-EE6ECD58D166}" type="pres">
      <dgm:prSet presAssocID="{5EA9F94B-E23F-4DD5-A296-E7BF0000C6A1}" presName="sp" presStyleCnt="0"/>
      <dgm:spPr/>
      <dgm:t>
        <a:bodyPr/>
        <a:lstStyle/>
        <a:p>
          <a:endParaRPr lang="fr-FR"/>
        </a:p>
      </dgm:t>
    </dgm:pt>
    <dgm:pt modelId="{67EB8E9D-0185-4E0E-83DB-7103010AB0F6}" type="pres">
      <dgm:prSet presAssocID="{1C64CFAC-8186-43DE-ADB6-E8B4B8EFEA4F}" presName="arrowAndChildren" presStyleCnt="0"/>
      <dgm:spPr/>
      <dgm:t>
        <a:bodyPr/>
        <a:lstStyle/>
        <a:p>
          <a:endParaRPr lang="fr-FR"/>
        </a:p>
      </dgm:t>
    </dgm:pt>
    <dgm:pt modelId="{D0787083-C000-427D-9D00-C9E9BC1CFC75}" type="pres">
      <dgm:prSet presAssocID="{1C64CFAC-8186-43DE-ADB6-E8B4B8EFEA4F}" presName="parentTextArrow" presStyleLbl="node1" presStyleIdx="0" presStyleCnt="2"/>
      <dgm:spPr/>
      <dgm:t>
        <a:bodyPr/>
        <a:lstStyle/>
        <a:p>
          <a:endParaRPr lang="fr-FR"/>
        </a:p>
      </dgm:t>
    </dgm:pt>
    <dgm:pt modelId="{AAAF12E7-A15D-4D14-AD87-CDFF1E44604D}" type="pres">
      <dgm:prSet presAssocID="{1C64CFAC-8186-43DE-ADB6-E8B4B8EFEA4F}" presName="arrow" presStyleLbl="node1" presStyleIdx="1" presStyleCnt="2" custScaleY="75136" custLinFactNeighborY="3746"/>
      <dgm:spPr/>
      <dgm:t>
        <a:bodyPr/>
        <a:lstStyle/>
        <a:p>
          <a:endParaRPr lang="fr-FR"/>
        </a:p>
      </dgm:t>
    </dgm:pt>
    <dgm:pt modelId="{CED6AA9A-3C5F-45F3-A0B0-9E16FF1A217E}" type="pres">
      <dgm:prSet presAssocID="{1C64CFAC-8186-43DE-ADB6-E8B4B8EFEA4F}" presName="descendantArrow" presStyleCnt="0"/>
      <dgm:spPr/>
      <dgm:t>
        <a:bodyPr/>
        <a:lstStyle/>
        <a:p>
          <a:endParaRPr lang="fr-FR"/>
        </a:p>
      </dgm:t>
    </dgm:pt>
    <dgm:pt modelId="{48CE570A-FB9F-4DDD-9ED0-E8B36CFF07E8}" type="pres">
      <dgm:prSet presAssocID="{982CD998-D1D1-47AA-9BA4-C8418B720F32}" presName="childTextArrow" presStyleLbl="fgAccFollowNode1" presStyleIdx="2" presStyleCnt="4" custScaleY="105037">
        <dgm:presLayoutVars>
          <dgm:bulletEnabled val="1"/>
        </dgm:presLayoutVars>
      </dgm:prSet>
      <dgm:spPr/>
      <dgm:t>
        <a:bodyPr/>
        <a:lstStyle/>
        <a:p>
          <a:endParaRPr lang="fr-FR"/>
        </a:p>
      </dgm:t>
    </dgm:pt>
    <dgm:pt modelId="{CDFB8CC4-38B7-4B09-BD5D-806D91A8B8B9}" type="pres">
      <dgm:prSet presAssocID="{42E73C10-D96C-4FAA-B552-3DCA9E1D39C8}" presName="childTextArrow" presStyleLbl="fgAccFollowNode1" presStyleIdx="3" presStyleCnt="4" custScaleX="88458" custScaleY="102181" custLinFactNeighborX="62" custLinFactNeighborY="1918">
        <dgm:presLayoutVars>
          <dgm:bulletEnabled val="1"/>
        </dgm:presLayoutVars>
      </dgm:prSet>
      <dgm:spPr/>
      <dgm:t>
        <a:bodyPr/>
        <a:lstStyle/>
        <a:p>
          <a:endParaRPr lang="fr-FR"/>
        </a:p>
      </dgm:t>
    </dgm:pt>
  </dgm:ptLst>
  <dgm:cxnLst>
    <dgm:cxn modelId="{D0BC2E7F-D893-4117-8145-44612B033B2F}" type="presOf" srcId="{5C7E3D1A-4416-49F2-A4D8-2B300BCFFE03}" destId="{E8AEAA62-4037-4B9C-B3D7-AF54D2BCDC5C}" srcOrd="0" destOrd="1" presId="urn:microsoft.com/office/officeart/2005/8/layout/process4"/>
    <dgm:cxn modelId="{515B74D6-8250-4B07-AD35-5C8219A221E8}" srcId="{DF361387-1BE9-45BA-9563-9EE7C3B6F9C9}" destId="{0137C235-C74B-4D11-9E40-D6580CC6235D}" srcOrd="1" destOrd="0" parTransId="{D04641BE-6F3C-4817-BDD0-6B313D759DCC}" sibTransId="{F0CB2CA9-5473-4EB0-B243-9A61EB5A9CA1}"/>
    <dgm:cxn modelId="{CC84284C-4B06-4A24-9818-2DF3BC060445}" srcId="{1C64CFAC-8186-43DE-ADB6-E8B4B8EFEA4F}" destId="{42E73C10-D96C-4FAA-B552-3DCA9E1D39C8}" srcOrd="1" destOrd="0" parTransId="{6775075B-D197-4968-B824-905901D44400}" sibTransId="{44DD25A6-35F3-4614-9792-098BF59FE328}"/>
    <dgm:cxn modelId="{272ED30E-BA0C-48CC-8C68-2422AE65C384}" type="presOf" srcId="{B71657AB-E814-402F-8D70-BF96062BBB84}" destId="{CDFB8CC4-38B7-4B09-BD5D-806D91A8B8B9}" srcOrd="0" destOrd="1" presId="urn:microsoft.com/office/officeart/2005/8/layout/process4"/>
    <dgm:cxn modelId="{EC2DAEF3-31DE-46FA-BB65-DE645B83F808}" srcId="{0137C235-C74B-4D11-9E40-D6580CC6235D}" destId="{DCEF45EF-C2B7-4521-804A-089EDFD16EAB}" srcOrd="0" destOrd="0" parTransId="{5B7F9E6E-B004-4DCB-9D25-114A89C94B1D}" sibTransId="{E78AEDAE-0688-411A-992A-9D69CA858B00}"/>
    <dgm:cxn modelId="{DC41E40A-3AFB-48CB-9A7B-EA8307B47670}" type="presOf" srcId="{1C64CFAC-8186-43DE-ADB6-E8B4B8EFEA4F}" destId="{AAAF12E7-A15D-4D14-AD87-CDFF1E44604D}" srcOrd="1" destOrd="0" presId="urn:microsoft.com/office/officeart/2005/8/layout/process4"/>
    <dgm:cxn modelId="{560C1376-B6F8-4600-B723-901DDD993413}" type="presOf" srcId="{0137C235-C74B-4D11-9E40-D6580CC6235D}" destId="{01EAF56B-504B-4EC6-978B-60DCA73D2E52}" srcOrd="1" destOrd="0" presId="urn:microsoft.com/office/officeart/2005/8/layout/process4"/>
    <dgm:cxn modelId="{0A038D4D-9E52-48EE-978C-3DA7A5F65EC0}" type="presOf" srcId="{0137C235-C74B-4D11-9E40-D6580CC6235D}" destId="{6EFAEC2E-DF17-4C76-A17F-FFD27D3CC15D}" srcOrd="0" destOrd="0" presId="urn:microsoft.com/office/officeart/2005/8/layout/process4"/>
    <dgm:cxn modelId="{928E43F0-8552-425E-91A9-25ACB7854666}" type="presOf" srcId="{7BDDCD60-312F-4D92-B0D1-433955A5E848}" destId="{48CE570A-FB9F-4DDD-9ED0-E8B36CFF07E8}" srcOrd="0" destOrd="1" presId="urn:microsoft.com/office/officeart/2005/8/layout/process4"/>
    <dgm:cxn modelId="{832088FE-1086-4B6F-AC88-30FB645AB3CD}" srcId="{1C64CFAC-8186-43DE-ADB6-E8B4B8EFEA4F}" destId="{982CD998-D1D1-47AA-9BA4-C8418B720F32}" srcOrd="0" destOrd="0" parTransId="{64B1F003-8DFC-4179-8E26-708987EB95CB}" sibTransId="{BF89A6BB-437F-4074-BBC3-782D13BAB42D}"/>
    <dgm:cxn modelId="{F7BCFA6E-B8D6-42ED-AB7C-1C2C63ACCB39}" srcId="{42E73C10-D96C-4FAA-B552-3DCA9E1D39C8}" destId="{B71657AB-E814-402F-8D70-BF96062BBB84}" srcOrd="0" destOrd="0" parTransId="{B7A8ABF5-AF13-4074-B6B3-ECA4A65E9336}" sibTransId="{34092133-5C09-4934-B556-0CDD6919378D}"/>
    <dgm:cxn modelId="{8ED44AFA-A78E-4F8A-9C29-230DB257C2CE}" type="presOf" srcId="{7967395D-CF63-45E6-8E85-26E86D86DFFB}" destId="{13AD77B5-DB65-4FF4-8D69-ED5A9C3461F3}" srcOrd="0" destOrd="0" presId="urn:microsoft.com/office/officeart/2005/8/layout/process4"/>
    <dgm:cxn modelId="{BD44C901-DAF8-4046-AD40-0761D1A66C20}" type="presOf" srcId="{DCEF45EF-C2B7-4521-804A-089EDFD16EAB}" destId="{E8AEAA62-4037-4B9C-B3D7-AF54D2BCDC5C}" srcOrd="0" destOrd="0" presId="urn:microsoft.com/office/officeart/2005/8/layout/process4"/>
    <dgm:cxn modelId="{FD24FD3A-6FF7-4AFE-9EAF-9B84593C9E99}" type="presOf" srcId="{DF361387-1BE9-45BA-9563-9EE7C3B6F9C9}" destId="{E85CB913-C068-4E60-A26A-BC344F1A222D}" srcOrd="0" destOrd="0" presId="urn:microsoft.com/office/officeart/2005/8/layout/process4"/>
    <dgm:cxn modelId="{DB6274F2-3306-4C4A-BA34-BD963509F309}" srcId="{DCEF45EF-C2B7-4521-804A-089EDFD16EAB}" destId="{5C7E3D1A-4416-49F2-A4D8-2B300BCFFE03}" srcOrd="0" destOrd="0" parTransId="{C7A2F842-CF13-4756-BC25-D9CC26932593}" sibTransId="{E5906F97-DDB7-4828-8F74-654D2D847DE4}"/>
    <dgm:cxn modelId="{26941E17-4B6E-42A5-B0ED-94C4A1F22A36}" srcId="{0137C235-C74B-4D11-9E40-D6580CC6235D}" destId="{7967395D-CF63-45E6-8E85-26E86D86DFFB}" srcOrd="1" destOrd="0" parTransId="{63B6876A-A413-4290-8FE8-FD7E92987595}" sibTransId="{A95A0329-D309-4641-9A35-82537C71667B}"/>
    <dgm:cxn modelId="{E5512549-4552-4793-A85F-CE1EF630B88E}" srcId="{DF361387-1BE9-45BA-9563-9EE7C3B6F9C9}" destId="{1C64CFAC-8186-43DE-ADB6-E8B4B8EFEA4F}" srcOrd="0" destOrd="0" parTransId="{4E218438-99EC-45C7-B041-0F6C7CD3DBEC}" sibTransId="{5EA9F94B-E23F-4DD5-A296-E7BF0000C6A1}"/>
    <dgm:cxn modelId="{9090F8C7-9D31-4647-9A26-AF2D0C6EB340}" type="presOf" srcId="{42E73C10-D96C-4FAA-B552-3DCA9E1D39C8}" destId="{CDFB8CC4-38B7-4B09-BD5D-806D91A8B8B9}" srcOrd="0" destOrd="0" presId="urn:microsoft.com/office/officeart/2005/8/layout/process4"/>
    <dgm:cxn modelId="{E2386160-CEE1-4EF7-8BF6-710E2FF04705}" type="presOf" srcId="{1C64CFAC-8186-43DE-ADB6-E8B4B8EFEA4F}" destId="{D0787083-C000-427D-9D00-C9E9BC1CFC75}" srcOrd="0" destOrd="0" presId="urn:microsoft.com/office/officeart/2005/8/layout/process4"/>
    <dgm:cxn modelId="{5D40F6B4-3670-4817-B776-1AB729ED9417}" srcId="{982CD998-D1D1-47AA-9BA4-C8418B720F32}" destId="{7BDDCD60-312F-4D92-B0D1-433955A5E848}" srcOrd="0" destOrd="0" parTransId="{97AE5374-B82B-4A21-ABF6-F52FB49D447D}" sibTransId="{B5B19190-C627-4EE3-8B12-A191BA36DB13}"/>
    <dgm:cxn modelId="{C4DEE57B-0FD3-472D-90F6-BB6FD0155EAB}" type="presOf" srcId="{982CD998-D1D1-47AA-9BA4-C8418B720F32}" destId="{48CE570A-FB9F-4DDD-9ED0-E8B36CFF07E8}" srcOrd="0" destOrd="0" presId="urn:microsoft.com/office/officeart/2005/8/layout/process4"/>
    <dgm:cxn modelId="{E10DB3B8-1CFC-4DE1-B9E4-AFA26D3FDAD9}" type="presParOf" srcId="{E85CB913-C068-4E60-A26A-BC344F1A222D}" destId="{862C2BD8-0C3A-474E-92AC-37DA1066B74F}" srcOrd="0" destOrd="0" presId="urn:microsoft.com/office/officeart/2005/8/layout/process4"/>
    <dgm:cxn modelId="{0DEF20B3-DA37-42DD-9AC0-24E7BAEED7BF}" type="presParOf" srcId="{862C2BD8-0C3A-474E-92AC-37DA1066B74F}" destId="{6EFAEC2E-DF17-4C76-A17F-FFD27D3CC15D}" srcOrd="0" destOrd="0" presId="urn:microsoft.com/office/officeart/2005/8/layout/process4"/>
    <dgm:cxn modelId="{430A92FD-548F-4361-AA8C-03974CA06F25}" type="presParOf" srcId="{862C2BD8-0C3A-474E-92AC-37DA1066B74F}" destId="{01EAF56B-504B-4EC6-978B-60DCA73D2E52}" srcOrd="1" destOrd="0" presId="urn:microsoft.com/office/officeart/2005/8/layout/process4"/>
    <dgm:cxn modelId="{707A4EC5-6CF9-4641-BEB5-0EC16BB2F705}" type="presParOf" srcId="{862C2BD8-0C3A-474E-92AC-37DA1066B74F}" destId="{ED0BE7F1-B72B-4AB5-B63F-3D66446C68A2}" srcOrd="2" destOrd="0" presId="urn:microsoft.com/office/officeart/2005/8/layout/process4"/>
    <dgm:cxn modelId="{DD2CB0A6-903C-4396-B022-7E531A9604DE}" type="presParOf" srcId="{ED0BE7F1-B72B-4AB5-B63F-3D66446C68A2}" destId="{E8AEAA62-4037-4B9C-B3D7-AF54D2BCDC5C}" srcOrd="0" destOrd="0" presId="urn:microsoft.com/office/officeart/2005/8/layout/process4"/>
    <dgm:cxn modelId="{E017C3B7-54CF-4E31-A158-E315A1995337}" type="presParOf" srcId="{ED0BE7F1-B72B-4AB5-B63F-3D66446C68A2}" destId="{13AD77B5-DB65-4FF4-8D69-ED5A9C3461F3}" srcOrd="1" destOrd="0" presId="urn:microsoft.com/office/officeart/2005/8/layout/process4"/>
    <dgm:cxn modelId="{EE5FFE1F-FFDC-4DDE-BD89-C6AD75C74E6F}" type="presParOf" srcId="{E85CB913-C068-4E60-A26A-BC344F1A222D}" destId="{362BF99B-D4EB-471A-8333-EE6ECD58D166}" srcOrd="1" destOrd="0" presId="urn:microsoft.com/office/officeart/2005/8/layout/process4"/>
    <dgm:cxn modelId="{FFCEA3AA-7AF6-477F-BC51-542B0F631402}" type="presParOf" srcId="{E85CB913-C068-4E60-A26A-BC344F1A222D}" destId="{67EB8E9D-0185-4E0E-83DB-7103010AB0F6}" srcOrd="2" destOrd="0" presId="urn:microsoft.com/office/officeart/2005/8/layout/process4"/>
    <dgm:cxn modelId="{7A1E1031-BC99-4FAF-B2A6-C8706F405B7A}" type="presParOf" srcId="{67EB8E9D-0185-4E0E-83DB-7103010AB0F6}" destId="{D0787083-C000-427D-9D00-C9E9BC1CFC75}" srcOrd="0" destOrd="0" presId="urn:microsoft.com/office/officeart/2005/8/layout/process4"/>
    <dgm:cxn modelId="{C6D4C1CE-19B2-4F3B-AA1C-DD8A31EC5F5A}" type="presParOf" srcId="{67EB8E9D-0185-4E0E-83DB-7103010AB0F6}" destId="{AAAF12E7-A15D-4D14-AD87-CDFF1E44604D}" srcOrd="1" destOrd="0" presId="urn:microsoft.com/office/officeart/2005/8/layout/process4"/>
    <dgm:cxn modelId="{4073A519-DACC-4522-8E44-92CC377C4F19}" type="presParOf" srcId="{67EB8E9D-0185-4E0E-83DB-7103010AB0F6}" destId="{CED6AA9A-3C5F-45F3-A0B0-9E16FF1A217E}" srcOrd="2" destOrd="0" presId="urn:microsoft.com/office/officeart/2005/8/layout/process4"/>
    <dgm:cxn modelId="{F6643DD8-07DD-4CFF-8708-834A52E31747}" type="presParOf" srcId="{CED6AA9A-3C5F-45F3-A0B0-9E16FF1A217E}" destId="{48CE570A-FB9F-4DDD-9ED0-E8B36CFF07E8}" srcOrd="0" destOrd="0" presId="urn:microsoft.com/office/officeart/2005/8/layout/process4"/>
    <dgm:cxn modelId="{66EBA842-4077-4ADD-B5E2-8E253DC8BC89}" type="presParOf" srcId="{CED6AA9A-3C5F-45F3-A0B0-9E16FF1A217E}" destId="{CDFB8CC4-38B7-4B09-BD5D-806D91A8B8B9}" srcOrd="1"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5752FF-275C-4AC4-B74F-FD521F3AB8B7}" type="doc">
      <dgm:prSet loTypeId="urn:microsoft.com/office/officeart/2005/8/layout/hList1" loCatId="list" qsTypeId="urn:microsoft.com/office/officeart/2005/8/quickstyle/3d1" qsCatId="3D" csTypeId="urn:microsoft.com/office/officeart/2005/8/colors/colorful1" csCatId="colorful" phldr="1"/>
      <dgm:spPr/>
      <dgm:t>
        <a:bodyPr/>
        <a:lstStyle/>
        <a:p>
          <a:endParaRPr lang="fr-FR"/>
        </a:p>
      </dgm:t>
    </dgm:pt>
    <dgm:pt modelId="{D077ED18-865F-4704-A1EF-5ED3A72651A4}">
      <dgm:prSet phldrT="[Texte]"/>
      <dgm:spPr/>
      <dgm:t>
        <a:bodyPr/>
        <a:lstStyle/>
        <a:p>
          <a:r>
            <a:rPr lang="fr-FR" dirty="0" smtClean="0"/>
            <a:t>Scenario « B »</a:t>
          </a:r>
          <a:endParaRPr lang="fr-FR" dirty="0"/>
        </a:p>
      </dgm:t>
    </dgm:pt>
    <dgm:pt modelId="{C9F58745-F81A-4180-9FD8-681D7808D6E7}" type="parTrans" cxnId="{81AD2370-060B-4A50-92BC-CCBD27FC5F69}">
      <dgm:prSet/>
      <dgm:spPr/>
      <dgm:t>
        <a:bodyPr/>
        <a:lstStyle/>
        <a:p>
          <a:endParaRPr lang="fr-FR"/>
        </a:p>
      </dgm:t>
    </dgm:pt>
    <dgm:pt modelId="{8C91701D-56DD-4F9E-BFC9-F0B304A4408E}" type="sibTrans" cxnId="{81AD2370-060B-4A50-92BC-CCBD27FC5F69}">
      <dgm:prSet/>
      <dgm:spPr/>
      <dgm:t>
        <a:bodyPr/>
        <a:lstStyle/>
        <a:p>
          <a:endParaRPr lang="fr-FR"/>
        </a:p>
      </dgm:t>
    </dgm:pt>
    <dgm:pt modelId="{2FC87941-3589-4435-8856-6C567A4CC4B3}">
      <dgm:prSet phldrT="[Texte]" custT="1"/>
      <dgm:spPr/>
      <dgm:t>
        <a:bodyPr/>
        <a:lstStyle/>
        <a:p>
          <a:r>
            <a:rPr lang="fr-FR" sz="1800" dirty="0" err="1" smtClean="0"/>
            <a:t>Tariffs</a:t>
          </a:r>
          <a:r>
            <a:rPr lang="fr-FR" sz="1800" dirty="0" smtClean="0"/>
            <a:t> + 50% actionnable services</a:t>
          </a:r>
          <a:endParaRPr lang="fr-FR" sz="1800" dirty="0"/>
        </a:p>
      </dgm:t>
    </dgm:pt>
    <dgm:pt modelId="{9A3799B5-FF9E-477C-8BB0-D8269DFE7524}" type="parTrans" cxnId="{6898498E-DE92-4466-8660-322E3D3A3DD5}">
      <dgm:prSet/>
      <dgm:spPr/>
      <dgm:t>
        <a:bodyPr/>
        <a:lstStyle/>
        <a:p>
          <a:endParaRPr lang="fr-FR"/>
        </a:p>
      </dgm:t>
    </dgm:pt>
    <dgm:pt modelId="{5BB22843-D140-440D-9312-ADCD9A56730B}" type="sibTrans" cxnId="{6898498E-DE92-4466-8660-322E3D3A3DD5}">
      <dgm:prSet/>
      <dgm:spPr/>
      <dgm:t>
        <a:bodyPr/>
        <a:lstStyle/>
        <a:p>
          <a:endParaRPr lang="fr-FR"/>
        </a:p>
      </dgm:t>
    </dgm:pt>
    <dgm:pt modelId="{88F78131-D749-4237-8A8A-A2978DAE9B6A}">
      <dgm:prSet phldrT="[Texte]"/>
      <dgm:spPr/>
      <dgm:t>
        <a:bodyPr/>
        <a:lstStyle/>
        <a:p>
          <a:r>
            <a:rPr lang="fr-FR" dirty="0" smtClean="0"/>
            <a:t>Scenario « C »</a:t>
          </a:r>
          <a:endParaRPr lang="fr-FR" dirty="0"/>
        </a:p>
      </dgm:t>
    </dgm:pt>
    <dgm:pt modelId="{E37331DD-D96D-4EAB-A15B-51A31DC53899}" type="parTrans" cxnId="{1DAE0888-1B25-416A-B2E4-713B0F20BE72}">
      <dgm:prSet/>
      <dgm:spPr/>
      <dgm:t>
        <a:bodyPr/>
        <a:lstStyle/>
        <a:p>
          <a:endParaRPr lang="fr-FR"/>
        </a:p>
      </dgm:t>
    </dgm:pt>
    <dgm:pt modelId="{85413F36-E207-4E56-A555-00481EACEEA6}" type="sibTrans" cxnId="{1DAE0888-1B25-416A-B2E4-713B0F20BE72}">
      <dgm:prSet/>
      <dgm:spPr/>
      <dgm:t>
        <a:bodyPr/>
        <a:lstStyle/>
        <a:p>
          <a:endParaRPr lang="fr-FR"/>
        </a:p>
      </dgm:t>
    </dgm:pt>
    <dgm:pt modelId="{95E4C7DC-074A-4F2C-84D6-B96C06DE5A5F}">
      <dgm:prSet phldrT="[Texte]" custT="1"/>
      <dgm:spPr/>
      <dgm:t>
        <a:bodyPr/>
        <a:lstStyle/>
        <a:p>
          <a:r>
            <a:rPr lang="fr-FR" sz="1800" dirty="0" err="1" smtClean="0"/>
            <a:t>Tariffs</a:t>
          </a:r>
          <a:r>
            <a:rPr lang="fr-FR" sz="1800" dirty="0" smtClean="0"/>
            <a:t> + 50% actionnable services+ 50% applicable </a:t>
          </a:r>
          <a:r>
            <a:rPr lang="fr-FR" sz="1800" dirty="0" err="1" smtClean="0"/>
            <a:t>NTMs</a:t>
          </a:r>
          <a:endParaRPr lang="fr-FR" sz="1800" dirty="0"/>
        </a:p>
      </dgm:t>
    </dgm:pt>
    <dgm:pt modelId="{6C1C5A45-3866-4BB0-A1BD-C6F1A089B945}" type="parTrans" cxnId="{31F53B28-15D0-4E54-A0E5-9514AB22E45D}">
      <dgm:prSet/>
      <dgm:spPr/>
      <dgm:t>
        <a:bodyPr/>
        <a:lstStyle/>
        <a:p>
          <a:endParaRPr lang="fr-FR"/>
        </a:p>
      </dgm:t>
    </dgm:pt>
    <dgm:pt modelId="{61628FC6-4D5E-478D-90AA-2093982AE91A}" type="sibTrans" cxnId="{31F53B28-15D0-4E54-A0E5-9514AB22E45D}">
      <dgm:prSet/>
      <dgm:spPr/>
      <dgm:t>
        <a:bodyPr/>
        <a:lstStyle/>
        <a:p>
          <a:endParaRPr lang="fr-FR"/>
        </a:p>
      </dgm:t>
    </dgm:pt>
    <dgm:pt modelId="{CB33FAE5-DB9C-4CAE-BBA4-A5B726A329AD}">
      <dgm:prSet phldrT="[Texte]"/>
      <dgm:spPr/>
      <dgm:t>
        <a:bodyPr/>
        <a:lstStyle/>
        <a:p>
          <a:r>
            <a:rPr lang="fr-FR" dirty="0" smtClean="0"/>
            <a:t>Scenario « D »</a:t>
          </a:r>
          <a:endParaRPr lang="fr-FR" dirty="0"/>
        </a:p>
      </dgm:t>
    </dgm:pt>
    <dgm:pt modelId="{F473148C-C709-420C-BF11-87B616BB3180}" type="parTrans" cxnId="{C599130C-A2F5-40BE-B0CF-9A7994CD5AD4}">
      <dgm:prSet/>
      <dgm:spPr/>
      <dgm:t>
        <a:bodyPr/>
        <a:lstStyle/>
        <a:p>
          <a:endParaRPr lang="fr-FR"/>
        </a:p>
      </dgm:t>
    </dgm:pt>
    <dgm:pt modelId="{222099B0-DB23-47A9-A9D6-CB81F733BCFF}" type="sibTrans" cxnId="{C599130C-A2F5-40BE-B0CF-9A7994CD5AD4}">
      <dgm:prSet/>
      <dgm:spPr/>
      <dgm:t>
        <a:bodyPr/>
        <a:lstStyle/>
        <a:p>
          <a:endParaRPr lang="fr-FR"/>
        </a:p>
      </dgm:t>
    </dgm:pt>
    <dgm:pt modelId="{BEF3D82F-5452-4876-833E-DCD5AC5CF0CF}">
      <dgm:prSet phldrT="[Texte]" custT="1"/>
      <dgm:spPr/>
      <dgm:t>
        <a:bodyPr/>
        <a:lstStyle/>
        <a:p>
          <a:r>
            <a:rPr lang="fr-FR" sz="1800" dirty="0" err="1" smtClean="0"/>
            <a:t>Tariffs</a:t>
          </a:r>
          <a:r>
            <a:rPr lang="fr-FR" sz="1800" dirty="0" smtClean="0"/>
            <a:t> + 100% actionnable services+ 100% applicable </a:t>
          </a:r>
          <a:r>
            <a:rPr lang="fr-FR" sz="1800" dirty="0" err="1" smtClean="0"/>
            <a:t>NTMs</a:t>
          </a:r>
          <a:endParaRPr lang="fr-FR" sz="1800" dirty="0"/>
        </a:p>
      </dgm:t>
    </dgm:pt>
    <dgm:pt modelId="{706EDC7B-8477-4477-A526-7A43F4628685}" type="parTrans" cxnId="{31FABFE7-DB7D-46C0-A453-65E9BB04BBBF}">
      <dgm:prSet/>
      <dgm:spPr/>
      <dgm:t>
        <a:bodyPr/>
        <a:lstStyle/>
        <a:p>
          <a:endParaRPr lang="fr-FR"/>
        </a:p>
      </dgm:t>
    </dgm:pt>
    <dgm:pt modelId="{6602CD60-038F-426C-953E-D89265C7B151}" type="sibTrans" cxnId="{31FABFE7-DB7D-46C0-A453-65E9BB04BBBF}">
      <dgm:prSet/>
      <dgm:spPr/>
      <dgm:t>
        <a:bodyPr/>
        <a:lstStyle/>
        <a:p>
          <a:endParaRPr lang="fr-FR"/>
        </a:p>
      </dgm:t>
    </dgm:pt>
    <dgm:pt modelId="{4B6F403E-8CD9-48DD-BB0B-58D8357B4376}">
      <dgm:prSet/>
      <dgm:spPr/>
      <dgm:t>
        <a:bodyPr/>
        <a:lstStyle/>
        <a:p>
          <a:r>
            <a:rPr lang="fr-FR" dirty="0" smtClean="0"/>
            <a:t>Scenario « A »</a:t>
          </a:r>
          <a:endParaRPr lang="fr-FR" dirty="0"/>
        </a:p>
      </dgm:t>
    </dgm:pt>
    <dgm:pt modelId="{14A28A91-CC18-4B5A-9780-FA3D7A9B2D48}" type="parTrans" cxnId="{0EB1513F-6618-40BF-8FDC-78C3990EAA28}">
      <dgm:prSet/>
      <dgm:spPr/>
      <dgm:t>
        <a:bodyPr/>
        <a:lstStyle/>
        <a:p>
          <a:endParaRPr lang="fr-FR"/>
        </a:p>
      </dgm:t>
    </dgm:pt>
    <dgm:pt modelId="{CB23DDEA-D42C-4A1F-B390-C08E82E95585}" type="sibTrans" cxnId="{0EB1513F-6618-40BF-8FDC-78C3990EAA28}">
      <dgm:prSet/>
      <dgm:spPr/>
      <dgm:t>
        <a:bodyPr/>
        <a:lstStyle/>
        <a:p>
          <a:endParaRPr lang="fr-FR"/>
        </a:p>
      </dgm:t>
    </dgm:pt>
    <dgm:pt modelId="{14768812-DDCE-4329-9FA0-2E5C68709838}">
      <dgm:prSet custT="1"/>
      <dgm:spPr/>
      <dgm:t>
        <a:bodyPr/>
        <a:lstStyle/>
        <a:p>
          <a:r>
            <a:rPr lang="fr-FR" sz="1800" dirty="0" err="1" smtClean="0"/>
            <a:t>Tariffs</a:t>
          </a:r>
          <a:endParaRPr lang="fr-FR" sz="1800" dirty="0"/>
        </a:p>
      </dgm:t>
    </dgm:pt>
    <dgm:pt modelId="{3B23EE9A-9D3A-4538-8B99-0396A245734E}" type="parTrans" cxnId="{574B3169-9214-4B76-9716-BCA144F74DB8}">
      <dgm:prSet/>
      <dgm:spPr/>
      <dgm:t>
        <a:bodyPr/>
        <a:lstStyle/>
        <a:p>
          <a:endParaRPr lang="fr-FR"/>
        </a:p>
      </dgm:t>
    </dgm:pt>
    <dgm:pt modelId="{B20C9C95-39D0-446D-BD44-334C1C6DCA81}" type="sibTrans" cxnId="{574B3169-9214-4B76-9716-BCA144F74DB8}">
      <dgm:prSet/>
      <dgm:spPr/>
      <dgm:t>
        <a:bodyPr/>
        <a:lstStyle/>
        <a:p>
          <a:endParaRPr lang="fr-FR"/>
        </a:p>
      </dgm:t>
    </dgm:pt>
    <dgm:pt modelId="{6AD9D25E-8ABE-4E06-9CE8-D2DACBE0CB61}" type="pres">
      <dgm:prSet presAssocID="{C65752FF-275C-4AC4-B74F-FD521F3AB8B7}" presName="Name0" presStyleCnt="0">
        <dgm:presLayoutVars>
          <dgm:dir/>
          <dgm:animLvl val="lvl"/>
          <dgm:resizeHandles val="exact"/>
        </dgm:presLayoutVars>
      </dgm:prSet>
      <dgm:spPr/>
      <dgm:t>
        <a:bodyPr/>
        <a:lstStyle/>
        <a:p>
          <a:endParaRPr lang="fr-FR"/>
        </a:p>
      </dgm:t>
    </dgm:pt>
    <dgm:pt modelId="{EA1868B0-3A31-4A09-950B-B0AF44A4E5DC}" type="pres">
      <dgm:prSet presAssocID="{4B6F403E-8CD9-48DD-BB0B-58D8357B4376}" presName="composite" presStyleCnt="0"/>
      <dgm:spPr/>
    </dgm:pt>
    <dgm:pt modelId="{DDCAA766-69A6-4BC9-B68A-2FF41A451340}" type="pres">
      <dgm:prSet presAssocID="{4B6F403E-8CD9-48DD-BB0B-58D8357B4376}" presName="parTx" presStyleLbl="alignNode1" presStyleIdx="0" presStyleCnt="4">
        <dgm:presLayoutVars>
          <dgm:chMax val="0"/>
          <dgm:chPref val="0"/>
          <dgm:bulletEnabled val="1"/>
        </dgm:presLayoutVars>
      </dgm:prSet>
      <dgm:spPr/>
      <dgm:t>
        <a:bodyPr/>
        <a:lstStyle/>
        <a:p>
          <a:endParaRPr lang="fr-FR"/>
        </a:p>
      </dgm:t>
    </dgm:pt>
    <dgm:pt modelId="{5F66861D-5C45-4035-B7D3-4A87B387243B}" type="pres">
      <dgm:prSet presAssocID="{4B6F403E-8CD9-48DD-BB0B-58D8357B4376}" presName="desTx" presStyleLbl="alignAccFollowNode1" presStyleIdx="0" presStyleCnt="4" custLinFactNeighborX="-166" custLinFactNeighborY="297">
        <dgm:presLayoutVars>
          <dgm:bulletEnabled val="1"/>
        </dgm:presLayoutVars>
      </dgm:prSet>
      <dgm:spPr/>
      <dgm:t>
        <a:bodyPr/>
        <a:lstStyle/>
        <a:p>
          <a:endParaRPr lang="fr-FR"/>
        </a:p>
      </dgm:t>
    </dgm:pt>
    <dgm:pt modelId="{D5F18E39-8801-4F12-976D-0B581C1466D2}" type="pres">
      <dgm:prSet presAssocID="{CB23DDEA-D42C-4A1F-B390-C08E82E95585}" presName="space" presStyleCnt="0"/>
      <dgm:spPr/>
    </dgm:pt>
    <dgm:pt modelId="{248D44F9-C3B2-41C4-B468-47C5C86FF4C2}" type="pres">
      <dgm:prSet presAssocID="{D077ED18-865F-4704-A1EF-5ED3A72651A4}" presName="composite" presStyleCnt="0"/>
      <dgm:spPr/>
    </dgm:pt>
    <dgm:pt modelId="{44402636-C35D-49DD-A690-3CA10829C9F4}" type="pres">
      <dgm:prSet presAssocID="{D077ED18-865F-4704-A1EF-5ED3A72651A4}" presName="parTx" presStyleLbl="alignNode1" presStyleIdx="1" presStyleCnt="4">
        <dgm:presLayoutVars>
          <dgm:chMax val="0"/>
          <dgm:chPref val="0"/>
          <dgm:bulletEnabled val="1"/>
        </dgm:presLayoutVars>
      </dgm:prSet>
      <dgm:spPr/>
      <dgm:t>
        <a:bodyPr/>
        <a:lstStyle/>
        <a:p>
          <a:endParaRPr lang="fr-FR"/>
        </a:p>
      </dgm:t>
    </dgm:pt>
    <dgm:pt modelId="{FD1FCCC0-F908-473F-B732-6B510D5BD974}" type="pres">
      <dgm:prSet presAssocID="{D077ED18-865F-4704-A1EF-5ED3A72651A4}" presName="desTx" presStyleLbl="alignAccFollowNode1" presStyleIdx="1" presStyleCnt="4" custLinFactNeighborX="783" custLinFactNeighborY="1904">
        <dgm:presLayoutVars>
          <dgm:bulletEnabled val="1"/>
        </dgm:presLayoutVars>
      </dgm:prSet>
      <dgm:spPr/>
      <dgm:t>
        <a:bodyPr/>
        <a:lstStyle/>
        <a:p>
          <a:endParaRPr lang="fr-FR"/>
        </a:p>
      </dgm:t>
    </dgm:pt>
    <dgm:pt modelId="{C928A4A4-22B4-421C-954E-A8302213B066}" type="pres">
      <dgm:prSet presAssocID="{8C91701D-56DD-4F9E-BFC9-F0B304A4408E}" presName="space" presStyleCnt="0"/>
      <dgm:spPr/>
    </dgm:pt>
    <dgm:pt modelId="{DAAF6955-CB00-4BD0-AE51-0885C3EAC00A}" type="pres">
      <dgm:prSet presAssocID="{88F78131-D749-4237-8A8A-A2978DAE9B6A}" presName="composite" presStyleCnt="0"/>
      <dgm:spPr/>
    </dgm:pt>
    <dgm:pt modelId="{514C2EDA-6C87-4295-B910-8B0271133F25}" type="pres">
      <dgm:prSet presAssocID="{88F78131-D749-4237-8A8A-A2978DAE9B6A}" presName="parTx" presStyleLbl="alignNode1" presStyleIdx="2" presStyleCnt="4">
        <dgm:presLayoutVars>
          <dgm:chMax val="0"/>
          <dgm:chPref val="0"/>
          <dgm:bulletEnabled val="1"/>
        </dgm:presLayoutVars>
      </dgm:prSet>
      <dgm:spPr/>
      <dgm:t>
        <a:bodyPr/>
        <a:lstStyle/>
        <a:p>
          <a:endParaRPr lang="fr-FR"/>
        </a:p>
      </dgm:t>
    </dgm:pt>
    <dgm:pt modelId="{98C5D006-B212-45E2-BA5B-F02AB871733B}" type="pres">
      <dgm:prSet presAssocID="{88F78131-D749-4237-8A8A-A2978DAE9B6A}" presName="desTx" presStyleLbl="alignAccFollowNode1" presStyleIdx="2" presStyleCnt="4">
        <dgm:presLayoutVars>
          <dgm:bulletEnabled val="1"/>
        </dgm:presLayoutVars>
      </dgm:prSet>
      <dgm:spPr/>
      <dgm:t>
        <a:bodyPr/>
        <a:lstStyle/>
        <a:p>
          <a:endParaRPr lang="fr-FR"/>
        </a:p>
      </dgm:t>
    </dgm:pt>
    <dgm:pt modelId="{A30DBD26-F29F-4C18-B61E-0993B27C357D}" type="pres">
      <dgm:prSet presAssocID="{85413F36-E207-4E56-A555-00481EACEEA6}" presName="space" presStyleCnt="0"/>
      <dgm:spPr/>
    </dgm:pt>
    <dgm:pt modelId="{D6CDB261-E6DD-4C97-A948-ED8DD0E4203B}" type="pres">
      <dgm:prSet presAssocID="{CB33FAE5-DB9C-4CAE-BBA4-A5B726A329AD}" presName="composite" presStyleCnt="0"/>
      <dgm:spPr/>
    </dgm:pt>
    <dgm:pt modelId="{70A726A3-7EA2-4293-8AFE-96F9722E7C58}" type="pres">
      <dgm:prSet presAssocID="{CB33FAE5-DB9C-4CAE-BBA4-A5B726A329AD}" presName="parTx" presStyleLbl="alignNode1" presStyleIdx="3" presStyleCnt="4">
        <dgm:presLayoutVars>
          <dgm:chMax val="0"/>
          <dgm:chPref val="0"/>
          <dgm:bulletEnabled val="1"/>
        </dgm:presLayoutVars>
      </dgm:prSet>
      <dgm:spPr/>
      <dgm:t>
        <a:bodyPr/>
        <a:lstStyle/>
        <a:p>
          <a:endParaRPr lang="fr-FR"/>
        </a:p>
      </dgm:t>
    </dgm:pt>
    <dgm:pt modelId="{7E27A908-7B0E-47AB-AC46-D1D322BF509C}" type="pres">
      <dgm:prSet presAssocID="{CB33FAE5-DB9C-4CAE-BBA4-A5B726A329AD}" presName="desTx" presStyleLbl="alignAccFollowNode1" presStyleIdx="3" presStyleCnt="4">
        <dgm:presLayoutVars>
          <dgm:bulletEnabled val="1"/>
        </dgm:presLayoutVars>
      </dgm:prSet>
      <dgm:spPr/>
      <dgm:t>
        <a:bodyPr/>
        <a:lstStyle/>
        <a:p>
          <a:endParaRPr lang="fr-FR"/>
        </a:p>
      </dgm:t>
    </dgm:pt>
  </dgm:ptLst>
  <dgm:cxnLst>
    <dgm:cxn modelId="{31F53B28-15D0-4E54-A0E5-9514AB22E45D}" srcId="{88F78131-D749-4237-8A8A-A2978DAE9B6A}" destId="{95E4C7DC-074A-4F2C-84D6-B96C06DE5A5F}" srcOrd="0" destOrd="0" parTransId="{6C1C5A45-3866-4BB0-A1BD-C6F1A089B945}" sibTransId="{61628FC6-4D5E-478D-90AA-2093982AE91A}"/>
    <dgm:cxn modelId="{31FABFE7-DB7D-46C0-A453-65E9BB04BBBF}" srcId="{CB33FAE5-DB9C-4CAE-BBA4-A5B726A329AD}" destId="{BEF3D82F-5452-4876-833E-DCD5AC5CF0CF}" srcOrd="0" destOrd="0" parTransId="{706EDC7B-8477-4477-A526-7A43F4628685}" sibTransId="{6602CD60-038F-426C-953E-D89265C7B151}"/>
    <dgm:cxn modelId="{16AAFECB-BB96-44F1-9ECE-801418A41E50}" type="presOf" srcId="{88F78131-D749-4237-8A8A-A2978DAE9B6A}" destId="{514C2EDA-6C87-4295-B910-8B0271133F25}" srcOrd="0" destOrd="0" presId="urn:microsoft.com/office/officeart/2005/8/layout/hList1"/>
    <dgm:cxn modelId="{DB7C3EAF-DDA6-43B3-9430-677A3C576CDC}" type="presOf" srcId="{14768812-DDCE-4329-9FA0-2E5C68709838}" destId="{5F66861D-5C45-4035-B7D3-4A87B387243B}" srcOrd="0" destOrd="0" presId="urn:microsoft.com/office/officeart/2005/8/layout/hList1"/>
    <dgm:cxn modelId="{574B3169-9214-4B76-9716-BCA144F74DB8}" srcId="{4B6F403E-8CD9-48DD-BB0B-58D8357B4376}" destId="{14768812-DDCE-4329-9FA0-2E5C68709838}" srcOrd="0" destOrd="0" parTransId="{3B23EE9A-9D3A-4538-8B99-0396A245734E}" sibTransId="{B20C9C95-39D0-446D-BD44-334C1C6DCA81}"/>
    <dgm:cxn modelId="{0EB1513F-6618-40BF-8FDC-78C3990EAA28}" srcId="{C65752FF-275C-4AC4-B74F-FD521F3AB8B7}" destId="{4B6F403E-8CD9-48DD-BB0B-58D8357B4376}" srcOrd="0" destOrd="0" parTransId="{14A28A91-CC18-4B5A-9780-FA3D7A9B2D48}" sibTransId="{CB23DDEA-D42C-4A1F-B390-C08E82E95585}"/>
    <dgm:cxn modelId="{81AD2370-060B-4A50-92BC-CCBD27FC5F69}" srcId="{C65752FF-275C-4AC4-B74F-FD521F3AB8B7}" destId="{D077ED18-865F-4704-A1EF-5ED3A72651A4}" srcOrd="1" destOrd="0" parTransId="{C9F58745-F81A-4180-9FD8-681D7808D6E7}" sibTransId="{8C91701D-56DD-4F9E-BFC9-F0B304A4408E}"/>
    <dgm:cxn modelId="{6898498E-DE92-4466-8660-322E3D3A3DD5}" srcId="{D077ED18-865F-4704-A1EF-5ED3A72651A4}" destId="{2FC87941-3589-4435-8856-6C567A4CC4B3}" srcOrd="0" destOrd="0" parTransId="{9A3799B5-FF9E-477C-8BB0-D8269DFE7524}" sibTransId="{5BB22843-D140-440D-9312-ADCD9A56730B}"/>
    <dgm:cxn modelId="{A0587B67-CEDE-4376-9A39-C5C5AEC3C794}" type="presOf" srcId="{D077ED18-865F-4704-A1EF-5ED3A72651A4}" destId="{44402636-C35D-49DD-A690-3CA10829C9F4}" srcOrd="0" destOrd="0" presId="urn:microsoft.com/office/officeart/2005/8/layout/hList1"/>
    <dgm:cxn modelId="{3ABA4F7C-D5B5-4EE8-9FCE-23B6C142069F}" type="presOf" srcId="{CB33FAE5-DB9C-4CAE-BBA4-A5B726A329AD}" destId="{70A726A3-7EA2-4293-8AFE-96F9722E7C58}" srcOrd="0" destOrd="0" presId="urn:microsoft.com/office/officeart/2005/8/layout/hList1"/>
    <dgm:cxn modelId="{85F2B55E-A3AD-454E-AE61-C58BCB4FCC79}" type="presOf" srcId="{4B6F403E-8CD9-48DD-BB0B-58D8357B4376}" destId="{DDCAA766-69A6-4BC9-B68A-2FF41A451340}" srcOrd="0" destOrd="0" presId="urn:microsoft.com/office/officeart/2005/8/layout/hList1"/>
    <dgm:cxn modelId="{A784095E-B584-4F21-B373-6014B8F67415}" type="presOf" srcId="{2FC87941-3589-4435-8856-6C567A4CC4B3}" destId="{FD1FCCC0-F908-473F-B732-6B510D5BD974}" srcOrd="0" destOrd="0" presId="urn:microsoft.com/office/officeart/2005/8/layout/hList1"/>
    <dgm:cxn modelId="{7166B262-91F6-4B1D-B69C-201F105BC07E}" type="presOf" srcId="{C65752FF-275C-4AC4-B74F-FD521F3AB8B7}" destId="{6AD9D25E-8ABE-4E06-9CE8-D2DACBE0CB61}" srcOrd="0" destOrd="0" presId="urn:microsoft.com/office/officeart/2005/8/layout/hList1"/>
    <dgm:cxn modelId="{E4355667-8B79-44DE-96D1-3601D7EFBA86}" type="presOf" srcId="{BEF3D82F-5452-4876-833E-DCD5AC5CF0CF}" destId="{7E27A908-7B0E-47AB-AC46-D1D322BF509C}" srcOrd="0" destOrd="0" presId="urn:microsoft.com/office/officeart/2005/8/layout/hList1"/>
    <dgm:cxn modelId="{CAEF59B0-9B07-4B0D-AFCE-2CA804E0624A}" type="presOf" srcId="{95E4C7DC-074A-4F2C-84D6-B96C06DE5A5F}" destId="{98C5D006-B212-45E2-BA5B-F02AB871733B}" srcOrd="0" destOrd="0" presId="urn:microsoft.com/office/officeart/2005/8/layout/hList1"/>
    <dgm:cxn modelId="{1DAE0888-1B25-416A-B2E4-713B0F20BE72}" srcId="{C65752FF-275C-4AC4-B74F-FD521F3AB8B7}" destId="{88F78131-D749-4237-8A8A-A2978DAE9B6A}" srcOrd="2" destOrd="0" parTransId="{E37331DD-D96D-4EAB-A15B-51A31DC53899}" sibTransId="{85413F36-E207-4E56-A555-00481EACEEA6}"/>
    <dgm:cxn modelId="{C599130C-A2F5-40BE-B0CF-9A7994CD5AD4}" srcId="{C65752FF-275C-4AC4-B74F-FD521F3AB8B7}" destId="{CB33FAE5-DB9C-4CAE-BBA4-A5B726A329AD}" srcOrd="3" destOrd="0" parTransId="{F473148C-C709-420C-BF11-87B616BB3180}" sibTransId="{222099B0-DB23-47A9-A9D6-CB81F733BCFF}"/>
    <dgm:cxn modelId="{06CA30BA-D11C-4B45-911A-9D2AF0622E54}" type="presParOf" srcId="{6AD9D25E-8ABE-4E06-9CE8-D2DACBE0CB61}" destId="{EA1868B0-3A31-4A09-950B-B0AF44A4E5DC}" srcOrd="0" destOrd="0" presId="urn:microsoft.com/office/officeart/2005/8/layout/hList1"/>
    <dgm:cxn modelId="{B1A72802-3250-4B46-8928-6313EF515FC1}" type="presParOf" srcId="{EA1868B0-3A31-4A09-950B-B0AF44A4E5DC}" destId="{DDCAA766-69A6-4BC9-B68A-2FF41A451340}" srcOrd="0" destOrd="0" presId="urn:microsoft.com/office/officeart/2005/8/layout/hList1"/>
    <dgm:cxn modelId="{5E225081-361B-49AA-9CF6-B2F5143DF575}" type="presParOf" srcId="{EA1868B0-3A31-4A09-950B-B0AF44A4E5DC}" destId="{5F66861D-5C45-4035-B7D3-4A87B387243B}" srcOrd="1" destOrd="0" presId="urn:microsoft.com/office/officeart/2005/8/layout/hList1"/>
    <dgm:cxn modelId="{79836F10-58EB-4F34-B0A2-821BB2BFC2C6}" type="presParOf" srcId="{6AD9D25E-8ABE-4E06-9CE8-D2DACBE0CB61}" destId="{D5F18E39-8801-4F12-976D-0B581C1466D2}" srcOrd="1" destOrd="0" presId="urn:microsoft.com/office/officeart/2005/8/layout/hList1"/>
    <dgm:cxn modelId="{A44ADC8E-7959-4921-823C-1921F9050A60}" type="presParOf" srcId="{6AD9D25E-8ABE-4E06-9CE8-D2DACBE0CB61}" destId="{248D44F9-C3B2-41C4-B468-47C5C86FF4C2}" srcOrd="2" destOrd="0" presId="urn:microsoft.com/office/officeart/2005/8/layout/hList1"/>
    <dgm:cxn modelId="{7A0160CE-58D3-4EF2-998A-FE827DAA1EAC}" type="presParOf" srcId="{248D44F9-C3B2-41C4-B468-47C5C86FF4C2}" destId="{44402636-C35D-49DD-A690-3CA10829C9F4}" srcOrd="0" destOrd="0" presId="urn:microsoft.com/office/officeart/2005/8/layout/hList1"/>
    <dgm:cxn modelId="{FEE27ECE-FA60-4CC6-9F7A-5C28197E953F}" type="presParOf" srcId="{248D44F9-C3B2-41C4-B468-47C5C86FF4C2}" destId="{FD1FCCC0-F908-473F-B732-6B510D5BD974}" srcOrd="1" destOrd="0" presId="urn:microsoft.com/office/officeart/2005/8/layout/hList1"/>
    <dgm:cxn modelId="{7FEEC7F4-2A3D-43D1-8542-B468D779EF2D}" type="presParOf" srcId="{6AD9D25E-8ABE-4E06-9CE8-D2DACBE0CB61}" destId="{C928A4A4-22B4-421C-954E-A8302213B066}" srcOrd="3" destOrd="0" presId="urn:microsoft.com/office/officeart/2005/8/layout/hList1"/>
    <dgm:cxn modelId="{167AC0CA-4DD5-4E43-87F6-D13ADBB66286}" type="presParOf" srcId="{6AD9D25E-8ABE-4E06-9CE8-D2DACBE0CB61}" destId="{DAAF6955-CB00-4BD0-AE51-0885C3EAC00A}" srcOrd="4" destOrd="0" presId="urn:microsoft.com/office/officeart/2005/8/layout/hList1"/>
    <dgm:cxn modelId="{CB6F139B-A7D1-4166-916D-74C06D2AFCDC}" type="presParOf" srcId="{DAAF6955-CB00-4BD0-AE51-0885C3EAC00A}" destId="{514C2EDA-6C87-4295-B910-8B0271133F25}" srcOrd="0" destOrd="0" presId="urn:microsoft.com/office/officeart/2005/8/layout/hList1"/>
    <dgm:cxn modelId="{F7BB65CD-7E43-4B0A-81B7-C1FB4BBEA05C}" type="presParOf" srcId="{DAAF6955-CB00-4BD0-AE51-0885C3EAC00A}" destId="{98C5D006-B212-45E2-BA5B-F02AB871733B}" srcOrd="1" destOrd="0" presId="urn:microsoft.com/office/officeart/2005/8/layout/hList1"/>
    <dgm:cxn modelId="{7EC72741-A091-4D72-80DD-FD3F17C0950A}" type="presParOf" srcId="{6AD9D25E-8ABE-4E06-9CE8-D2DACBE0CB61}" destId="{A30DBD26-F29F-4C18-B61E-0993B27C357D}" srcOrd="5" destOrd="0" presId="urn:microsoft.com/office/officeart/2005/8/layout/hList1"/>
    <dgm:cxn modelId="{78B6465A-7DC8-4169-83C5-B28ADFF7C743}" type="presParOf" srcId="{6AD9D25E-8ABE-4E06-9CE8-D2DACBE0CB61}" destId="{D6CDB261-E6DD-4C97-A948-ED8DD0E4203B}" srcOrd="6" destOrd="0" presId="urn:microsoft.com/office/officeart/2005/8/layout/hList1"/>
    <dgm:cxn modelId="{FDC80EFB-45E6-489E-B9A6-887026919439}" type="presParOf" srcId="{D6CDB261-E6DD-4C97-A948-ED8DD0E4203B}" destId="{70A726A3-7EA2-4293-8AFE-96F9722E7C58}" srcOrd="0" destOrd="0" presId="urn:microsoft.com/office/officeart/2005/8/layout/hList1"/>
    <dgm:cxn modelId="{3B956477-5710-4D2C-9E46-5AC33C5DBF4D}" type="presParOf" srcId="{D6CDB261-E6DD-4C97-A948-ED8DD0E4203B}" destId="{7E27A908-7B0E-47AB-AC46-D1D322BF509C}"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EAF56B-504B-4EC6-978B-60DCA73D2E52}">
      <dsp:nvSpPr>
        <dsp:cNvPr id="0" name=""/>
        <dsp:cNvSpPr/>
      </dsp:nvSpPr>
      <dsp:spPr>
        <a:xfrm>
          <a:off x="0" y="1838462"/>
          <a:ext cx="7632848" cy="165463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fr-FR" sz="1600" b="1" kern="1200" dirty="0" smtClean="0">
              <a:latin typeface="+mj-lt"/>
              <a:ea typeface="Tahoma" pitchFamily="34" charset="0"/>
              <a:cs typeface="Times New Roman" pitchFamily="18" charset="0"/>
            </a:rPr>
            <a:t>Micro-simulation</a:t>
          </a:r>
          <a:r>
            <a:rPr lang="fr-FR" sz="1800" b="1" kern="1200" dirty="0" smtClean="0">
              <a:latin typeface="+mj-lt"/>
              <a:ea typeface="Tahoma" pitchFamily="34" charset="0"/>
              <a:cs typeface="Times New Roman" pitchFamily="18" charset="0"/>
            </a:rPr>
            <a:t> model</a:t>
          </a:r>
          <a:endParaRPr lang="fr-FR" sz="1800" b="1" kern="1200" dirty="0">
            <a:latin typeface="+mj-lt"/>
            <a:ea typeface="Tahoma" pitchFamily="34" charset="0"/>
            <a:cs typeface="Times New Roman" pitchFamily="18" charset="0"/>
          </a:endParaRPr>
        </a:p>
      </dsp:txBody>
      <dsp:txXfrm>
        <a:off x="0" y="1838462"/>
        <a:ext cx="7632848" cy="893503"/>
      </dsp:txXfrm>
    </dsp:sp>
    <dsp:sp modelId="{E8AEAA62-4037-4B9C-B3D7-AF54D2BCDC5C}">
      <dsp:nvSpPr>
        <dsp:cNvPr id="0" name=""/>
        <dsp:cNvSpPr/>
      </dsp:nvSpPr>
      <dsp:spPr>
        <a:xfrm>
          <a:off x="0" y="2500593"/>
          <a:ext cx="3861147" cy="131583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t" anchorCtr="0">
          <a:noAutofit/>
        </a:bodyPr>
        <a:lstStyle/>
        <a:p>
          <a:pPr lvl="0" algn="ctr" defTabSz="711200">
            <a:lnSpc>
              <a:spcPct val="90000"/>
            </a:lnSpc>
            <a:spcBef>
              <a:spcPct val="0"/>
            </a:spcBef>
            <a:spcAft>
              <a:spcPct val="35000"/>
            </a:spcAft>
          </a:pPr>
          <a:r>
            <a:rPr lang="fr-FR" sz="1600" b="1" kern="1200" dirty="0">
              <a:latin typeface="+mj-lt"/>
              <a:ea typeface="Tahoma" pitchFamily="34" charset="0"/>
              <a:cs typeface="Times New Roman" pitchFamily="18" charset="0"/>
            </a:rPr>
            <a:t>Input:</a:t>
          </a:r>
        </a:p>
        <a:p>
          <a:pPr lvl="0" algn="l" defTabSz="711200">
            <a:lnSpc>
              <a:spcPct val="90000"/>
            </a:lnSpc>
            <a:spcBef>
              <a:spcPct val="0"/>
            </a:spcBef>
            <a:spcAft>
              <a:spcPct val="35000"/>
            </a:spcAft>
          </a:pPr>
          <a:r>
            <a:rPr lang="fr-FR" sz="1400" kern="1200" dirty="0" err="1">
              <a:latin typeface="+mj-lt"/>
              <a:ea typeface="Tahoma" pitchFamily="34" charset="0"/>
              <a:cs typeface="Times New Roman" pitchFamily="18" charset="0"/>
            </a:rPr>
            <a:t>Out-put</a:t>
          </a:r>
          <a:r>
            <a:rPr lang="fr-FR" sz="1400" kern="1200" dirty="0">
              <a:latin typeface="+mj-lt"/>
              <a:ea typeface="Tahoma" pitchFamily="34" charset="0"/>
              <a:cs typeface="Times New Roman" pitchFamily="18" charset="0"/>
            </a:rPr>
            <a:t> </a:t>
          </a:r>
          <a:r>
            <a:rPr lang="fr-FR" sz="1400" kern="1200" dirty="0" smtClean="0">
              <a:latin typeface="+mj-lt"/>
              <a:ea typeface="Tahoma" pitchFamily="34" charset="0"/>
              <a:cs typeface="Times New Roman" pitchFamily="18" charset="0"/>
            </a:rPr>
            <a:t>CGE Model</a:t>
          </a:r>
        </a:p>
        <a:p>
          <a:pPr lvl="0" algn="l" defTabSz="711200">
            <a:lnSpc>
              <a:spcPct val="90000"/>
            </a:lnSpc>
            <a:spcBef>
              <a:spcPct val="0"/>
            </a:spcBef>
            <a:spcAft>
              <a:spcPct val="35000"/>
            </a:spcAft>
          </a:pPr>
          <a:r>
            <a:rPr lang="fr-FR" sz="1400" kern="1200" dirty="0" err="1" smtClean="0">
              <a:latin typeface="+mj-lt"/>
              <a:ea typeface="Tahoma" pitchFamily="34" charset="0"/>
              <a:cs typeface="Times New Roman" pitchFamily="18" charset="0"/>
            </a:rPr>
            <a:t>Household</a:t>
          </a:r>
          <a:r>
            <a:rPr lang="fr-FR" sz="1400" kern="1200" dirty="0" smtClean="0">
              <a:latin typeface="+mj-lt"/>
              <a:ea typeface="Tahoma" pitchFamily="34" charset="0"/>
              <a:cs typeface="Times New Roman" pitchFamily="18" charset="0"/>
            </a:rPr>
            <a:t> </a:t>
          </a:r>
          <a:r>
            <a:rPr lang="fr-FR" sz="1400" kern="1200" dirty="0" err="1" smtClean="0">
              <a:latin typeface="+mj-lt"/>
              <a:ea typeface="Tahoma" pitchFamily="34" charset="0"/>
              <a:cs typeface="Times New Roman" pitchFamily="18" charset="0"/>
            </a:rPr>
            <a:t>survey</a:t>
          </a:r>
          <a:endParaRPr lang="fr-FR" sz="1400" kern="1200" dirty="0">
            <a:latin typeface="+mj-lt"/>
            <a:ea typeface="Tahoma" pitchFamily="34" charset="0"/>
            <a:cs typeface="Times New Roman" pitchFamily="18" charset="0"/>
          </a:endParaRPr>
        </a:p>
        <a:p>
          <a:pPr marL="285750" lvl="1" indent="-285750" algn="l" defTabSz="1600200">
            <a:lnSpc>
              <a:spcPct val="90000"/>
            </a:lnSpc>
            <a:spcBef>
              <a:spcPct val="0"/>
            </a:spcBef>
            <a:spcAft>
              <a:spcPct val="15000"/>
            </a:spcAft>
            <a:buChar char="••"/>
          </a:pPr>
          <a:endParaRPr lang="fr-FR" sz="3600" kern="1200" dirty="0"/>
        </a:p>
      </dsp:txBody>
      <dsp:txXfrm>
        <a:off x="0" y="2500593"/>
        <a:ext cx="3861147" cy="1315830"/>
      </dsp:txXfrm>
    </dsp:sp>
    <dsp:sp modelId="{13AD77B5-DB65-4FF4-8D69-ED5A9C3461F3}">
      <dsp:nvSpPr>
        <dsp:cNvPr id="0" name=""/>
        <dsp:cNvSpPr/>
      </dsp:nvSpPr>
      <dsp:spPr>
        <a:xfrm>
          <a:off x="3865294" y="2503337"/>
          <a:ext cx="3767553" cy="1313086"/>
        </a:xfrm>
        <a:prstGeom prst="rect">
          <a:avLst/>
        </a:prstGeom>
        <a:solidFill>
          <a:schemeClr val="accent2">
            <a:tint val="40000"/>
            <a:alpha val="90000"/>
            <a:hueOff val="1675274"/>
            <a:satOff val="-1459"/>
            <a:lumOff val="-2"/>
            <a:alphaOff val="0"/>
          </a:schemeClr>
        </a:solidFill>
        <a:ln w="25400" cap="flat" cmpd="sng" algn="ctr">
          <a:solidFill>
            <a:schemeClr val="accent2">
              <a:tint val="40000"/>
              <a:alpha val="90000"/>
              <a:hueOff val="1675274"/>
              <a:satOff val="-1459"/>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endParaRPr lang="fr-FR" sz="1600" b="1" kern="1200" dirty="0">
            <a:latin typeface="+mj-lt"/>
            <a:ea typeface="Tahoma" pitchFamily="34" charset="0"/>
            <a:cs typeface="Times New Roman" pitchFamily="18" charset="0"/>
          </a:endParaRPr>
        </a:p>
        <a:p>
          <a:pPr lvl="0" algn="ctr" defTabSz="711200">
            <a:lnSpc>
              <a:spcPct val="90000"/>
            </a:lnSpc>
            <a:spcBef>
              <a:spcPct val="0"/>
            </a:spcBef>
            <a:spcAft>
              <a:spcPct val="35000"/>
            </a:spcAft>
          </a:pPr>
          <a:endParaRPr lang="fr-FR" sz="1600" b="1" kern="1200" dirty="0">
            <a:latin typeface="+mj-lt"/>
            <a:ea typeface="Tahoma" pitchFamily="34" charset="0"/>
            <a:cs typeface="Times New Roman" pitchFamily="18" charset="0"/>
          </a:endParaRPr>
        </a:p>
        <a:p>
          <a:pPr lvl="0" algn="ctr" defTabSz="711200">
            <a:lnSpc>
              <a:spcPct val="90000"/>
            </a:lnSpc>
            <a:spcBef>
              <a:spcPct val="0"/>
            </a:spcBef>
            <a:spcAft>
              <a:spcPct val="35000"/>
            </a:spcAft>
          </a:pPr>
          <a:r>
            <a:rPr lang="fr-FR" sz="1600" b="1" kern="1200" dirty="0" smtClean="0">
              <a:latin typeface="+mj-lt"/>
              <a:ea typeface="Tahoma" pitchFamily="34" charset="0"/>
              <a:cs typeface="Times New Roman" pitchFamily="18" charset="0"/>
            </a:rPr>
            <a:t>Output</a:t>
          </a:r>
          <a:r>
            <a:rPr lang="fr-FR" sz="1600" b="1" kern="1200" dirty="0">
              <a:latin typeface="+mj-lt"/>
              <a:ea typeface="Tahoma" pitchFamily="34" charset="0"/>
              <a:cs typeface="Times New Roman" pitchFamily="18" charset="0"/>
            </a:rPr>
            <a:t>:</a:t>
          </a:r>
        </a:p>
        <a:p>
          <a:pPr lvl="0" defTabSz="711200">
            <a:lnSpc>
              <a:spcPct val="90000"/>
            </a:lnSpc>
            <a:spcBef>
              <a:spcPct val="0"/>
            </a:spcBef>
            <a:spcAft>
              <a:spcPct val="35000"/>
            </a:spcAft>
          </a:pPr>
          <a:r>
            <a:rPr lang="en-US" sz="1400" b="0" kern="1200" dirty="0" smtClean="0">
              <a:latin typeface="+mj-lt"/>
              <a:ea typeface="Tahoma" pitchFamily="34" charset="0"/>
              <a:cs typeface="Times New Roman" pitchFamily="18" charset="0"/>
            </a:rPr>
            <a:t>Estimated poverty rate and its distribution by category (gender, area, social status, etc.)</a:t>
          </a:r>
          <a:endParaRPr lang="fr-FR" sz="1400" b="0" kern="1200" dirty="0" smtClean="0">
            <a:latin typeface="+mj-lt"/>
            <a:ea typeface="Tahoma" pitchFamily="34" charset="0"/>
            <a:cs typeface="Times New Roman" pitchFamily="18" charset="0"/>
          </a:endParaRPr>
        </a:p>
        <a:p>
          <a:pPr lvl="0" defTabSz="711200">
            <a:lnSpc>
              <a:spcPct val="90000"/>
            </a:lnSpc>
            <a:spcBef>
              <a:spcPct val="0"/>
            </a:spcBef>
            <a:spcAft>
              <a:spcPct val="35000"/>
            </a:spcAft>
          </a:pPr>
          <a:r>
            <a:rPr lang="fr-FR" sz="1400" b="0" kern="1200" dirty="0" smtClean="0">
              <a:latin typeface="+mj-lt"/>
              <a:ea typeface="Tahoma" pitchFamily="34" charset="0"/>
              <a:cs typeface="Times New Roman" pitchFamily="18" charset="0"/>
            </a:rPr>
            <a:t> </a:t>
          </a:r>
          <a:r>
            <a:rPr lang="fr-FR" sz="1400" b="0" kern="1200" dirty="0" err="1" smtClean="0">
              <a:latin typeface="+mj-lt"/>
              <a:ea typeface="Tahoma" pitchFamily="34" charset="0"/>
              <a:cs typeface="Times New Roman" pitchFamily="18" charset="0"/>
            </a:rPr>
            <a:t>Number</a:t>
          </a:r>
          <a:r>
            <a:rPr lang="fr-FR" sz="1400" b="0" kern="1200" dirty="0" smtClean="0">
              <a:latin typeface="+mj-lt"/>
              <a:ea typeface="Tahoma" pitchFamily="34" charset="0"/>
              <a:cs typeface="Times New Roman" pitchFamily="18" charset="0"/>
            </a:rPr>
            <a:t> of </a:t>
          </a:r>
          <a:r>
            <a:rPr lang="fr-FR" sz="1400" b="0" kern="1200" dirty="0" err="1" smtClean="0">
              <a:latin typeface="+mj-lt"/>
              <a:ea typeface="Tahoma" pitchFamily="34" charset="0"/>
              <a:cs typeface="Times New Roman" pitchFamily="18" charset="0"/>
            </a:rPr>
            <a:t>poor</a:t>
          </a:r>
          <a:r>
            <a:rPr lang="fr-FR" sz="1400" b="0" kern="1200" dirty="0" smtClean="0">
              <a:latin typeface="+mj-lt"/>
              <a:ea typeface="Tahoma" pitchFamily="34" charset="0"/>
              <a:cs typeface="Times New Roman" pitchFamily="18" charset="0"/>
            </a:rPr>
            <a:t> peopl</a:t>
          </a:r>
          <a:r>
            <a:rPr lang="fr-FR" sz="1400" b="1" kern="1200" dirty="0" smtClean="0">
              <a:latin typeface="+mj-lt"/>
              <a:ea typeface="Tahoma" pitchFamily="34" charset="0"/>
              <a:cs typeface="Times New Roman" pitchFamily="18" charset="0"/>
            </a:rPr>
            <a:t>e</a:t>
          </a:r>
          <a:endParaRPr lang="fr-FR" sz="1400" b="0" kern="1200" dirty="0">
            <a:latin typeface="+mj-lt"/>
            <a:ea typeface="Tahoma" pitchFamily="34" charset="0"/>
            <a:cs typeface="Times New Roman" pitchFamily="18" charset="0"/>
          </a:endParaRPr>
        </a:p>
        <a:p>
          <a:pPr lvl="0" algn="ctr" defTabSz="711200">
            <a:lnSpc>
              <a:spcPct val="90000"/>
            </a:lnSpc>
            <a:spcBef>
              <a:spcPct val="0"/>
            </a:spcBef>
            <a:spcAft>
              <a:spcPct val="35000"/>
            </a:spcAft>
          </a:pPr>
          <a:endParaRPr lang="fr-FR" sz="1600" b="1" kern="1200" dirty="0">
            <a:latin typeface="+mj-lt"/>
            <a:ea typeface="Tahoma" pitchFamily="34" charset="0"/>
            <a:cs typeface="Times New Roman" pitchFamily="18" charset="0"/>
          </a:endParaRPr>
        </a:p>
        <a:p>
          <a:pPr lvl="0" algn="ctr" defTabSz="711200">
            <a:lnSpc>
              <a:spcPct val="90000"/>
            </a:lnSpc>
            <a:spcBef>
              <a:spcPct val="0"/>
            </a:spcBef>
            <a:spcAft>
              <a:spcPct val="35000"/>
            </a:spcAft>
          </a:pPr>
          <a:endParaRPr lang="fr-FR" sz="2000" kern="1200" dirty="0">
            <a:latin typeface="+mj-lt"/>
            <a:ea typeface="Tahoma" pitchFamily="34" charset="0"/>
            <a:cs typeface="Times New Roman" pitchFamily="18" charset="0"/>
          </a:endParaRPr>
        </a:p>
        <a:p>
          <a:pPr lvl="0" algn="ctr" defTabSz="711200">
            <a:lnSpc>
              <a:spcPct val="90000"/>
            </a:lnSpc>
            <a:spcBef>
              <a:spcPct val="0"/>
            </a:spcBef>
            <a:spcAft>
              <a:spcPct val="35000"/>
            </a:spcAft>
          </a:pPr>
          <a:endParaRPr lang="fr-FR" sz="2000" kern="1200" dirty="0">
            <a:latin typeface="+mj-lt"/>
            <a:ea typeface="Tahoma" pitchFamily="34" charset="0"/>
            <a:cs typeface="Times New Roman" pitchFamily="18" charset="0"/>
          </a:endParaRPr>
        </a:p>
      </dsp:txBody>
      <dsp:txXfrm>
        <a:off x="3865294" y="2503337"/>
        <a:ext cx="3767553" cy="1313086"/>
      </dsp:txXfrm>
    </dsp:sp>
    <dsp:sp modelId="{AAAF12E7-A15D-4D14-AD87-CDFF1E44604D}">
      <dsp:nvSpPr>
        <dsp:cNvPr id="0" name=""/>
        <dsp:cNvSpPr/>
      </dsp:nvSpPr>
      <dsp:spPr>
        <a:xfrm rot="10800000">
          <a:off x="0" y="97301"/>
          <a:ext cx="7632848" cy="1935934"/>
        </a:xfrm>
        <a:prstGeom prst="upArrowCallou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fr-FR" sz="1600" b="1" i="0" kern="1200" dirty="0" smtClean="0">
              <a:latin typeface="+mj-lt"/>
              <a:ea typeface="Tahoma" pitchFamily="34" charset="0"/>
              <a:cs typeface="Times New Roman" pitchFamily="18" charset="0"/>
            </a:rPr>
            <a:t>Computable</a:t>
          </a:r>
          <a:r>
            <a:rPr lang="fr-FR" sz="1800" b="1" i="0" kern="1200" dirty="0" smtClean="0">
              <a:latin typeface="+mj-lt"/>
              <a:ea typeface="Tahoma" pitchFamily="34" charset="0"/>
              <a:cs typeface="Times New Roman" pitchFamily="18" charset="0"/>
            </a:rPr>
            <a:t> General </a:t>
          </a:r>
          <a:r>
            <a:rPr lang="fr-FR" sz="1800" b="1" i="0" kern="1200" dirty="0" err="1" smtClean="0">
              <a:latin typeface="+mj-lt"/>
              <a:ea typeface="Tahoma" pitchFamily="34" charset="0"/>
              <a:cs typeface="Times New Roman" pitchFamily="18" charset="0"/>
            </a:rPr>
            <a:t>Equilibrium</a:t>
          </a:r>
          <a:r>
            <a:rPr lang="fr-FR" sz="1800" b="1" i="0" kern="1200" dirty="0" smtClean="0">
              <a:latin typeface="+mj-lt"/>
              <a:ea typeface="Tahoma" pitchFamily="34" charset="0"/>
              <a:cs typeface="Times New Roman" pitchFamily="18" charset="0"/>
            </a:rPr>
            <a:t> Model</a:t>
          </a:r>
          <a:endParaRPr lang="fr-FR" sz="1800" b="1" i="0" kern="1200" dirty="0">
            <a:latin typeface="+mj-lt"/>
            <a:ea typeface="Tahoma" pitchFamily="34" charset="0"/>
            <a:cs typeface="Times New Roman" pitchFamily="18" charset="0"/>
          </a:endParaRPr>
        </a:p>
      </dsp:txBody>
      <dsp:txXfrm>
        <a:off x="0" y="97301"/>
        <a:ext cx="7632848" cy="679513"/>
      </dsp:txXfrm>
    </dsp:sp>
    <dsp:sp modelId="{48CE570A-FB9F-4DDD-9ED0-E8B36CFF07E8}">
      <dsp:nvSpPr>
        <dsp:cNvPr id="0" name=""/>
        <dsp:cNvSpPr/>
      </dsp:nvSpPr>
      <dsp:spPr>
        <a:xfrm>
          <a:off x="2508" y="565438"/>
          <a:ext cx="4047496" cy="809200"/>
        </a:xfrm>
        <a:prstGeom prst="rect">
          <a:avLst/>
        </a:prstGeom>
        <a:solidFill>
          <a:schemeClr val="accent2">
            <a:tint val="40000"/>
            <a:alpha val="90000"/>
            <a:hueOff val="3350547"/>
            <a:satOff val="-2919"/>
            <a:lumOff val="-4"/>
            <a:alphaOff val="0"/>
          </a:schemeClr>
        </a:solidFill>
        <a:ln w="25400" cap="flat" cmpd="sng" algn="ctr">
          <a:solidFill>
            <a:schemeClr val="accent2">
              <a:tint val="40000"/>
              <a:alpha val="90000"/>
              <a:hueOff val="3350547"/>
              <a:satOff val="-2919"/>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t" anchorCtr="0">
          <a:noAutofit/>
        </a:bodyPr>
        <a:lstStyle/>
        <a:p>
          <a:pPr lvl="0" algn="ctr" defTabSz="711200">
            <a:lnSpc>
              <a:spcPct val="90000"/>
            </a:lnSpc>
            <a:spcBef>
              <a:spcPct val="0"/>
            </a:spcBef>
            <a:spcAft>
              <a:spcPct val="35000"/>
            </a:spcAft>
          </a:pPr>
          <a:r>
            <a:rPr lang="fr-FR" sz="1600" b="1" kern="1200" dirty="0">
              <a:latin typeface="+mj-lt"/>
              <a:ea typeface="Tahoma" pitchFamily="34" charset="0"/>
              <a:cs typeface="Times New Roman" pitchFamily="18" charset="0"/>
            </a:rPr>
            <a:t>Input </a:t>
          </a:r>
          <a:r>
            <a:rPr lang="fr-FR" sz="1600" b="1" kern="1200" dirty="0" smtClean="0">
              <a:latin typeface="+mj-lt"/>
              <a:ea typeface="Tahoma" pitchFamily="34" charset="0"/>
              <a:cs typeface="Times New Roman" pitchFamily="18" charset="0"/>
            </a:rPr>
            <a:t>:</a:t>
          </a:r>
          <a:endParaRPr lang="fr-FR" sz="1600" b="1" kern="1200" dirty="0">
            <a:latin typeface="+mj-lt"/>
            <a:ea typeface="Tahoma" pitchFamily="34" charset="0"/>
            <a:cs typeface="Times New Roman" pitchFamily="18" charset="0"/>
          </a:endParaRPr>
        </a:p>
        <a:p>
          <a:pPr lvl="0" algn="l" defTabSz="711200">
            <a:lnSpc>
              <a:spcPct val="90000"/>
            </a:lnSpc>
            <a:spcBef>
              <a:spcPct val="0"/>
            </a:spcBef>
            <a:spcAft>
              <a:spcPct val="35000"/>
            </a:spcAft>
          </a:pPr>
          <a:r>
            <a:rPr lang="fr-FR" sz="1400" kern="1200" dirty="0">
              <a:latin typeface="+mj-lt"/>
              <a:ea typeface="Tahoma" pitchFamily="34" charset="0"/>
              <a:cs typeface="Times New Roman" pitchFamily="18" charset="0"/>
            </a:rPr>
            <a:t> </a:t>
          </a:r>
          <a:r>
            <a:rPr lang="fr-FR" sz="1400" kern="1200" dirty="0" smtClean="0">
              <a:latin typeface="+mj-lt"/>
              <a:ea typeface="Tahoma" pitchFamily="34" charset="0"/>
              <a:cs typeface="Times New Roman" pitchFamily="18" charset="0"/>
            </a:rPr>
            <a:t>Social </a:t>
          </a:r>
          <a:r>
            <a:rPr lang="fr-FR" sz="1400" kern="1200" dirty="0" err="1" smtClean="0">
              <a:latin typeface="+mj-lt"/>
              <a:ea typeface="Tahoma" pitchFamily="34" charset="0"/>
              <a:cs typeface="Times New Roman" pitchFamily="18" charset="0"/>
            </a:rPr>
            <a:t>accounting</a:t>
          </a:r>
          <a:r>
            <a:rPr lang="fr-FR" sz="1400" kern="1200" dirty="0" smtClean="0">
              <a:latin typeface="+mj-lt"/>
              <a:ea typeface="Tahoma" pitchFamily="34" charset="0"/>
              <a:cs typeface="Times New Roman" pitchFamily="18" charset="0"/>
            </a:rPr>
            <a:t> </a:t>
          </a:r>
          <a:r>
            <a:rPr lang="fr-FR" sz="1400" kern="1200" dirty="0" err="1" smtClean="0">
              <a:latin typeface="+mj-lt"/>
              <a:ea typeface="Tahoma" pitchFamily="34" charset="0"/>
              <a:cs typeface="Times New Roman" pitchFamily="18" charset="0"/>
            </a:rPr>
            <a:t>matrix</a:t>
          </a:r>
          <a:r>
            <a:rPr lang="fr-FR" sz="1400" kern="1200" dirty="0" smtClean="0">
              <a:latin typeface="+mj-lt"/>
              <a:ea typeface="Tahoma" pitchFamily="34" charset="0"/>
              <a:cs typeface="Times New Roman" pitchFamily="18" charset="0"/>
            </a:rPr>
            <a:t> (SAM)</a:t>
          </a:r>
          <a:endParaRPr lang="fr-FR" sz="1400" kern="1200" dirty="0">
            <a:latin typeface="+mj-lt"/>
            <a:ea typeface="Tahoma" pitchFamily="34" charset="0"/>
            <a:cs typeface="Times New Roman" pitchFamily="18" charset="0"/>
          </a:endParaRPr>
        </a:p>
        <a:p>
          <a:pPr marL="285750" lvl="1" indent="-285750" algn="l" defTabSz="1600200">
            <a:lnSpc>
              <a:spcPct val="90000"/>
            </a:lnSpc>
            <a:spcBef>
              <a:spcPct val="0"/>
            </a:spcBef>
            <a:spcAft>
              <a:spcPct val="15000"/>
            </a:spcAft>
            <a:buChar char="••"/>
          </a:pPr>
          <a:endParaRPr lang="fr-FR" sz="3600" kern="1200" dirty="0"/>
        </a:p>
      </dsp:txBody>
      <dsp:txXfrm>
        <a:off x="2508" y="565438"/>
        <a:ext cx="4047496" cy="809200"/>
      </dsp:txXfrm>
    </dsp:sp>
    <dsp:sp modelId="{CDFB8CC4-38B7-4B09-BD5D-806D91A8B8B9}">
      <dsp:nvSpPr>
        <dsp:cNvPr id="0" name=""/>
        <dsp:cNvSpPr/>
      </dsp:nvSpPr>
      <dsp:spPr>
        <a:xfrm>
          <a:off x="4052513" y="591215"/>
          <a:ext cx="3580334" cy="787198"/>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t" anchorCtr="0">
          <a:noAutofit/>
        </a:bodyPr>
        <a:lstStyle/>
        <a:p>
          <a:pPr lvl="0" algn="ctr" defTabSz="711200">
            <a:lnSpc>
              <a:spcPct val="90000"/>
            </a:lnSpc>
            <a:spcBef>
              <a:spcPct val="0"/>
            </a:spcBef>
            <a:spcAft>
              <a:spcPct val="35000"/>
            </a:spcAft>
          </a:pPr>
          <a:r>
            <a:rPr lang="fr-FR" sz="1600" b="1" kern="1200" dirty="0" smtClean="0">
              <a:latin typeface="+mj-lt"/>
              <a:ea typeface="Tahoma" pitchFamily="34" charset="0"/>
              <a:cs typeface="Times New Roman" pitchFamily="18" charset="0"/>
            </a:rPr>
            <a:t>Output</a:t>
          </a:r>
          <a:r>
            <a:rPr lang="fr-FR" sz="1600" b="1" kern="1200" dirty="0">
              <a:latin typeface="+mj-lt"/>
              <a:ea typeface="Tahoma" pitchFamily="34" charset="0"/>
              <a:cs typeface="Times New Roman" pitchFamily="18" charset="0"/>
            </a:rPr>
            <a:t>:</a:t>
          </a:r>
          <a:endParaRPr lang="fr-FR" sz="1400" kern="1200" dirty="0">
            <a:latin typeface="+mj-lt"/>
            <a:ea typeface="Tahoma" pitchFamily="34" charset="0"/>
            <a:cs typeface="Times New Roman" pitchFamily="18" charset="0"/>
          </a:endParaRPr>
        </a:p>
        <a:p>
          <a:pPr lvl="0" algn="l" defTabSz="711200">
            <a:lnSpc>
              <a:spcPct val="90000"/>
            </a:lnSpc>
            <a:spcBef>
              <a:spcPct val="0"/>
            </a:spcBef>
            <a:spcAft>
              <a:spcPct val="35000"/>
            </a:spcAft>
          </a:pPr>
          <a:r>
            <a:rPr lang="en-US" sz="1400" kern="1200" dirty="0" smtClean="0">
              <a:latin typeface="+mj-lt"/>
              <a:ea typeface="Tahoma" pitchFamily="34" charset="0"/>
              <a:cs typeface="Times New Roman" pitchFamily="18" charset="0"/>
            </a:rPr>
            <a:t>Estimated results for all macro-economic indicators (GDP, trade...)</a:t>
          </a:r>
          <a:endParaRPr lang="fr-FR" sz="1400" kern="1200" dirty="0">
            <a:latin typeface="+mj-lt"/>
            <a:ea typeface="Tahoma" pitchFamily="34" charset="0"/>
            <a:cs typeface="Times New Roman" pitchFamily="18" charset="0"/>
          </a:endParaRPr>
        </a:p>
        <a:p>
          <a:pPr marL="285750" lvl="1" indent="-285750" algn="l" defTabSz="1600200">
            <a:lnSpc>
              <a:spcPct val="90000"/>
            </a:lnSpc>
            <a:spcBef>
              <a:spcPct val="0"/>
            </a:spcBef>
            <a:spcAft>
              <a:spcPct val="15000"/>
            </a:spcAft>
            <a:buChar char="••"/>
          </a:pPr>
          <a:endParaRPr lang="fr-FR" sz="3600" kern="1200" dirty="0"/>
        </a:p>
      </dsp:txBody>
      <dsp:txXfrm>
        <a:off x="4052513" y="591215"/>
        <a:ext cx="3580334" cy="78719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CAA766-69A6-4BC9-B68A-2FF41A451340}">
      <dsp:nvSpPr>
        <dsp:cNvPr id="0" name=""/>
        <dsp:cNvSpPr/>
      </dsp:nvSpPr>
      <dsp:spPr>
        <a:xfrm>
          <a:off x="3059" y="556750"/>
          <a:ext cx="1839544" cy="5760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fr-FR" sz="2000" kern="1200" dirty="0" smtClean="0"/>
            <a:t>Scenario « A »</a:t>
          </a:r>
          <a:endParaRPr lang="fr-FR" sz="2000" kern="1200" dirty="0"/>
        </a:p>
      </dsp:txBody>
      <dsp:txXfrm>
        <a:off x="3059" y="556750"/>
        <a:ext cx="1839544" cy="576000"/>
      </dsp:txXfrm>
    </dsp:sp>
    <dsp:sp modelId="{5F66861D-5C45-4035-B7D3-4A87B387243B}">
      <dsp:nvSpPr>
        <dsp:cNvPr id="0" name=""/>
        <dsp:cNvSpPr/>
      </dsp:nvSpPr>
      <dsp:spPr>
        <a:xfrm>
          <a:off x="5" y="1137275"/>
          <a:ext cx="1839544" cy="1523474"/>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smtClean="0"/>
            <a:t>Tariffs</a:t>
          </a:r>
          <a:endParaRPr lang="fr-FR" sz="1800" kern="1200" dirty="0"/>
        </a:p>
      </dsp:txBody>
      <dsp:txXfrm>
        <a:off x="5" y="1137275"/>
        <a:ext cx="1839544" cy="1523474"/>
      </dsp:txXfrm>
    </dsp:sp>
    <dsp:sp modelId="{44402636-C35D-49DD-A690-3CA10829C9F4}">
      <dsp:nvSpPr>
        <dsp:cNvPr id="0" name=""/>
        <dsp:cNvSpPr/>
      </dsp:nvSpPr>
      <dsp:spPr>
        <a:xfrm>
          <a:off x="2100139" y="556750"/>
          <a:ext cx="1839544" cy="5760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fr-FR" sz="2000" kern="1200" dirty="0" smtClean="0"/>
            <a:t>Scenario « B »</a:t>
          </a:r>
          <a:endParaRPr lang="fr-FR" sz="2000" kern="1200" dirty="0"/>
        </a:p>
      </dsp:txBody>
      <dsp:txXfrm>
        <a:off x="2100139" y="556750"/>
        <a:ext cx="1839544" cy="576000"/>
      </dsp:txXfrm>
    </dsp:sp>
    <dsp:sp modelId="{FD1FCCC0-F908-473F-B732-6B510D5BD974}">
      <dsp:nvSpPr>
        <dsp:cNvPr id="0" name=""/>
        <dsp:cNvSpPr/>
      </dsp:nvSpPr>
      <dsp:spPr>
        <a:xfrm>
          <a:off x="2114543" y="1161757"/>
          <a:ext cx="1839544" cy="1523474"/>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smtClean="0"/>
            <a:t>Tariffs</a:t>
          </a:r>
          <a:r>
            <a:rPr lang="fr-FR" sz="1800" kern="1200" dirty="0" smtClean="0"/>
            <a:t> + 50% actionnable services</a:t>
          </a:r>
          <a:endParaRPr lang="fr-FR" sz="1800" kern="1200" dirty="0"/>
        </a:p>
      </dsp:txBody>
      <dsp:txXfrm>
        <a:off x="2114543" y="1161757"/>
        <a:ext cx="1839544" cy="1523474"/>
      </dsp:txXfrm>
    </dsp:sp>
    <dsp:sp modelId="{514C2EDA-6C87-4295-B910-8B0271133F25}">
      <dsp:nvSpPr>
        <dsp:cNvPr id="0" name=""/>
        <dsp:cNvSpPr/>
      </dsp:nvSpPr>
      <dsp:spPr>
        <a:xfrm>
          <a:off x="4197220" y="556750"/>
          <a:ext cx="1839544" cy="576000"/>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fr-FR" sz="2000" kern="1200" dirty="0" smtClean="0"/>
            <a:t>Scenario « C »</a:t>
          </a:r>
          <a:endParaRPr lang="fr-FR" sz="2000" kern="1200" dirty="0"/>
        </a:p>
      </dsp:txBody>
      <dsp:txXfrm>
        <a:off x="4197220" y="556750"/>
        <a:ext cx="1839544" cy="576000"/>
      </dsp:txXfrm>
    </dsp:sp>
    <dsp:sp modelId="{98C5D006-B212-45E2-BA5B-F02AB871733B}">
      <dsp:nvSpPr>
        <dsp:cNvPr id="0" name=""/>
        <dsp:cNvSpPr/>
      </dsp:nvSpPr>
      <dsp:spPr>
        <a:xfrm>
          <a:off x="4197220" y="1132750"/>
          <a:ext cx="1839544" cy="1523474"/>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smtClean="0"/>
            <a:t>Tariffs</a:t>
          </a:r>
          <a:r>
            <a:rPr lang="fr-FR" sz="1800" kern="1200" dirty="0" smtClean="0"/>
            <a:t> + 50% actionnable services+ 50% applicable </a:t>
          </a:r>
          <a:r>
            <a:rPr lang="fr-FR" sz="1800" kern="1200" dirty="0" err="1" smtClean="0"/>
            <a:t>NTMs</a:t>
          </a:r>
          <a:endParaRPr lang="fr-FR" sz="1800" kern="1200" dirty="0"/>
        </a:p>
      </dsp:txBody>
      <dsp:txXfrm>
        <a:off x="4197220" y="1132750"/>
        <a:ext cx="1839544" cy="1523474"/>
      </dsp:txXfrm>
    </dsp:sp>
    <dsp:sp modelId="{70A726A3-7EA2-4293-8AFE-96F9722E7C58}">
      <dsp:nvSpPr>
        <dsp:cNvPr id="0" name=""/>
        <dsp:cNvSpPr/>
      </dsp:nvSpPr>
      <dsp:spPr>
        <a:xfrm>
          <a:off x="6294300" y="556750"/>
          <a:ext cx="1839544" cy="576000"/>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fr-FR" sz="2000" kern="1200" dirty="0" smtClean="0"/>
            <a:t>Scenario « D »</a:t>
          </a:r>
          <a:endParaRPr lang="fr-FR" sz="2000" kern="1200" dirty="0"/>
        </a:p>
      </dsp:txBody>
      <dsp:txXfrm>
        <a:off x="6294300" y="556750"/>
        <a:ext cx="1839544" cy="576000"/>
      </dsp:txXfrm>
    </dsp:sp>
    <dsp:sp modelId="{7E27A908-7B0E-47AB-AC46-D1D322BF509C}">
      <dsp:nvSpPr>
        <dsp:cNvPr id="0" name=""/>
        <dsp:cNvSpPr/>
      </dsp:nvSpPr>
      <dsp:spPr>
        <a:xfrm>
          <a:off x="6294300" y="1132750"/>
          <a:ext cx="1839544" cy="1523474"/>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fr-FR" sz="1800" kern="1200" dirty="0" err="1" smtClean="0"/>
            <a:t>Tariffs</a:t>
          </a:r>
          <a:r>
            <a:rPr lang="fr-FR" sz="1800" kern="1200" dirty="0" smtClean="0"/>
            <a:t> + 100% actionnable services+ 100% applicable </a:t>
          </a:r>
          <a:r>
            <a:rPr lang="fr-FR" sz="1800" kern="1200" dirty="0" err="1" smtClean="0"/>
            <a:t>NTMs</a:t>
          </a:r>
          <a:endParaRPr lang="fr-FR" sz="1800" kern="1200" dirty="0"/>
        </a:p>
      </dsp:txBody>
      <dsp:txXfrm>
        <a:off x="6294300" y="1132750"/>
        <a:ext cx="1839544" cy="15234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8FD9E-0ACA-4BD4-87F7-22B879DA8847}" type="datetimeFigureOut">
              <a:rPr lang="fr-FR" smtClean="0"/>
              <a:pPr/>
              <a:t>07/06/2022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0DDE63-CBB2-44FB-B1EE-158429F88C6A}"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5</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6</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7</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8</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9</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10</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11</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12</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13</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14</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15</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16</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17</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18</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19</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20</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21</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22</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23</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24</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25</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26</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0DDE63-CBB2-44FB-B1EE-158429F88C6A}" type="slidenum">
              <a:rPr lang="fr-FR" smtClean="0"/>
              <a:pPr/>
              <a:t>27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6"/>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1"/>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9"/>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EAADA3-97CB-429C-9504-70497EAE9AB9}"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9B3D50-ED8D-4C83-9B14-0E92CFF56A32}" type="datetimeFigureOut">
              <a:rPr lang="fr-FR" smtClean="0"/>
              <a:pPr/>
              <a:t>07/06/2022</a:t>
            </a:fld>
            <a:endParaRPr lang="fr-FR"/>
          </a:p>
        </p:txBody>
      </p:sp>
      <p:sp>
        <p:nvSpPr>
          <p:cNvPr id="5" name="Espace réservé du pied de page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EAADA3-97CB-429C-9504-70497EAE9AB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gtap.agecon.purdue.edu/resources/res_display.asp?RecordID=6221"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115616" y="1700809"/>
            <a:ext cx="6624736" cy="1354217"/>
          </a:xfrm>
          <a:prstGeom prst="rect">
            <a:avLst/>
          </a:prstGeom>
          <a:noFill/>
        </p:spPr>
        <p:txBody>
          <a:bodyPr wrap="square" rtlCol="0">
            <a:spAutoFit/>
          </a:bodyPr>
          <a:lstStyle/>
          <a:p>
            <a:pPr algn="ctr"/>
            <a:r>
              <a:rPr lang="en-US" sz="1600" b="1" dirty="0"/>
              <a:t>25th Annual Conference on Global Economic Analysis</a:t>
            </a:r>
            <a:r>
              <a:rPr lang="en-US" sz="1600" dirty="0" smtClean="0"/>
              <a:t/>
            </a:r>
            <a:br>
              <a:rPr lang="en-US" sz="1600" dirty="0" smtClean="0"/>
            </a:br>
            <a:r>
              <a:rPr lang="en-US" sz="1600" b="1" dirty="0"/>
              <a:t>"Accelerating Economic Transformation, Diversification and Job </a:t>
            </a:r>
            <a:r>
              <a:rPr lang="en-US" sz="1600" b="1" dirty="0" smtClean="0"/>
              <a:t>Creation“</a:t>
            </a:r>
          </a:p>
          <a:p>
            <a:pPr algn="ctr"/>
            <a:endParaRPr lang="en-US" sz="1600" dirty="0" smtClean="0"/>
          </a:p>
          <a:p>
            <a:pPr algn="ctr"/>
            <a:r>
              <a:rPr lang="en-US" sz="1600" dirty="0" smtClean="0"/>
              <a:t>8-10 </a:t>
            </a:r>
            <a:r>
              <a:rPr lang="en-US" sz="1600" dirty="0"/>
              <a:t>June, Virtual conference </a:t>
            </a:r>
            <a:endParaRPr lang="fr-FR" sz="1600" dirty="0"/>
          </a:p>
          <a:p>
            <a:pPr algn="ctr"/>
            <a:endParaRPr lang="fr-FR" dirty="0"/>
          </a:p>
        </p:txBody>
      </p:sp>
      <p:sp>
        <p:nvSpPr>
          <p:cNvPr id="5" name="ZoneTexte 4"/>
          <p:cNvSpPr txBox="1"/>
          <p:nvPr/>
        </p:nvSpPr>
        <p:spPr>
          <a:xfrm>
            <a:off x="1187624" y="3068961"/>
            <a:ext cx="6768752"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2000" b="1" i="1" u="sng" dirty="0" smtClean="0"/>
          </a:p>
          <a:p>
            <a:pPr algn="ctr"/>
            <a:r>
              <a:rPr lang="en-US" sz="2000" b="1" i="1" u="sng" dirty="0" smtClean="0"/>
              <a:t>“An </a:t>
            </a:r>
            <a:r>
              <a:rPr lang="en-US" sz="2000" b="1" i="1" u="sng" dirty="0"/>
              <a:t>Economic Assessment of the </a:t>
            </a:r>
            <a:r>
              <a:rPr lang="en-US" sz="2000" b="1" i="1" u="sng" dirty="0" err="1"/>
              <a:t>AfCFTA</a:t>
            </a:r>
            <a:r>
              <a:rPr lang="en-US" sz="2000" b="1" i="1" u="sng" dirty="0"/>
              <a:t> Impact on the Moroccan </a:t>
            </a:r>
            <a:r>
              <a:rPr lang="en-US" sz="2000" b="1" i="1" u="sng" dirty="0" smtClean="0"/>
              <a:t>Economy”</a:t>
            </a:r>
          </a:p>
          <a:p>
            <a:pPr algn="ctr"/>
            <a:endParaRPr lang="fr-FR" sz="2000" u="sng" dirty="0"/>
          </a:p>
        </p:txBody>
      </p:sp>
      <p:pic>
        <p:nvPicPr>
          <p:cNvPr id="6" name="Picture 2" descr="C:\Users\sara\Desktop\eco-msvp3nm19b8qukwvw9j9c950lv0xd401022016011522.jpg"/>
          <p:cNvPicPr>
            <a:picLocks noChangeAspect="1" noChangeArrowheads="1"/>
          </p:cNvPicPr>
          <p:nvPr/>
        </p:nvPicPr>
        <p:blipFill>
          <a:blip r:embed="rId2" cstate="print"/>
          <a:srcRect/>
          <a:stretch>
            <a:fillRect/>
          </a:stretch>
        </p:blipFill>
        <p:spPr bwMode="auto">
          <a:xfrm>
            <a:off x="0" y="1"/>
            <a:ext cx="1714480" cy="1478727"/>
          </a:xfrm>
          <a:prstGeom prst="rect">
            <a:avLst/>
          </a:prstGeom>
          <a:noFill/>
        </p:spPr>
      </p:pic>
      <p:pic>
        <p:nvPicPr>
          <p:cNvPr id="7" name="Picture 3" descr="C:\Users\sara\Desktop\150-fsjes-souissi.jpg"/>
          <p:cNvPicPr>
            <a:picLocks noChangeAspect="1" noChangeArrowheads="1"/>
          </p:cNvPicPr>
          <p:nvPr/>
        </p:nvPicPr>
        <p:blipFill>
          <a:blip r:embed="rId3" cstate="print"/>
          <a:srcRect/>
          <a:stretch>
            <a:fillRect/>
          </a:stretch>
        </p:blipFill>
        <p:spPr bwMode="auto">
          <a:xfrm>
            <a:off x="1763688" y="188640"/>
            <a:ext cx="1071571" cy="1071570"/>
          </a:xfrm>
          <a:prstGeom prst="rect">
            <a:avLst/>
          </a:prstGeom>
          <a:noFill/>
        </p:spPr>
      </p:pic>
      <p:pic>
        <p:nvPicPr>
          <p:cNvPr id="1026" name="Picture 2" descr="C:\Users\sara\Desktop\GTAP_logo_words.png"/>
          <p:cNvPicPr>
            <a:picLocks noChangeAspect="1" noChangeArrowheads="1"/>
          </p:cNvPicPr>
          <p:nvPr/>
        </p:nvPicPr>
        <p:blipFill>
          <a:blip r:embed="rId4" cstate="print"/>
          <a:srcRect/>
          <a:stretch>
            <a:fillRect/>
          </a:stretch>
        </p:blipFill>
        <p:spPr bwMode="auto">
          <a:xfrm>
            <a:off x="3419873" y="332656"/>
            <a:ext cx="1815607" cy="936104"/>
          </a:xfrm>
          <a:prstGeom prst="rect">
            <a:avLst/>
          </a:prstGeom>
          <a:noFill/>
        </p:spPr>
      </p:pic>
      <p:pic>
        <p:nvPicPr>
          <p:cNvPr id="1028" name="Picture 4" descr="C:\Users\sara\Desktop\image.jpg"/>
          <p:cNvPicPr>
            <a:picLocks noChangeAspect="1" noChangeArrowheads="1"/>
          </p:cNvPicPr>
          <p:nvPr/>
        </p:nvPicPr>
        <p:blipFill>
          <a:blip r:embed="rId5" cstate="print"/>
          <a:srcRect t="32000" b="34000"/>
          <a:stretch>
            <a:fillRect/>
          </a:stretch>
        </p:blipFill>
        <p:spPr bwMode="auto">
          <a:xfrm>
            <a:off x="5724128" y="188640"/>
            <a:ext cx="3419872" cy="1224136"/>
          </a:xfrm>
          <a:prstGeom prst="rect">
            <a:avLst/>
          </a:prstGeom>
          <a:noFill/>
        </p:spPr>
      </p:pic>
      <p:sp>
        <p:nvSpPr>
          <p:cNvPr id="11" name="ZoneTexte 10"/>
          <p:cNvSpPr txBox="1"/>
          <p:nvPr/>
        </p:nvSpPr>
        <p:spPr>
          <a:xfrm>
            <a:off x="1475656" y="5103675"/>
            <a:ext cx="5744680" cy="1631216"/>
          </a:xfrm>
          <a:prstGeom prst="rect">
            <a:avLst/>
          </a:prstGeom>
          <a:noFill/>
        </p:spPr>
        <p:txBody>
          <a:bodyPr wrap="square" rtlCol="0">
            <a:spAutoFit/>
          </a:bodyPr>
          <a:lstStyle/>
          <a:p>
            <a:pPr algn="ctr"/>
            <a:r>
              <a:rPr lang="it-IT" sz="1600" b="1" dirty="0" smtClean="0">
                <a:latin typeface="Times New Roman" pitchFamily="18" charset="0"/>
                <a:cs typeface="Times New Roman" pitchFamily="18" charset="0"/>
              </a:rPr>
              <a:t>Sara ALLALI</a:t>
            </a:r>
          </a:p>
          <a:p>
            <a:pPr algn="ctr"/>
            <a:r>
              <a:rPr lang="fr-FR" altLang="fr-FR" sz="1600" dirty="0" err="1" smtClean="0">
                <a:solidFill>
                  <a:srgbClr val="000000"/>
                </a:solidFill>
                <a:latin typeface="Times New Roman" pitchFamily="18" charset="0"/>
                <a:cs typeface="Times New Roman" pitchFamily="18" charset="0"/>
              </a:rPr>
              <a:t>Doctorate</a:t>
            </a:r>
            <a:r>
              <a:rPr lang="fr-FR" altLang="fr-FR" sz="1600" dirty="0" smtClean="0">
                <a:solidFill>
                  <a:srgbClr val="000000"/>
                </a:solidFill>
                <a:latin typeface="Times New Roman" pitchFamily="18" charset="0"/>
                <a:cs typeface="Times New Roman" pitchFamily="18" charset="0"/>
              </a:rPr>
              <a:t> candidate- </a:t>
            </a:r>
            <a:r>
              <a:rPr lang="fr-FR" altLang="fr-FR" sz="1600" dirty="0" err="1" smtClean="0">
                <a:solidFill>
                  <a:srgbClr val="000000"/>
                </a:solidFill>
                <a:latin typeface="Times New Roman" pitchFamily="18" charset="0"/>
                <a:cs typeface="Times New Roman" pitchFamily="18" charset="0"/>
              </a:rPr>
              <a:t>Economics</a:t>
            </a:r>
            <a:endParaRPr lang="fr-FR" altLang="fr-FR" sz="1600" dirty="0" smtClean="0">
              <a:solidFill>
                <a:srgbClr val="000000"/>
              </a:solidFill>
              <a:latin typeface="Times New Roman" pitchFamily="18" charset="0"/>
              <a:cs typeface="Times New Roman" pitchFamily="18" charset="0"/>
            </a:endParaRPr>
          </a:p>
          <a:p>
            <a:pPr algn="ctr"/>
            <a:r>
              <a:rPr lang="fr-FR" altLang="fr-FR" sz="1600" dirty="0" err="1" smtClean="0">
                <a:solidFill>
                  <a:srgbClr val="000000"/>
                </a:solidFill>
                <a:latin typeface="Times New Roman" pitchFamily="18" charset="0"/>
                <a:cs typeface="Times New Roman" pitchFamily="18" charset="0"/>
              </a:rPr>
              <a:t>University</a:t>
            </a:r>
            <a:r>
              <a:rPr lang="fr-FR" altLang="fr-FR" sz="1600" dirty="0" smtClean="0">
                <a:solidFill>
                  <a:srgbClr val="000000"/>
                </a:solidFill>
                <a:latin typeface="Times New Roman" pitchFamily="18" charset="0"/>
                <a:cs typeface="Times New Roman" pitchFamily="18" charset="0"/>
              </a:rPr>
              <a:t> Mohammed V of Rabat</a:t>
            </a:r>
          </a:p>
          <a:p>
            <a:pPr algn="ctr"/>
            <a:r>
              <a:rPr lang="fr-FR" altLang="fr-FR" sz="1600" dirty="0" err="1" smtClean="0">
                <a:solidFill>
                  <a:srgbClr val="000000"/>
                </a:solidFill>
                <a:latin typeface="Times New Roman" pitchFamily="18" charset="0"/>
                <a:cs typeface="Times New Roman" pitchFamily="18" charset="0"/>
              </a:rPr>
              <a:t>Intern</a:t>
            </a:r>
            <a:r>
              <a:rPr lang="fr-FR" altLang="fr-FR" sz="1600" dirty="0" smtClean="0">
                <a:solidFill>
                  <a:srgbClr val="000000"/>
                </a:solidFill>
                <a:latin typeface="Times New Roman" pitchFamily="18" charset="0"/>
                <a:cs typeface="Times New Roman" pitchFamily="18" charset="0"/>
              </a:rPr>
              <a:t> </a:t>
            </a:r>
            <a:r>
              <a:rPr lang="fr-FR" altLang="fr-FR" sz="1600" dirty="0" err="1" smtClean="0">
                <a:solidFill>
                  <a:srgbClr val="000000"/>
                </a:solidFill>
                <a:latin typeface="Times New Roman" pitchFamily="18" charset="0"/>
                <a:cs typeface="Times New Roman" pitchFamily="18" charset="0"/>
              </a:rPr>
              <a:t>at</a:t>
            </a:r>
            <a:r>
              <a:rPr lang="fr-FR" altLang="fr-FR" sz="1600" dirty="0" smtClean="0">
                <a:solidFill>
                  <a:srgbClr val="000000"/>
                </a:solidFill>
                <a:latin typeface="Times New Roman" pitchFamily="18" charset="0"/>
                <a:cs typeface="Times New Roman" pitchFamily="18" charset="0"/>
              </a:rPr>
              <a:t> the </a:t>
            </a:r>
            <a:r>
              <a:rPr lang="fr-FR" altLang="fr-FR" sz="1600" dirty="0" err="1" smtClean="0">
                <a:solidFill>
                  <a:srgbClr val="000000"/>
                </a:solidFill>
                <a:latin typeface="Times New Roman" pitchFamily="18" charset="0"/>
                <a:cs typeface="Times New Roman" pitchFamily="18" charset="0"/>
              </a:rPr>
              <a:t>African</a:t>
            </a:r>
            <a:r>
              <a:rPr lang="fr-FR" altLang="fr-FR" sz="1600" dirty="0" smtClean="0">
                <a:solidFill>
                  <a:srgbClr val="000000"/>
                </a:solidFill>
                <a:latin typeface="Times New Roman" pitchFamily="18" charset="0"/>
                <a:cs typeface="Times New Roman" pitchFamily="18" charset="0"/>
              </a:rPr>
              <a:t> Trade Policy Center (ATCP) - UNECA </a:t>
            </a:r>
          </a:p>
          <a:p>
            <a:r>
              <a:rPr lang="it-IT" b="1" dirty="0" smtClean="0">
                <a:latin typeface="Times New Roman" pitchFamily="18" charset="0"/>
                <a:cs typeface="Times New Roman" pitchFamily="18" charset="0"/>
              </a:rPr>
              <a:t> </a:t>
            </a:r>
          </a:p>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980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0" i="0" u="none" strike="noStrike" kern="1200" cap="none" spc="0" normalizeH="0" baseline="0" noProof="0" dirty="0" smtClean="0">
                <a:ln>
                  <a:noFill/>
                </a:ln>
                <a:solidFill>
                  <a:schemeClr val="bg1"/>
                </a:solidFill>
                <a:effectLst/>
                <a:uLnTx/>
                <a:uFillTx/>
                <a:latin typeface="+mj-lt"/>
                <a:ea typeface="+mn-ea"/>
                <a:cs typeface="Times New Roman" pitchFamily="18" charset="0"/>
              </a:rPr>
              <a:t>OUTLINE</a:t>
            </a:r>
            <a:endParaRPr kumimoji="0" lang="fr-FR" sz="2800" b="0" i="0" u="none"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3" name="ZoneTexte 2"/>
          <p:cNvSpPr txBox="1"/>
          <p:nvPr/>
        </p:nvSpPr>
        <p:spPr>
          <a:xfrm>
            <a:off x="395536" y="1340768"/>
            <a:ext cx="8429652" cy="4524315"/>
          </a:xfrm>
          <a:prstGeom prst="rect">
            <a:avLst/>
          </a:prstGeom>
          <a:noFill/>
        </p:spPr>
        <p:txBody>
          <a:bodyPr wrap="square" rtlCol="0">
            <a:spAutoFit/>
          </a:bodyPr>
          <a:lstStyle/>
          <a:p>
            <a:pPr>
              <a:lnSpc>
                <a:spcPct val="150000"/>
              </a:lnSpc>
              <a:buFont typeface="Arial" pitchFamily="34" charset="0"/>
              <a:buChar char="•"/>
            </a:pPr>
            <a:r>
              <a:rPr lang="it-IT" sz="2800" dirty="0" smtClean="0">
                <a:latin typeface="+mj-lt"/>
                <a:cs typeface="Times New Roman" pitchFamily="18" charset="0"/>
              </a:rPr>
              <a:t> Introduction</a:t>
            </a:r>
            <a:endParaRPr lang="it-IT" sz="2800" dirty="0" smtClean="0">
              <a:latin typeface="+mj-lt"/>
              <a:cs typeface="Times New Roman" pitchFamily="18" charset="0"/>
            </a:endParaRPr>
          </a:p>
          <a:p>
            <a:pPr>
              <a:lnSpc>
                <a:spcPct val="150000"/>
              </a:lnSpc>
              <a:buFont typeface="Arial" pitchFamily="34" charset="0"/>
              <a:buChar char="•"/>
            </a:pPr>
            <a:r>
              <a:rPr lang="it-IT" sz="2800" dirty="0" smtClean="0">
                <a:latin typeface="+mj-lt"/>
                <a:cs typeface="Times New Roman" pitchFamily="18" charset="0"/>
              </a:rPr>
              <a:t> Methodology </a:t>
            </a:r>
            <a:r>
              <a:rPr lang="it-IT" sz="2800" dirty="0" smtClean="0">
                <a:latin typeface="+mj-lt"/>
                <a:cs typeface="Times New Roman" pitchFamily="18" charset="0"/>
              </a:rPr>
              <a:t>of the EGC model and microsimulation model</a:t>
            </a:r>
          </a:p>
          <a:p>
            <a:pPr lvl="0">
              <a:lnSpc>
                <a:spcPct val="150000"/>
              </a:lnSpc>
              <a:buFont typeface="Arial" pitchFamily="34" charset="0"/>
              <a:buChar char="•"/>
            </a:pPr>
            <a:r>
              <a:rPr lang="en-US" sz="2800" dirty="0" smtClean="0">
                <a:latin typeface="+mj-lt"/>
                <a:cs typeface="Times New Roman" pitchFamily="18" charset="0"/>
              </a:rPr>
              <a:t> The </a:t>
            </a:r>
            <a:r>
              <a:rPr lang="en-US" sz="2800" dirty="0">
                <a:latin typeface="+mj-lt"/>
                <a:cs typeface="Times New Roman" pitchFamily="18" charset="0"/>
              </a:rPr>
              <a:t>impact on macro-economic indicators and trade</a:t>
            </a:r>
            <a:endParaRPr lang="fr-FR" sz="2800" dirty="0">
              <a:latin typeface="+mj-lt"/>
              <a:cs typeface="Times New Roman" pitchFamily="18" charset="0"/>
            </a:endParaRPr>
          </a:p>
          <a:p>
            <a:pPr>
              <a:lnSpc>
                <a:spcPct val="150000"/>
              </a:lnSpc>
              <a:buFont typeface="Arial" pitchFamily="34" charset="0"/>
              <a:buChar char="•"/>
            </a:pPr>
            <a:r>
              <a:rPr lang="en-US" sz="2800" dirty="0" smtClean="0">
                <a:latin typeface="+mj-lt"/>
                <a:cs typeface="Times New Roman" pitchFamily="18" charset="0"/>
              </a:rPr>
              <a:t> The </a:t>
            </a:r>
            <a:r>
              <a:rPr lang="en-US" sz="2800" dirty="0">
                <a:latin typeface="+mj-lt"/>
                <a:cs typeface="Times New Roman" pitchFamily="18" charset="0"/>
              </a:rPr>
              <a:t>Impact on </a:t>
            </a:r>
            <a:r>
              <a:rPr lang="en-US" sz="2800" dirty="0" smtClean="0">
                <a:latin typeface="+mj-lt"/>
                <a:cs typeface="Times New Roman" pitchFamily="18" charset="0"/>
              </a:rPr>
              <a:t>Inequality and poverty </a:t>
            </a:r>
            <a:r>
              <a:rPr lang="en-US" sz="2800" dirty="0" smtClean="0">
                <a:latin typeface="+mj-lt"/>
                <a:cs typeface="Times New Roman" pitchFamily="18" charset="0"/>
              </a:rPr>
              <a:t>in </a:t>
            </a:r>
            <a:r>
              <a:rPr lang="en-US" sz="2800" dirty="0">
                <a:latin typeface="+mj-lt"/>
                <a:cs typeface="Times New Roman" pitchFamily="18" charset="0"/>
              </a:rPr>
              <a:t>Morocco </a:t>
            </a:r>
            <a:endParaRPr lang="fr-FR" sz="2800" dirty="0">
              <a:latin typeface="+mj-lt"/>
              <a:cs typeface="Times New Roman" pitchFamily="18" charset="0"/>
            </a:endParaRPr>
          </a:p>
          <a:p>
            <a:pPr>
              <a:lnSpc>
                <a:spcPct val="150000"/>
              </a:lnSpc>
              <a:buFont typeface="Arial" pitchFamily="34" charset="0"/>
              <a:buChar char="•"/>
            </a:pPr>
            <a:r>
              <a:rPr lang="it-IT" sz="2800" dirty="0" smtClean="0">
                <a:latin typeface="+mj-lt"/>
                <a:cs typeface="Times New Roman" pitchFamily="18" charset="0"/>
              </a:rPr>
              <a:t> Conclusion</a:t>
            </a:r>
            <a:endParaRPr lang="it-IT" sz="2800" dirty="0" smtClean="0">
              <a:latin typeface="+mj-lt"/>
              <a:cs typeface="Times New Roman" pitchFamily="18" charset="0"/>
            </a:endParaRPr>
          </a:p>
          <a:p>
            <a:pPr>
              <a:buFontTx/>
              <a:buChar char="-"/>
            </a:pPr>
            <a:endParaRPr lang="it-IT" dirty="0" smtClean="0">
              <a:latin typeface="+mj-lt"/>
              <a:cs typeface="Times New Roman" pitchFamily="18" charset="0"/>
            </a:endParaRPr>
          </a:p>
          <a:p>
            <a:pPr>
              <a:buFontTx/>
              <a:buChar char="-"/>
            </a:pPr>
            <a:endParaRPr lang="it-IT"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sng" strike="noStrike" kern="1200" cap="none" spc="0" normalizeH="0" baseline="0" noProof="0" dirty="0" smtClean="0">
                <a:ln>
                  <a:noFill/>
                </a:ln>
                <a:solidFill>
                  <a:schemeClr val="bg1"/>
                </a:solidFill>
                <a:effectLst/>
                <a:uLnTx/>
                <a:uFillTx/>
                <a:latin typeface="+mj-lt"/>
                <a:ea typeface="+mn-ea"/>
                <a:cs typeface="Times New Roman" pitchFamily="18" charset="0"/>
              </a:rPr>
              <a:t>Introduction </a:t>
            </a:r>
            <a:endParaRPr kumimoji="0" lang="fr-FR" sz="2800" b="1" i="1" u="sng"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3" name="ZoneTexte 2"/>
          <p:cNvSpPr txBox="1"/>
          <p:nvPr/>
        </p:nvSpPr>
        <p:spPr>
          <a:xfrm>
            <a:off x="611560" y="1268761"/>
            <a:ext cx="8064896" cy="5293757"/>
          </a:xfrm>
          <a:prstGeom prst="rect">
            <a:avLst/>
          </a:prstGeom>
          <a:noFill/>
        </p:spPr>
        <p:txBody>
          <a:bodyPr wrap="square" rtlCol="0">
            <a:spAutoFit/>
          </a:bodyPr>
          <a:lstStyle/>
          <a:p>
            <a:pPr algn="just">
              <a:buFont typeface="Arial" pitchFamily="34" charset="0"/>
              <a:buChar char="•"/>
            </a:pPr>
            <a:r>
              <a:rPr lang="en-US" sz="2000" dirty="0" smtClean="0"/>
              <a:t> </a:t>
            </a:r>
            <a:r>
              <a:rPr lang="en-US" sz="2000" dirty="0" smtClean="0"/>
              <a:t>World Bank (2020) «  The African Continental Free Trade Area, Economic and Distributional Effects »  International Bank for Reconstruction and Development/ The World Bank, 1818 H Street NW, Washington, DC. </a:t>
            </a:r>
            <a:endParaRPr lang="en-US" sz="2000" dirty="0" smtClean="0"/>
          </a:p>
          <a:p>
            <a:pPr algn="just"/>
            <a:endParaRPr lang="en-US" sz="2000" dirty="0"/>
          </a:p>
          <a:p>
            <a:pPr algn="just">
              <a:buFont typeface="Arial" pitchFamily="34" charset="0"/>
              <a:buChar char="•"/>
            </a:pPr>
            <a:r>
              <a:rPr lang="en-US" sz="2000" dirty="0" smtClean="0"/>
              <a:t> </a:t>
            </a:r>
            <a:r>
              <a:rPr lang="fr-FR" sz="2000" dirty="0" err="1" smtClean="0"/>
              <a:t>Raouf</a:t>
            </a:r>
            <a:r>
              <a:rPr lang="fr-FR" sz="2000" dirty="0" smtClean="0"/>
              <a:t>, R., </a:t>
            </a:r>
            <a:r>
              <a:rPr lang="fr-FR" sz="2000" dirty="0" err="1" smtClean="0"/>
              <a:t>Dahane</a:t>
            </a:r>
            <a:r>
              <a:rPr lang="fr-FR" sz="2000" dirty="0" smtClean="0"/>
              <a:t>, H., &amp; El </a:t>
            </a:r>
            <a:r>
              <a:rPr lang="fr-FR" sz="2000" dirty="0" err="1" smtClean="0"/>
              <a:t>Baouchari</a:t>
            </a:r>
            <a:r>
              <a:rPr lang="fr-FR" sz="2000" dirty="0" smtClean="0"/>
              <a:t>, N. (2021). </a:t>
            </a:r>
            <a:r>
              <a:rPr lang="fr-FR" sz="2000" dirty="0" smtClean="0"/>
              <a:t> »</a:t>
            </a:r>
            <a:r>
              <a:rPr lang="fr-FR" sz="2000" i="1" dirty="0" smtClean="0"/>
              <a:t>Impact </a:t>
            </a:r>
            <a:r>
              <a:rPr lang="fr-FR" sz="2000" i="1" dirty="0" smtClean="0"/>
              <a:t>of </a:t>
            </a:r>
            <a:r>
              <a:rPr lang="fr-FR" sz="2000" i="1" dirty="0" err="1" smtClean="0"/>
              <a:t>AfCFTA</a:t>
            </a:r>
            <a:r>
              <a:rPr lang="fr-FR" sz="2000" i="1" dirty="0" smtClean="0"/>
              <a:t> </a:t>
            </a:r>
            <a:r>
              <a:rPr lang="fr-FR" sz="2000" i="1" dirty="0" err="1" smtClean="0"/>
              <a:t>implementation</a:t>
            </a:r>
            <a:r>
              <a:rPr lang="fr-FR" sz="2000" i="1" dirty="0" smtClean="0"/>
              <a:t> on the </a:t>
            </a:r>
            <a:r>
              <a:rPr lang="fr-FR" sz="2000" i="1" dirty="0" err="1" smtClean="0"/>
              <a:t>Moroccan</a:t>
            </a:r>
            <a:r>
              <a:rPr lang="fr-FR" sz="2000" i="1" dirty="0" smtClean="0"/>
              <a:t> </a:t>
            </a:r>
            <a:r>
              <a:rPr lang="fr-FR" sz="2000" i="1" dirty="0" err="1" smtClean="0"/>
              <a:t>economy</a:t>
            </a:r>
            <a:r>
              <a:rPr lang="fr-FR" sz="2000" i="1" dirty="0" smtClean="0"/>
              <a:t>: </a:t>
            </a:r>
            <a:r>
              <a:rPr lang="fr-FR" sz="2000" i="1" dirty="0" smtClean="0"/>
              <a:t> A </a:t>
            </a:r>
            <a:r>
              <a:rPr lang="fr-FR" sz="2000" i="1" dirty="0" smtClean="0"/>
              <a:t>CGE </a:t>
            </a:r>
            <a:r>
              <a:rPr lang="fr-FR" sz="2000" i="1" dirty="0" err="1" smtClean="0"/>
              <a:t>modeling</a:t>
            </a:r>
            <a:r>
              <a:rPr lang="fr-FR" sz="2000" i="1" dirty="0" smtClean="0"/>
              <a:t> </a:t>
            </a:r>
            <a:r>
              <a:rPr lang="fr-FR" sz="2000" i="1" dirty="0" err="1" smtClean="0"/>
              <a:t>assessment</a:t>
            </a:r>
            <a:r>
              <a:rPr lang="fr-FR" sz="2000" i="1" dirty="0" smtClean="0"/>
              <a:t> »</a:t>
            </a:r>
            <a:r>
              <a:rPr lang="fr-FR" sz="2000" dirty="0" smtClean="0"/>
              <a:t> (</a:t>
            </a:r>
            <a:r>
              <a:rPr lang="fr-FR" sz="2000" dirty="0" err="1" smtClean="0"/>
              <a:t>Presented</a:t>
            </a:r>
            <a:r>
              <a:rPr lang="fr-FR" sz="2000" dirty="0" smtClean="0"/>
              <a:t> </a:t>
            </a:r>
            <a:r>
              <a:rPr lang="fr-FR" sz="2000" dirty="0" err="1" smtClean="0"/>
              <a:t>during</a:t>
            </a:r>
            <a:r>
              <a:rPr lang="fr-FR" sz="2000" dirty="0" smtClean="0"/>
              <a:t> the 24th </a:t>
            </a:r>
            <a:r>
              <a:rPr lang="fr-FR" sz="2000" dirty="0" err="1" smtClean="0"/>
              <a:t>Annual</a:t>
            </a:r>
            <a:r>
              <a:rPr lang="fr-FR" sz="2000" dirty="0" smtClean="0"/>
              <a:t> </a:t>
            </a:r>
            <a:r>
              <a:rPr lang="fr-FR" sz="2000" dirty="0" err="1" smtClean="0"/>
              <a:t>Conference</a:t>
            </a:r>
            <a:r>
              <a:rPr lang="fr-FR" sz="2000" dirty="0" smtClean="0"/>
              <a:t> on Global </a:t>
            </a:r>
            <a:r>
              <a:rPr lang="fr-FR" sz="2000" dirty="0" err="1" smtClean="0"/>
              <a:t>Economic</a:t>
            </a:r>
            <a:r>
              <a:rPr lang="fr-FR" sz="2000" dirty="0" smtClean="0"/>
              <a:t> </a:t>
            </a:r>
            <a:r>
              <a:rPr lang="fr-FR" sz="2000" dirty="0" err="1" smtClean="0"/>
              <a:t>Analysis</a:t>
            </a:r>
            <a:r>
              <a:rPr lang="fr-FR" sz="2000" dirty="0" smtClean="0"/>
              <a:t> (Virtual </a:t>
            </a:r>
            <a:r>
              <a:rPr lang="fr-FR" sz="2000" dirty="0" err="1" smtClean="0"/>
              <a:t>Conference</a:t>
            </a:r>
            <a:r>
              <a:rPr lang="fr-FR" sz="2000" dirty="0" smtClean="0"/>
              <a:t>)). </a:t>
            </a:r>
            <a:r>
              <a:rPr lang="fr-FR" sz="2000" dirty="0" err="1" smtClean="0"/>
              <a:t>Purdue</a:t>
            </a:r>
            <a:r>
              <a:rPr lang="fr-FR" sz="2000" dirty="0" smtClean="0"/>
              <a:t> </a:t>
            </a:r>
            <a:r>
              <a:rPr lang="fr-FR" sz="2000" dirty="0" err="1" smtClean="0"/>
              <a:t>University</a:t>
            </a:r>
            <a:r>
              <a:rPr lang="fr-FR" sz="2000" dirty="0" smtClean="0"/>
              <a:t>, West Lafayette, IN: Global Trade </a:t>
            </a:r>
            <a:r>
              <a:rPr lang="fr-FR" sz="2000" dirty="0" err="1" smtClean="0"/>
              <a:t>Analysis</a:t>
            </a:r>
            <a:r>
              <a:rPr lang="fr-FR" sz="2000" dirty="0" smtClean="0"/>
              <a:t> Project (GTAP). </a:t>
            </a:r>
            <a:r>
              <a:rPr lang="fr-FR" sz="2000" dirty="0" err="1" smtClean="0"/>
              <a:t>Retrieved</a:t>
            </a:r>
            <a:r>
              <a:rPr lang="fr-FR" sz="2000" dirty="0" smtClean="0"/>
              <a:t> </a:t>
            </a:r>
            <a:r>
              <a:rPr lang="fr-FR" sz="2000" dirty="0" err="1" smtClean="0"/>
              <a:t>from</a:t>
            </a:r>
            <a:r>
              <a:rPr lang="fr-FR" sz="2000" dirty="0" smtClean="0"/>
              <a:t> </a:t>
            </a:r>
            <a:r>
              <a:rPr lang="fr-FR" sz="2000" dirty="0" smtClean="0">
                <a:hlinkClick r:id="rId2"/>
              </a:rPr>
              <a:t>https://</a:t>
            </a:r>
            <a:r>
              <a:rPr lang="fr-FR" sz="2000" dirty="0" smtClean="0">
                <a:hlinkClick r:id="rId2"/>
              </a:rPr>
              <a:t>www.gtap.agecon.purdue.edu/resources/res_display.asp?RecordID=6221</a:t>
            </a:r>
            <a:endParaRPr lang="fr-FR" sz="2000" dirty="0" smtClean="0"/>
          </a:p>
          <a:p>
            <a:pPr algn="just">
              <a:buFont typeface="Arial" pitchFamily="34" charset="0"/>
              <a:buChar char="•"/>
            </a:pPr>
            <a:endParaRPr lang="fr-FR" sz="2000" dirty="0" smtClean="0"/>
          </a:p>
          <a:p>
            <a:pPr algn="just">
              <a:buFont typeface="Arial" pitchFamily="34" charset="0"/>
              <a:buChar char="•"/>
            </a:pPr>
            <a:r>
              <a:rPr lang="en-US" sz="2000" dirty="0" smtClean="0"/>
              <a:t> </a:t>
            </a:r>
            <a:r>
              <a:rPr lang="en-US" sz="2000" dirty="0" err="1" smtClean="0"/>
              <a:t>Maegher</a:t>
            </a:r>
            <a:r>
              <a:rPr lang="en-US" sz="2000" dirty="0" smtClean="0"/>
              <a:t> G.A. (1993) « Forecasting Changes in Income Distribution : an Applied General Equilibrium Approach ». Preliminary Working Paper No. PO-78. Melbourne, Australia: Centre of Policy Studies, </a:t>
            </a:r>
            <a:r>
              <a:rPr lang="en-US" sz="2000" dirty="0" err="1" smtClean="0"/>
              <a:t>Monash</a:t>
            </a:r>
            <a:r>
              <a:rPr lang="en-US" sz="2000" dirty="0" smtClean="0"/>
              <a:t> University</a:t>
            </a:r>
          </a:p>
          <a:p>
            <a:pPr algn="just">
              <a:buFont typeface="Arial" pitchFamily="34" charset="0"/>
              <a:buChar char="•"/>
            </a:pPr>
            <a:endParaRPr lang="fr-FR" sz="2000" dirty="0"/>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sng" strike="noStrike" kern="1200" cap="none" spc="0" normalizeH="0" baseline="0" noProof="0" dirty="0" smtClean="0">
                <a:ln>
                  <a:noFill/>
                </a:ln>
                <a:solidFill>
                  <a:schemeClr val="bg1"/>
                </a:solidFill>
                <a:effectLst/>
                <a:uLnTx/>
                <a:uFillTx/>
                <a:latin typeface="+mj-lt"/>
                <a:ea typeface="+mn-ea"/>
                <a:cs typeface="Times New Roman" pitchFamily="18" charset="0"/>
              </a:rPr>
              <a:t>Introduction</a:t>
            </a:r>
            <a:endParaRPr kumimoji="0" lang="fr-FR" sz="2800" b="1" i="1" u="sng"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3" name="ZoneTexte 2"/>
          <p:cNvSpPr txBox="1"/>
          <p:nvPr/>
        </p:nvSpPr>
        <p:spPr>
          <a:xfrm>
            <a:off x="827584" y="1700809"/>
            <a:ext cx="7704856" cy="3754874"/>
          </a:xfrm>
          <a:prstGeom prst="rect">
            <a:avLst/>
          </a:prstGeom>
          <a:noFill/>
        </p:spPr>
        <p:txBody>
          <a:bodyPr wrap="square" rtlCol="0">
            <a:spAutoFit/>
          </a:bodyPr>
          <a:lstStyle/>
          <a:p>
            <a:pPr algn="just">
              <a:buFont typeface="Arial" pitchFamily="34" charset="0"/>
              <a:buChar char="•"/>
            </a:pPr>
            <a:r>
              <a:rPr lang="en-US" sz="2000" dirty="0" smtClean="0"/>
              <a:t> Intra-African </a:t>
            </a:r>
            <a:r>
              <a:rPr lang="en-US" sz="2000" dirty="0"/>
              <a:t>trade </a:t>
            </a:r>
            <a:r>
              <a:rPr lang="en-US" sz="2000" dirty="0" smtClean="0"/>
              <a:t>began officially </a:t>
            </a:r>
            <a:r>
              <a:rPr lang="en-US" sz="2000" dirty="0"/>
              <a:t>to take place under the </a:t>
            </a:r>
            <a:r>
              <a:rPr lang="en-US" sz="2000" dirty="0" smtClean="0"/>
              <a:t>African Continental Free Trade Area (</a:t>
            </a:r>
            <a:r>
              <a:rPr lang="en-US" sz="2000" dirty="0" err="1" smtClean="0"/>
              <a:t>AfCFTA</a:t>
            </a:r>
            <a:r>
              <a:rPr lang="en-US" sz="2000" dirty="0" smtClean="0"/>
              <a:t>) </a:t>
            </a:r>
            <a:r>
              <a:rPr lang="en-US" sz="2000" dirty="0"/>
              <a:t>on January </a:t>
            </a:r>
            <a:r>
              <a:rPr lang="en-US" sz="2000" dirty="0" smtClean="0"/>
              <a:t>1st, </a:t>
            </a:r>
            <a:r>
              <a:rPr lang="en-US" sz="2000" dirty="0"/>
              <a:t>2021. </a:t>
            </a:r>
            <a:endParaRPr lang="en-US" sz="2000" dirty="0" smtClean="0"/>
          </a:p>
          <a:p>
            <a:pPr algn="just"/>
            <a:endParaRPr lang="en-US" sz="2000" dirty="0"/>
          </a:p>
          <a:p>
            <a:pPr algn="just">
              <a:buFont typeface="Arial" pitchFamily="34" charset="0"/>
              <a:buChar char="•"/>
            </a:pPr>
            <a:r>
              <a:rPr lang="en-US" sz="2000" dirty="0" smtClean="0"/>
              <a:t> The </a:t>
            </a:r>
            <a:r>
              <a:rPr lang="en-US" sz="2000" dirty="0"/>
              <a:t>signatory parties are not yet in a position to trade under the agreed preferential conditions, </a:t>
            </a:r>
            <a:r>
              <a:rPr lang="en-US" sz="2000" dirty="0" smtClean="0"/>
              <a:t>per </a:t>
            </a:r>
            <a:r>
              <a:rPr lang="en-US" sz="2000" dirty="0"/>
              <a:t>the rules of origin and schedules of tariff concessions have not been officially established</a:t>
            </a:r>
            <a:r>
              <a:rPr lang="en-US" sz="2000" dirty="0" smtClean="0"/>
              <a:t>.</a:t>
            </a:r>
          </a:p>
          <a:p>
            <a:pPr algn="just">
              <a:buFontTx/>
              <a:buChar char="-"/>
            </a:pPr>
            <a:endParaRPr lang="en-US" sz="2000" dirty="0"/>
          </a:p>
          <a:p>
            <a:pPr algn="just">
              <a:buFont typeface="Arial" pitchFamily="34" charset="0"/>
              <a:buChar char="•"/>
            </a:pPr>
            <a:r>
              <a:rPr lang="en-US" sz="2000" dirty="0" smtClean="0"/>
              <a:t> Concerning the five </a:t>
            </a:r>
            <a:r>
              <a:rPr lang="en-US" sz="2000" dirty="0"/>
              <a:t>key sectors (transport, tourism, communications, financial services, and business services), the Parties have yet to finalize their specific schedules of commitments and submit them to the African Union secretariat.</a:t>
            </a:r>
            <a:endParaRPr lang="fr-FR" sz="2000" dirty="0"/>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strike="noStrike" kern="1200" cap="none" spc="0" normalizeH="0" baseline="0" noProof="0" dirty="0" smtClean="0">
                <a:ln>
                  <a:noFill/>
                </a:ln>
                <a:solidFill>
                  <a:schemeClr val="bg1"/>
                </a:solidFill>
                <a:effectLst/>
                <a:uLnTx/>
                <a:uFillTx/>
                <a:latin typeface="+mj-lt"/>
                <a:ea typeface="+mn-ea"/>
                <a:cs typeface="Times New Roman" pitchFamily="18" charset="0"/>
              </a:rPr>
              <a:t>Introduction</a:t>
            </a:r>
            <a:endParaRPr kumimoji="0" lang="fr-FR" sz="2800" b="1" strike="noStrike" kern="1200" cap="none" spc="0" normalizeH="0" baseline="0" noProof="0" dirty="0">
              <a:ln>
                <a:noFill/>
              </a:ln>
              <a:solidFill>
                <a:schemeClr val="bg1"/>
              </a:solidFill>
              <a:effectLst/>
              <a:uLnTx/>
              <a:uFillTx/>
              <a:latin typeface="+mj-lt"/>
              <a:ea typeface="+mn-ea"/>
              <a:cs typeface="Times New Roman" pitchFamily="18" charset="0"/>
            </a:endParaRPr>
          </a:p>
        </p:txBody>
      </p:sp>
      <p:pic>
        <p:nvPicPr>
          <p:cNvPr id="1027" name="Picture 3" descr="C:\Users\sara\Desktop\baaane.png"/>
          <p:cNvPicPr>
            <a:picLocks noChangeAspect="1" noChangeArrowheads="1"/>
          </p:cNvPicPr>
          <p:nvPr/>
        </p:nvPicPr>
        <p:blipFill>
          <a:blip r:embed="rId3" cstate="print"/>
          <a:srcRect t="25000" b="12501"/>
          <a:stretch>
            <a:fillRect/>
          </a:stretch>
        </p:blipFill>
        <p:spPr bwMode="auto">
          <a:xfrm rot="16200000">
            <a:off x="4977776" y="2951218"/>
            <a:ext cx="4843997" cy="2055147"/>
          </a:xfrm>
          <a:prstGeom prst="rect">
            <a:avLst/>
          </a:prstGeom>
          <a:noFill/>
        </p:spPr>
      </p:pic>
      <p:sp>
        <p:nvSpPr>
          <p:cNvPr id="12" name="Rectangle 11"/>
          <p:cNvSpPr/>
          <p:nvPr/>
        </p:nvSpPr>
        <p:spPr>
          <a:xfrm>
            <a:off x="179512" y="1052737"/>
            <a:ext cx="8964488" cy="646331"/>
          </a:xfrm>
          <a:prstGeom prst="rect">
            <a:avLst/>
          </a:prstGeom>
        </p:spPr>
        <p:txBody>
          <a:bodyPr wrap="square">
            <a:spAutoFit/>
          </a:bodyPr>
          <a:lstStyle/>
          <a:p>
            <a:r>
              <a:rPr lang="en-US" b="1" u="sng" dirty="0" smtClean="0"/>
              <a:t>Status of signatures/ratifications of the agreement establishing the </a:t>
            </a:r>
            <a:r>
              <a:rPr lang="en-US" b="1" u="sng" dirty="0" err="1" smtClean="0"/>
              <a:t>AfCFTA</a:t>
            </a:r>
            <a:r>
              <a:rPr lang="en-US" b="1" u="sng" dirty="0" smtClean="0"/>
              <a:t> (as of May 3, 2022)</a:t>
            </a:r>
            <a:endParaRPr lang="fr-FR" b="1" u="sng" dirty="0"/>
          </a:p>
        </p:txBody>
      </p:sp>
      <p:sp>
        <p:nvSpPr>
          <p:cNvPr id="13" name="Rectangle avec flèche vers la droite 12"/>
          <p:cNvSpPr/>
          <p:nvPr/>
        </p:nvSpPr>
        <p:spPr>
          <a:xfrm>
            <a:off x="4644008" y="1988841"/>
            <a:ext cx="2016224" cy="2304256"/>
          </a:xfrm>
          <a:prstGeom prst="rightArrowCallou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fr-FR" b="1" i="1" dirty="0" smtClean="0"/>
              <a:t>43 Countries </a:t>
            </a:r>
            <a:r>
              <a:rPr lang="en-US" b="1" i="1" dirty="0" smtClean="0"/>
              <a:t> </a:t>
            </a:r>
          </a:p>
          <a:p>
            <a:pPr algn="ctr"/>
            <a:r>
              <a:rPr lang="en-US" dirty="0" smtClean="0"/>
              <a:t>have deposited their instruments of ratification </a:t>
            </a:r>
            <a:endParaRPr lang="fr-FR" dirty="0"/>
          </a:p>
        </p:txBody>
      </p:sp>
      <p:sp>
        <p:nvSpPr>
          <p:cNvPr id="14" name="ZoneTexte 13"/>
          <p:cNvSpPr txBox="1"/>
          <p:nvPr/>
        </p:nvSpPr>
        <p:spPr>
          <a:xfrm>
            <a:off x="8063880" y="2852936"/>
            <a:ext cx="1080120" cy="400110"/>
          </a:xfrm>
          <a:prstGeom prst="rect">
            <a:avLst/>
          </a:prstGeom>
          <a:noFill/>
        </p:spPr>
        <p:txBody>
          <a:bodyPr wrap="square" rtlCol="0">
            <a:spAutoFit/>
          </a:bodyPr>
          <a:lstStyle/>
          <a:p>
            <a:pPr algn="ctr"/>
            <a:r>
              <a:rPr lang="fr-FR" sz="2000" b="1" dirty="0" smtClean="0"/>
              <a:t>80%</a:t>
            </a:r>
            <a:endParaRPr lang="fr-FR" sz="2000" b="1" dirty="0"/>
          </a:p>
        </p:txBody>
      </p:sp>
      <p:sp>
        <p:nvSpPr>
          <p:cNvPr id="16" name="ZoneTexte 15"/>
          <p:cNvSpPr txBox="1"/>
          <p:nvPr/>
        </p:nvSpPr>
        <p:spPr>
          <a:xfrm>
            <a:off x="395536" y="3573016"/>
            <a:ext cx="3744416" cy="646331"/>
          </a:xfrm>
          <a:prstGeom prst="rect">
            <a:avLst/>
          </a:prstGeom>
          <a:noFill/>
        </p:spPr>
        <p:txBody>
          <a:bodyPr wrap="square" rtlCol="0">
            <a:spAutoFit/>
          </a:bodyPr>
          <a:lstStyle/>
          <a:p>
            <a:pPr>
              <a:buFont typeface="Arial" pitchFamily="34" charset="0"/>
              <a:buChar char="•"/>
            </a:pPr>
            <a:r>
              <a:rPr lang="en-US" dirty="0" smtClean="0"/>
              <a:t> Eritrea is the only country that has not yet signed the Agreement. </a:t>
            </a:r>
            <a:endParaRPr lang="fr-FR" dirty="0"/>
          </a:p>
        </p:txBody>
      </p:sp>
      <p:sp>
        <p:nvSpPr>
          <p:cNvPr id="17" name="ZoneTexte 16"/>
          <p:cNvSpPr txBox="1"/>
          <p:nvPr/>
        </p:nvSpPr>
        <p:spPr>
          <a:xfrm>
            <a:off x="395536" y="4581128"/>
            <a:ext cx="6192688" cy="646331"/>
          </a:xfrm>
          <a:prstGeom prst="rect">
            <a:avLst/>
          </a:prstGeom>
          <a:noFill/>
        </p:spPr>
        <p:txBody>
          <a:bodyPr wrap="square" rtlCol="0">
            <a:spAutoFit/>
          </a:bodyPr>
          <a:lstStyle/>
          <a:p>
            <a:pPr>
              <a:buFont typeface="Arial" pitchFamily="34" charset="0"/>
              <a:buChar char="•"/>
            </a:pPr>
            <a:r>
              <a:rPr lang="en-US" dirty="0" smtClean="0"/>
              <a:t> Morocco is the latest countries to have deposited the instruments of ratification.</a:t>
            </a:r>
            <a:endParaRPr lang="fr-FR" dirty="0"/>
          </a:p>
        </p:txBody>
      </p:sp>
      <p:sp>
        <p:nvSpPr>
          <p:cNvPr id="19" name="ZoneTexte 18"/>
          <p:cNvSpPr txBox="1"/>
          <p:nvPr/>
        </p:nvSpPr>
        <p:spPr>
          <a:xfrm>
            <a:off x="395536" y="2060849"/>
            <a:ext cx="3816424" cy="1200329"/>
          </a:xfrm>
          <a:prstGeom prst="rect">
            <a:avLst/>
          </a:prstGeom>
          <a:noFill/>
        </p:spPr>
        <p:txBody>
          <a:bodyPr wrap="square" rtlCol="0">
            <a:spAutoFit/>
          </a:bodyPr>
          <a:lstStyle/>
          <a:p>
            <a:pPr>
              <a:buFont typeface="Arial" pitchFamily="34" charset="0"/>
              <a:buChar char="•"/>
            </a:pPr>
            <a:r>
              <a:rPr lang="en-US" dirty="0" smtClean="0"/>
              <a:t> Out of the 55 Member states of the African Union, 54 have signed the agreement and of that 43 of them have ratified it.</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strike="noStrike" kern="1200" cap="none" spc="0" normalizeH="0" baseline="0" noProof="0" dirty="0" smtClean="0">
                <a:ln>
                  <a:noFill/>
                </a:ln>
                <a:solidFill>
                  <a:schemeClr val="bg1"/>
                </a:solidFill>
                <a:effectLst/>
                <a:uLnTx/>
                <a:uFillTx/>
                <a:latin typeface="+mj-lt"/>
                <a:ea typeface="+mn-ea"/>
                <a:cs typeface="Times New Roman" pitchFamily="18" charset="0"/>
              </a:rPr>
              <a:t>Introduction</a:t>
            </a:r>
            <a:endParaRPr kumimoji="0" lang="fr-FR" sz="2800" b="1" i="1"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10" name="ZoneTexte 9"/>
          <p:cNvSpPr txBox="1"/>
          <p:nvPr/>
        </p:nvSpPr>
        <p:spPr>
          <a:xfrm>
            <a:off x="827584" y="1628800"/>
            <a:ext cx="7272808" cy="2585323"/>
          </a:xfrm>
          <a:prstGeom prst="rect">
            <a:avLst/>
          </a:prstGeom>
          <a:noFill/>
        </p:spPr>
        <p:txBody>
          <a:bodyPr wrap="square" rtlCol="0">
            <a:spAutoFit/>
          </a:bodyPr>
          <a:lstStyle/>
          <a:p>
            <a:pPr algn="ctr">
              <a:buFont typeface="Arial" pitchFamily="34" charset="0"/>
              <a:buChar char="•"/>
            </a:pPr>
            <a:r>
              <a:rPr lang="en-US" dirty="0" smtClean="0"/>
              <a:t> The purpose of this presentation is to provide elements of an answer to the research question concerning </a:t>
            </a:r>
            <a:r>
              <a:rPr lang="en-US" b="1" i="1" dirty="0" smtClean="0"/>
              <a:t>the impact</a:t>
            </a:r>
            <a:r>
              <a:rPr lang="en-US" i="1" dirty="0" smtClean="0"/>
              <a:t> of the </a:t>
            </a:r>
            <a:r>
              <a:rPr lang="en-US" i="1" dirty="0" err="1" smtClean="0"/>
              <a:t>AfCFTA</a:t>
            </a:r>
            <a:r>
              <a:rPr lang="en-US" i="1" dirty="0" smtClean="0"/>
              <a:t> on the Moroccan economy</a:t>
            </a:r>
            <a:r>
              <a:rPr lang="en-US" dirty="0" smtClean="0"/>
              <a:t>.  </a:t>
            </a:r>
          </a:p>
          <a:p>
            <a:pPr>
              <a:buFont typeface="Arial" pitchFamily="34" charset="0"/>
              <a:buChar char="•"/>
            </a:pPr>
            <a:endParaRPr lang="en-US" dirty="0" smtClean="0"/>
          </a:p>
          <a:p>
            <a:pPr>
              <a:buFont typeface="Arial" pitchFamily="34" charset="0"/>
              <a:buChar char="•"/>
            </a:pPr>
            <a:endParaRPr lang="en-US" dirty="0" smtClean="0"/>
          </a:p>
          <a:p>
            <a:pPr algn="ctr">
              <a:buFont typeface="Arial" pitchFamily="34" charset="0"/>
              <a:buChar char="•"/>
            </a:pPr>
            <a:r>
              <a:rPr lang="en-US" dirty="0" smtClean="0"/>
              <a:t> It is indeed important to estimate the impact of the </a:t>
            </a:r>
            <a:r>
              <a:rPr lang="en-US" dirty="0" err="1" smtClean="0"/>
              <a:t>AfCFTA</a:t>
            </a:r>
            <a:r>
              <a:rPr lang="en-US" dirty="0" smtClean="0"/>
              <a:t> Agreement in terms of:</a:t>
            </a:r>
          </a:p>
          <a:p>
            <a:pPr lvl="1">
              <a:buFont typeface="Arial" pitchFamily="34" charset="0"/>
              <a:buChar char="•"/>
            </a:pPr>
            <a:endParaRPr lang="en-US" dirty="0" smtClean="0"/>
          </a:p>
          <a:p>
            <a:pPr lvl="1"/>
            <a:endParaRPr lang="fr-FR" dirty="0"/>
          </a:p>
        </p:txBody>
      </p:sp>
      <p:sp>
        <p:nvSpPr>
          <p:cNvPr id="15" name="ZoneTexte 14"/>
          <p:cNvSpPr txBox="1"/>
          <p:nvPr/>
        </p:nvSpPr>
        <p:spPr>
          <a:xfrm>
            <a:off x="1259632" y="4221088"/>
            <a:ext cx="2664296" cy="1477328"/>
          </a:xfrm>
          <a:prstGeom prst="rect">
            <a:avLst/>
          </a:prstGeom>
          <a:noFill/>
        </p:spPr>
        <p:txBody>
          <a:bodyPr wrap="square" rtlCol="0">
            <a:spAutoFit/>
          </a:bodyPr>
          <a:lstStyle/>
          <a:p>
            <a:pPr marL="0" lvl="1" algn="ctr"/>
            <a:r>
              <a:rPr lang="en-US" b="1" dirty="0" smtClean="0"/>
              <a:t> Macro-economic level</a:t>
            </a:r>
            <a:endParaRPr lang="en-US" dirty="0" smtClean="0"/>
          </a:p>
          <a:p>
            <a:pPr marL="0" lvl="1" algn="ctr"/>
            <a:r>
              <a:rPr lang="en-US" dirty="0" smtClean="0"/>
              <a:t> the main macro-economic indicators (such as GDP, trade growth, etc.) </a:t>
            </a:r>
          </a:p>
          <a:p>
            <a:endParaRPr lang="fr-FR" dirty="0"/>
          </a:p>
        </p:txBody>
      </p:sp>
      <p:cxnSp>
        <p:nvCxnSpPr>
          <p:cNvPr id="20" name="Connecteur droit avec flèche 19"/>
          <p:cNvCxnSpPr/>
          <p:nvPr/>
        </p:nvCxnSpPr>
        <p:spPr>
          <a:xfrm flipH="1">
            <a:off x="3563888" y="3717033"/>
            <a:ext cx="576064" cy="2880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Connecteur droit avec flèche 22"/>
          <p:cNvCxnSpPr/>
          <p:nvPr/>
        </p:nvCxnSpPr>
        <p:spPr>
          <a:xfrm>
            <a:off x="4644008" y="3717033"/>
            <a:ext cx="504056" cy="3600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050" name="Picture 2" descr="C:\Users\sara\Desktop\113-1130011_question-mark-clip-art-person-thinking-with-question.png"/>
          <p:cNvPicPr>
            <a:picLocks noChangeAspect="1" noChangeArrowheads="1"/>
          </p:cNvPicPr>
          <p:nvPr/>
        </p:nvPicPr>
        <p:blipFill>
          <a:blip r:embed="rId3" cstate="print"/>
          <a:srcRect/>
          <a:stretch>
            <a:fillRect/>
          </a:stretch>
        </p:blipFill>
        <p:spPr bwMode="auto">
          <a:xfrm>
            <a:off x="8169741" y="404664"/>
            <a:ext cx="974259" cy="1043363"/>
          </a:xfrm>
          <a:prstGeom prst="ellipse">
            <a:avLst/>
          </a:prstGeom>
          <a:noFill/>
        </p:spPr>
      </p:pic>
      <p:sp>
        <p:nvSpPr>
          <p:cNvPr id="9" name="Rectangle 8"/>
          <p:cNvSpPr/>
          <p:nvPr/>
        </p:nvSpPr>
        <p:spPr>
          <a:xfrm>
            <a:off x="1259632" y="4221088"/>
            <a:ext cx="2952328" cy="158417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marL="0" lvl="1" algn="ctr"/>
            <a:r>
              <a:rPr lang="en-US" b="1" u="sng" dirty="0" smtClean="0"/>
              <a:t>Macro-economic </a:t>
            </a:r>
            <a:r>
              <a:rPr lang="en-US" b="1" u="sng" dirty="0" smtClean="0"/>
              <a:t>level</a:t>
            </a:r>
            <a:endParaRPr lang="en-US" b="1" u="sng" dirty="0" smtClean="0"/>
          </a:p>
          <a:p>
            <a:pPr marL="0" lvl="1" algn="ctr"/>
            <a:r>
              <a:rPr lang="en-US" dirty="0" smtClean="0"/>
              <a:t> the main macro-economic indicators (such as GDP, trade growth, etc</a:t>
            </a:r>
            <a:endParaRPr lang="fr-FR" dirty="0"/>
          </a:p>
        </p:txBody>
      </p:sp>
      <p:sp>
        <p:nvSpPr>
          <p:cNvPr id="13" name="Rectangle 12"/>
          <p:cNvSpPr/>
          <p:nvPr/>
        </p:nvSpPr>
        <p:spPr>
          <a:xfrm>
            <a:off x="4932040" y="4221088"/>
            <a:ext cx="3312368" cy="158417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b="1" u="sng" dirty="0" smtClean="0"/>
              <a:t>Micro-economic level</a:t>
            </a:r>
            <a:endParaRPr lang="en-US" b="1" u="sng" dirty="0" smtClean="0"/>
          </a:p>
          <a:p>
            <a:pPr algn="ctr"/>
            <a:r>
              <a:rPr lang="en-US" dirty="0" smtClean="0"/>
              <a:t>including the issue of poverty and social inequality.</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fr-FR" sz="3600" b="1" dirty="0" err="1" smtClean="0">
                <a:solidFill>
                  <a:schemeClr val="bg1"/>
                </a:solidFill>
                <a:cs typeface="Times New Roman" pitchFamily="18" charset="0"/>
              </a:rPr>
              <a:t>Methodology</a:t>
            </a:r>
            <a:endParaRPr lang="fr-FR" sz="3600" b="1" dirty="0">
              <a:solidFill>
                <a:schemeClr val="bg1"/>
              </a:solidFill>
              <a:cs typeface="Times New Roman" pitchFamily="18" charset="0"/>
            </a:endParaRPr>
          </a:p>
        </p:txBody>
      </p:sp>
      <p:graphicFrame>
        <p:nvGraphicFramePr>
          <p:cNvPr id="3" name="Diagramme 2"/>
          <p:cNvGraphicFramePr/>
          <p:nvPr/>
        </p:nvGraphicFramePr>
        <p:xfrm>
          <a:off x="755576" y="2204865"/>
          <a:ext cx="7632848"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p:cNvSpPr txBox="1"/>
          <p:nvPr/>
        </p:nvSpPr>
        <p:spPr>
          <a:xfrm>
            <a:off x="1691680" y="1844825"/>
            <a:ext cx="5832648" cy="338554"/>
          </a:xfrm>
          <a:prstGeom prst="rect">
            <a:avLst/>
          </a:prstGeom>
          <a:noFill/>
        </p:spPr>
        <p:txBody>
          <a:bodyPr wrap="square" rtlCol="0">
            <a:spAutoFit/>
          </a:bodyPr>
          <a:lstStyle/>
          <a:p>
            <a:r>
              <a:rPr lang="en-US" sz="1600" b="1" dirty="0" smtClean="0"/>
              <a:t>Figure 1: Illustration of the macro-micro model process</a:t>
            </a:r>
            <a:endParaRPr lang="fr-FR" sz="1600" b="1" dirty="0"/>
          </a:p>
        </p:txBody>
      </p:sp>
      <p:sp>
        <p:nvSpPr>
          <p:cNvPr id="5" name="ZoneTexte 4"/>
          <p:cNvSpPr txBox="1"/>
          <p:nvPr/>
        </p:nvSpPr>
        <p:spPr>
          <a:xfrm>
            <a:off x="395536" y="980729"/>
            <a:ext cx="8424936" cy="677108"/>
          </a:xfrm>
          <a:prstGeom prst="rect">
            <a:avLst/>
          </a:prstGeom>
          <a:noFill/>
        </p:spPr>
        <p:txBody>
          <a:bodyPr wrap="square" rtlCol="0">
            <a:spAutoFit/>
          </a:bodyPr>
          <a:lstStyle/>
          <a:p>
            <a:r>
              <a:rPr lang="en-US" dirty="0" smtClean="0"/>
              <a:t> An economic model work in two successive steps was conducted. This combination allows for a more comprehensive and in-depth assessment of the effects of the </a:t>
            </a:r>
            <a:r>
              <a:rPr lang="en-US" dirty="0" err="1" smtClean="0"/>
              <a:t>AfCFTA</a:t>
            </a:r>
            <a:r>
              <a:rPr lang="en-US" sz="2000" dirty="0" smtClean="0"/>
              <a:t>.</a:t>
            </a:r>
            <a:endParaRPr lang="fr-FR" dirty="0"/>
          </a:p>
        </p:txBody>
      </p:sp>
      <p:sp>
        <p:nvSpPr>
          <p:cNvPr id="6" name="ZoneTexte 5"/>
          <p:cNvSpPr txBox="1"/>
          <p:nvPr/>
        </p:nvSpPr>
        <p:spPr>
          <a:xfrm>
            <a:off x="755576" y="6165305"/>
            <a:ext cx="4536504" cy="307777"/>
          </a:xfrm>
          <a:prstGeom prst="rect">
            <a:avLst/>
          </a:prstGeom>
          <a:noFill/>
        </p:spPr>
        <p:txBody>
          <a:bodyPr wrap="square" rtlCol="0">
            <a:spAutoFit/>
          </a:bodyPr>
          <a:lstStyle/>
          <a:p>
            <a:r>
              <a:rPr lang="en-US" sz="1400" dirty="0" smtClean="0"/>
              <a:t>Source: Realized by the author</a:t>
            </a:r>
            <a:endParaRPr lang="fr-FR"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r>
              <a:rPr lang="it-IT" sz="2800" b="1" dirty="0" smtClean="0">
                <a:latin typeface="+mj-lt"/>
                <a:cs typeface="Times New Roman" pitchFamily="18" charset="0"/>
              </a:rPr>
              <a:t>Methodology of the EGC model</a:t>
            </a:r>
            <a:r>
              <a:rPr lang="fr-FR" sz="2800" b="1" i="1" dirty="0" smtClean="0">
                <a:latin typeface="+mj-lt"/>
                <a:cs typeface="Times New Roman" pitchFamily="18" charset="0"/>
              </a:rPr>
              <a:t> </a:t>
            </a:r>
            <a:endParaRPr lang="fr-FR" sz="2800" b="1" i="1" dirty="0">
              <a:latin typeface="+mj-lt"/>
              <a:cs typeface="Times New Roman" pitchFamily="18" charset="0"/>
            </a:endParaRPr>
          </a:p>
        </p:txBody>
      </p:sp>
      <p:sp>
        <p:nvSpPr>
          <p:cNvPr id="3" name="Rectangle 2"/>
          <p:cNvSpPr/>
          <p:nvPr/>
        </p:nvSpPr>
        <p:spPr>
          <a:xfrm>
            <a:off x="755576" y="1484785"/>
            <a:ext cx="7920880" cy="5078313"/>
          </a:xfrm>
          <a:prstGeom prst="rect">
            <a:avLst/>
          </a:prstGeom>
        </p:spPr>
        <p:txBody>
          <a:bodyPr wrap="square">
            <a:spAutoFit/>
          </a:bodyPr>
          <a:lstStyle/>
          <a:p>
            <a:pPr algn="just"/>
            <a:endParaRPr lang="en-US" dirty="0" smtClean="0"/>
          </a:p>
          <a:p>
            <a:pPr algn="just">
              <a:buFont typeface="Arial" pitchFamily="34" charset="0"/>
              <a:buChar char="•"/>
            </a:pPr>
            <a:r>
              <a:rPr lang="en-US" dirty="0" smtClean="0"/>
              <a:t>The choice of the CGE model is explained by its capacity to capture a multitude of interactions affecting economic agents and the different sectors. In addition, it provides a large amount of valuable information (production by sector, exports, imports, economic welfare, etc.).</a:t>
            </a:r>
          </a:p>
          <a:p>
            <a:pPr algn="just"/>
            <a:r>
              <a:rPr lang="en-US" dirty="0" smtClean="0"/>
              <a:t>       </a:t>
            </a:r>
            <a:endParaRPr lang="fr-FR" dirty="0" smtClean="0"/>
          </a:p>
          <a:p>
            <a:pPr algn="just">
              <a:buFont typeface="Arial" pitchFamily="34" charset="0"/>
              <a:buChar char="•"/>
            </a:pPr>
            <a:r>
              <a:rPr lang="en-US" dirty="0" smtClean="0"/>
              <a:t>The results are </a:t>
            </a:r>
            <a:r>
              <a:rPr lang="en-US" b="1" dirty="0" smtClean="0"/>
              <a:t>presented for 2045 </a:t>
            </a:r>
            <a:r>
              <a:rPr lang="en-US" dirty="0" smtClean="0"/>
              <a:t>because</a:t>
            </a:r>
            <a:r>
              <a:rPr lang="en-US" b="1" dirty="0" smtClean="0"/>
              <a:t> </a:t>
            </a:r>
            <a:r>
              <a:rPr lang="en-US" dirty="0" smtClean="0"/>
              <a:t>of the gradual implementation of the reform, particularly between the period 2021 and 2035.</a:t>
            </a:r>
          </a:p>
          <a:p>
            <a:pPr algn="just"/>
            <a:endParaRPr lang="en-US" dirty="0" smtClean="0"/>
          </a:p>
          <a:p>
            <a:pPr algn="just">
              <a:buFont typeface="Arial" pitchFamily="34" charset="0"/>
              <a:buChar char="•"/>
            </a:pPr>
            <a:r>
              <a:rPr lang="en-US" dirty="0" smtClean="0"/>
              <a:t>Progress on trade facilitation measures are not taken into account, as they require significant implementation costs, which cannot be properly assessed in the CGE analysis. </a:t>
            </a:r>
          </a:p>
          <a:p>
            <a:pPr algn="just">
              <a:buFont typeface="Arial" pitchFamily="34" charset="0"/>
              <a:buChar char="•"/>
            </a:pPr>
            <a:endParaRPr lang="fr-FR" dirty="0" smtClean="0"/>
          </a:p>
          <a:p>
            <a:pPr algn="just">
              <a:buFont typeface="Arial" pitchFamily="34" charset="0"/>
              <a:buChar char="•"/>
            </a:pPr>
            <a:r>
              <a:rPr lang="en-US" dirty="0" smtClean="0"/>
              <a:t>The conducted study relies on the latest version of the MIRAGE-e CGE </a:t>
            </a:r>
            <a:r>
              <a:rPr lang="en-US" dirty="0" smtClean="0"/>
              <a:t>1.1 model with the </a:t>
            </a:r>
            <a:r>
              <a:rPr lang="en-US" dirty="0" smtClean="0"/>
              <a:t>GTAP10.1 database and the latest </a:t>
            </a:r>
            <a:r>
              <a:rPr lang="en-US" dirty="0" err="1" smtClean="0"/>
              <a:t>MarketAccesMap</a:t>
            </a:r>
            <a:r>
              <a:rPr lang="en-US" dirty="0" smtClean="0"/>
              <a:t> database on bilateral protection information for 2014 (reported in the Harmonized Commodity System for 6 digit products).</a:t>
            </a:r>
          </a:p>
          <a:p>
            <a:pPr algn="just">
              <a:buFont typeface="Arial" pitchFamily="34" charset="0"/>
              <a:buChar char="•"/>
            </a:pPr>
            <a:endParaRPr lang="en-US" dirty="0" smtClean="0"/>
          </a:p>
        </p:txBody>
      </p:sp>
      <p:sp>
        <p:nvSpPr>
          <p:cNvPr id="9" name="ZoneTexte 8"/>
          <p:cNvSpPr txBox="1"/>
          <p:nvPr/>
        </p:nvSpPr>
        <p:spPr>
          <a:xfrm>
            <a:off x="1403648" y="1052737"/>
            <a:ext cx="568863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dirty="0" smtClean="0"/>
              <a:t>Main </a:t>
            </a:r>
            <a:r>
              <a:rPr lang="fr-FR" dirty="0" err="1" smtClean="0"/>
              <a:t>features</a:t>
            </a:r>
            <a:r>
              <a:rPr lang="fr-FR" dirty="0" smtClean="0"/>
              <a:t> of the CGE model </a:t>
            </a:r>
            <a:r>
              <a:rPr lang="fr-FR" dirty="0" err="1" smtClean="0"/>
              <a:t>used</a:t>
            </a:r>
            <a:r>
              <a:rPr lang="fr-FR" dirty="0" smtClean="0"/>
              <a:t> in the </a:t>
            </a:r>
            <a:r>
              <a:rPr lang="fr-FR" dirty="0" err="1" smtClean="0"/>
              <a:t>analysis</a:t>
            </a:r>
            <a:r>
              <a:rPr lang="fr-FR" dirty="0" smtClean="0"/>
              <a:t> </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1" u="sng" strike="noStrike" kern="1200" cap="none" spc="0" normalizeH="0" baseline="0" noProof="0" dirty="0" err="1" smtClean="0">
                <a:ln>
                  <a:noFill/>
                </a:ln>
                <a:solidFill>
                  <a:schemeClr val="bg1"/>
                </a:solidFill>
                <a:effectLst/>
                <a:uLnTx/>
                <a:uFillTx/>
                <a:latin typeface="+mj-lt"/>
                <a:ea typeface="+mn-ea"/>
                <a:cs typeface="Times New Roman" pitchFamily="18" charset="0"/>
              </a:rPr>
              <a:t>Methodology</a:t>
            </a:r>
            <a:r>
              <a:rPr kumimoji="0" lang="fr-FR" sz="2800" b="1" i="1" u="sng" strike="noStrike" kern="1200" cap="none" spc="0" normalizeH="0" baseline="0" noProof="0" dirty="0" smtClean="0">
                <a:ln>
                  <a:noFill/>
                </a:ln>
                <a:solidFill>
                  <a:schemeClr val="bg1"/>
                </a:solidFill>
                <a:effectLst/>
                <a:uLnTx/>
                <a:uFillTx/>
                <a:latin typeface="+mj-lt"/>
                <a:ea typeface="+mn-ea"/>
                <a:cs typeface="Times New Roman" pitchFamily="18" charset="0"/>
              </a:rPr>
              <a:t> of</a:t>
            </a:r>
            <a:r>
              <a:rPr kumimoji="0" lang="fr-FR" sz="2800" b="1" i="1" u="sng" strike="noStrike" kern="1200" cap="none" spc="0" normalizeH="0" noProof="0" dirty="0" smtClean="0">
                <a:ln>
                  <a:noFill/>
                </a:ln>
                <a:solidFill>
                  <a:schemeClr val="bg1"/>
                </a:solidFill>
                <a:effectLst/>
                <a:uLnTx/>
                <a:uFillTx/>
                <a:latin typeface="+mj-lt"/>
                <a:ea typeface="+mn-ea"/>
                <a:cs typeface="Times New Roman" pitchFamily="18" charset="0"/>
              </a:rPr>
              <a:t> the micro-simulation model</a:t>
            </a:r>
            <a:endParaRPr kumimoji="0" lang="fr-FR" sz="2800" b="1" i="1" u="sng"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3089" name="Rectangle 17"/>
          <p:cNvSpPr>
            <a:spLocks noChangeArrowheads="1"/>
          </p:cNvSpPr>
          <p:nvPr/>
        </p:nvSpPr>
        <p:spPr bwMode="auto">
          <a:xfrm>
            <a:off x="1" y="4393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2" name="ZoneTexte 21"/>
          <p:cNvSpPr txBox="1"/>
          <p:nvPr/>
        </p:nvSpPr>
        <p:spPr>
          <a:xfrm>
            <a:off x="683568" y="1556793"/>
            <a:ext cx="7920880" cy="4524315"/>
          </a:xfrm>
          <a:prstGeom prst="rect">
            <a:avLst/>
          </a:prstGeom>
          <a:noFill/>
        </p:spPr>
        <p:txBody>
          <a:bodyPr wrap="square" rtlCol="0">
            <a:spAutoFit/>
          </a:bodyPr>
          <a:lstStyle/>
          <a:p>
            <a:pPr algn="just">
              <a:buFont typeface="Arial" pitchFamily="34" charset="0"/>
              <a:buChar char="•"/>
            </a:pPr>
            <a:r>
              <a:rPr lang="en-US" dirty="0" smtClean="0"/>
              <a:t> In order to quantify the impact of the </a:t>
            </a:r>
            <a:r>
              <a:rPr lang="en-US" dirty="0" err="1" smtClean="0"/>
              <a:t>AfCFTA</a:t>
            </a:r>
            <a:r>
              <a:rPr lang="en-US" dirty="0" smtClean="0"/>
              <a:t> on poverty and social inequality in Morocco, a micro-simulation model was designed. </a:t>
            </a:r>
          </a:p>
          <a:p>
            <a:pPr algn="just"/>
            <a:endParaRPr lang="en-US" dirty="0" smtClean="0"/>
          </a:p>
          <a:p>
            <a:pPr algn="just">
              <a:buFont typeface="Arial" pitchFamily="34" charset="0"/>
              <a:buChar char="•"/>
            </a:pPr>
            <a:r>
              <a:rPr lang="en-US" dirty="0" smtClean="0"/>
              <a:t> In this context, the micro-simulation model captures the changes in income distribution following the shocks related to the implementation of the Agreement.</a:t>
            </a:r>
          </a:p>
          <a:p>
            <a:pPr algn="just"/>
            <a:endParaRPr lang="en-US" dirty="0" smtClean="0"/>
          </a:p>
          <a:p>
            <a:pPr algn="just">
              <a:buFont typeface="Arial" pitchFamily="34" charset="0"/>
              <a:buChar char="•"/>
            </a:pPr>
            <a:r>
              <a:rPr lang="en-US" dirty="0" smtClean="0"/>
              <a:t> In terms of modeling, the approach used is non-parametric (</a:t>
            </a:r>
            <a:r>
              <a:rPr lang="en-US" dirty="0" err="1" smtClean="0"/>
              <a:t>Magher</a:t>
            </a:r>
            <a:r>
              <a:rPr lang="en-US" dirty="0" smtClean="0"/>
              <a:t> G.A., 1993), allowing the capture of the distribution of income and changes in consumption behavior within the population based on the estimation of the probability distribution of income (</a:t>
            </a:r>
            <a:r>
              <a:rPr lang="fr-FR" dirty="0" smtClean="0"/>
              <a:t>Lee T.C  et Judge G.,1996)</a:t>
            </a:r>
            <a:r>
              <a:rPr lang="en-US" dirty="0" smtClean="0"/>
              <a:t>. </a:t>
            </a:r>
          </a:p>
          <a:p>
            <a:pPr algn="just"/>
            <a:endParaRPr lang="en-US" dirty="0" smtClean="0"/>
          </a:p>
          <a:p>
            <a:pPr algn="just">
              <a:buFont typeface="Arial" pitchFamily="34" charset="0"/>
              <a:buChar char="•"/>
            </a:pPr>
            <a:r>
              <a:rPr lang="en-US" dirty="0" smtClean="0"/>
              <a:t>The data used are from the Moroccan National Survey on Household Consumption and Expenditure for the year 2014 based on a national representative sample, distributed throughout the territory. Thus, the number of households surveyed amounts to 15970, or 75,961 individuals, with multiple socio-economic indicators available .</a:t>
            </a:r>
            <a:endParaRPr lang="fr-FR" dirty="0"/>
          </a:p>
        </p:txBody>
      </p:sp>
      <p:sp>
        <p:nvSpPr>
          <p:cNvPr id="23" name="ZoneTexte 22"/>
          <p:cNvSpPr txBox="1"/>
          <p:nvPr/>
        </p:nvSpPr>
        <p:spPr>
          <a:xfrm>
            <a:off x="971600" y="1052737"/>
            <a:ext cx="640871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dirty="0" smtClean="0"/>
              <a:t>Main </a:t>
            </a:r>
            <a:r>
              <a:rPr lang="fr-FR" dirty="0" err="1" smtClean="0"/>
              <a:t>features</a:t>
            </a:r>
            <a:r>
              <a:rPr lang="fr-FR" dirty="0" smtClean="0"/>
              <a:t> of the micro-simulation model </a:t>
            </a:r>
            <a:r>
              <a:rPr lang="fr-FR" dirty="0" err="1" smtClean="0"/>
              <a:t>used</a:t>
            </a:r>
            <a:r>
              <a:rPr lang="fr-FR" dirty="0" smtClean="0"/>
              <a:t> in the </a:t>
            </a:r>
            <a:r>
              <a:rPr lang="fr-FR" dirty="0" err="1" smtClean="0"/>
              <a:t>analysis</a:t>
            </a:r>
            <a:r>
              <a:rPr lang="fr-FR" dirty="0" smtClean="0"/>
              <a:t> </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strike="noStrike" kern="1200" cap="none" spc="0" normalizeH="0" baseline="0" noProof="0" dirty="0" err="1" smtClean="0">
                <a:ln>
                  <a:noFill/>
                </a:ln>
                <a:solidFill>
                  <a:schemeClr val="bg1"/>
                </a:solidFill>
                <a:effectLst/>
                <a:uLnTx/>
                <a:uFillTx/>
                <a:latin typeface="+mj-lt"/>
                <a:ea typeface="+mn-ea"/>
                <a:cs typeface="Times New Roman" pitchFamily="18" charset="0"/>
              </a:rPr>
              <a:t>Methodology</a:t>
            </a:r>
            <a:endParaRPr kumimoji="0" lang="fr-FR" sz="2800" b="1"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9" name="ZoneTexte 8"/>
          <p:cNvSpPr txBox="1"/>
          <p:nvPr/>
        </p:nvSpPr>
        <p:spPr>
          <a:xfrm>
            <a:off x="251520" y="1052738"/>
            <a:ext cx="8496944" cy="2616101"/>
          </a:xfrm>
          <a:prstGeom prst="rect">
            <a:avLst/>
          </a:prstGeom>
          <a:noFill/>
        </p:spPr>
        <p:txBody>
          <a:bodyPr wrap="square" rtlCol="0">
            <a:spAutoFit/>
          </a:bodyPr>
          <a:lstStyle/>
          <a:p>
            <a:pPr algn="just"/>
            <a:r>
              <a:rPr lang="en-US" sz="1600" dirty="0" smtClean="0"/>
              <a:t> Four scenarios were developed in order to be able to better understand and compare the benefits of the </a:t>
            </a:r>
            <a:r>
              <a:rPr lang="en-US" sz="1600" dirty="0" err="1" smtClean="0"/>
              <a:t>AfCFTA</a:t>
            </a:r>
            <a:r>
              <a:rPr lang="en-US" sz="1600" dirty="0" smtClean="0"/>
              <a:t> Agreement as trade in goods is liberalized, restrictions on trade in services are lowered and NTMs are reduced. </a:t>
            </a:r>
          </a:p>
          <a:p>
            <a:pPr algn="just"/>
            <a:endParaRPr lang="en-US" sz="1600" dirty="0" smtClean="0"/>
          </a:p>
          <a:p>
            <a:pPr algn="just"/>
            <a:r>
              <a:rPr lang="en-US" sz="1600" dirty="0" smtClean="0"/>
              <a:t>The analysis is based on the central or most "realistic" scenario: tariff reduction;  a 50% reduction in restrictions on services  defined in the </a:t>
            </a:r>
            <a:r>
              <a:rPr lang="en-US" sz="1600" dirty="0" err="1" smtClean="0"/>
              <a:t>AfCFTA</a:t>
            </a:r>
            <a:r>
              <a:rPr lang="en-US" sz="1600" dirty="0" smtClean="0"/>
              <a:t> Agreement (communication, transportation, tourism, financial and business services) to which were added health and education services (particularly affected by the COVID-19 crisis) and a  50% reduction in applicable NTM .</a:t>
            </a:r>
          </a:p>
          <a:p>
            <a:endParaRPr lang="en-US" dirty="0" smtClean="0"/>
          </a:p>
          <a:p>
            <a:endParaRPr lang="fr-FR" dirty="0"/>
          </a:p>
        </p:txBody>
      </p:sp>
      <p:graphicFrame>
        <p:nvGraphicFramePr>
          <p:cNvPr id="12" name="Diagramme 11"/>
          <p:cNvGraphicFramePr/>
          <p:nvPr/>
        </p:nvGraphicFramePr>
        <p:xfrm>
          <a:off x="611560" y="3645024"/>
          <a:ext cx="8136904" cy="3212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avec flèche vers le bas 13"/>
          <p:cNvSpPr/>
          <p:nvPr/>
        </p:nvSpPr>
        <p:spPr>
          <a:xfrm>
            <a:off x="4932040" y="3789040"/>
            <a:ext cx="1656184" cy="504056"/>
          </a:xfrm>
          <a:prstGeom prst="downArrow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1400" b="1" dirty="0" smtClean="0"/>
              <a:t>Central scenario</a:t>
            </a:r>
            <a:endParaRPr lang="fr-FR" sz="1400" b="1" dirty="0"/>
          </a:p>
        </p:txBody>
      </p:sp>
      <p:sp>
        <p:nvSpPr>
          <p:cNvPr id="16" name="ZoneTexte 15"/>
          <p:cNvSpPr txBox="1"/>
          <p:nvPr/>
        </p:nvSpPr>
        <p:spPr>
          <a:xfrm>
            <a:off x="1619672" y="3356993"/>
            <a:ext cx="5976664" cy="338554"/>
          </a:xfrm>
          <a:prstGeom prst="rect">
            <a:avLst/>
          </a:prstGeom>
          <a:noFill/>
        </p:spPr>
        <p:txBody>
          <a:bodyPr wrap="square" rtlCol="0">
            <a:spAutoFit/>
          </a:bodyPr>
          <a:lstStyle/>
          <a:p>
            <a:r>
              <a:rPr lang="en-US" sz="1600" b="1" dirty="0" smtClean="0"/>
              <a:t>Figure 2: Presentation of the scenarios analyzed in the study</a:t>
            </a:r>
            <a:endParaRPr lang="fr-FR" sz="16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macro-economic indicators</a:t>
            </a:r>
            <a:endParaRPr kumimoji="0" lang="fr-FR" sz="2800" b="1" u="sng" strike="noStrike" kern="1200" cap="none" spc="0" normalizeH="0" baseline="0" noProof="0" dirty="0">
              <a:ln>
                <a:noFill/>
              </a:ln>
              <a:solidFill>
                <a:schemeClr val="bg1"/>
              </a:solidFill>
              <a:effectLst/>
              <a:uLnTx/>
              <a:uFillTx/>
              <a:latin typeface="+mj-lt"/>
              <a:ea typeface="+mn-ea"/>
              <a:cs typeface="Times New Roman" pitchFamily="18" charset="0"/>
            </a:endParaRPr>
          </a:p>
        </p:txBody>
      </p:sp>
      <p:sp>
        <p:nvSpPr>
          <p:cNvPr id="3089" name="Rectangle 17"/>
          <p:cNvSpPr>
            <a:spLocks noChangeArrowheads="1"/>
          </p:cNvSpPr>
          <p:nvPr/>
        </p:nvSpPr>
        <p:spPr bwMode="auto">
          <a:xfrm>
            <a:off x="1" y="4393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 name="ZoneTexte 3"/>
          <p:cNvSpPr txBox="1"/>
          <p:nvPr/>
        </p:nvSpPr>
        <p:spPr>
          <a:xfrm>
            <a:off x="611560" y="1196753"/>
            <a:ext cx="7416824" cy="800219"/>
          </a:xfrm>
          <a:prstGeom prst="rect">
            <a:avLst/>
          </a:prstGeom>
          <a:noFill/>
        </p:spPr>
        <p:txBody>
          <a:bodyPr wrap="square" rtlCol="0">
            <a:spAutoFit/>
          </a:bodyPr>
          <a:lstStyle/>
          <a:p>
            <a:r>
              <a:rPr lang="en-US" sz="1400" b="1" dirty="0"/>
              <a:t>Figure </a:t>
            </a:r>
            <a:r>
              <a:rPr lang="en-US" sz="1400" b="1" dirty="0" smtClean="0"/>
              <a:t>3: </a:t>
            </a:r>
            <a:r>
              <a:rPr lang="en-US" sz="1400" b="1" dirty="0"/>
              <a:t>Changes in key macroeconomic indicators in 2045 following the implementation of the </a:t>
            </a:r>
            <a:r>
              <a:rPr lang="en-US" sz="1400" b="1" dirty="0" err="1"/>
              <a:t>AfCFTA</a:t>
            </a:r>
            <a:r>
              <a:rPr lang="en-US" sz="1400" b="1" dirty="0"/>
              <a:t>, compared to a situation without the </a:t>
            </a:r>
            <a:r>
              <a:rPr lang="en-US" sz="1400" b="1" dirty="0" err="1"/>
              <a:t>AfCFTA</a:t>
            </a:r>
            <a:r>
              <a:rPr lang="en-US" sz="1400" b="1" dirty="0"/>
              <a:t> - %.</a:t>
            </a:r>
            <a:endParaRPr lang="fr-FR" sz="1400" dirty="0"/>
          </a:p>
          <a:p>
            <a:endParaRPr lang="fr-FR" dirty="0"/>
          </a:p>
        </p:txBody>
      </p:sp>
      <p:graphicFrame>
        <p:nvGraphicFramePr>
          <p:cNvPr id="5" name="Graphique 4"/>
          <p:cNvGraphicFramePr/>
          <p:nvPr/>
        </p:nvGraphicFramePr>
        <p:xfrm>
          <a:off x="611560" y="1772817"/>
          <a:ext cx="7416824"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p:cNvSpPr txBox="1"/>
          <p:nvPr/>
        </p:nvSpPr>
        <p:spPr>
          <a:xfrm>
            <a:off x="467544" y="5733257"/>
            <a:ext cx="8676456" cy="584775"/>
          </a:xfrm>
          <a:prstGeom prst="rect">
            <a:avLst/>
          </a:prstGeom>
          <a:noFill/>
        </p:spPr>
        <p:txBody>
          <a:bodyPr wrap="square" rtlCol="0">
            <a:spAutoFit/>
          </a:bodyPr>
          <a:lstStyle/>
          <a:p>
            <a:pPr>
              <a:buFont typeface="Arial" pitchFamily="34" charset="0"/>
              <a:buChar char="•"/>
            </a:pPr>
            <a:r>
              <a:rPr lang="en-US" sz="1600" dirty="0" smtClean="0"/>
              <a:t>Following implementation of the </a:t>
            </a:r>
            <a:r>
              <a:rPr lang="en-US" sz="1600" dirty="0" err="1" smtClean="0"/>
              <a:t>AfCFTA</a:t>
            </a:r>
            <a:r>
              <a:rPr lang="en-US" sz="1600" dirty="0" smtClean="0"/>
              <a:t>, Morocco's GDP, output, and welfare are all expected to increase (albeit by relatively modest amounts, as these overall increases would all be less than 1%).</a:t>
            </a:r>
            <a:endParaRPr lang="fr-FR" sz="1600" dirty="0"/>
          </a:p>
        </p:txBody>
      </p:sp>
      <p:sp>
        <p:nvSpPr>
          <p:cNvPr id="7" name="ZoneTexte 6"/>
          <p:cNvSpPr txBox="1"/>
          <p:nvPr/>
        </p:nvSpPr>
        <p:spPr>
          <a:xfrm>
            <a:off x="899592" y="5229201"/>
            <a:ext cx="8244408" cy="307777"/>
          </a:xfrm>
          <a:prstGeom prst="rect">
            <a:avLst/>
          </a:prstGeom>
          <a:noFill/>
        </p:spPr>
        <p:txBody>
          <a:bodyPr wrap="square" rtlCol="0">
            <a:spAutoFit/>
          </a:bodyPr>
          <a:lstStyle/>
          <a:p>
            <a:r>
              <a:rPr lang="en-US" sz="1400" dirty="0" smtClean="0"/>
              <a:t>Source: ECA&amp;CIREM-CEPII calculations based on the EGC MIRAGE-e model</a:t>
            </a:r>
            <a:endParaRPr lang="fr-FR"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trade</a:t>
            </a:r>
            <a:endParaRPr lang="fr-FR" sz="2800" b="1" i="1" u="sng" dirty="0">
              <a:solidFill>
                <a:schemeClr val="bg1"/>
              </a:solidFill>
              <a:latin typeface="+mj-lt"/>
              <a:cs typeface="Times New Roman" pitchFamily="18" charset="0"/>
            </a:endParaRPr>
          </a:p>
        </p:txBody>
      </p:sp>
      <p:graphicFrame>
        <p:nvGraphicFramePr>
          <p:cNvPr id="3" name="Graphique 2"/>
          <p:cNvGraphicFramePr/>
          <p:nvPr/>
        </p:nvGraphicFramePr>
        <p:xfrm>
          <a:off x="467544" y="1628801"/>
          <a:ext cx="7992888" cy="2952328"/>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395536" y="5565339"/>
            <a:ext cx="8496944" cy="1292662"/>
          </a:xfrm>
          <a:prstGeom prst="rect">
            <a:avLst/>
          </a:prstGeom>
        </p:spPr>
        <p:txBody>
          <a:bodyPr wrap="square">
            <a:spAutoFit/>
          </a:bodyPr>
          <a:lstStyle/>
          <a:p>
            <a:endParaRPr lang="en-US" sz="1400" dirty="0" smtClean="0"/>
          </a:p>
          <a:p>
            <a:pPr>
              <a:buFont typeface="Arial" pitchFamily="34" charset="0"/>
              <a:buChar char="•"/>
            </a:pPr>
            <a:r>
              <a:rPr lang="en-US" sz="1600" dirty="0" smtClean="0"/>
              <a:t>Indeed, trade flows between Morocco and Africa will evolve, with Moroccan exports to Africa increasing by US$8.7 billion (an increase of more than 90% compared to a situation without the </a:t>
            </a:r>
            <a:r>
              <a:rPr lang="en-US" sz="1600" dirty="0" err="1" smtClean="0"/>
              <a:t>AfCFTA</a:t>
            </a:r>
            <a:r>
              <a:rPr lang="en-US" sz="1600" dirty="0" smtClean="0"/>
              <a:t> in 2045). Morocco's imports from Africa would increase by US$1.6 billion (an increase of 21.4%).</a:t>
            </a:r>
            <a:endParaRPr lang="fr-FR" sz="1600" dirty="0"/>
          </a:p>
        </p:txBody>
      </p:sp>
      <p:sp>
        <p:nvSpPr>
          <p:cNvPr id="5" name="Rectangle 4"/>
          <p:cNvSpPr/>
          <p:nvPr/>
        </p:nvSpPr>
        <p:spPr>
          <a:xfrm>
            <a:off x="395536" y="5085185"/>
            <a:ext cx="8424936" cy="584775"/>
          </a:xfrm>
          <a:prstGeom prst="rect">
            <a:avLst/>
          </a:prstGeom>
        </p:spPr>
        <p:txBody>
          <a:bodyPr wrap="square">
            <a:spAutoFit/>
          </a:bodyPr>
          <a:lstStyle/>
          <a:p>
            <a:pPr>
              <a:buFont typeface="Arial" pitchFamily="34" charset="0"/>
              <a:buChar char="•"/>
            </a:pPr>
            <a:r>
              <a:rPr lang="en-US" sz="1600" dirty="0" smtClean="0"/>
              <a:t>The implementation of the </a:t>
            </a:r>
            <a:r>
              <a:rPr lang="en-US" sz="1600" dirty="0" err="1" smtClean="0"/>
              <a:t>AfCFTA</a:t>
            </a:r>
            <a:r>
              <a:rPr lang="en-US" sz="1600" dirty="0" smtClean="0"/>
              <a:t> will have important implications for Morocco’s trade flow, including a detour of trade towards Africa.</a:t>
            </a:r>
          </a:p>
        </p:txBody>
      </p:sp>
      <p:sp>
        <p:nvSpPr>
          <p:cNvPr id="6" name="ZoneTexte 5"/>
          <p:cNvSpPr txBox="1"/>
          <p:nvPr/>
        </p:nvSpPr>
        <p:spPr>
          <a:xfrm>
            <a:off x="467544" y="4653137"/>
            <a:ext cx="8244408" cy="307777"/>
          </a:xfrm>
          <a:prstGeom prst="rect">
            <a:avLst/>
          </a:prstGeom>
          <a:noFill/>
        </p:spPr>
        <p:txBody>
          <a:bodyPr wrap="square" rtlCol="0">
            <a:spAutoFit/>
          </a:bodyPr>
          <a:lstStyle/>
          <a:p>
            <a:r>
              <a:rPr lang="en-US" sz="1400" dirty="0" smtClean="0"/>
              <a:t>Source: ECA&amp;CIREM-CEPII calculations based on the EGC MIRAGE-e model</a:t>
            </a:r>
            <a:endParaRPr lang="fr-FR" sz="1400" dirty="0"/>
          </a:p>
        </p:txBody>
      </p:sp>
      <p:sp>
        <p:nvSpPr>
          <p:cNvPr id="7" name="ZoneTexte 6"/>
          <p:cNvSpPr txBox="1"/>
          <p:nvPr/>
        </p:nvSpPr>
        <p:spPr>
          <a:xfrm>
            <a:off x="467544" y="980729"/>
            <a:ext cx="8280920" cy="800219"/>
          </a:xfrm>
          <a:prstGeom prst="rect">
            <a:avLst/>
          </a:prstGeom>
          <a:noFill/>
        </p:spPr>
        <p:txBody>
          <a:bodyPr wrap="square" rtlCol="0">
            <a:spAutoFit/>
          </a:bodyPr>
          <a:lstStyle/>
          <a:p>
            <a:r>
              <a:rPr lang="en-US" sz="1400" b="1" dirty="0"/>
              <a:t>Figure </a:t>
            </a:r>
            <a:r>
              <a:rPr lang="en-US" sz="1400" b="1" dirty="0" smtClean="0"/>
              <a:t>4: </a:t>
            </a:r>
            <a:r>
              <a:rPr lang="en-US" sz="1400" b="1" dirty="0"/>
              <a:t>Changes in key macroeconomic indicators in 2045 following the implementation of the </a:t>
            </a:r>
            <a:r>
              <a:rPr lang="en-US" sz="1400" b="1" dirty="0" err="1"/>
              <a:t>AfCFTA</a:t>
            </a:r>
            <a:r>
              <a:rPr lang="en-US" sz="1400" b="1" dirty="0"/>
              <a:t>, compared to a situation without the </a:t>
            </a:r>
            <a:r>
              <a:rPr lang="en-US" sz="1400" b="1" dirty="0" err="1"/>
              <a:t>AfCFTA</a:t>
            </a:r>
            <a:r>
              <a:rPr lang="en-US" sz="1400" b="1" dirty="0"/>
              <a:t> - %.</a:t>
            </a:r>
            <a:endParaRPr lang="fr-FR" sz="1400" dirty="0"/>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trade</a:t>
            </a:r>
            <a:endParaRPr lang="fr-FR" sz="2800" b="1" i="1" u="sng" dirty="0">
              <a:solidFill>
                <a:schemeClr val="bg1"/>
              </a:solidFill>
              <a:latin typeface="+mj-lt"/>
              <a:cs typeface="Times New Roman" pitchFamily="18" charset="0"/>
            </a:endParaRPr>
          </a:p>
        </p:txBody>
      </p:sp>
      <p:graphicFrame>
        <p:nvGraphicFramePr>
          <p:cNvPr id="3" name="Graphique 2"/>
          <p:cNvGraphicFramePr/>
          <p:nvPr/>
        </p:nvGraphicFramePr>
        <p:xfrm>
          <a:off x="611560" y="1700808"/>
          <a:ext cx="7776864" cy="2808312"/>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611560" y="1052736"/>
            <a:ext cx="8352928" cy="523220"/>
          </a:xfrm>
          <a:prstGeom prst="rect">
            <a:avLst/>
          </a:prstGeom>
        </p:spPr>
        <p:txBody>
          <a:bodyPr wrap="square">
            <a:spAutoFit/>
          </a:bodyPr>
          <a:lstStyle/>
          <a:p>
            <a:r>
              <a:rPr lang="en-US" sz="1400" b="1" dirty="0" smtClean="0"/>
              <a:t>Figure 5: Distribution of Moroccan Exports and Imports to and from Africa by Major Sectors Following Implementation of the </a:t>
            </a:r>
            <a:r>
              <a:rPr lang="en-US" sz="1400" b="1" dirty="0" err="1" smtClean="0"/>
              <a:t>AfCFTA</a:t>
            </a:r>
            <a:r>
              <a:rPr lang="en-US" sz="1400" b="1" dirty="0" smtClean="0"/>
              <a:t> versus Baseline (without </a:t>
            </a:r>
            <a:r>
              <a:rPr lang="en-US" sz="1400" b="1" dirty="0" err="1" smtClean="0"/>
              <a:t>AfCFTA</a:t>
            </a:r>
            <a:r>
              <a:rPr lang="en-US" sz="1400" b="1" dirty="0" smtClean="0"/>
              <a:t>) - % - 2045</a:t>
            </a:r>
            <a:endParaRPr lang="fr-FR" sz="1400" dirty="0"/>
          </a:p>
        </p:txBody>
      </p:sp>
      <p:sp>
        <p:nvSpPr>
          <p:cNvPr id="7" name="ZoneTexte 6"/>
          <p:cNvSpPr txBox="1"/>
          <p:nvPr/>
        </p:nvSpPr>
        <p:spPr>
          <a:xfrm>
            <a:off x="251520" y="4869160"/>
            <a:ext cx="8712968" cy="1815882"/>
          </a:xfrm>
          <a:prstGeom prst="rect">
            <a:avLst/>
          </a:prstGeom>
          <a:noFill/>
        </p:spPr>
        <p:txBody>
          <a:bodyPr wrap="square" rtlCol="0">
            <a:spAutoFit/>
          </a:bodyPr>
          <a:lstStyle/>
          <a:p>
            <a:pPr algn="just">
              <a:buFont typeface="Arial" pitchFamily="34" charset="0"/>
              <a:buChar char="•"/>
            </a:pPr>
            <a:r>
              <a:rPr lang="en-US" sz="1600" dirty="0" smtClean="0"/>
              <a:t>The nature of Moroccan exports to Africa will increase considerably in the industrial and in the </a:t>
            </a:r>
            <a:r>
              <a:rPr lang="en-US" sz="1600" dirty="0" err="1" smtClean="0"/>
              <a:t>agri</a:t>
            </a:r>
            <a:r>
              <a:rPr lang="en-US" sz="1600" dirty="0" smtClean="0"/>
              <a:t>-food  sector. The results also indicate considerable opportunities for trade in services and the energy and mining sector. </a:t>
            </a:r>
          </a:p>
          <a:p>
            <a:endParaRPr lang="en-US" sz="1600" dirty="0" smtClean="0"/>
          </a:p>
          <a:p>
            <a:pPr>
              <a:buFont typeface="Arial" pitchFamily="34" charset="0"/>
              <a:buChar char="•"/>
            </a:pPr>
            <a:r>
              <a:rPr lang="en-US" sz="1600" dirty="0" smtClean="0"/>
              <a:t>As for Morocco's imports from Africa, the largest increase would be in </a:t>
            </a:r>
            <a:r>
              <a:rPr lang="en-US" sz="1600" dirty="0" err="1" smtClean="0"/>
              <a:t>agri</a:t>
            </a:r>
            <a:r>
              <a:rPr lang="en-US" sz="1600" dirty="0" smtClean="0"/>
              <a:t>-food products, followed by services. In addition, the presence of African industrial products on the Moroccan market will also increase significantly (24%). The growth recorded in the energy and mining sector will be the lowest.</a:t>
            </a:r>
            <a:endParaRPr lang="fr-FR" sz="1600" dirty="0"/>
          </a:p>
        </p:txBody>
      </p:sp>
      <p:sp>
        <p:nvSpPr>
          <p:cNvPr id="8" name="Rectangle 7"/>
          <p:cNvSpPr/>
          <p:nvPr/>
        </p:nvSpPr>
        <p:spPr>
          <a:xfrm>
            <a:off x="395536" y="4509121"/>
            <a:ext cx="7704856" cy="307777"/>
          </a:xfrm>
          <a:prstGeom prst="rect">
            <a:avLst/>
          </a:prstGeom>
        </p:spPr>
        <p:txBody>
          <a:bodyPr wrap="square">
            <a:spAutoFit/>
          </a:bodyPr>
          <a:lstStyle/>
          <a:p>
            <a:pPr lvl="0" fontAlgn="base">
              <a:spcBef>
                <a:spcPct val="0"/>
              </a:spcBef>
              <a:spcAft>
                <a:spcPct val="0"/>
              </a:spcAft>
            </a:pPr>
            <a:r>
              <a:rPr kumimoji="0" lang="en-US" sz="1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Source: </a:t>
            </a:r>
            <a:r>
              <a:rPr lang="en-US" sz="1400" dirty="0" smtClean="0">
                <a:latin typeface="Calibri" pitchFamily="34" charset="0"/>
                <a:ea typeface="Calibri" pitchFamily="34" charset="0"/>
                <a:cs typeface="Calibri" pitchFamily="34" charset="0"/>
              </a:rPr>
              <a:t>ECA</a:t>
            </a:r>
            <a:r>
              <a:rPr kumimoji="0" lang="en-US" sz="1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&amp;CIREM-CEPII calculations based on the EGC MIRAGE-e model</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trade</a:t>
            </a:r>
            <a:endParaRPr lang="fr-FR" sz="2800" b="1" i="1" u="sng" dirty="0">
              <a:solidFill>
                <a:schemeClr val="bg1"/>
              </a:solidFill>
              <a:latin typeface="+mj-lt"/>
              <a:cs typeface="Times New Roman" pitchFamily="18" charset="0"/>
            </a:endParaRPr>
          </a:p>
        </p:txBody>
      </p:sp>
      <p:sp>
        <p:nvSpPr>
          <p:cNvPr id="3" name="Rectangle 2"/>
          <p:cNvSpPr/>
          <p:nvPr/>
        </p:nvSpPr>
        <p:spPr>
          <a:xfrm>
            <a:off x="611560" y="1196752"/>
            <a:ext cx="7957392" cy="523220"/>
          </a:xfrm>
          <a:prstGeom prst="rect">
            <a:avLst/>
          </a:prstGeom>
        </p:spPr>
        <p:txBody>
          <a:bodyPr wrap="square">
            <a:spAutoFit/>
          </a:bodyPr>
          <a:lstStyle/>
          <a:p>
            <a:r>
              <a:rPr lang="en-US" sz="1400" b="1" dirty="0" smtClean="0"/>
              <a:t>Figure 6: Distribution of Absolute Gains in Morocco's Exports/Imports to/from Africa by Major Sectors with Implementation of the </a:t>
            </a:r>
            <a:r>
              <a:rPr lang="en-US" sz="1400" b="1" dirty="0" err="1" smtClean="0"/>
              <a:t>AfCFTA</a:t>
            </a:r>
            <a:r>
              <a:rPr lang="en-US" sz="1400" b="1" dirty="0" smtClean="0"/>
              <a:t> versus Baseline (without </a:t>
            </a:r>
            <a:r>
              <a:rPr lang="en-US" sz="1400" b="1" dirty="0" err="1" smtClean="0"/>
              <a:t>AfCFTA</a:t>
            </a:r>
            <a:r>
              <a:rPr lang="en-US" sz="1400" b="1" dirty="0" smtClean="0"/>
              <a:t>) - % - 2045</a:t>
            </a:r>
            <a:endParaRPr lang="fr-FR" sz="1400" b="1" dirty="0"/>
          </a:p>
        </p:txBody>
      </p:sp>
      <p:graphicFrame>
        <p:nvGraphicFramePr>
          <p:cNvPr id="5" name="Graphique 4"/>
          <p:cNvGraphicFramePr/>
          <p:nvPr/>
        </p:nvGraphicFramePr>
        <p:xfrm>
          <a:off x="611560" y="1772816"/>
          <a:ext cx="7590607" cy="2808312"/>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p:cNvSpPr txBox="1"/>
          <p:nvPr/>
        </p:nvSpPr>
        <p:spPr>
          <a:xfrm>
            <a:off x="467544" y="5085184"/>
            <a:ext cx="8208912" cy="1569660"/>
          </a:xfrm>
          <a:prstGeom prst="rect">
            <a:avLst/>
          </a:prstGeom>
          <a:noFill/>
        </p:spPr>
        <p:txBody>
          <a:bodyPr wrap="square" rtlCol="0">
            <a:spAutoFit/>
          </a:bodyPr>
          <a:lstStyle/>
          <a:p>
            <a:pPr algn="just">
              <a:buFont typeface="Arial" pitchFamily="34" charset="0"/>
              <a:buChar char="•"/>
            </a:pPr>
            <a:r>
              <a:rPr lang="en-US" sz="1600" dirty="0" smtClean="0"/>
              <a:t> In absolute terms, the gains in Moroccan exports to the rest of Africa, following the implementation of the </a:t>
            </a:r>
            <a:r>
              <a:rPr lang="en-US" sz="1600" dirty="0" err="1" smtClean="0"/>
              <a:t>AfCFTA</a:t>
            </a:r>
            <a:r>
              <a:rPr lang="en-US" sz="1600" dirty="0" smtClean="0"/>
              <a:t>, will be concentrated at about 55.05% in manufactured goods, followed by agricultural products (31.83%), services (6.66%) and the energy and mining sector (6.465%). </a:t>
            </a:r>
          </a:p>
          <a:p>
            <a:pPr algn="just">
              <a:buFont typeface="Arial" pitchFamily="34" charset="0"/>
              <a:buChar char="•"/>
            </a:pPr>
            <a:r>
              <a:rPr lang="en-US" sz="1600" dirty="0" smtClean="0"/>
              <a:t> Similarly, the structure of the absolute gains generated by the </a:t>
            </a:r>
            <a:r>
              <a:rPr lang="en-US" sz="1600" dirty="0" err="1" smtClean="0"/>
              <a:t>AfCFTA</a:t>
            </a:r>
            <a:r>
              <a:rPr lang="en-US" sz="1600" dirty="0" smtClean="0"/>
              <a:t> for Moroccan imports from Africa is relatively similar to that of Moroccan exports to the continent.</a:t>
            </a:r>
            <a:endParaRPr lang="fr-FR" sz="1600" dirty="0"/>
          </a:p>
        </p:txBody>
      </p:sp>
      <p:sp>
        <p:nvSpPr>
          <p:cNvPr id="7" name="Rectangle 6"/>
          <p:cNvSpPr/>
          <p:nvPr/>
        </p:nvSpPr>
        <p:spPr>
          <a:xfrm>
            <a:off x="467544" y="4653137"/>
            <a:ext cx="9001000" cy="307777"/>
          </a:xfrm>
          <a:prstGeom prst="rect">
            <a:avLst/>
          </a:prstGeom>
        </p:spPr>
        <p:txBody>
          <a:bodyPr wrap="square">
            <a:spAutoFit/>
          </a:bodyPr>
          <a:lstStyle/>
          <a:p>
            <a:pPr lvl="0" fontAlgn="base">
              <a:spcBef>
                <a:spcPct val="0"/>
              </a:spcBef>
              <a:spcAft>
                <a:spcPct val="0"/>
              </a:spcAft>
            </a:pPr>
            <a:r>
              <a:rPr lang="en-US" sz="1400" dirty="0" smtClean="0">
                <a:latin typeface="Calibri" pitchFamily="34" charset="0"/>
                <a:ea typeface="Calibri" pitchFamily="34" charset="0"/>
                <a:cs typeface="Calibri" pitchFamily="34" charset="0"/>
              </a:rPr>
              <a:t>Source: CEA&amp;CIREM-CEPII calculations based on the EGC MIRAGE-e model</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dirty="0" smtClean="0">
                <a:solidFill>
                  <a:schemeClr val="bg1"/>
                </a:solidFill>
                <a:latin typeface="+mj-lt"/>
                <a:ea typeface="Calibri" pitchFamily="34" charset="0"/>
                <a:cs typeface="Times New Roman" pitchFamily="18" charset="0"/>
              </a:rPr>
              <a:t>The impact on customs revenues</a:t>
            </a:r>
            <a:endParaRPr lang="fr-FR" sz="2800" i="1" u="sng" dirty="0">
              <a:solidFill>
                <a:schemeClr val="bg1"/>
              </a:solidFill>
              <a:latin typeface="+mj-lt"/>
              <a:cs typeface="Times New Roman" pitchFamily="18" charset="0"/>
            </a:endParaRPr>
          </a:p>
        </p:txBody>
      </p:sp>
      <p:sp>
        <p:nvSpPr>
          <p:cNvPr id="3" name="ZoneTexte 2"/>
          <p:cNvSpPr txBox="1"/>
          <p:nvPr/>
        </p:nvSpPr>
        <p:spPr>
          <a:xfrm>
            <a:off x="827584" y="980729"/>
            <a:ext cx="7776864" cy="800219"/>
          </a:xfrm>
          <a:prstGeom prst="rect">
            <a:avLst/>
          </a:prstGeom>
          <a:noFill/>
        </p:spPr>
        <p:txBody>
          <a:bodyPr wrap="square" rtlCol="0">
            <a:spAutoFit/>
          </a:bodyPr>
          <a:lstStyle/>
          <a:p>
            <a:r>
              <a:rPr lang="en-US" sz="1400" b="1" dirty="0"/>
              <a:t>Figure </a:t>
            </a:r>
            <a:r>
              <a:rPr lang="en-US" sz="1400" b="1" dirty="0" smtClean="0"/>
              <a:t>7: The impact of the </a:t>
            </a:r>
            <a:r>
              <a:rPr lang="en-US" sz="1400" b="1" dirty="0" err="1" smtClean="0"/>
              <a:t>AfCFTA</a:t>
            </a:r>
            <a:r>
              <a:rPr lang="en-US" sz="1400" b="1" dirty="0" smtClean="0"/>
              <a:t> on customs revenues, compared to the baseline scenario (without </a:t>
            </a:r>
            <a:r>
              <a:rPr lang="en-US" sz="1400" b="1" dirty="0" err="1" smtClean="0"/>
              <a:t>AfCFTA</a:t>
            </a:r>
            <a:r>
              <a:rPr lang="en-US" sz="1400" b="1" dirty="0" smtClean="0"/>
              <a:t>) - % - 2045</a:t>
            </a:r>
            <a:endParaRPr lang="fr-FR" sz="1400" dirty="0"/>
          </a:p>
          <a:p>
            <a:endParaRPr lang="fr-FR" dirty="0"/>
          </a:p>
        </p:txBody>
      </p:sp>
      <p:graphicFrame>
        <p:nvGraphicFramePr>
          <p:cNvPr id="4" name="Graphique 3"/>
          <p:cNvGraphicFramePr/>
          <p:nvPr/>
        </p:nvGraphicFramePr>
        <p:xfrm>
          <a:off x="827584" y="1628800"/>
          <a:ext cx="7200800" cy="324036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971600" y="4869161"/>
            <a:ext cx="6390456" cy="307777"/>
          </a:xfrm>
          <a:prstGeom prst="rect">
            <a:avLst/>
          </a:prstGeom>
        </p:spPr>
        <p:txBody>
          <a:bodyPr wrap="square">
            <a:spAutoFit/>
          </a:bodyPr>
          <a:lstStyle/>
          <a:p>
            <a:pPr lvl="0" fontAlgn="base">
              <a:spcBef>
                <a:spcPct val="0"/>
              </a:spcBef>
              <a:spcAft>
                <a:spcPct val="0"/>
              </a:spcAft>
            </a:pPr>
            <a:r>
              <a:rPr lang="en-US" sz="1400" dirty="0" smtClean="0">
                <a:latin typeface="Calibri" pitchFamily="34" charset="0"/>
                <a:ea typeface="Calibri" pitchFamily="34" charset="0"/>
                <a:cs typeface="Calibri" pitchFamily="34" charset="0"/>
              </a:rPr>
              <a:t>Source: ECA&amp;CIREM-CEPII calculations based on the EGC MIRAGE-e model</a:t>
            </a:r>
            <a:endParaRPr lang="en-US" sz="2000" dirty="0" smtClean="0">
              <a:latin typeface="Arial" pitchFamily="34" charset="0"/>
              <a:cs typeface="Arial" pitchFamily="34" charset="0"/>
            </a:endParaRPr>
          </a:p>
        </p:txBody>
      </p:sp>
      <p:sp>
        <p:nvSpPr>
          <p:cNvPr id="6" name="ZoneTexte 5"/>
          <p:cNvSpPr txBox="1"/>
          <p:nvPr/>
        </p:nvSpPr>
        <p:spPr>
          <a:xfrm>
            <a:off x="395536" y="5301209"/>
            <a:ext cx="8424936" cy="830997"/>
          </a:xfrm>
          <a:prstGeom prst="rect">
            <a:avLst/>
          </a:prstGeom>
          <a:noFill/>
        </p:spPr>
        <p:txBody>
          <a:bodyPr wrap="square" rtlCol="0">
            <a:spAutoFit/>
          </a:bodyPr>
          <a:lstStyle/>
          <a:p>
            <a:pPr>
              <a:buFont typeface="Arial" pitchFamily="34" charset="0"/>
              <a:buChar char="•"/>
            </a:pPr>
            <a:r>
              <a:rPr lang="en-US" sz="1600" dirty="0" smtClean="0"/>
              <a:t>The </a:t>
            </a:r>
            <a:r>
              <a:rPr lang="en-US" sz="1600" dirty="0" err="1" smtClean="0"/>
              <a:t>AfCFTA</a:t>
            </a:r>
            <a:r>
              <a:rPr lang="en-US" sz="1600" dirty="0" smtClean="0"/>
              <a:t> will not have a negative impact on government revenues. In terms of customs revenue, despite the impact that a free trade agreement could have on government revenue, in the case of Morocco an increase of tUS$0.1 billion (or 1.6%) is expected. </a:t>
            </a:r>
            <a:endParaRPr lang="fr-FR"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r>
              <a:rPr lang="en-US" sz="2800" dirty="0" smtClean="0">
                <a:solidFill>
                  <a:schemeClr val="bg1"/>
                </a:solidFill>
                <a:ea typeface="Calibri" pitchFamily="34" charset="0"/>
                <a:cs typeface="Times New Roman" pitchFamily="18" charset="0"/>
              </a:rPr>
              <a:t>The impact on poverty </a:t>
            </a:r>
            <a:r>
              <a:rPr lang="en-US" sz="2800" dirty="0" smtClean="0">
                <a:solidFill>
                  <a:schemeClr val="bg1"/>
                </a:solidFill>
                <a:ea typeface="Calibri" pitchFamily="34" charset="0"/>
                <a:cs typeface="Times New Roman" pitchFamily="18" charset="0"/>
              </a:rPr>
              <a:t>and inequality in Morocco </a:t>
            </a:r>
            <a:endParaRPr lang="fr-FR" sz="4400" i="1" u="sng" dirty="0">
              <a:latin typeface="Times New Roman" pitchFamily="18" charset="0"/>
              <a:cs typeface="Times New Roman" pitchFamily="18" charset="0"/>
            </a:endParaRPr>
          </a:p>
        </p:txBody>
      </p:sp>
      <p:graphicFrame>
        <p:nvGraphicFramePr>
          <p:cNvPr id="3" name="Tableau 2"/>
          <p:cNvGraphicFramePr>
            <a:graphicFrameLocks noGrp="1"/>
          </p:cNvGraphicFramePr>
          <p:nvPr/>
        </p:nvGraphicFramePr>
        <p:xfrm>
          <a:off x="683569" y="1484785"/>
          <a:ext cx="7920881" cy="3363418"/>
        </p:xfrm>
        <a:graphic>
          <a:graphicData uri="http://schemas.openxmlformats.org/drawingml/2006/table">
            <a:tbl>
              <a:tblPr/>
              <a:tblGrid>
                <a:gridCol w="2709559"/>
                <a:gridCol w="1136527"/>
                <a:gridCol w="1266483"/>
                <a:gridCol w="1224136"/>
                <a:gridCol w="1584176"/>
              </a:tblGrid>
              <a:tr h="194311">
                <a:tc gridSpan="2">
                  <a:txBody>
                    <a:bodyPr/>
                    <a:lstStyle/>
                    <a:p>
                      <a:pPr algn="ctr">
                        <a:lnSpc>
                          <a:spcPct val="115000"/>
                        </a:lnSpc>
                        <a:spcAft>
                          <a:spcPts val="0"/>
                        </a:spcAft>
                      </a:pPr>
                      <a:r>
                        <a:rPr lang="fr-FR" sz="1400" dirty="0">
                          <a:solidFill>
                            <a:srgbClr val="000000"/>
                          </a:solidFill>
                          <a:latin typeface="Calibri"/>
                          <a:ea typeface="Times New Roman"/>
                          <a:cs typeface="Calibri"/>
                        </a:rPr>
                        <a:t> </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3">
                  <a:txBody>
                    <a:bodyPr/>
                    <a:lstStyle/>
                    <a:p>
                      <a:pPr algn="ctr">
                        <a:lnSpc>
                          <a:spcPct val="115000"/>
                        </a:lnSpc>
                        <a:spcAft>
                          <a:spcPts val="0"/>
                        </a:spcAft>
                      </a:pPr>
                      <a:r>
                        <a:rPr lang="fr-FR" sz="1400">
                          <a:solidFill>
                            <a:srgbClr val="FFFFFF"/>
                          </a:solidFill>
                          <a:latin typeface="Calibri"/>
                          <a:ea typeface="Times New Roman"/>
                          <a:cs typeface="Calibri"/>
                        </a:rPr>
                        <a:t>2045</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hMerge="1">
                  <a:txBody>
                    <a:bodyPr/>
                    <a:lstStyle/>
                    <a:p>
                      <a:endParaRPr lang="fr-FR"/>
                    </a:p>
                  </a:txBody>
                  <a:tcPr/>
                </a:tc>
                <a:tc hMerge="1">
                  <a:txBody>
                    <a:bodyPr/>
                    <a:lstStyle/>
                    <a:p>
                      <a:endParaRPr lang="fr-FR"/>
                    </a:p>
                  </a:txBody>
                  <a:tcPr/>
                </a:tc>
              </a:tr>
              <a:tr h="307008">
                <a:tc>
                  <a:txBody>
                    <a:bodyPr/>
                    <a:lstStyle/>
                    <a:p>
                      <a:pPr algn="ctr">
                        <a:lnSpc>
                          <a:spcPct val="115000"/>
                        </a:lnSpc>
                        <a:spcAft>
                          <a:spcPts val="0"/>
                        </a:spcAft>
                      </a:pPr>
                      <a:r>
                        <a:rPr lang="fr-FR" sz="1400" b="1" dirty="0">
                          <a:solidFill>
                            <a:srgbClr val="FFFFFF"/>
                          </a:solidFill>
                          <a:latin typeface="Calibri"/>
                          <a:ea typeface="Times New Roman"/>
                          <a:cs typeface="Calibri"/>
                        </a:rPr>
                        <a:t> </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algn="ctr">
                        <a:lnSpc>
                          <a:spcPct val="115000"/>
                        </a:lnSpc>
                        <a:spcAft>
                          <a:spcPts val="0"/>
                        </a:spcAft>
                      </a:pPr>
                      <a:r>
                        <a:rPr lang="fr-FR" sz="1400" b="1" dirty="0">
                          <a:solidFill>
                            <a:srgbClr val="FFFFFF"/>
                          </a:solidFill>
                          <a:latin typeface="Calibri"/>
                          <a:ea typeface="Times New Roman"/>
                          <a:cs typeface="Calibri"/>
                        </a:rPr>
                        <a:t>2014</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algn="ctr">
                        <a:lnSpc>
                          <a:spcPct val="115000"/>
                        </a:lnSpc>
                        <a:spcAft>
                          <a:spcPts val="0"/>
                        </a:spcAft>
                      </a:pPr>
                      <a:r>
                        <a:rPr lang="fr-FR" sz="1400" b="1" dirty="0" err="1" smtClean="0">
                          <a:solidFill>
                            <a:srgbClr val="FFFFFF"/>
                          </a:solidFill>
                          <a:latin typeface="Calibri"/>
                          <a:ea typeface="Times New Roman"/>
                          <a:cs typeface="Calibri"/>
                        </a:rPr>
                        <a:t>Without</a:t>
                      </a:r>
                      <a:r>
                        <a:rPr lang="fr-FR" sz="1400" b="1" dirty="0" smtClean="0">
                          <a:solidFill>
                            <a:srgbClr val="FFFFFF"/>
                          </a:solidFill>
                          <a:latin typeface="Calibri"/>
                          <a:ea typeface="Times New Roman"/>
                          <a:cs typeface="Calibri"/>
                        </a:rPr>
                        <a:t> </a:t>
                      </a:r>
                      <a:r>
                        <a:rPr lang="fr-FR" sz="1400" b="1" dirty="0" err="1">
                          <a:solidFill>
                            <a:srgbClr val="FFFFFF"/>
                          </a:solidFill>
                          <a:latin typeface="Calibri"/>
                          <a:ea typeface="Times New Roman"/>
                          <a:cs typeface="Calibri"/>
                        </a:rPr>
                        <a:t>ZLECAf</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algn="ctr">
                        <a:lnSpc>
                          <a:spcPct val="115000"/>
                        </a:lnSpc>
                        <a:spcAft>
                          <a:spcPts val="0"/>
                        </a:spcAft>
                      </a:pPr>
                      <a:r>
                        <a:rPr lang="fr-FR" sz="1400" b="1" dirty="0" err="1" smtClean="0">
                          <a:solidFill>
                            <a:srgbClr val="FFFFFF"/>
                          </a:solidFill>
                          <a:latin typeface="Calibri"/>
                          <a:ea typeface="Times New Roman"/>
                          <a:cs typeface="Calibri"/>
                        </a:rPr>
                        <a:t>With</a:t>
                      </a:r>
                      <a:r>
                        <a:rPr lang="fr-FR" sz="1400" b="1" baseline="0" dirty="0" smtClean="0">
                          <a:solidFill>
                            <a:srgbClr val="FFFFFF"/>
                          </a:solidFill>
                          <a:latin typeface="Calibri"/>
                          <a:ea typeface="Times New Roman"/>
                          <a:cs typeface="Calibri"/>
                        </a:rPr>
                        <a:t> </a:t>
                      </a:r>
                      <a:r>
                        <a:rPr lang="fr-FR" sz="1400" b="1" dirty="0" err="1" smtClean="0">
                          <a:solidFill>
                            <a:srgbClr val="FFFFFF"/>
                          </a:solidFill>
                          <a:latin typeface="Calibri"/>
                          <a:ea typeface="Times New Roman"/>
                          <a:cs typeface="Calibri"/>
                        </a:rPr>
                        <a:t>ZLECAf</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algn="ctr">
                        <a:lnSpc>
                          <a:spcPct val="115000"/>
                        </a:lnSpc>
                        <a:spcAft>
                          <a:spcPts val="0"/>
                        </a:spcAft>
                      </a:pPr>
                      <a:r>
                        <a:rPr lang="fr-FR" sz="1400" b="1">
                          <a:solidFill>
                            <a:srgbClr val="FFFFFF"/>
                          </a:solidFill>
                          <a:latin typeface="Calibri"/>
                          <a:ea typeface="Times New Roman"/>
                          <a:cs typeface="Calibri"/>
                        </a:rPr>
                        <a:t>Variation*</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r>
              <a:tr h="274892">
                <a:tc>
                  <a:txBody>
                    <a:bodyPr/>
                    <a:lstStyle/>
                    <a:p>
                      <a:pPr algn="l" fontAlgn="ctr"/>
                      <a:r>
                        <a:rPr lang="en-US" sz="1400" b="0" u="none" strike="noStrike" dirty="0" smtClean="0">
                          <a:effectLst/>
                        </a:rPr>
                        <a:t>National poverty line</a:t>
                      </a:r>
                      <a:endParaRPr lang="en-US" sz="14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4,8%</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1,3%</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1,3%</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-0,01</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891">
                <a:tc>
                  <a:txBody>
                    <a:bodyPr/>
                    <a:lstStyle/>
                    <a:p>
                      <a:pPr algn="l" fontAlgn="ctr"/>
                      <a:r>
                        <a:rPr lang="en-US" sz="1400" b="0" u="none" strike="noStrike" dirty="0" smtClean="0">
                          <a:effectLst/>
                        </a:rPr>
                        <a:t>International poverty line – Extreme poverty or low-income countries (</a:t>
                      </a:r>
                      <a:r>
                        <a:rPr lang="en-US" sz="1400" b="1" u="none" strike="noStrike" dirty="0" smtClean="0">
                          <a:effectLst/>
                        </a:rPr>
                        <a:t>$1.9</a:t>
                      </a:r>
                      <a:r>
                        <a:rPr lang="en-US" sz="1400" b="0" u="none" strike="noStrike" dirty="0" smtClean="0">
                          <a:effectLst/>
                        </a:rPr>
                        <a:t>/day/person)</a:t>
                      </a:r>
                      <a:endParaRPr lang="en-US" sz="14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1,0%</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dirty="0">
                          <a:solidFill>
                            <a:srgbClr val="000000"/>
                          </a:solidFill>
                          <a:latin typeface="Calibri"/>
                          <a:ea typeface="Times New Roman"/>
                          <a:cs typeface="Calibri"/>
                        </a:rPr>
                        <a:t>0,3%</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0,3%</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-0,002</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891">
                <a:tc>
                  <a:txBody>
                    <a:bodyPr/>
                    <a:lstStyle/>
                    <a:p>
                      <a:pPr algn="l" fontAlgn="ctr"/>
                      <a:r>
                        <a:rPr lang="en-US" sz="1400" b="0" u="none" strike="noStrike" dirty="0" smtClean="0">
                          <a:effectLst/>
                        </a:rPr>
                        <a:t>International poverty line – Lower-middle-income countries</a:t>
                      </a:r>
                      <a:r>
                        <a:rPr lang="en-US" sz="1400" b="0" u="none" strike="noStrike" baseline="0" dirty="0" smtClean="0">
                          <a:effectLst/>
                        </a:rPr>
                        <a:t> as Morocco</a:t>
                      </a:r>
                      <a:r>
                        <a:rPr lang="en-US" sz="1400" b="0" u="none" strike="noStrike" dirty="0" smtClean="0">
                          <a:effectLst/>
                        </a:rPr>
                        <a:t> (</a:t>
                      </a:r>
                      <a:r>
                        <a:rPr lang="en-US" sz="1400" b="1" u="none" strike="noStrike" dirty="0" smtClean="0">
                          <a:effectLst/>
                        </a:rPr>
                        <a:t>$3.2</a:t>
                      </a:r>
                      <a:r>
                        <a:rPr lang="en-US" sz="1400" b="0" u="none" strike="noStrike" dirty="0" smtClean="0">
                          <a:effectLst/>
                        </a:rPr>
                        <a:t>/day/person)</a:t>
                      </a:r>
                      <a:endParaRPr lang="en-US" sz="14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7,7%</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2,2%</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2,2%</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-0,02</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7409">
                <a:tc>
                  <a:txBody>
                    <a:bodyPr/>
                    <a:lstStyle/>
                    <a:p>
                      <a:pPr algn="l" fontAlgn="ctr"/>
                      <a:r>
                        <a:rPr lang="en-US" sz="1400" b="0" u="none" strike="noStrike" dirty="0" smtClean="0">
                          <a:effectLst/>
                        </a:rPr>
                        <a:t>International poverty line – Upper-middle-income countries (</a:t>
                      </a:r>
                      <a:r>
                        <a:rPr lang="en-US" sz="1400" b="1" u="none" strike="noStrike" dirty="0" smtClean="0">
                          <a:effectLst/>
                        </a:rPr>
                        <a:t>$5.5</a:t>
                      </a:r>
                      <a:r>
                        <a:rPr lang="en-US" sz="1400" b="0" u="none" strike="noStrike" dirty="0" smtClean="0">
                          <a:effectLst/>
                        </a:rPr>
                        <a:t>/day/person)</a:t>
                      </a:r>
                      <a:endParaRPr lang="en-US" sz="14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31,5%</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9,2%</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9,15%</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-0,09</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963">
                <a:tc>
                  <a:txBody>
                    <a:bodyPr/>
                    <a:lstStyle/>
                    <a:p>
                      <a:pPr algn="l" fontAlgn="ctr"/>
                      <a:r>
                        <a:rPr lang="en-US" sz="1400" b="0" u="none" strike="noStrike" dirty="0" err="1" smtClean="0">
                          <a:effectLst/>
                        </a:rPr>
                        <a:t>Gini</a:t>
                      </a:r>
                      <a:r>
                        <a:rPr lang="en-US" sz="1400" b="0" u="none" strike="noStrike" dirty="0" smtClean="0">
                          <a:effectLst/>
                        </a:rPr>
                        <a:t> </a:t>
                      </a:r>
                      <a:r>
                        <a:rPr lang="en-US" sz="1400" b="0" u="none" strike="noStrike" dirty="0" err="1" smtClean="0">
                          <a:effectLst/>
                        </a:rPr>
                        <a:t>coeffic</a:t>
                      </a:r>
                      <a:r>
                        <a:rPr lang="en-US" sz="1400" b="0" u="none" strike="noStrike" noProof="0" dirty="0" err="1" smtClean="0">
                          <a:effectLst/>
                        </a:rPr>
                        <a:t>ient</a:t>
                      </a:r>
                      <a:r>
                        <a:rPr lang="en-US" sz="1400" b="0" u="none" strike="noStrike" noProof="0" dirty="0" smtClean="0">
                          <a:effectLst/>
                        </a:rPr>
                        <a:t> (inequality)</a:t>
                      </a:r>
                      <a:endParaRPr lang="en-US" sz="1400" b="0" i="0" u="none" strike="noStrike" noProof="0"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39,7</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dirty="0">
                          <a:solidFill>
                            <a:srgbClr val="000000"/>
                          </a:solidFill>
                          <a:latin typeface="Calibri"/>
                          <a:ea typeface="Times New Roman"/>
                          <a:cs typeface="Calibri"/>
                        </a:rPr>
                        <a:t>33,3</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a:solidFill>
                            <a:srgbClr val="000000"/>
                          </a:solidFill>
                          <a:latin typeface="Calibri"/>
                          <a:ea typeface="Times New Roman"/>
                          <a:cs typeface="Calibri"/>
                        </a:rPr>
                        <a:t>33,07</a:t>
                      </a:r>
                      <a:endParaRPr lang="fr-FR" sz="14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400" dirty="0">
                          <a:solidFill>
                            <a:srgbClr val="000000"/>
                          </a:solidFill>
                          <a:latin typeface="Calibri"/>
                          <a:ea typeface="Times New Roman"/>
                          <a:cs typeface="Calibri"/>
                        </a:rPr>
                        <a:t>-0,23</a:t>
                      </a:r>
                      <a:endParaRPr lang="fr-FR" sz="14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683568" y="4941169"/>
            <a:ext cx="7488832" cy="307777"/>
          </a:xfrm>
          <a:prstGeom prst="rect">
            <a:avLst/>
          </a:prstGeom>
        </p:spPr>
        <p:txBody>
          <a:bodyPr wrap="square">
            <a:spAutoFit/>
          </a:bodyPr>
          <a:lstStyle/>
          <a:p>
            <a:r>
              <a:rPr lang="en-US" sz="1400" dirty="0" smtClean="0"/>
              <a:t>Source: ECA simulation; * Percentage point change in 2045 (with vs. without </a:t>
            </a:r>
            <a:r>
              <a:rPr lang="en-US" sz="1400" dirty="0" err="1" smtClean="0"/>
              <a:t>AfCFTA</a:t>
            </a:r>
            <a:r>
              <a:rPr lang="en-US" sz="1400" dirty="0" smtClean="0"/>
              <a:t>)</a:t>
            </a:r>
            <a:endParaRPr lang="fr-FR" sz="1400" dirty="0"/>
          </a:p>
        </p:txBody>
      </p:sp>
      <p:sp>
        <p:nvSpPr>
          <p:cNvPr id="5" name="Rectangle 4"/>
          <p:cNvSpPr/>
          <p:nvPr/>
        </p:nvSpPr>
        <p:spPr>
          <a:xfrm>
            <a:off x="323528" y="5445225"/>
            <a:ext cx="8568952" cy="1077218"/>
          </a:xfrm>
          <a:prstGeom prst="rect">
            <a:avLst/>
          </a:prstGeom>
        </p:spPr>
        <p:txBody>
          <a:bodyPr wrap="square">
            <a:spAutoFit/>
          </a:bodyPr>
          <a:lstStyle/>
          <a:p>
            <a:r>
              <a:rPr lang="en-US" sz="1600" dirty="0" smtClean="0"/>
              <a:t>The implementation of the </a:t>
            </a:r>
            <a:r>
              <a:rPr lang="en-US" sz="1600" dirty="0" err="1" smtClean="0"/>
              <a:t>AfCFTA</a:t>
            </a:r>
            <a:r>
              <a:rPr lang="en-US" sz="1600" dirty="0" smtClean="0"/>
              <a:t> will have a relatively modest impact on poverty in Morocco (will not exceed 1 percentage point).  In terms of social inequality, a decline of about 6 percentage points is expected (the </a:t>
            </a:r>
            <a:r>
              <a:rPr lang="en-US" sz="1600" dirty="0" err="1" smtClean="0"/>
              <a:t>Gini</a:t>
            </a:r>
            <a:r>
              <a:rPr lang="en-US" sz="1600" dirty="0" smtClean="0"/>
              <a:t> coefficient falling from 39.5 in 2014 to 33.07 in 2045) following the establishment of the </a:t>
            </a:r>
            <a:r>
              <a:rPr lang="en-US" sz="1600" dirty="0" err="1" smtClean="0"/>
              <a:t>AfCFTA</a:t>
            </a:r>
            <a:r>
              <a:rPr lang="en-US" sz="1600" dirty="0" smtClean="0"/>
              <a:t>.</a:t>
            </a:r>
            <a:endParaRPr lang="fr-FR" sz="1600" dirty="0"/>
          </a:p>
        </p:txBody>
      </p:sp>
      <p:sp>
        <p:nvSpPr>
          <p:cNvPr id="6" name="Rectangle 5"/>
          <p:cNvSpPr/>
          <p:nvPr/>
        </p:nvSpPr>
        <p:spPr>
          <a:xfrm>
            <a:off x="467544" y="980729"/>
            <a:ext cx="8676456" cy="584775"/>
          </a:xfrm>
          <a:prstGeom prst="rect">
            <a:avLst/>
          </a:prstGeom>
        </p:spPr>
        <p:txBody>
          <a:bodyPr wrap="square">
            <a:spAutoFit/>
          </a:bodyPr>
          <a:lstStyle/>
          <a:p>
            <a:r>
              <a:rPr lang="en-US" sz="1600" b="1" dirty="0" smtClean="0"/>
              <a:t>Table 1: Evolution of poverty and social inequality in Morocco by poverty line (with and without </a:t>
            </a:r>
            <a:r>
              <a:rPr lang="en-US" sz="1600" b="1" dirty="0" err="1" smtClean="0"/>
              <a:t>AfCFTA</a:t>
            </a:r>
            <a:r>
              <a:rPr lang="en-US" sz="1600" b="1" dirty="0" smtClean="0"/>
              <a:t>)</a:t>
            </a:r>
            <a:endParaRPr lang="fr-FR" sz="16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0" y="0"/>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r>
              <a:rPr lang="en-US" sz="2800" dirty="0" smtClean="0">
                <a:solidFill>
                  <a:schemeClr val="bg1"/>
                </a:solidFill>
                <a:latin typeface="+mj-lt"/>
                <a:ea typeface="Calibri" pitchFamily="34" charset="0"/>
                <a:cs typeface="Times New Roman" pitchFamily="18" charset="0"/>
              </a:rPr>
              <a:t>The impact on poverty </a:t>
            </a:r>
            <a:r>
              <a:rPr lang="en-US" sz="2800" dirty="0" smtClean="0">
                <a:solidFill>
                  <a:schemeClr val="bg1"/>
                </a:solidFill>
                <a:latin typeface="+mj-lt"/>
                <a:ea typeface="Calibri" pitchFamily="34" charset="0"/>
                <a:cs typeface="Times New Roman" pitchFamily="18" charset="0"/>
              </a:rPr>
              <a:t>and inequality in Morocco </a:t>
            </a:r>
            <a:endParaRPr lang="fr-FR" sz="4400" i="1" u="sng" dirty="0">
              <a:latin typeface="Times New Roman" pitchFamily="18" charset="0"/>
              <a:cs typeface="Times New Roman" pitchFamily="18" charset="0"/>
            </a:endParaRPr>
          </a:p>
        </p:txBody>
      </p:sp>
      <p:sp>
        <p:nvSpPr>
          <p:cNvPr id="15363" name="Rectangle 3"/>
          <p:cNvSpPr>
            <a:spLocks noChangeArrowheads="1"/>
          </p:cNvSpPr>
          <p:nvPr/>
        </p:nvSpPr>
        <p:spPr bwMode="auto">
          <a:xfrm>
            <a:off x="323529" y="6490901"/>
            <a:ext cx="1623521"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tabLst>
                <a:tab pos="800100" algn="l"/>
              </a:tabLst>
            </a:pPr>
            <a:r>
              <a:rPr kumimoji="0" lang="en-US" sz="12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Source: </a:t>
            </a:r>
            <a:r>
              <a:rPr lang="en-US" sz="1200" dirty="0" smtClean="0"/>
              <a:t>ECA simulation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ZoneTexte 5"/>
          <p:cNvSpPr txBox="1"/>
          <p:nvPr/>
        </p:nvSpPr>
        <p:spPr>
          <a:xfrm>
            <a:off x="755576" y="1124744"/>
            <a:ext cx="7776864" cy="523220"/>
          </a:xfrm>
          <a:prstGeom prst="rect">
            <a:avLst/>
          </a:prstGeom>
          <a:noFill/>
        </p:spPr>
        <p:txBody>
          <a:bodyPr wrap="square" rtlCol="0">
            <a:spAutoFit/>
          </a:bodyPr>
          <a:lstStyle/>
          <a:p>
            <a:r>
              <a:rPr lang="en-US" sz="1400" b="1" dirty="0" smtClean="0"/>
              <a:t>Figure 8: Number of people living in poverty in Morocco under the poverty line in 2045,without vs. with the </a:t>
            </a:r>
            <a:r>
              <a:rPr lang="en-US" sz="1400" b="1" dirty="0" err="1" smtClean="0"/>
              <a:t>AfCFTA</a:t>
            </a:r>
            <a:r>
              <a:rPr lang="en-US" sz="1400" b="1" dirty="0" smtClean="0"/>
              <a:t> - in thousands </a:t>
            </a:r>
            <a:endParaRPr lang="fr-FR" sz="1400" b="1" dirty="0"/>
          </a:p>
        </p:txBody>
      </p:sp>
      <p:sp>
        <p:nvSpPr>
          <p:cNvPr id="9" name="Rectangle 8"/>
          <p:cNvSpPr/>
          <p:nvPr/>
        </p:nvSpPr>
        <p:spPr>
          <a:xfrm>
            <a:off x="647056" y="3861048"/>
            <a:ext cx="8496944" cy="523220"/>
          </a:xfrm>
          <a:prstGeom prst="rect">
            <a:avLst/>
          </a:prstGeom>
        </p:spPr>
        <p:txBody>
          <a:bodyPr wrap="square">
            <a:spAutoFit/>
          </a:bodyPr>
          <a:lstStyle/>
          <a:p>
            <a:r>
              <a:rPr lang="en-US" sz="1400" b="1" dirty="0" smtClean="0"/>
              <a:t>Figure 9: Change in number of people living in poverty in Morocco </a:t>
            </a:r>
            <a:r>
              <a:rPr lang="en-US" sz="1400" b="1" dirty="0" smtClean="0"/>
              <a:t>under </a:t>
            </a:r>
            <a:r>
              <a:rPr lang="en-US" sz="1400" b="1" dirty="0" smtClean="0"/>
              <a:t>the national poverty line,  Following </a:t>
            </a:r>
            <a:r>
              <a:rPr lang="en-US" sz="1400" b="1" dirty="0" err="1" smtClean="0"/>
              <a:t>AfCFTA</a:t>
            </a:r>
            <a:r>
              <a:rPr lang="en-US" sz="1400" b="1" dirty="0" smtClean="0"/>
              <a:t> implementation (as compared to baseline without </a:t>
            </a:r>
            <a:r>
              <a:rPr lang="en-US" sz="1400" b="1" dirty="0" err="1" smtClean="0"/>
              <a:t>AfCFTA</a:t>
            </a:r>
            <a:r>
              <a:rPr lang="en-US" sz="1400" b="1" dirty="0" smtClean="0"/>
              <a:t>) – 2045 - %</a:t>
            </a:r>
            <a:endParaRPr lang="fr-FR" sz="1400" b="1" dirty="0"/>
          </a:p>
        </p:txBody>
      </p:sp>
      <p:graphicFrame>
        <p:nvGraphicFramePr>
          <p:cNvPr id="11" name="Graphique 10"/>
          <p:cNvGraphicFramePr/>
          <p:nvPr/>
        </p:nvGraphicFramePr>
        <p:xfrm>
          <a:off x="899592" y="4365105"/>
          <a:ext cx="7632848" cy="20882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phique 11"/>
          <p:cNvGraphicFramePr/>
          <p:nvPr/>
        </p:nvGraphicFramePr>
        <p:xfrm>
          <a:off x="755576" y="1700808"/>
          <a:ext cx="7632848" cy="230425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a:t>
            </a:r>
            <a:r>
              <a:rPr lang="en-US" sz="2800" b="1" dirty="0" smtClean="0">
                <a:solidFill>
                  <a:schemeClr val="bg1"/>
                </a:solidFill>
                <a:latin typeface="+mj-lt"/>
                <a:ea typeface="Calibri" pitchFamily="34" charset="0"/>
                <a:cs typeface="Times New Roman" pitchFamily="18" charset="0"/>
              </a:rPr>
              <a:t>on </a:t>
            </a:r>
            <a:r>
              <a:rPr lang="en-US" sz="2800" b="1" dirty="0" smtClean="0">
                <a:solidFill>
                  <a:schemeClr val="bg1"/>
                </a:solidFill>
                <a:latin typeface="+mj-lt"/>
                <a:ea typeface="Calibri" pitchFamily="34" charset="0"/>
                <a:cs typeface="Times New Roman" pitchFamily="18" charset="0"/>
              </a:rPr>
              <a:t>poverty by place of residence</a:t>
            </a:r>
            <a:endParaRPr lang="fr-FR" sz="2800" b="1" i="1" u="sng" dirty="0">
              <a:solidFill>
                <a:schemeClr val="bg1"/>
              </a:solidFill>
              <a:latin typeface="+mj-lt"/>
              <a:cs typeface="Times New Roman" pitchFamily="18" charset="0"/>
            </a:endParaRPr>
          </a:p>
        </p:txBody>
      </p:sp>
      <p:sp>
        <p:nvSpPr>
          <p:cNvPr id="4" name="Rectangle 3"/>
          <p:cNvSpPr/>
          <p:nvPr/>
        </p:nvSpPr>
        <p:spPr>
          <a:xfrm>
            <a:off x="683568" y="5301209"/>
            <a:ext cx="7488832" cy="276999"/>
          </a:xfrm>
          <a:prstGeom prst="rect">
            <a:avLst/>
          </a:prstGeom>
        </p:spPr>
        <p:txBody>
          <a:bodyPr wrap="square">
            <a:spAutoFit/>
          </a:bodyPr>
          <a:lstStyle/>
          <a:p>
            <a:r>
              <a:rPr lang="en-US" sz="1200" dirty="0" smtClean="0"/>
              <a:t>Source: ECA simulation; * Percentage point change in 2045 (with vs. without </a:t>
            </a:r>
            <a:r>
              <a:rPr lang="en-US" sz="1200" dirty="0" err="1" smtClean="0"/>
              <a:t>AfCFTA</a:t>
            </a:r>
            <a:r>
              <a:rPr lang="en-US" sz="1200" dirty="0" smtClean="0"/>
              <a:t>)</a:t>
            </a:r>
            <a:endParaRPr lang="fr-FR" sz="1200" dirty="0"/>
          </a:p>
        </p:txBody>
      </p:sp>
      <p:graphicFrame>
        <p:nvGraphicFramePr>
          <p:cNvPr id="7" name="Tableau 6"/>
          <p:cNvGraphicFramePr>
            <a:graphicFrameLocks noGrp="1"/>
          </p:cNvGraphicFramePr>
          <p:nvPr/>
        </p:nvGraphicFramePr>
        <p:xfrm>
          <a:off x="683569" y="1628801"/>
          <a:ext cx="7560841" cy="3528393"/>
        </p:xfrm>
        <a:graphic>
          <a:graphicData uri="http://schemas.openxmlformats.org/drawingml/2006/table">
            <a:tbl>
              <a:tblPr/>
              <a:tblGrid>
                <a:gridCol w="1242431"/>
                <a:gridCol w="657758"/>
                <a:gridCol w="703938"/>
                <a:gridCol w="915798"/>
                <a:gridCol w="942664"/>
                <a:gridCol w="564134"/>
                <a:gridCol w="884051"/>
                <a:gridCol w="766016"/>
                <a:gridCol w="884051"/>
              </a:tblGrid>
              <a:tr h="229521">
                <a:tc rowSpan="3">
                  <a:txBody>
                    <a:bodyPr/>
                    <a:lstStyle/>
                    <a:p>
                      <a:pPr>
                        <a:lnSpc>
                          <a:spcPct val="115000"/>
                        </a:lnSpc>
                      </a:pPr>
                      <a:endParaRPr lang="fr-FR" sz="1200" dirty="0">
                        <a:latin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15000"/>
                        </a:lnSpc>
                        <a:spcAft>
                          <a:spcPts val="0"/>
                        </a:spcAft>
                      </a:pPr>
                      <a:r>
                        <a:rPr lang="fr-FR" sz="1200" b="1" dirty="0">
                          <a:solidFill>
                            <a:srgbClr val="000000"/>
                          </a:solidFill>
                          <a:latin typeface="Calibri"/>
                          <a:ea typeface="Times New Roman"/>
                          <a:cs typeface="Calibri"/>
                        </a:rPr>
                        <a:t>Rural</a:t>
                      </a:r>
                      <a:endParaRPr lang="fr-FR" sz="1200" b="1"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spcAft>
                          <a:spcPts val="0"/>
                        </a:spcAft>
                      </a:pPr>
                      <a:r>
                        <a:rPr lang="fr-FR" sz="1200" b="1" dirty="0" err="1" smtClean="0">
                          <a:solidFill>
                            <a:srgbClr val="000000"/>
                          </a:solidFill>
                          <a:latin typeface="Calibri"/>
                          <a:ea typeface="Times New Roman"/>
                          <a:cs typeface="Calibri"/>
                        </a:rPr>
                        <a:t>Urban</a:t>
                      </a:r>
                      <a:endParaRPr lang="fr-FR" sz="1200" b="1"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229521">
                <a:tc vMerge="1">
                  <a:txBody>
                    <a:bodyPr/>
                    <a:lstStyle/>
                    <a:p>
                      <a:endParaRPr lang="fr-FR"/>
                    </a:p>
                  </a:txBody>
                  <a:tcPr/>
                </a:tc>
                <a:tc rowSpan="2">
                  <a:txBody>
                    <a:bodyPr/>
                    <a:lstStyle/>
                    <a:p>
                      <a:pPr algn="ctr">
                        <a:lnSpc>
                          <a:spcPct val="115000"/>
                        </a:lnSpc>
                        <a:spcAft>
                          <a:spcPts val="0"/>
                        </a:spcAft>
                      </a:pPr>
                      <a:r>
                        <a:rPr lang="fr-FR" sz="1200" b="1" dirty="0">
                          <a:solidFill>
                            <a:srgbClr val="000000"/>
                          </a:solidFill>
                          <a:latin typeface="+mj-lt"/>
                          <a:ea typeface="Times New Roman"/>
                          <a:cs typeface="Calibri"/>
                        </a:rPr>
                        <a:t>2014</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b="1" dirty="0">
                          <a:solidFill>
                            <a:srgbClr val="000000"/>
                          </a:solidFill>
                          <a:latin typeface="+mj-lt"/>
                          <a:ea typeface="Times New Roman"/>
                          <a:cs typeface="Calibri"/>
                        </a:rPr>
                        <a:t>2045</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b="1" dirty="0">
                          <a:solidFill>
                            <a:srgbClr val="000000"/>
                          </a:solidFill>
                          <a:latin typeface="+mj-lt"/>
                          <a:ea typeface="Times New Roman"/>
                          <a:cs typeface="Calibri"/>
                        </a:rPr>
                        <a:t>Variation*</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200" b="1">
                          <a:solidFill>
                            <a:srgbClr val="000000"/>
                          </a:solidFill>
                          <a:latin typeface="+mj-lt"/>
                          <a:ea typeface="Times New Roman"/>
                          <a:cs typeface="Calibri"/>
                        </a:rPr>
                        <a:t>2014</a:t>
                      </a:r>
                      <a:endParaRPr lang="fr-FR" sz="1200" b="1">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b="1" dirty="0">
                          <a:solidFill>
                            <a:srgbClr val="000000"/>
                          </a:solidFill>
                          <a:latin typeface="+mj-lt"/>
                          <a:ea typeface="Times New Roman"/>
                          <a:cs typeface="Calibri"/>
                        </a:rPr>
                        <a:t>2045</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b="1" dirty="0">
                          <a:solidFill>
                            <a:srgbClr val="000000"/>
                          </a:solidFill>
                          <a:latin typeface="+mj-lt"/>
                          <a:ea typeface="Times New Roman"/>
                          <a:cs typeface="Calibri"/>
                        </a:rPr>
                        <a:t>Variation*</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6465">
                <a:tc vMerge="1">
                  <a:txBody>
                    <a:bodyPr/>
                    <a:lstStyle/>
                    <a:p>
                      <a:endParaRPr lang="fr-FR"/>
                    </a:p>
                  </a:txBody>
                  <a:tcPr/>
                </a:tc>
                <a:tc vMerge="1">
                  <a:txBody>
                    <a:bodyPr/>
                    <a:lstStyle/>
                    <a:p>
                      <a:endParaRPr lang="fr-FR"/>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fr-FR" sz="1200" b="1" dirty="0">
                          <a:solidFill>
                            <a:srgbClr val="000000"/>
                          </a:solidFill>
                          <a:latin typeface="+mj-lt"/>
                          <a:ea typeface="Times New Roman"/>
                          <a:cs typeface="Calibri"/>
                        </a:rPr>
                        <a:t> </a:t>
                      </a:r>
                      <a:r>
                        <a:rPr lang="fr-FR" sz="1200" b="1" u="none" strike="noStrike" dirty="0" err="1" smtClean="0">
                          <a:effectLst/>
                          <a:latin typeface="+mj-lt"/>
                        </a:rPr>
                        <a:t>without</a:t>
                      </a:r>
                      <a:r>
                        <a:rPr lang="fr-FR" sz="1200" b="1" u="none" strike="noStrike" dirty="0" smtClean="0">
                          <a:effectLst/>
                          <a:latin typeface="+mj-lt"/>
                        </a:rPr>
                        <a:t> </a:t>
                      </a:r>
                      <a:r>
                        <a:rPr lang="fr-FR" sz="1200" b="1" u="none" strike="noStrike" dirty="0" err="1" smtClean="0">
                          <a:effectLst/>
                          <a:latin typeface="+mj-lt"/>
                        </a:rPr>
                        <a:t>AfCFTA</a:t>
                      </a:r>
                      <a:endParaRPr lang="fr-FR" sz="1200" b="1" i="0" u="none" strike="noStrike" dirty="0" smtClean="0">
                        <a:solidFill>
                          <a:srgbClr val="000000"/>
                        </a:solidFill>
                        <a:effectLst/>
                        <a:latin typeface="+mj-lt"/>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200" b="1" dirty="0" err="1" smtClean="0">
                          <a:latin typeface="+mj-lt"/>
                          <a:ea typeface="Calibri"/>
                          <a:cs typeface="Arial"/>
                        </a:rPr>
                        <a:t>With</a:t>
                      </a:r>
                      <a:r>
                        <a:rPr lang="fr-FR" sz="1200" b="1" baseline="0" dirty="0" smtClean="0">
                          <a:latin typeface="+mj-lt"/>
                          <a:ea typeface="Calibri"/>
                          <a:cs typeface="Arial"/>
                        </a:rPr>
                        <a:t> </a:t>
                      </a:r>
                      <a:r>
                        <a:rPr lang="fr-FR" sz="1200" b="1" baseline="0" dirty="0" err="1" smtClean="0">
                          <a:latin typeface="+mj-lt"/>
                          <a:ea typeface="Calibri"/>
                          <a:cs typeface="Arial"/>
                        </a:rPr>
                        <a:t>AfCFTA</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fr-FR" sz="1200" b="1" u="none" strike="noStrike" dirty="0" err="1" smtClean="0">
                          <a:effectLst/>
                          <a:latin typeface="+mj-lt"/>
                        </a:rPr>
                        <a:t>without</a:t>
                      </a:r>
                      <a:r>
                        <a:rPr lang="fr-FR" sz="1200" b="1" u="none" strike="noStrike" dirty="0" smtClean="0">
                          <a:effectLst/>
                          <a:latin typeface="+mj-lt"/>
                        </a:rPr>
                        <a:t> </a:t>
                      </a:r>
                      <a:r>
                        <a:rPr lang="fr-FR" sz="1200" b="1" u="none" strike="noStrike" dirty="0" err="1" smtClean="0">
                          <a:effectLst/>
                          <a:latin typeface="+mj-lt"/>
                        </a:rPr>
                        <a:t>AfCFTA</a:t>
                      </a:r>
                      <a:endParaRPr lang="fr-FR" sz="1200" b="1" i="0" u="none" strike="noStrike" dirty="0" smtClean="0">
                        <a:solidFill>
                          <a:srgbClr val="000000"/>
                        </a:solidFill>
                        <a:effectLst/>
                        <a:latin typeface="+mj-lt"/>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200" b="1" dirty="0" err="1" smtClean="0">
                          <a:solidFill>
                            <a:srgbClr val="000000"/>
                          </a:solidFill>
                          <a:latin typeface="+mj-lt"/>
                          <a:ea typeface="Times New Roman"/>
                          <a:cs typeface="Calibri"/>
                        </a:rPr>
                        <a:t>With</a:t>
                      </a:r>
                      <a:r>
                        <a:rPr lang="fr-FR" sz="1200" b="1" dirty="0" smtClean="0">
                          <a:solidFill>
                            <a:srgbClr val="000000"/>
                          </a:solidFill>
                          <a:latin typeface="+mj-lt"/>
                          <a:ea typeface="Times New Roman"/>
                          <a:cs typeface="Calibri"/>
                        </a:rPr>
                        <a:t> </a:t>
                      </a:r>
                      <a:r>
                        <a:rPr lang="fr-FR" sz="1200" b="1" dirty="0" err="1" smtClean="0">
                          <a:solidFill>
                            <a:srgbClr val="000000"/>
                          </a:solidFill>
                          <a:latin typeface="+mj-lt"/>
                          <a:ea typeface="Times New Roman"/>
                          <a:cs typeface="Calibri"/>
                        </a:rPr>
                        <a:t>AfCFTA</a:t>
                      </a:r>
                      <a:endParaRPr lang="fr-FR" sz="1200" b="1" dirty="0">
                        <a:latin typeface="+mj-lt"/>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399167">
                <a:tc>
                  <a:txBody>
                    <a:bodyPr/>
                    <a:lstStyle/>
                    <a:p>
                      <a:pPr algn="l" fontAlgn="ctr"/>
                      <a:r>
                        <a:rPr lang="en-US" sz="1200" b="0" u="none" strike="noStrike" dirty="0" smtClean="0">
                          <a:effectLst/>
                        </a:rPr>
                        <a:t>National poverty line</a:t>
                      </a:r>
                      <a:endParaRPr lang="en-US" sz="12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9,62%</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3,18%</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3,16%</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-0,02</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1,7%</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0,12%</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0,11%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-0,004</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4573">
                <a:tc>
                  <a:txBody>
                    <a:bodyPr/>
                    <a:lstStyle/>
                    <a:p>
                      <a:pPr algn="l" fontAlgn="ctr"/>
                      <a:r>
                        <a:rPr lang="en-US" sz="1200" b="0" i="0" u="none" strike="noStrike" dirty="0" smtClean="0">
                          <a:effectLst/>
                        </a:rPr>
                        <a:t>International poverty line – (</a:t>
                      </a:r>
                      <a:r>
                        <a:rPr lang="en-US" sz="1200" b="1" i="0" u="none" strike="noStrike" dirty="0" smtClean="0">
                          <a:effectLst/>
                        </a:rPr>
                        <a:t>$1.9</a:t>
                      </a:r>
                      <a:r>
                        <a:rPr lang="en-US" sz="1200" b="0" i="0" u="none" strike="noStrike" dirty="0" smtClean="0">
                          <a:effectLst/>
                        </a:rPr>
                        <a:t>/day/person)</a:t>
                      </a:r>
                      <a:endParaRPr lang="en-US" sz="12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2,22%</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0,67%</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0,67%</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0,2%</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4573">
                <a:tc>
                  <a:txBody>
                    <a:bodyPr/>
                    <a:lstStyle/>
                    <a:p>
                      <a:pPr algn="l" fontAlgn="ctr"/>
                      <a:r>
                        <a:rPr lang="en-US" sz="1200" b="0" u="none" strike="noStrike" dirty="0" smtClean="0">
                          <a:effectLst/>
                        </a:rPr>
                        <a:t>International poverty line (</a:t>
                      </a:r>
                      <a:r>
                        <a:rPr lang="en-US" sz="1200" b="1" u="none" strike="noStrike" dirty="0" smtClean="0">
                          <a:effectLst/>
                        </a:rPr>
                        <a:t>$3.2</a:t>
                      </a:r>
                      <a:r>
                        <a:rPr lang="en-US" sz="1200" b="0" u="none" strike="noStrike" dirty="0" smtClean="0">
                          <a:effectLst/>
                        </a:rPr>
                        <a:t>/day/person)</a:t>
                      </a:r>
                      <a:endParaRPr lang="en-US" sz="12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15,74%</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5,43%</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5,43%</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-0,04</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2,6%</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0,18%</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0,17%</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-0,007</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4573">
                <a:tc>
                  <a:txBody>
                    <a:bodyPr/>
                    <a:lstStyle/>
                    <a:p>
                      <a:pPr algn="l" fontAlgn="ctr"/>
                      <a:r>
                        <a:rPr lang="en-US" sz="1200" b="0" u="none" strike="noStrike" dirty="0" smtClean="0">
                          <a:effectLst/>
                        </a:rPr>
                        <a:t>International poverty line (</a:t>
                      </a:r>
                      <a:r>
                        <a:rPr lang="en-US" sz="1200" b="1" u="none" strike="noStrike" dirty="0" smtClean="0">
                          <a:effectLst/>
                        </a:rPr>
                        <a:t>$5.5</a:t>
                      </a:r>
                      <a:r>
                        <a:rPr lang="en-US" sz="1200" b="0" u="none" strike="noStrike" dirty="0" smtClean="0">
                          <a:effectLst/>
                        </a:rPr>
                        <a:t>/day/person)</a:t>
                      </a:r>
                      <a:endParaRPr lang="en-US" sz="1200" b="0" i="0" u="none" strike="noStrike" dirty="0">
                        <a:solidFill>
                          <a:srgbClr val="000000"/>
                        </a:solidFill>
                        <a:effectLst/>
                        <a:latin typeface="Times New Roman" panose="02020603050405020304" pitchFamily="18" charset="0"/>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51,05%</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21,19%</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21,05%</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-0,14</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19,1%</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1,69%</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1,63%</a:t>
                      </a:r>
                      <a:endParaRPr lang="fr-FR" sz="120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-0,061</a:t>
                      </a:r>
                      <a:endParaRPr lang="fr-FR" sz="1200" dirty="0">
                        <a:latin typeface="Calibri"/>
                        <a:ea typeface="Calibri"/>
                        <a:cs typeface="Arial"/>
                      </a:endParaRPr>
                    </a:p>
                  </a:txBody>
                  <a:tcPr marL="44451" marR="444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ZoneTexte 7"/>
          <p:cNvSpPr txBox="1"/>
          <p:nvPr/>
        </p:nvSpPr>
        <p:spPr>
          <a:xfrm>
            <a:off x="323528" y="5589241"/>
            <a:ext cx="8280920" cy="1077218"/>
          </a:xfrm>
          <a:prstGeom prst="rect">
            <a:avLst/>
          </a:prstGeom>
          <a:noFill/>
        </p:spPr>
        <p:txBody>
          <a:bodyPr wrap="square" rtlCol="0">
            <a:spAutoFit/>
          </a:bodyPr>
          <a:lstStyle/>
          <a:p>
            <a:pPr algn="just">
              <a:buFont typeface="Arial" pitchFamily="34" charset="0"/>
              <a:buChar char="•"/>
            </a:pPr>
            <a:r>
              <a:rPr lang="en-US" sz="1600" dirty="0" smtClean="0"/>
              <a:t>The results of the simulations confirm that in 2045, rural areas will continue to represent the area with the highest poverty level in Morocco, even without the implementation of the </a:t>
            </a:r>
            <a:r>
              <a:rPr lang="en-US" sz="1600" dirty="0" err="1" smtClean="0"/>
              <a:t>AfCFTA</a:t>
            </a:r>
            <a:r>
              <a:rPr lang="en-US" sz="1600" dirty="0" smtClean="0"/>
              <a:t>. Following the implementation of the </a:t>
            </a:r>
            <a:r>
              <a:rPr lang="en-US" sz="1600" dirty="0" err="1" smtClean="0"/>
              <a:t>AfCFTA</a:t>
            </a:r>
            <a:r>
              <a:rPr lang="en-US" sz="1600" dirty="0" smtClean="0"/>
              <a:t>, the impact will be quite moderate in both rural and urban areas.</a:t>
            </a:r>
            <a:endParaRPr lang="fr-FR" sz="1600" dirty="0"/>
          </a:p>
        </p:txBody>
      </p:sp>
      <p:sp>
        <p:nvSpPr>
          <p:cNvPr id="9" name="Rectangle 8"/>
          <p:cNvSpPr/>
          <p:nvPr/>
        </p:nvSpPr>
        <p:spPr>
          <a:xfrm>
            <a:off x="539552" y="980728"/>
            <a:ext cx="8352928" cy="523220"/>
          </a:xfrm>
          <a:prstGeom prst="rect">
            <a:avLst/>
          </a:prstGeom>
        </p:spPr>
        <p:txBody>
          <a:bodyPr wrap="square">
            <a:spAutoFit/>
          </a:bodyPr>
          <a:lstStyle/>
          <a:p>
            <a:r>
              <a:rPr lang="en-US" sz="1400" b="1" dirty="0" smtClean="0"/>
              <a:t>Table 2: The impact of the </a:t>
            </a:r>
            <a:r>
              <a:rPr lang="en-US" sz="1400" b="1" dirty="0" err="1" smtClean="0"/>
              <a:t>AfCFTA</a:t>
            </a:r>
            <a:r>
              <a:rPr lang="en-US" sz="1400" b="1" dirty="0" smtClean="0"/>
              <a:t> (realistic scenario) on the poverty rate by place of residence compared to the reference scenario in 2045 - percentage points</a:t>
            </a:r>
            <a:endParaRPr lang="fr-FR" sz="14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a:t>
            </a:r>
            <a:r>
              <a:rPr lang="en-US" sz="2800" b="1" dirty="0" smtClean="0">
                <a:solidFill>
                  <a:schemeClr val="bg1"/>
                </a:solidFill>
                <a:latin typeface="+mj-lt"/>
                <a:ea typeface="Calibri" pitchFamily="34" charset="0"/>
                <a:cs typeface="Times New Roman" pitchFamily="18" charset="0"/>
              </a:rPr>
              <a:t>on </a:t>
            </a:r>
            <a:r>
              <a:rPr lang="en-US" sz="2800" b="1" dirty="0" smtClean="0">
                <a:solidFill>
                  <a:schemeClr val="bg1"/>
                </a:solidFill>
                <a:latin typeface="+mj-lt"/>
                <a:ea typeface="Calibri" pitchFamily="34" charset="0"/>
                <a:cs typeface="Times New Roman" pitchFamily="18" charset="0"/>
              </a:rPr>
              <a:t>poverty by place of residence</a:t>
            </a:r>
            <a:endParaRPr lang="fr-FR" sz="2800" b="1" i="1" u="sng" dirty="0">
              <a:solidFill>
                <a:schemeClr val="bg1"/>
              </a:solidFill>
              <a:latin typeface="+mj-lt"/>
              <a:cs typeface="Times New Roman" pitchFamily="18" charset="0"/>
            </a:endParaRPr>
          </a:p>
        </p:txBody>
      </p:sp>
      <p:sp>
        <p:nvSpPr>
          <p:cNvPr id="4" name="Rectangle 3"/>
          <p:cNvSpPr/>
          <p:nvPr/>
        </p:nvSpPr>
        <p:spPr>
          <a:xfrm>
            <a:off x="755576" y="6309320"/>
            <a:ext cx="7488832" cy="307777"/>
          </a:xfrm>
          <a:prstGeom prst="rect">
            <a:avLst/>
          </a:prstGeom>
        </p:spPr>
        <p:txBody>
          <a:bodyPr wrap="square">
            <a:spAutoFit/>
          </a:bodyPr>
          <a:lstStyle/>
          <a:p>
            <a:r>
              <a:rPr lang="en-US" sz="1400" dirty="0" smtClean="0"/>
              <a:t>Source: ECA simulation</a:t>
            </a:r>
            <a:endParaRPr lang="fr-FR" sz="1400" dirty="0"/>
          </a:p>
        </p:txBody>
      </p:sp>
      <p:sp>
        <p:nvSpPr>
          <p:cNvPr id="8" name="Rectangle 7"/>
          <p:cNvSpPr/>
          <p:nvPr/>
        </p:nvSpPr>
        <p:spPr>
          <a:xfrm>
            <a:off x="323528" y="908721"/>
            <a:ext cx="8064896" cy="523220"/>
          </a:xfrm>
          <a:prstGeom prst="rect">
            <a:avLst/>
          </a:prstGeom>
        </p:spPr>
        <p:txBody>
          <a:bodyPr wrap="square">
            <a:spAutoFit/>
          </a:bodyPr>
          <a:lstStyle/>
          <a:p>
            <a:r>
              <a:rPr lang="en-US" sz="1400" b="1" dirty="0" smtClean="0"/>
              <a:t>Figure 10 : Number of People Out of Poverty by National Poverty Line and </a:t>
            </a:r>
            <a:r>
              <a:rPr lang="en-US" sz="1400" b="1" dirty="0" smtClean="0"/>
              <a:t>area without  </a:t>
            </a:r>
            <a:r>
              <a:rPr lang="en-US" sz="1400" b="1" dirty="0" smtClean="0"/>
              <a:t>vs. with </a:t>
            </a:r>
            <a:r>
              <a:rPr lang="en-US" sz="1400" b="1" dirty="0" smtClean="0"/>
              <a:t> </a:t>
            </a:r>
            <a:r>
              <a:rPr lang="en-US" sz="1400" b="1" dirty="0" err="1" smtClean="0"/>
              <a:t>AfCFTA</a:t>
            </a:r>
            <a:r>
              <a:rPr lang="en-US" sz="1400" b="1" dirty="0" smtClean="0"/>
              <a:t> </a:t>
            </a:r>
            <a:r>
              <a:rPr lang="en-US" sz="1400" b="1" dirty="0" smtClean="0"/>
              <a:t>in 2045 - thousands</a:t>
            </a:r>
            <a:endParaRPr lang="fr-FR" sz="1400" b="1" dirty="0"/>
          </a:p>
        </p:txBody>
      </p:sp>
      <p:sp>
        <p:nvSpPr>
          <p:cNvPr id="9" name="Rectangle 8"/>
          <p:cNvSpPr/>
          <p:nvPr/>
        </p:nvSpPr>
        <p:spPr>
          <a:xfrm>
            <a:off x="683568" y="3789040"/>
            <a:ext cx="8136904" cy="523220"/>
          </a:xfrm>
          <a:prstGeom prst="rect">
            <a:avLst/>
          </a:prstGeom>
        </p:spPr>
        <p:txBody>
          <a:bodyPr wrap="square">
            <a:spAutoFit/>
          </a:bodyPr>
          <a:lstStyle/>
          <a:p>
            <a:r>
              <a:rPr lang="en-US" sz="1400" b="1" dirty="0" smtClean="0"/>
              <a:t>Figure 11: Change in number of people following implementation of the </a:t>
            </a:r>
            <a:r>
              <a:rPr lang="en-US" sz="1400" b="1" dirty="0" err="1" smtClean="0"/>
              <a:t>AfCFTA</a:t>
            </a:r>
            <a:r>
              <a:rPr lang="en-US" sz="1400" b="1" dirty="0" smtClean="0"/>
              <a:t> by national poverty line and </a:t>
            </a:r>
            <a:r>
              <a:rPr lang="en-US" sz="1400" b="1" dirty="0" smtClean="0"/>
              <a:t>area (as compared </a:t>
            </a:r>
            <a:r>
              <a:rPr lang="en-US" sz="1400" b="1" dirty="0" smtClean="0"/>
              <a:t>to a situation without the </a:t>
            </a:r>
            <a:r>
              <a:rPr lang="en-US" sz="1400" b="1" dirty="0" err="1" smtClean="0"/>
              <a:t>AfCFTA</a:t>
            </a:r>
            <a:r>
              <a:rPr lang="en-US" sz="1400" b="1" dirty="0" smtClean="0"/>
              <a:t>) </a:t>
            </a:r>
            <a:r>
              <a:rPr lang="en-US" sz="1400" b="1" dirty="0" smtClean="0"/>
              <a:t>- 2045- %</a:t>
            </a:r>
            <a:endParaRPr lang="fr-FR" sz="1400" b="1" dirty="0"/>
          </a:p>
        </p:txBody>
      </p:sp>
      <p:graphicFrame>
        <p:nvGraphicFramePr>
          <p:cNvPr id="10" name="Graphique 9"/>
          <p:cNvGraphicFramePr/>
          <p:nvPr/>
        </p:nvGraphicFramePr>
        <p:xfrm>
          <a:off x="1025166" y="1484785"/>
          <a:ext cx="7093669" cy="2232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aphique 10"/>
          <p:cNvGraphicFramePr/>
          <p:nvPr/>
        </p:nvGraphicFramePr>
        <p:xfrm>
          <a:off x="827584" y="4221088"/>
          <a:ext cx="7776864" cy="213285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poverty by gender</a:t>
            </a:r>
            <a:endParaRPr lang="fr-FR" sz="2800" b="1" i="1" u="sng" dirty="0">
              <a:solidFill>
                <a:schemeClr val="bg1"/>
              </a:solidFill>
              <a:latin typeface="+mj-lt"/>
              <a:cs typeface="Times New Roman" pitchFamily="18" charset="0"/>
            </a:endParaRPr>
          </a:p>
        </p:txBody>
      </p:sp>
      <p:graphicFrame>
        <p:nvGraphicFramePr>
          <p:cNvPr id="12" name="Tableau 11"/>
          <p:cNvGraphicFramePr>
            <a:graphicFrameLocks noGrp="1"/>
          </p:cNvGraphicFramePr>
          <p:nvPr/>
        </p:nvGraphicFramePr>
        <p:xfrm>
          <a:off x="683567" y="1484783"/>
          <a:ext cx="7848873" cy="3456387"/>
        </p:xfrm>
        <a:graphic>
          <a:graphicData uri="http://schemas.openxmlformats.org/drawingml/2006/table">
            <a:tbl>
              <a:tblPr/>
              <a:tblGrid>
                <a:gridCol w="1201166"/>
                <a:gridCol w="810787"/>
                <a:gridCol w="930904"/>
                <a:gridCol w="934658"/>
                <a:gridCol w="709440"/>
                <a:gridCol w="563047"/>
                <a:gridCol w="975948"/>
                <a:gridCol w="979702"/>
                <a:gridCol w="743221"/>
              </a:tblGrid>
              <a:tr h="278574">
                <a:tc rowSpan="3">
                  <a:txBody>
                    <a:bodyPr/>
                    <a:lstStyle/>
                    <a:p>
                      <a:pPr algn="ctr" fontAlgn="b"/>
                      <a:r>
                        <a:rPr lang="fr-FR" sz="11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fr-FR" sz="1200" b="1" i="0" u="none" strike="noStrike">
                          <a:solidFill>
                            <a:srgbClr val="000000"/>
                          </a:solidFill>
                          <a:latin typeface="Calibri"/>
                        </a:rPr>
                        <a:t>Female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fontAlgn="b"/>
                      <a:r>
                        <a:rPr lang="fr-FR" sz="1200" b="1" i="0" u="none" strike="noStrike" dirty="0">
                          <a:solidFill>
                            <a:srgbClr val="000000"/>
                          </a:solidFill>
                          <a:latin typeface="Calibri"/>
                        </a:rPr>
                        <a:t>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278574">
                <a:tc vMerge="1">
                  <a:txBody>
                    <a:bodyPr/>
                    <a:lstStyle/>
                    <a:p>
                      <a:endParaRPr lang="fr-FR"/>
                    </a:p>
                  </a:txBody>
                  <a:tcPr/>
                </a:tc>
                <a:tc rowSpan="2">
                  <a:txBody>
                    <a:bodyPr/>
                    <a:lstStyle/>
                    <a:p>
                      <a:pPr algn="ctr" fontAlgn="b"/>
                      <a:r>
                        <a:rPr lang="fr-FR" sz="1100" b="0" i="0" u="none" strike="noStrike">
                          <a:solidFill>
                            <a:srgbClr val="000000"/>
                          </a:solidFill>
                          <a:latin typeface="Calibri"/>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fr-FR" sz="1100" b="0" i="0" u="none" strike="noStrike">
                          <a:solidFill>
                            <a:srgbClr val="000000"/>
                          </a:solidFill>
                          <a:latin typeface="Calibri"/>
                        </a:rPr>
                        <a:t>2045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fontAlgn="b"/>
                      <a:r>
                        <a:rPr lang="fr-FR" sz="1100" b="0" i="0" u="none" strike="noStrike">
                          <a:solidFill>
                            <a:srgbClr val="000000"/>
                          </a:solidFill>
                          <a:latin typeface="Calibri"/>
                        </a:rPr>
                        <a:t>Variation*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fr-FR" sz="1100" b="0" i="0" u="none" strike="noStrike">
                          <a:solidFill>
                            <a:srgbClr val="000000"/>
                          </a:solidFill>
                          <a:latin typeface="Calibri"/>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fr-FR" sz="1100" b="0" i="0" u="none" strike="noStrike">
                          <a:solidFill>
                            <a:srgbClr val="000000"/>
                          </a:solidFill>
                          <a:latin typeface="Calibri"/>
                        </a:rPr>
                        <a:t>2045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fontAlgn="b"/>
                      <a:r>
                        <a:rPr lang="fr-FR" sz="1100" b="0" i="0" u="none" strike="noStrike">
                          <a:solidFill>
                            <a:srgbClr val="000000"/>
                          </a:solidFill>
                          <a:latin typeface="Calibri"/>
                        </a:rPr>
                        <a:t>Variation*</a:t>
                      </a:r>
                    </a:p>
                  </a:txBody>
                  <a:tcPr marL="0" marR="0" marT="0"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70643">
                <a:tc vMerge="1">
                  <a:txBody>
                    <a:bodyPr/>
                    <a:lstStyle/>
                    <a:p>
                      <a:endParaRPr lang="fr-FR"/>
                    </a:p>
                  </a:txBody>
                  <a:tcPr/>
                </a:tc>
                <a:tc vMerge="1">
                  <a:txBody>
                    <a:bodyPr/>
                    <a:lstStyle/>
                    <a:p>
                      <a:endParaRPr lang="fr-FR"/>
                    </a:p>
                  </a:txBody>
                  <a:tcPr/>
                </a:tc>
                <a:tc>
                  <a:txBody>
                    <a:bodyPr/>
                    <a:lstStyle/>
                    <a:p>
                      <a:pPr algn="l" fontAlgn="b"/>
                      <a:r>
                        <a:rPr lang="fr-FR" sz="1100" b="0" i="0" u="none" strike="noStrike">
                          <a:solidFill>
                            <a:srgbClr val="000000"/>
                          </a:solidFill>
                          <a:latin typeface="Calibri"/>
                        </a:rPr>
                        <a:t>Without AfCFTA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latin typeface="Calibri"/>
                        </a:rPr>
                        <a:t>With AfCFTA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l" fontAlgn="b"/>
                      <a:r>
                        <a:rPr lang="fr-FR" sz="1100" b="0" i="0" u="none" strike="noStrike">
                          <a:solidFill>
                            <a:srgbClr val="000000"/>
                          </a:solidFill>
                          <a:latin typeface="Calibri"/>
                        </a:rPr>
                        <a:t>Without AfCFTA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100" b="0" i="0" u="none" strike="noStrike">
                          <a:solidFill>
                            <a:srgbClr val="000000"/>
                          </a:solidFill>
                          <a:latin typeface="Calibri"/>
                        </a:rPr>
                        <a:t>With AfCFTA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fr-FR"/>
                    </a:p>
                  </a:txBody>
                  <a:tcPr/>
                </a:tc>
              </a:tr>
              <a:tr h="557149">
                <a:tc>
                  <a:txBody>
                    <a:bodyPr/>
                    <a:lstStyle/>
                    <a:p>
                      <a:pPr algn="l" fontAlgn="b"/>
                      <a:r>
                        <a:rPr lang="fr-FR" sz="1100" b="0" i="0" u="none" strike="noStrike" dirty="0">
                          <a:solidFill>
                            <a:srgbClr val="000000"/>
                          </a:solidFill>
                          <a:latin typeface="Calibri"/>
                        </a:rPr>
                        <a:t>National </a:t>
                      </a:r>
                      <a:r>
                        <a:rPr lang="fr-FR" sz="1100" b="0" i="0" u="none" strike="noStrike" dirty="0" err="1">
                          <a:solidFill>
                            <a:srgbClr val="000000"/>
                          </a:solidFill>
                          <a:latin typeface="Calibri"/>
                        </a:rPr>
                        <a:t>Poverty</a:t>
                      </a:r>
                      <a:r>
                        <a:rPr lang="fr-FR" sz="1100" b="0" i="0" u="none" strike="noStrike" dirty="0">
                          <a:solidFill>
                            <a:srgbClr val="000000"/>
                          </a:solidFill>
                          <a:latin typeface="Calibri"/>
                        </a:rPr>
                        <a:t> Line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1,37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1,36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7149">
                <a:tc>
                  <a:txBody>
                    <a:bodyPr/>
                    <a:lstStyle/>
                    <a:p>
                      <a:pPr algn="l" fontAlgn="b"/>
                      <a:r>
                        <a:rPr lang="it-IT" sz="1100" b="1" i="0" u="none" strike="noStrike" dirty="0">
                          <a:solidFill>
                            <a:srgbClr val="000000"/>
                          </a:solidFill>
                          <a:latin typeface="Calibri"/>
                        </a:rPr>
                        <a:t>$1.90 </a:t>
                      </a:r>
                      <a:r>
                        <a:rPr lang="it-IT" sz="1100" b="0" i="0" u="none" strike="noStrike" dirty="0">
                          <a:solidFill>
                            <a:srgbClr val="000000"/>
                          </a:solidFill>
                          <a:latin typeface="Calibri"/>
                        </a:rPr>
                        <a:t>per capita per 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7149">
                <a:tc>
                  <a:txBody>
                    <a:bodyPr/>
                    <a:lstStyle/>
                    <a:p>
                      <a:pPr algn="l" fontAlgn="b"/>
                      <a:r>
                        <a:rPr lang="it-IT" sz="1100" b="1" i="0" u="none" strike="noStrike" dirty="0">
                          <a:solidFill>
                            <a:srgbClr val="000000"/>
                          </a:solidFill>
                          <a:latin typeface="Calibri"/>
                        </a:rPr>
                        <a:t>$3.2 </a:t>
                      </a:r>
                      <a:r>
                        <a:rPr lang="it-IT" sz="1100" b="0" i="0" u="none" strike="noStrike" dirty="0">
                          <a:solidFill>
                            <a:srgbClr val="000000"/>
                          </a:solidFill>
                          <a:latin typeface="Calibri"/>
                        </a:rPr>
                        <a:t>per capita per 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1,43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2,33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7149">
                <a:tc>
                  <a:txBody>
                    <a:bodyPr/>
                    <a:lstStyle/>
                    <a:p>
                      <a:pPr algn="l" fontAlgn="b"/>
                      <a:r>
                        <a:rPr lang="it-IT" sz="1100" b="1" i="0" u="none" strike="noStrike" dirty="0">
                          <a:solidFill>
                            <a:srgbClr val="000000"/>
                          </a:solidFill>
                          <a:latin typeface="Calibri"/>
                        </a:rPr>
                        <a:t>$5.5 </a:t>
                      </a:r>
                      <a:r>
                        <a:rPr lang="it-IT" sz="1100" b="0" i="0" u="none" strike="noStrike" dirty="0">
                          <a:solidFill>
                            <a:srgbClr val="000000"/>
                          </a:solidFill>
                          <a:latin typeface="Calibri"/>
                        </a:rPr>
                        <a:t>per capita per day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25,6%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6,15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6,07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32,4%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latin typeface="Calibri"/>
                        </a:rPr>
                        <a:t>9,62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latin typeface="Calibri"/>
                        </a:rPr>
                        <a:t>-0,09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3" name="Rectangle 12"/>
          <p:cNvSpPr/>
          <p:nvPr/>
        </p:nvSpPr>
        <p:spPr>
          <a:xfrm>
            <a:off x="1115616" y="1052736"/>
            <a:ext cx="6696744" cy="307777"/>
          </a:xfrm>
          <a:prstGeom prst="rect">
            <a:avLst/>
          </a:prstGeom>
        </p:spPr>
        <p:txBody>
          <a:bodyPr wrap="square">
            <a:spAutoFit/>
          </a:bodyPr>
          <a:lstStyle/>
          <a:p>
            <a:r>
              <a:rPr lang="en-US" sz="1400" b="1" dirty="0" smtClean="0"/>
              <a:t>Table 3: Evolution of poverty rates in Morocco by gender: without and with </a:t>
            </a:r>
            <a:r>
              <a:rPr lang="en-US" sz="1400" b="1" dirty="0" err="1" smtClean="0"/>
              <a:t>AfCFTA</a:t>
            </a:r>
            <a:endParaRPr lang="fr-FR" sz="1400" b="1" dirty="0"/>
          </a:p>
        </p:txBody>
      </p:sp>
      <p:sp>
        <p:nvSpPr>
          <p:cNvPr id="14" name="Rectangle 13"/>
          <p:cNvSpPr/>
          <p:nvPr/>
        </p:nvSpPr>
        <p:spPr>
          <a:xfrm>
            <a:off x="539552" y="5085184"/>
            <a:ext cx="7920880" cy="307777"/>
          </a:xfrm>
          <a:prstGeom prst="rect">
            <a:avLst/>
          </a:prstGeom>
        </p:spPr>
        <p:txBody>
          <a:bodyPr wrap="square">
            <a:spAutoFit/>
          </a:bodyPr>
          <a:lstStyle/>
          <a:p>
            <a:r>
              <a:rPr lang="en-US" sz="1400" dirty="0" smtClean="0"/>
              <a:t>Source: ECA simulation; * Percentage point change in 2045 (with vs. without </a:t>
            </a:r>
            <a:r>
              <a:rPr lang="en-US" sz="1400" dirty="0" err="1" smtClean="0"/>
              <a:t>AfCFTA</a:t>
            </a:r>
            <a:r>
              <a:rPr lang="en-US" sz="1400" dirty="0" smtClean="0"/>
              <a:t>)</a:t>
            </a:r>
            <a:endParaRPr lang="fr-FR" sz="1400" dirty="0"/>
          </a:p>
        </p:txBody>
      </p:sp>
      <p:sp>
        <p:nvSpPr>
          <p:cNvPr id="15" name="Rectangle 14"/>
          <p:cNvSpPr/>
          <p:nvPr/>
        </p:nvSpPr>
        <p:spPr>
          <a:xfrm>
            <a:off x="683568" y="5589240"/>
            <a:ext cx="7920880" cy="830997"/>
          </a:xfrm>
          <a:prstGeom prst="rect">
            <a:avLst/>
          </a:prstGeom>
        </p:spPr>
        <p:txBody>
          <a:bodyPr wrap="square">
            <a:spAutoFit/>
          </a:bodyPr>
          <a:lstStyle/>
          <a:p>
            <a:r>
              <a:rPr lang="en-US" sz="1600" dirty="0" smtClean="0"/>
              <a:t>Analysis of available data indicates that the poverty rate is higher for men than for women in 2014. However, simulation results indicate that by 2045, without and with </a:t>
            </a:r>
            <a:r>
              <a:rPr lang="en-US" sz="1600" dirty="0" err="1" smtClean="0"/>
              <a:t>AfCFTA</a:t>
            </a:r>
            <a:r>
              <a:rPr lang="en-US" sz="1600" dirty="0" smtClean="0"/>
              <a:t>, the gap will narrow. </a:t>
            </a:r>
            <a:endParaRPr lang="fr-FR"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poverty by gender</a:t>
            </a:r>
            <a:endParaRPr lang="fr-FR" sz="2800" b="1" i="1" u="sng" dirty="0">
              <a:solidFill>
                <a:schemeClr val="bg1"/>
              </a:solidFill>
              <a:latin typeface="+mj-lt"/>
              <a:cs typeface="Times New Roman" pitchFamily="18" charset="0"/>
            </a:endParaRPr>
          </a:p>
        </p:txBody>
      </p:sp>
      <p:graphicFrame>
        <p:nvGraphicFramePr>
          <p:cNvPr id="3" name="Graphique 2"/>
          <p:cNvGraphicFramePr/>
          <p:nvPr/>
        </p:nvGraphicFramePr>
        <p:xfrm>
          <a:off x="467544" y="4005064"/>
          <a:ext cx="7992888" cy="2448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aphique 3"/>
          <p:cNvGraphicFramePr/>
          <p:nvPr/>
        </p:nvGraphicFramePr>
        <p:xfrm>
          <a:off x="755576" y="1484784"/>
          <a:ext cx="7488832" cy="2304256"/>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683568" y="6550223"/>
            <a:ext cx="3259386" cy="307777"/>
          </a:xfrm>
          <a:prstGeom prst="rect">
            <a:avLst/>
          </a:prstGeom>
        </p:spPr>
        <p:txBody>
          <a:bodyPr wrap="square">
            <a:spAutoFit/>
          </a:bodyPr>
          <a:lstStyle/>
          <a:p>
            <a:r>
              <a:rPr lang="en-US" sz="1400" dirty="0" smtClean="0"/>
              <a:t>Source: ECA simulation</a:t>
            </a:r>
            <a:endParaRPr lang="fr-FR" sz="1400" dirty="0"/>
          </a:p>
        </p:txBody>
      </p:sp>
      <p:sp>
        <p:nvSpPr>
          <p:cNvPr id="6" name="Rectangle 5"/>
          <p:cNvSpPr/>
          <p:nvPr/>
        </p:nvSpPr>
        <p:spPr>
          <a:xfrm>
            <a:off x="467544" y="980728"/>
            <a:ext cx="8064896" cy="523220"/>
          </a:xfrm>
          <a:prstGeom prst="rect">
            <a:avLst/>
          </a:prstGeom>
        </p:spPr>
        <p:txBody>
          <a:bodyPr wrap="square">
            <a:spAutoFit/>
          </a:bodyPr>
          <a:lstStyle/>
          <a:p>
            <a:r>
              <a:rPr lang="en-US" sz="1400" b="1" dirty="0" smtClean="0"/>
              <a:t>Figure 12: Number of People Out of Poverty by National Poverty Line and </a:t>
            </a:r>
            <a:r>
              <a:rPr lang="en-US" sz="1400" b="1" dirty="0" smtClean="0"/>
              <a:t>gender </a:t>
            </a:r>
            <a:r>
              <a:rPr lang="en-US" sz="1400" b="1" dirty="0" smtClean="0"/>
              <a:t>without vs. with </a:t>
            </a:r>
            <a:r>
              <a:rPr lang="en-US" sz="1400" b="1" dirty="0" smtClean="0"/>
              <a:t> </a:t>
            </a:r>
            <a:r>
              <a:rPr lang="en-US" sz="1400" b="1" dirty="0" err="1" smtClean="0"/>
              <a:t>AfCFTA</a:t>
            </a:r>
            <a:r>
              <a:rPr lang="en-US" sz="1400" b="1" dirty="0" smtClean="0"/>
              <a:t> in 2045 - thousands</a:t>
            </a:r>
            <a:endParaRPr lang="fr-FR" sz="1400" b="1" dirty="0"/>
          </a:p>
        </p:txBody>
      </p:sp>
      <p:sp>
        <p:nvSpPr>
          <p:cNvPr id="7" name="Rectangle 6"/>
          <p:cNvSpPr/>
          <p:nvPr/>
        </p:nvSpPr>
        <p:spPr>
          <a:xfrm>
            <a:off x="611560" y="3573016"/>
            <a:ext cx="7992888" cy="523220"/>
          </a:xfrm>
          <a:prstGeom prst="rect">
            <a:avLst/>
          </a:prstGeom>
        </p:spPr>
        <p:txBody>
          <a:bodyPr wrap="square">
            <a:spAutoFit/>
          </a:bodyPr>
          <a:lstStyle/>
          <a:p>
            <a:r>
              <a:rPr lang="en-US" sz="1400" b="1" dirty="0" smtClean="0"/>
              <a:t>Figure 13: Change in number of people following implementation of the </a:t>
            </a:r>
            <a:r>
              <a:rPr lang="en-US" sz="1400" b="1" dirty="0" err="1" smtClean="0"/>
              <a:t>AfCFTA</a:t>
            </a:r>
            <a:r>
              <a:rPr lang="en-US" sz="1400" b="1" dirty="0" smtClean="0"/>
              <a:t> by national poverty line and gender </a:t>
            </a:r>
            <a:r>
              <a:rPr lang="en-US" sz="1400" b="1" dirty="0" smtClean="0"/>
              <a:t>(as compared </a:t>
            </a:r>
            <a:r>
              <a:rPr lang="en-US" sz="1400" b="1" dirty="0" smtClean="0"/>
              <a:t>to a situation without the </a:t>
            </a:r>
            <a:r>
              <a:rPr lang="en-US" sz="1400" b="1" dirty="0" err="1" smtClean="0"/>
              <a:t>AfCFTA</a:t>
            </a:r>
            <a:r>
              <a:rPr lang="en-US" sz="1400" b="1" dirty="0" smtClean="0"/>
              <a:t>) </a:t>
            </a:r>
            <a:r>
              <a:rPr lang="en-US" sz="1400" b="1" dirty="0" smtClean="0"/>
              <a:t>- 2045</a:t>
            </a:r>
            <a:endParaRPr lang="fr-FR" sz="1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a:t>
            </a:r>
            <a:r>
              <a:rPr lang="en-US" sz="2800" b="1" dirty="0" smtClean="0">
                <a:solidFill>
                  <a:schemeClr val="bg1"/>
                </a:solidFill>
                <a:latin typeface="+mj-lt"/>
                <a:ea typeface="Calibri" pitchFamily="34" charset="0"/>
                <a:cs typeface="Times New Roman" pitchFamily="18" charset="0"/>
              </a:rPr>
              <a:t>on </a:t>
            </a:r>
            <a:r>
              <a:rPr lang="en-US" sz="2800" b="1" dirty="0" smtClean="0">
                <a:solidFill>
                  <a:schemeClr val="bg1"/>
                </a:solidFill>
                <a:latin typeface="+mj-lt"/>
                <a:ea typeface="Calibri" pitchFamily="34" charset="0"/>
                <a:cs typeface="Times New Roman" pitchFamily="18" charset="0"/>
              </a:rPr>
              <a:t>poverty by level of education</a:t>
            </a:r>
            <a:endParaRPr lang="fr-FR" sz="2800" b="1" i="1" u="sng" dirty="0">
              <a:solidFill>
                <a:schemeClr val="bg1"/>
              </a:solidFill>
              <a:latin typeface="+mj-lt"/>
              <a:cs typeface="Times New Roman" pitchFamily="18" charset="0"/>
            </a:endParaRPr>
          </a:p>
        </p:txBody>
      </p:sp>
      <p:sp>
        <p:nvSpPr>
          <p:cNvPr id="4" name="Rectangle 3"/>
          <p:cNvSpPr/>
          <p:nvPr/>
        </p:nvSpPr>
        <p:spPr>
          <a:xfrm>
            <a:off x="323528" y="6237312"/>
            <a:ext cx="7488832" cy="307777"/>
          </a:xfrm>
          <a:prstGeom prst="rect">
            <a:avLst/>
          </a:prstGeom>
        </p:spPr>
        <p:txBody>
          <a:bodyPr wrap="square">
            <a:spAutoFit/>
          </a:bodyPr>
          <a:lstStyle/>
          <a:p>
            <a:r>
              <a:rPr lang="en-US" sz="1400" dirty="0" smtClean="0"/>
              <a:t>Source: ECA simulation; * Percentage point change in 2045 (with vs. without </a:t>
            </a:r>
            <a:r>
              <a:rPr lang="en-US" sz="1400" dirty="0" err="1" smtClean="0"/>
              <a:t>AfCFTA</a:t>
            </a:r>
            <a:r>
              <a:rPr lang="en-US" sz="1400" dirty="0" smtClean="0"/>
              <a:t>)</a:t>
            </a:r>
            <a:endParaRPr lang="fr-FR" sz="1400" dirty="0"/>
          </a:p>
        </p:txBody>
      </p:sp>
      <p:graphicFrame>
        <p:nvGraphicFramePr>
          <p:cNvPr id="5" name="Tableau 4"/>
          <p:cNvGraphicFramePr>
            <a:graphicFrameLocks noGrp="1"/>
          </p:cNvGraphicFramePr>
          <p:nvPr/>
        </p:nvGraphicFramePr>
        <p:xfrm>
          <a:off x="323528" y="1700809"/>
          <a:ext cx="8568955" cy="4326173"/>
        </p:xfrm>
        <a:graphic>
          <a:graphicData uri="http://schemas.openxmlformats.org/drawingml/2006/table">
            <a:tbl>
              <a:tblPr/>
              <a:tblGrid>
                <a:gridCol w="878867"/>
                <a:gridCol w="395855"/>
                <a:gridCol w="566542"/>
                <a:gridCol w="431122"/>
                <a:gridCol w="461837"/>
                <a:gridCol w="413512"/>
                <a:gridCol w="534792"/>
                <a:gridCol w="476195"/>
                <a:gridCol w="535424"/>
                <a:gridCol w="413512"/>
                <a:gridCol w="524988"/>
                <a:gridCol w="482703"/>
                <a:gridCol w="524988"/>
                <a:gridCol w="413512"/>
                <a:gridCol w="528832"/>
                <a:gridCol w="457442"/>
                <a:gridCol w="528832"/>
              </a:tblGrid>
              <a:tr h="201792">
                <a:tc rowSpan="3">
                  <a:txBody>
                    <a:bodyPr/>
                    <a:lstStyle/>
                    <a:p>
                      <a:pPr>
                        <a:lnSpc>
                          <a:spcPct val="115000"/>
                        </a:lnSpc>
                      </a:pPr>
                      <a:endParaRPr lang="fr-FR" sz="1800" dirty="0">
                        <a:latin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15000"/>
                        </a:lnSpc>
                        <a:spcAft>
                          <a:spcPts val="0"/>
                        </a:spcAft>
                      </a:pPr>
                      <a:r>
                        <a:rPr lang="fr-FR" sz="1200" b="1" dirty="0" smtClean="0">
                          <a:latin typeface="Calibri"/>
                          <a:ea typeface="Calibri"/>
                          <a:cs typeface="Arial"/>
                        </a:rPr>
                        <a:t>Never </a:t>
                      </a:r>
                      <a:r>
                        <a:rPr lang="fr-FR" sz="1200" b="1" dirty="0" err="1" smtClean="0">
                          <a:latin typeface="Calibri"/>
                          <a:ea typeface="Calibri"/>
                          <a:cs typeface="Arial"/>
                        </a:rPr>
                        <a:t>attended</a:t>
                      </a:r>
                      <a:r>
                        <a:rPr lang="fr-FR" sz="1200" b="1" dirty="0" smtClean="0">
                          <a:latin typeface="Calibri"/>
                          <a:ea typeface="Calibri"/>
                          <a:cs typeface="Arial"/>
                        </a:rPr>
                        <a:t> </a:t>
                      </a:r>
                      <a:r>
                        <a:rPr lang="fr-FR" sz="1200" b="1" dirty="0" err="1" smtClean="0">
                          <a:latin typeface="Calibri"/>
                          <a:ea typeface="Calibri"/>
                          <a:cs typeface="Arial"/>
                        </a:rPr>
                        <a:t>school</a:t>
                      </a:r>
                      <a:endParaRPr lang="fr-FR" sz="1200" b="1"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p>
                      <a:pPr algn="ctr">
                        <a:lnSpc>
                          <a:spcPct val="115000"/>
                        </a:lnSpc>
                        <a:spcAft>
                          <a:spcPts val="0"/>
                        </a:spcAft>
                      </a:pPr>
                      <a:r>
                        <a:rPr lang="fr-FR" sz="1200" b="1" dirty="0" err="1" smtClean="0">
                          <a:solidFill>
                            <a:srgbClr val="000000"/>
                          </a:solidFill>
                          <a:latin typeface="Calibri"/>
                          <a:ea typeface="Calibri"/>
                          <a:cs typeface="Calibri"/>
                        </a:rPr>
                        <a:t>Primary</a:t>
                      </a:r>
                      <a:r>
                        <a:rPr lang="fr-FR" sz="1200" b="1" baseline="0" dirty="0" smtClean="0">
                          <a:solidFill>
                            <a:srgbClr val="000000"/>
                          </a:solidFill>
                          <a:latin typeface="Calibri"/>
                          <a:ea typeface="Calibri"/>
                          <a:cs typeface="Calibri"/>
                        </a:rPr>
                        <a:t> </a:t>
                      </a:r>
                      <a:r>
                        <a:rPr lang="fr-FR" sz="1200" b="1" baseline="0" dirty="0" err="1" smtClean="0">
                          <a:solidFill>
                            <a:srgbClr val="000000"/>
                          </a:solidFill>
                          <a:latin typeface="Calibri"/>
                          <a:ea typeface="Calibri"/>
                          <a:cs typeface="Calibri"/>
                        </a:rPr>
                        <a:t>school</a:t>
                      </a:r>
                      <a:endParaRPr lang="fr-FR" sz="1200" b="1"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spcAft>
                          <a:spcPts val="0"/>
                        </a:spcAft>
                      </a:pPr>
                      <a:r>
                        <a:rPr lang="fr-FR" sz="1200" b="1" dirty="0" err="1" smtClean="0">
                          <a:latin typeface="Calibri"/>
                          <a:ea typeface="Calibri"/>
                          <a:cs typeface="Arial"/>
                        </a:rPr>
                        <a:t>Secondary</a:t>
                      </a:r>
                      <a:r>
                        <a:rPr lang="fr-FR" sz="1200" b="1" baseline="0" dirty="0" smtClean="0">
                          <a:latin typeface="Calibri"/>
                          <a:ea typeface="Calibri"/>
                          <a:cs typeface="Arial"/>
                        </a:rPr>
                        <a:t> </a:t>
                      </a:r>
                      <a:r>
                        <a:rPr lang="fr-FR" sz="1200" b="1" baseline="0" dirty="0" err="1" smtClean="0">
                          <a:latin typeface="Calibri"/>
                          <a:ea typeface="Calibri"/>
                          <a:cs typeface="Arial"/>
                        </a:rPr>
                        <a:t>school</a:t>
                      </a:r>
                      <a:endParaRPr lang="fr-FR" sz="1200" b="1"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spcAft>
                          <a:spcPts val="0"/>
                        </a:spcAft>
                      </a:pPr>
                      <a:r>
                        <a:rPr lang="fr-FR" sz="1200" b="1" dirty="0" err="1" smtClean="0">
                          <a:solidFill>
                            <a:srgbClr val="000000"/>
                          </a:solidFill>
                          <a:latin typeface="Calibri"/>
                          <a:ea typeface="Times New Roman"/>
                          <a:cs typeface="Calibri"/>
                        </a:rPr>
                        <a:t>Higher</a:t>
                      </a:r>
                      <a:r>
                        <a:rPr lang="fr-FR" sz="1200" b="1" dirty="0" smtClean="0">
                          <a:solidFill>
                            <a:srgbClr val="000000"/>
                          </a:solidFill>
                          <a:latin typeface="Calibri"/>
                          <a:ea typeface="Times New Roman"/>
                          <a:cs typeface="Calibri"/>
                        </a:rPr>
                        <a:t> </a:t>
                      </a:r>
                      <a:r>
                        <a:rPr lang="fr-FR" sz="1200" b="1" dirty="0" err="1" smtClean="0">
                          <a:solidFill>
                            <a:srgbClr val="000000"/>
                          </a:solidFill>
                          <a:latin typeface="Calibri"/>
                          <a:ea typeface="Times New Roman"/>
                          <a:cs typeface="Calibri"/>
                        </a:rPr>
                        <a:t>education</a:t>
                      </a:r>
                      <a:endParaRPr lang="fr-FR" sz="1200" b="1"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194624">
                <a:tc vMerge="1">
                  <a:txBody>
                    <a:bodyPr/>
                    <a:lstStyle/>
                    <a:p>
                      <a:endParaRPr lang="fr-FR"/>
                    </a:p>
                  </a:txBody>
                  <a:tcPr/>
                </a:tc>
                <a:tc rowSpan="2">
                  <a:txBody>
                    <a:bodyPr/>
                    <a:lstStyle/>
                    <a:p>
                      <a:pPr algn="ctr">
                        <a:lnSpc>
                          <a:spcPct val="115000"/>
                        </a:lnSpc>
                        <a:spcAft>
                          <a:spcPts val="0"/>
                        </a:spcAft>
                      </a:pPr>
                      <a:r>
                        <a:rPr lang="fr-FR" sz="1200">
                          <a:solidFill>
                            <a:srgbClr val="000000"/>
                          </a:solidFill>
                          <a:latin typeface="Calibri"/>
                          <a:ea typeface="Times New Roman"/>
                          <a:cs typeface="Calibri"/>
                        </a:rPr>
                        <a:t>2014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a:solidFill>
                            <a:srgbClr val="000000"/>
                          </a:solidFill>
                          <a:latin typeface="Calibri"/>
                          <a:ea typeface="Times New Roman"/>
                          <a:cs typeface="Calibri"/>
                        </a:rPr>
                        <a:t>2045</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a:solidFill>
                            <a:srgbClr val="000000"/>
                          </a:solidFill>
                          <a:latin typeface="Calibri"/>
                          <a:ea typeface="Times New Roman"/>
                          <a:cs typeface="Calibri"/>
                        </a:rPr>
                        <a:t>Variation*</a:t>
                      </a:r>
                      <a:endParaRPr lang="fr-FR" sz="1200">
                        <a:latin typeface="Calibri"/>
                        <a:ea typeface="Calibri"/>
                        <a:cs typeface="Arial"/>
                      </a:endParaRPr>
                    </a:p>
                  </a:txBody>
                  <a:tcPr marL="28020" marR="2802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200">
                          <a:solidFill>
                            <a:srgbClr val="000000"/>
                          </a:solidFill>
                          <a:latin typeface="Calibri"/>
                          <a:ea typeface="Times New Roman"/>
                          <a:cs typeface="Calibri"/>
                        </a:rPr>
                        <a:t>2014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a:solidFill>
                            <a:srgbClr val="000000"/>
                          </a:solidFill>
                          <a:latin typeface="Calibri"/>
                          <a:ea typeface="Times New Roman"/>
                          <a:cs typeface="Calibri"/>
                        </a:rPr>
                        <a:t>2045</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dirty="0">
                          <a:solidFill>
                            <a:srgbClr val="000000"/>
                          </a:solidFill>
                          <a:latin typeface="Calibri"/>
                          <a:ea typeface="Times New Roman"/>
                          <a:cs typeface="Calibri"/>
                        </a:rPr>
                        <a:t>Variation*</a:t>
                      </a:r>
                      <a:endParaRPr lang="fr-FR" sz="1200" dirty="0">
                        <a:latin typeface="Calibri"/>
                        <a:ea typeface="Calibri"/>
                        <a:cs typeface="Arial"/>
                      </a:endParaRPr>
                    </a:p>
                  </a:txBody>
                  <a:tcPr marL="28020" marR="2802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200" dirty="0">
                          <a:solidFill>
                            <a:srgbClr val="000000"/>
                          </a:solidFill>
                          <a:latin typeface="Calibri"/>
                          <a:ea typeface="Times New Roman"/>
                          <a:cs typeface="Calibri"/>
                        </a:rPr>
                        <a:t>2014</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dirty="0">
                          <a:solidFill>
                            <a:srgbClr val="000000"/>
                          </a:solidFill>
                          <a:latin typeface="Calibri"/>
                          <a:ea typeface="Times New Roman"/>
                          <a:cs typeface="Calibri"/>
                        </a:rPr>
                        <a:t>2045</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dirty="0">
                          <a:solidFill>
                            <a:srgbClr val="000000"/>
                          </a:solidFill>
                          <a:latin typeface="Calibri"/>
                          <a:ea typeface="Times New Roman"/>
                          <a:cs typeface="Calibri"/>
                        </a:rPr>
                        <a:t>Variation*</a:t>
                      </a:r>
                      <a:endParaRPr lang="fr-FR" sz="1200" dirty="0">
                        <a:latin typeface="Calibri"/>
                        <a:ea typeface="Calibri"/>
                        <a:cs typeface="Arial"/>
                      </a:endParaRPr>
                    </a:p>
                  </a:txBody>
                  <a:tcPr marL="28020" marR="2802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200">
                          <a:solidFill>
                            <a:srgbClr val="000000"/>
                          </a:solidFill>
                          <a:latin typeface="Calibri"/>
                          <a:ea typeface="Times New Roman"/>
                          <a:cs typeface="Calibri"/>
                        </a:rPr>
                        <a:t>2014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200" dirty="0">
                          <a:solidFill>
                            <a:srgbClr val="000000"/>
                          </a:solidFill>
                          <a:latin typeface="Calibri"/>
                          <a:ea typeface="Times New Roman"/>
                          <a:cs typeface="Calibri"/>
                        </a:rPr>
                        <a:t>2045</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lnSpc>
                          <a:spcPct val="115000"/>
                        </a:lnSpc>
                        <a:spcAft>
                          <a:spcPts val="0"/>
                        </a:spcAft>
                      </a:pPr>
                      <a:r>
                        <a:rPr lang="fr-FR" sz="1200" dirty="0">
                          <a:solidFill>
                            <a:srgbClr val="000000"/>
                          </a:solidFill>
                          <a:latin typeface="Calibri"/>
                          <a:ea typeface="Times New Roman"/>
                          <a:cs typeface="Calibri"/>
                        </a:rPr>
                        <a:t>Variation*</a:t>
                      </a:r>
                      <a:endParaRPr lang="fr-FR" sz="1200" dirty="0">
                        <a:latin typeface="Calibri"/>
                        <a:ea typeface="Calibri"/>
                        <a:cs typeface="Arial"/>
                      </a:endParaRPr>
                    </a:p>
                  </a:txBody>
                  <a:tcPr marL="28020" marR="2802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0683">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200" dirty="0">
                          <a:solidFill>
                            <a:srgbClr val="000000"/>
                          </a:solidFill>
                          <a:latin typeface="Calibri"/>
                          <a:ea typeface="Times New Roman"/>
                          <a:cs typeface="Calibri"/>
                        </a:rPr>
                        <a:t> </a:t>
                      </a:r>
                      <a:r>
                        <a:rPr lang="fr-FR" sz="1200" dirty="0" err="1" smtClean="0">
                          <a:solidFill>
                            <a:srgbClr val="000000"/>
                          </a:solidFill>
                          <a:latin typeface="Calibri"/>
                          <a:ea typeface="Times New Roman"/>
                          <a:cs typeface="Calibri"/>
                        </a:rPr>
                        <a:t>Without</a:t>
                      </a:r>
                      <a:r>
                        <a:rPr lang="fr-FR" sz="1200" dirty="0" smtClean="0">
                          <a:solidFill>
                            <a:srgbClr val="000000"/>
                          </a:solidFill>
                          <a:latin typeface="Calibri"/>
                          <a:ea typeface="Times New Roman"/>
                          <a:cs typeface="Calibri"/>
                        </a:rPr>
                        <a:t> </a:t>
                      </a:r>
                      <a:r>
                        <a:rPr lang="fr-FR" sz="1200" dirty="0" err="1" smtClean="0">
                          <a:solidFill>
                            <a:srgbClr val="000000"/>
                          </a:solidFill>
                          <a:latin typeface="Calibri"/>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200" dirty="0" err="1" smtClean="0">
                          <a:solidFill>
                            <a:srgbClr val="000000"/>
                          </a:solidFill>
                          <a:latin typeface="Calibri"/>
                          <a:ea typeface="Times New Roman"/>
                          <a:cs typeface="Calibri"/>
                        </a:rPr>
                        <a:t>With</a:t>
                      </a:r>
                      <a:r>
                        <a:rPr lang="fr-FR" sz="1200" dirty="0" smtClean="0">
                          <a:solidFill>
                            <a:srgbClr val="000000"/>
                          </a:solidFill>
                          <a:latin typeface="Calibri"/>
                          <a:ea typeface="Times New Roman"/>
                          <a:cs typeface="Calibri"/>
                        </a:rPr>
                        <a:t> </a:t>
                      </a:r>
                      <a:r>
                        <a:rPr lang="fr-FR" sz="1200" dirty="0" err="1" smtClean="0">
                          <a:solidFill>
                            <a:srgbClr val="000000"/>
                          </a:solidFill>
                          <a:latin typeface="Calibri"/>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ctr">
                        <a:lnSpc>
                          <a:spcPct val="115000"/>
                        </a:lnSpc>
                        <a:spcAft>
                          <a:spcPts val="0"/>
                        </a:spcAft>
                      </a:pPr>
                      <a:r>
                        <a:rPr lang="fr-FR" sz="1200" dirty="0">
                          <a:solidFill>
                            <a:srgbClr val="000000"/>
                          </a:solidFill>
                          <a:latin typeface="Calibri"/>
                          <a:ea typeface="Times New Roman"/>
                          <a:cs typeface="Calibri"/>
                        </a:rPr>
                        <a:t> </a:t>
                      </a:r>
                      <a:r>
                        <a:rPr lang="fr-FR" sz="1200" dirty="0" err="1" smtClean="0">
                          <a:solidFill>
                            <a:srgbClr val="000000"/>
                          </a:solidFill>
                          <a:latin typeface="+mn-lt"/>
                          <a:ea typeface="Times New Roman"/>
                          <a:cs typeface="Calibri"/>
                        </a:rPr>
                        <a:t>Without</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200" dirty="0" err="1" smtClean="0">
                          <a:solidFill>
                            <a:srgbClr val="000000"/>
                          </a:solidFill>
                          <a:latin typeface="+mn-lt"/>
                          <a:ea typeface="Times New Roman"/>
                          <a:cs typeface="Calibri"/>
                        </a:rPr>
                        <a:t>With</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200" dirty="0">
                          <a:solidFill>
                            <a:srgbClr val="000000"/>
                          </a:solidFill>
                          <a:latin typeface="Calibri"/>
                          <a:ea typeface="Times New Roman"/>
                          <a:cs typeface="Calibri"/>
                        </a:rPr>
                        <a:t> </a:t>
                      </a:r>
                      <a:r>
                        <a:rPr lang="fr-FR" sz="1200" dirty="0" err="1" smtClean="0">
                          <a:solidFill>
                            <a:srgbClr val="000000"/>
                          </a:solidFill>
                          <a:latin typeface="+mn-lt"/>
                          <a:ea typeface="Times New Roman"/>
                          <a:cs typeface="Calibri"/>
                        </a:rPr>
                        <a:t>Without</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200" dirty="0" err="1" smtClean="0">
                          <a:solidFill>
                            <a:srgbClr val="000000"/>
                          </a:solidFill>
                          <a:latin typeface="+mn-lt"/>
                          <a:ea typeface="Times New Roman"/>
                          <a:cs typeface="Calibri"/>
                        </a:rPr>
                        <a:t>With</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200" dirty="0">
                          <a:solidFill>
                            <a:srgbClr val="000000"/>
                          </a:solidFill>
                          <a:latin typeface="Calibri"/>
                          <a:ea typeface="Times New Roman"/>
                          <a:cs typeface="Calibri"/>
                        </a:rPr>
                        <a:t> </a:t>
                      </a:r>
                      <a:r>
                        <a:rPr lang="fr-FR" sz="1200" dirty="0" err="1" smtClean="0">
                          <a:solidFill>
                            <a:srgbClr val="000000"/>
                          </a:solidFill>
                          <a:latin typeface="+mn-lt"/>
                          <a:ea typeface="Times New Roman"/>
                          <a:cs typeface="Calibri"/>
                        </a:rPr>
                        <a:t>Without</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fr-FR" sz="1200" dirty="0" err="1" smtClean="0">
                          <a:solidFill>
                            <a:srgbClr val="000000"/>
                          </a:solidFill>
                          <a:latin typeface="+mn-lt"/>
                          <a:ea typeface="Times New Roman"/>
                          <a:cs typeface="Calibri"/>
                        </a:rPr>
                        <a:t>With</a:t>
                      </a:r>
                      <a:r>
                        <a:rPr lang="fr-FR" sz="1200" dirty="0" smtClean="0">
                          <a:solidFill>
                            <a:srgbClr val="000000"/>
                          </a:solidFill>
                          <a:latin typeface="+mn-lt"/>
                          <a:ea typeface="Times New Roman"/>
                          <a:cs typeface="Calibri"/>
                        </a:rPr>
                        <a:t> </a:t>
                      </a:r>
                      <a:r>
                        <a:rPr lang="fr-FR" sz="1200" dirty="0" err="1" smtClean="0">
                          <a:solidFill>
                            <a:srgbClr val="000000"/>
                          </a:solidFill>
                          <a:latin typeface="+mn-lt"/>
                          <a:ea typeface="Times New Roman"/>
                          <a:cs typeface="Calibri"/>
                        </a:rPr>
                        <a:t>AfCFTA</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583873">
                <a:tc>
                  <a:txBody>
                    <a:bodyPr/>
                    <a:lstStyle/>
                    <a:p>
                      <a:pPr algn="l" fontAlgn="ctr"/>
                      <a:r>
                        <a:rPr lang="en-US" sz="1200" b="0" u="none" strike="noStrike" dirty="0" smtClean="0">
                          <a:effectLst/>
                        </a:rPr>
                        <a:t>National poverty line</a:t>
                      </a:r>
                      <a:endParaRPr lang="en-US" sz="1200" b="0" i="0" u="none" strike="noStrike" dirty="0">
                        <a:solidFill>
                          <a:srgbClr val="000000"/>
                        </a:solidFill>
                        <a:effectLst/>
                        <a:latin typeface="Times New Roman" panose="02020603050405020304" pitchFamily="18" charset="0"/>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7,3%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3,7%</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3,7%</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1,9%</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2,0%</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8497">
                <a:tc>
                  <a:txBody>
                    <a:bodyPr/>
                    <a:lstStyle/>
                    <a:p>
                      <a:pPr algn="l">
                        <a:lnSpc>
                          <a:spcPct val="115000"/>
                        </a:lnSpc>
                        <a:spcAft>
                          <a:spcPts val="0"/>
                        </a:spcAft>
                      </a:pPr>
                      <a:r>
                        <a:rPr lang="en-US" sz="1200" b="0" i="0" u="none" strike="noStrike" dirty="0" smtClean="0">
                          <a:effectLst/>
                        </a:rPr>
                        <a:t>International poverty line (</a:t>
                      </a:r>
                      <a:r>
                        <a:rPr lang="en-US" sz="1200" b="1" i="0" u="none" strike="noStrike" dirty="0" smtClean="0">
                          <a:effectLst/>
                        </a:rPr>
                        <a:t>$1.9</a:t>
                      </a:r>
                      <a:r>
                        <a:rPr lang="en-US" sz="1200" b="0" i="0" u="none" strike="noStrike" dirty="0" smtClean="0">
                          <a:effectLst/>
                        </a:rPr>
                        <a:t>/day/person</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1,5%</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0,8%</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0,7%</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0,8%</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8497">
                <a:tc>
                  <a:txBody>
                    <a:bodyPr/>
                    <a:lstStyle/>
                    <a:p>
                      <a:pPr algn="l" fontAlgn="ctr"/>
                      <a:r>
                        <a:rPr lang="en-US" sz="1200" b="0" u="none" strike="noStrike" dirty="0" smtClean="0">
                          <a:effectLst/>
                        </a:rPr>
                        <a:t>International poverty line (</a:t>
                      </a:r>
                      <a:r>
                        <a:rPr lang="en-US" sz="1200" b="1" u="none" strike="noStrike" dirty="0" smtClean="0">
                          <a:effectLst/>
                        </a:rPr>
                        <a:t>$3.2</a:t>
                      </a:r>
                      <a:r>
                        <a:rPr lang="en-US" sz="1200" b="0" u="none" strike="noStrike" dirty="0" smtClean="0">
                          <a:effectLst/>
                        </a:rPr>
                        <a:t>/day/person)</a:t>
                      </a:r>
                      <a:endParaRPr lang="en-US" sz="1200" b="0" i="0" u="none" strike="noStrike" dirty="0">
                        <a:solidFill>
                          <a:srgbClr val="000000"/>
                        </a:solidFill>
                        <a:effectLst/>
                        <a:latin typeface="Times New Roman" panose="02020603050405020304" pitchFamily="18" charset="0"/>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11,6%</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6,1%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6,1%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6,0%</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2,9%</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2,9%</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-0,005</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3,6%</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8497">
                <a:tc>
                  <a:txBody>
                    <a:bodyPr/>
                    <a:lstStyle/>
                    <a:p>
                      <a:pPr algn="l">
                        <a:lnSpc>
                          <a:spcPct val="115000"/>
                        </a:lnSpc>
                        <a:spcAft>
                          <a:spcPts val="0"/>
                        </a:spcAft>
                      </a:pPr>
                      <a:r>
                        <a:rPr lang="en-US" sz="1200" b="0" u="none" strike="noStrike" dirty="0" smtClean="0">
                          <a:effectLst/>
                        </a:rPr>
                        <a:t>International poverty line (</a:t>
                      </a:r>
                      <a:r>
                        <a:rPr lang="en-US" sz="1200" b="1" u="none" strike="noStrike" dirty="0" smtClean="0">
                          <a:effectLst/>
                        </a:rPr>
                        <a:t>$5.5</a:t>
                      </a:r>
                      <a:r>
                        <a:rPr lang="en-US" sz="1200" b="0" u="none" strike="noStrike" dirty="0" smtClean="0">
                          <a:effectLst/>
                        </a:rPr>
                        <a:t>/day/person</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42,1%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23,2%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23,2%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-0,08</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29,3%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13,3%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13,2%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-0,06</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14,4%</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2,1%</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-0,03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19,2%</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a:solidFill>
                            <a:srgbClr val="000000"/>
                          </a:solidFill>
                          <a:latin typeface="Calibri"/>
                          <a:ea typeface="Times New Roman"/>
                          <a:cs typeface="Calibri"/>
                        </a:rPr>
                        <a:t>2,3%</a:t>
                      </a:r>
                      <a:endParaRPr lang="fr-FR" sz="120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200" dirty="0">
                          <a:solidFill>
                            <a:srgbClr val="000000"/>
                          </a:solidFill>
                          <a:latin typeface="Calibri"/>
                          <a:ea typeface="Times New Roman"/>
                          <a:cs typeface="Calibri"/>
                        </a:rPr>
                        <a:t>-0,03</a:t>
                      </a:r>
                      <a:endParaRPr lang="fr-FR" sz="1200" dirty="0">
                        <a:latin typeface="Calibri"/>
                        <a:ea typeface="Calibri"/>
                        <a:cs typeface="Arial"/>
                      </a:endParaRPr>
                    </a:p>
                  </a:txBody>
                  <a:tcPr marL="28020" marR="280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395536" y="1052737"/>
            <a:ext cx="8496944" cy="307777"/>
          </a:xfrm>
          <a:prstGeom prst="rect">
            <a:avLst/>
          </a:prstGeom>
        </p:spPr>
        <p:txBody>
          <a:bodyPr wrap="square">
            <a:spAutoFit/>
          </a:bodyPr>
          <a:lstStyle/>
          <a:p>
            <a:r>
              <a:rPr lang="en-US" sz="1400" b="1" dirty="0" smtClean="0"/>
              <a:t>Table 4: Evolution of poverty rates in Morocco by level of education - without and with the </a:t>
            </a:r>
            <a:r>
              <a:rPr lang="en-US" sz="1400" b="1" dirty="0" err="1" smtClean="0"/>
              <a:t>AfCFTA</a:t>
            </a:r>
            <a:endParaRPr lang="fr-FR" sz="1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on poverty by level of education</a:t>
            </a:r>
            <a:endParaRPr lang="fr-FR" sz="2800" b="1" i="1" u="sng" dirty="0">
              <a:solidFill>
                <a:schemeClr val="bg1"/>
              </a:solidFill>
              <a:latin typeface="+mj-lt"/>
              <a:cs typeface="Times New Roman" pitchFamily="18" charset="0"/>
            </a:endParaRPr>
          </a:p>
        </p:txBody>
      </p:sp>
      <p:sp>
        <p:nvSpPr>
          <p:cNvPr id="4" name="Rectangle 3"/>
          <p:cNvSpPr/>
          <p:nvPr/>
        </p:nvSpPr>
        <p:spPr>
          <a:xfrm>
            <a:off x="611560" y="6381328"/>
            <a:ext cx="7488832" cy="307777"/>
          </a:xfrm>
          <a:prstGeom prst="rect">
            <a:avLst/>
          </a:prstGeom>
        </p:spPr>
        <p:txBody>
          <a:bodyPr wrap="square">
            <a:spAutoFit/>
          </a:bodyPr>
          <a:lstStyle/>
          <a:p>
            <a:r>
              <a:rPr lang="en-US" sz="1400" dirty="0" smtClean="0"/>
              <a:t>Source: ECA simulation</a:t>
            </a:r>
            <a:endParaRPr lang="fr-FR" sz="1400" dirty="0"/>
          </a:p>
        </p:txBody>
      </p:sp>
      <p:sp>
        <p:nvSpPr>
          <p:cNvPr id="6" name="Rectangle 5"/>
          <p:cNvSpPr/>
          <p:nvPr/>
        </p:nvSpPr>
        <p:spPr>
          <a:xfrm>
            <a:off x="683568" y="1052737"/>
            <a:ext cx="7776864" cy="523220"/>
          </a:xfrm>
          <a:prstGeom prst="rect">
            <a:avLst/>
          </a:prstGeom>
        </p:spPr>
        <p:txBody>
          <a:bodyPr wrap="square">
            <a:spAutoFit/>
          </a:bodyPr>
          <a:lstStyle/>
          <a:p>
            <a:r>
              <a:rPr lang="en-US" sz="1400" b="1" dirty="0" smtClean="0"/>
              <a:t>Figure 14: Number of people moving out of poverty by national poverty line and education level </a:t>
            </a:r>
            <a:r>
              <a:rPr lang="en-US" sz="1400" b="1" dirty="0" smtClean="0"/>
              <a:t>  </a:t>
            </a:r>
            <a:r>
              <a:rPr lang="en-US" sz="1400" b="1" dirty="0" smtClean="0"/>
              <a:t>without vs. with </a:t>
            </a:r>
            <a:r>
              <a:rPr lang="en-US" sz="1400" b="1" dirty="0" err="1" smtClean="0"/>
              <a:t>AfCFTA</a:t>
            </a:r>
            <a:r>
              <a:rPr lang="en-US" sz="1400" b="1" dirty="0" smtClean="0"/>
              <a:t> in 2045</a:t>
            </a:r>
            <a:endParaRPr lang="fr-FR" sz="1400" b="1" dirty="0"/>
          </a:p>
        </p:txBody>
      </p:sp>
      <p:sp>
        <p:nvSpPr>
          <p:cNvPr id="8" name="Rectangle 7"/>
          <p:cNvSpPr/>
          <p:nvPr/>
        </p:nvSpPr>
        <p:spPr>
          <a:xfrm>
            <a:off x="1115616" y="3717032"/>
            <a:ext cx="7056784" cy="523220"/>
          </a:xfrm>
          <a:prstGeom prst="rect">
            <a:avLst/>
          </a:prstGeom>
        </p:spPr>
        <p:txBody>
          <a:bodyPr wrap="square">
            <a:spAutoFit/>
          </a:bodyPr>
          <a:lstStyle/>
          <a:p>
            <a:r>
              <a:rPr lang="en-US" sz="1400" b="1" dirty="0" smtClean="0"/>
              <a:t>Figure 15: Change in numbers following implementation of the </a:t>
            </a:r>
            <a:r>
              <a:rPr lang="en-US" sz="1400" b="1" dirty="0" err="1" smtClean="0"/>
              <a:t>AfCFTA</a:t>
            </a:r>
            <a:r>
              <a:rPr lang="en-US" sz="1400" b="1" dirty="0" smtClean="0"/>
              <a:t> by national poverty line and education level </a:t>
            </a:r>
            <a:r>
              <a:rPr lang="en-US" sz="1400" b="1" dirty="0" smtClean="0"/>
              <a:t>(as compared </a:t>
            </a:r>
            <a:r>
              <a:rPr lang="en-US" sz="1400" b="1" dirty="0" smtClean="0"/>
              <a:t>to without </a:t>
            </a:r>
            <a:r>
              <a:rPr lang="en-US" sz="1400" b="1" dirty="0" err="1" smtClean="0"/>
              <a:t>AfCFTA</a:t>
            </a:r>
            <a:r>
              <a:rPr lang="en-US" sz="1400" b="1" dirty="0" smtClean="0"/>
              <a:t> </a:t>
            </a:r>
            <a:r>
              <a:rPr lang="en-US" sz="1400" b="1" dirty="0" smtClean="0"/>
              <a:t>) - </a:t>
            </a:r>
            <a:r>
              <a:rPr lang="en-US" sz="1400" b="1" dirty="0" smtClean="0"/>
              <a:t>% - 2045</a:t>
            </a:r>
            <a:endParaRPr lang="fr-FR" sz="1400" b="1" dirty="0"/>
          </a:p>
        </p:txBody>
      </p:sp>
      <p:graphicFrame>
        <p:nvGraphicFramePr>
          <p:cNvPr id="9" name="Graphique 8"/>
          <p:cNvGraphicFramePr/>
          <p:nvPr/>
        </p:nvGraphicFramePr>
        <p:xfrm>
          <a:off x="683568" y="1700808"/>
          <a:ext cx="7560840" cy="20847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p:cNvGraphicFramePr/>
          <p:nvPr/>
        </p:nvGraphicFramePr>
        <p:xfrm>
          <a:off x="539552" y="4365104"/>
          <a:ext cx="7704856" cy="194421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latin typeface="+mj-lt"/>
                <a:ea typeface="Calibri" pitchFamily="34" charset="0"/>
                <a:cs typeface="Times New Roman" pitchFamily="18" charset="0"/>
              </a:rPr>
              <a:t>The impact </a:t>
            </a:r>
            <a:r>
              <a:rPr lang="en-US" sz="2800" b="1" dirty="0" smtClean="0">
                <a:latin typeface="+mj-lt"/>
                <a:cs typeface="Times New Roman" pitchFamily="18" charset="0"/>
              </a:rPr>
              <a:t>on </a:t>
            </a:r>
            <a:r>
              <a:rPr lang="en-US" sz="2800" b="1" dirty="0" smtClean="0">
                <a:latin typeface="+mj-lt"/>
                <a:cs typeface="Times New Roman" pitchFamily="18" charset="0"/>
              </a:rPr>
              <a:t>poverty by employment status</a:t>
            </a:r>
            <a:endParaRPr lang="fr-FR" sz="2800" b="1" i="1" u="sng" dirty="0">
              <a:solidFill>
                <a:schemeClr val="bg1"/>
              </a:solidFill>
              <a:latin typeface="+mj-lt"/>
              <a:cs typeface="Times New Roman" pitchFamily="18" charset="0"/>
            </a:endParaRPr>
          </a:p>
        </p:txBody>
      </p:sp>
      <p:sp>
        <p:nvSpPr>
          <p:cNvPr id="4" name="Rectangle 3"/>
          <p:cNvSpPr/>
          <p:nvPr/>
        </p:nvSpPr>
        <p:spPr>
          <a:xfrm>
            <a:off x="395536" y="6381328"/>
            <a:ext cx="7488832" cy="307777"/>
          </a:xfrm>
          <a:prstGeom prst="rect">
            <a:avLst/>
          </a:prstGeom>
        </p:spPr>
        <p:txBody>
          <a:bodyPr wrap="square">
            <a:spAutoFit/>
          </a:bodyPr>
          <a:lstStyle/>
          <a:p>
            <a:r>
              <a:rPr lang="en-US" sz="1400" dirty="0" smtClean="0"/>
              <a:t>Source: ECA simulation; * Percentage point change in 2045 (with vs. without </a:t>
            </a:r>
            <a:r>
              <a:rPr lang="en-US" sz="1400" dirty="0" err="1" smtClean="0"/>
              <a:t>AfCFTA</a:t>
            </a:r>
            <a:r>
              <a:rPr lang="en-US" sz="1400" dirty="0" smtClean="0"/>
              <a:t>)</a:t>
            </a:r>
            <a:endParaRPr lang="fr-FR" sz="1400" dirty="0"/>
          </a:p>
        </p:txBody>
      </p:sp>
      <p:sp>
        <p:nvSpPr>
          <p:cNvPr id="5" name="ZoneTexte 4"/>
          <p:cNvSpPr txBox="1"/>
          <p:nvPr/>
        </p:nvSpPr>
        <p:spPr>
          <a:xfrm>
            <a:off x="323528" y="908720"/>
            <a:ext cx="8496944" cy="307777"/>
          </a:xfrm>
          <a:prstGeom prst="rect">
            <a:avLst/>
          </a:prstGeom>
          <a:noFill/>
        </p:spPr>
        <p:txBody>
          <a:bodyPr wrap="square" rtlCol="0">
            <a:spAutoFit/>
          </a:bodyPr>
          <a:lstStyle/>
          <a:p>
            <a:r>
              <a:rPr lang="en-US" sz="1400" b="1" dirty="0" smtClean="0"/>
              <a:t>Table 5: Evolution of poverty rates in Morocco by </a:t>
            </a:r>
            <a:r>
              <a:rPr lang="en-US" sz="1400" b="1" dirty="0" smtClean="0"/>
              <a:t>employment status- </a:t>
            </a:r>
            <a:r>
              <a:rPr lang="en-US" sz="1400" b="1" dirty="0" smtClean="0"/>
              <a:t>without and with the </a:t>
            </a:r>
            <a:r>
              <a:rPr lang="en-US" sz="1400" b="1" dirty="0" err="1" smtClean="0"/>
              <a:t>AfCFTA</a:t>
            </a:r>
            <a:endParaRPr lang="fr-FR" sz="1400" b="1" dirty="0"/>
          </a:p>
        </p:txBody>
      </p:sp>
      <p:graphicFrame>
        <p:nvGraphicFramePr>
          <p:cNvPr id="6" name="Tableau 5"/>
          <p:cNvGraphicFramePr>
            <a:graphicFrameLocks noGrp="1"/>
          </p:cNvGraphicFramePr>
          <p:nvPr/>
        </p:nvGraphicFramePr>
        <p:xfrm>
          <a:off x="179512" y="1340768"/>
          <a:ext cx="8712969" cy="4752529"/>
        </p:xfrm>
        <a:graphic>
          <a:graphicData uri="http://schemas.openxmlformats.org/drawingml/2006/table">
            <a:tbl>
              <a:tblPr/>
              <a:tblGrid>
                <a:gridCol w="720080"/>
                <a:gridCol w="402764"/>
                <a:gridCol w="605348"/>
                <a:gridCol w="504056"/>
                <a:gridCol w="399262"/>
                <a:gridCol w="486079"/>
                <a:gridCol w="561420"/>
                <a:gridCol w="516460"/>
                <a:gridCol w="561420"/>
                <a:gridCol w="430789"/>
                <a:gridCol w="517066"/>
                <a:gridCol w="517066"/>
                <a:gridCol w="516460"/>
                <a:gridCol w="430789"/>
                <a:gridCol w="517066"/>
                <a:gridCol w="516460"/>
                <a:gridCol w="510384"/>
              </a:tblGrid>
              <a:tr h="401536">
                <a:tc rowSpan="3">
                  <a:txBody>
                    <a:bodyPr/>
                    <a:lstStyle/>
                    <a:p>
                      <a:pPr>
                        <a:lnSpc>
                          <a:spcPct val="115000"/>
                        </a:lnSpc>
                      </a:pPr>
                      <a:endParaRPr lang="fr-FR" sz="1100" dirty="0">
                        <a:latin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15000"/>
                        </a:lnSpc>
                        <a:spcAft>
                          <a:spcPts val="0"/>
                        </a:spcAft>
                      </a:pPr>
                      <a:r>
                        <a:rPr lang="fr-FR" sz="1100" dirty="0" err="1" smtClean="0">
                          <a:solidFill>
                            <a:srgbClr val="000000"/>
                          </a:solidFill>
                          <a:latin typeface="Calibri"/>
                          <a:ea typeface="Times New Roman"/>
                          <a:cs typeface="Calibri"/>
                        </a:rPr>
                        <a:t>Unemployed</a:t>
                      </a:r>
                      <a:r>
                        <a:rPr lang="fr-FR" sz="1100" dirty="0" smtClean="0">
                          <a:solidFill>
                            <a:srgbClr val="000000"/>
                          </a:solidFill>
                          <a:latin typeface="Calibri"/>
                          <a:ea typeface="Times New Roman"/>
                          <a:cs typeface="Calibri"/>
                        </a:rPr>
                        <a:t> and inactive people</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dirty="0"/>
                    </a:p>
                  </a:txBody>
                  <a:tcPr/>
                </a:tc>
                <a:tc gridSpan="4">
                  <a:txBody>
                    <a:bodyPr/>
                    <a:lstStyle/>
                    <a:p>
                      <a:pPr algn="ctr">
                        <a:lnSpc>
                          <a:spcPct val="115000"/>
                        </a:lnSpc>
                        <a:spcAft>
                          <a:spcPts val="0"/>
                        </a:spcAft>
                      </a:pPr>
                      <a:r>
                        <a:rPr lang="fr-FR" sz="1100" dirty="0" err="1" smtClean="0">
                          <a:solidFill>
                            <a:srgbClr val="000000"/>
                          </a:solidFill>
                          <a:latin typeface="Calibri"/>
                          <a:ea typeface="Calibri"/>
                          <a:cs typeface="Calibri"/>
                        </a:rPr>
                        <a:t>Farmers</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spcAft>
                          <a:spcPts val="0"/>
                        </a:spcAft>
                      </a:pPr>
                      <a:r>
                        <a:rPr lang="fr-FR" sz="1100" dirty="0" smtClean="0">
                          <a:solidFill>
                            <a:srgbClr val="000000"/>
                          </a:solidFill>
                          <a:latin typeface="Calibri"/>
                          <a:ea typeface="Times New Roman"/>
                          <a:cs typeface="Calibri"/>
                        </a:rPr>
                        <a:t>Self-</a:t>
                      </a:r>
                      <a:r>
                        <a:rPr lang="fr-FR" sz="1100" dirty="0" err="1" smtClean="0">
                          <a:solidFill>
                            <a:srgbClr val="000000"/>
                          </a:solidFill>
                          <a:latin typeface="Calibri"/>
                          <a:ea typeface="Times New Roman"/>
                          <a:cs typeface="Calibri"/>
                        </a:rPr>
                        <a:t>employed</a:t>
                      </a:r>
                      <a:r>
                        <a:rPr lang="fr-FR" sz="1100" dirty="0" smtClean="0">
                          <a:solidFill>
                            <a:srgbClr val="000000"/>
                          </a:solidFill>
                          <a:latin typeface="Calibri"/>
                          <a:ea typeface="Times New Roman"/>
                          <a:cs typeface="Calibri"/>
                        </a:rPr>
                        <a:t> non-</a:t>
                      </a:r>
                      <a:r>
                        <a:rPr lang="fr-FR" sz="1100" dirty="0" err="1" smtClean="0">
                          <a:solidFill>
                            <a:srgbClr val="000000"/>
                          </a:solidFill>
                          <a:latin typeface="Calibri"/>
                          <a:ea typeface="Times New Roman"/>
                          <a:cs typeface="Calibri"/>
                        </a:rPr>
                        <a:t>farmers</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gridSpan="4">
                  <a:txBody>
                    <a:bodyPr/>
                    <a:lstStyle/>
                    <a:p>
                      <a:pPr algn="ctr">
                        <a:lnSpc>
                          <a:spcPct val="115000"/>
                        </a:lnSpc>
                        <a:spcAft>
                          <a:spcPts val="0"/>
                        </a:spcAft>
                      </a:pPr>
                      <a:r>
                        <a:rPr lang="fr-FR" sz="1100" dirty="0" err="1" smtClean="0">
                          <a:solidFill>
                            <a:srgbClr val="000000"/>
                          </a:solidFill>
                          <a:latin typeface="Calibri"/>
                          <a:ea typeface="Times New Roman"/>
                          <a:cs typeface="Calibri"/>
                        </a:rPr>
                        <a:t>Formal</a:t>
                      </a:r>
                      <a:r>
                        <a:rPr lang="fr-FR" sz="1100" dirty="0" smtClean="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sector</a:t>
                      </a:r>
                      <a:r>
                        <a:rPr lang="fr-FR" sz="1100" baseline="0" dirty="0" smtClean="0">
                          <a:solidFill>
                            <a:srgbClr val="000000"/>
                          </a:solidFill>
                          <a:latin typeface="Calibri"/>
                          <a:ea typeface="Times New Roman"/>
                          <a:cs typeface="Calibri"/>
                        </a:rPr>
                        <a:t> </a:t>
                      </a:r>
                      <a:r>
                        <a:rPr lang="fr-FR" sz="1100" baseline="0" dirty="0" err="1" smtClean="0">
                          <a:solidFill>
                            <a:srgbClr val="000000"/>
                          </a:solidFill>
                          <a:latin typeface="Calibri"/>
                          <a:ea typeface="Times New Roman"/>
                          <a:cs typeface="Calibri"/>
                        </a:rPr>
                        <a:t>employees</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r>
              <a:tr h="194705">
                <a:tc vMerge="1">
                  <a:txBody>
                    <a:bodyPr/>
                    <a:lstStyle/>
                    <a:p>
                      <a:endParaRPr lang="fr-FR"/>
                    </a:p>
                  </a:txBody>
                  <a:tcPr/>
                </a:tc>
                <a:tc rowSpan="2">
                  <a:txBody>
                    <a:bodyPr/>
                    <a:lstStyle/>
                    <a:p>
                      <a:pPr algn="ctr">
                        <a:lnSpc>
                          <a:spcPct val="115000"/>
                        </a:lnSpc>
                        <a:spcAft>
                          <a:spcPts val="0"/>
                        </a:spcAft>
                      </a:pPr>
                      <a:r>
                        <a:rPr lang="fr-FR" sz="1100">
                          <a:solidFill>
                            <a:srgbClr val="000000"/>
                          </a:solidFill>
                          <a:latin typeface="Calibri"/>
                          <a:ea typeface="Times New Roman"/>
                          <a:cs typeface="Calibri"/>
                        </a:rPr>
                        <a:t>2014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100">
                          <a:solidFill>
                            <a:srgbClr val="000000"/>
                          </a:solidFill>
                          <a:latin typeface="Calibri"/>
                          <a:ea typeface="Times New Roman"/>
                          <a:cs typeface="Calibri"/>
                        </a:rPr>
                        <a:t>2045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r">
                        <a:lnSpc>
                          <a:spcPct val="115000"/>
                        </a:lnSpc>
                        <a:spcAft>
                          <a:spcPts val="0"/>
                        </a:spcAft>
                      </a:pPr>
                      <a:r>
                        <a:rPr lang="fr-FR" sz="1100">
                          <a:solidFill>
                            <a:srgbClr val="000000"/>
                          </a:solidFill>
                          <a:latin typeface="Calibri"/>
                          <a:ea typeface="Times New Roman"/>
                          <a:cs typeface="Calibri"/>
                        </a:rPr>
                        <a:t>Variation*</a:t>
                      </a:r>
                      <a:endParaRPr lang="fr-FR" sz="1100">
                        <a:latin typeface="Calibri"/>
                        <a:ea typeface="Calibri"/>
                        <a:cs typeface="Arial"/>
                      </a:endParaRPr>
                    </a:p>
                  </a:txBody>
                  <a:tcPr marL="30427" marR="30427"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100">
                          <a:solidFill>
                            <a:srgbClr val="000000"/>
                          </a:solidFill>
                          <a:latin typeface="Calibri"/>
                          <a:ea typeface="Times New Roman"/>
                          <a:cs typeface="Calibri"/>
                        </a:rPr>
                        <a:t>2014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100">
                          <a:solidFill>
                            <a:srgbClr val="000000"/>
                          </a:solidFill>
                          <a:latin typeface="Calibri"/>
                          <a:ea typeface="Times New Roman"/>
                          <a:cs typeface="Calibri"/>
                        </a:rPr>
                        <a:t>2045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r">
                        <a:lnSpc>
                          <a:spcPct val="115000"/>
                        </a:lnSpc>
                        <a:spcAft>
                          <a:spcPts val="0"/>
                        </a:spcAft>
                      </a:pPr>
                      <a:r>
                        <a:rPr lang="fr-FR" sz="1100">
                          <a:solidFill>
                            <a:srgbClr val="000000"/>
                          </a:solidFill>
                          <a:latin typeface="Calibri"/>
                          <a:ea typeface="Times New Roman"/>
                          <a:cs typeface="Calibri"/>
                        </a:rPr>
                        <a:t>Variation*</a:t>
                      </a:r>
                      <a:endParaRPr lang="fr-FR" sz="1100">
                        <a:latin typeface="Calibri"/>
                        <a:ea typeface="Calibri"/>
                        <a:cs typeface="Arial"/>
                      </a:endParaRPr>
                    </a:p>
                  </a:txBody>
                  <a:tcPr marL="30427" marR="30427"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100">
                          <a:solidFill>
                            <a:srgbClr val="000000"/>
                          </a:solidFill>
                          <a:latin typeface="Calibri"/>
                          <a:ea typeface="Times New Roman"/>
                          <a:cs typeface="Calibri"/>
                        </a:rPr>
                        <a:t>2014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100">
                          <a:solidFill>
                            <a:srgbClr val="000000"/>
                          </a:solidFill>
                          <a:latin typeface="Calibri"/>
                          <a:ea typeface="Times New Roman"/>
                          <a:cs typeface="Calibri"/>
                        </a:rPr>
                        <a:t>2045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r">
                        <a:lnSpc>
                          <a:spcPct val="115000"/>
                        </a:lnSpc>
                        <a:spcAft>
                          <a:spcPts val="0"/>
                        </a:spcAft>
                      </a:pPr>
                      <a:r>
                        <a:rPr lang="fr-FR" sz="1100">
                          <a:solidFill>
                            <a:srgbClr val="000000"/>
                          </a:solidFill>
                          <a:latin typeface="Calibri"/>
                          <a:ea typeface="Times New Roman"/>
                          <a:cs typeface="Calibri"/>
                        </a:rPr>
                        <a:t>Variation*</a:t>
                      </a:r>
                      <a:endParaRPr lang="fr-FR" sz="1100">
                        <a:latin typeface="Calibri"/>
                        <a:ea typeface="Calibri"/>
                        <a:cs typeface="Arial"/>
                      </a:endParaRPr>
                    </a:p>
                  </a:txBody>
                  <a:tcPr marL="30427" marR="30427"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fr-FR" sz="1100">
                          <a:solidFill>
                            <a:srgbClr val="000000"/>
                          </a:solidFill>
                          <a:latin typeface="Calibri"/>
                          <a:ea typeface="Times New Roman"/>
                          <a:cs typeface="Calibri"/>
                        </a:rPr>
                        <a:t>2014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fr-FR" sz="1100">
                          <a:solidFill>
                            <a:srgbClr val="000000"/>
                          </a:solidFill>
                          <a:latin typeface="Calibri"/>
                          <a:ea typeface="Times New Roman"/>
                          <a:cs typeface="Calibri"/>
                        </a:rPr>
                        <a:t>2045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r">
                        <a:lnSpc>
                          <a:spcPct val="115000"/>
                        </a:lnSpc>
                        <a:spcAft>
                          <a:spcPts val="0"/>
                        </a:spcAft>
                      </a:pPr>
                      <a:r>
                        <a:rPr lang="fr-FR" sz="1100">
                          <a:solidFill>
                            <a:srgbClr val="000000"/>
                          </a:solidFill>
                          <a:latin typeface="Calibri"/>
                          <a:ea typeface="Times New Roman"/>
                          <a:cs typeface="Calibri"/>
                        </a:rPr>
                        <a:t>Variation*</a:t>
                      </a:r>
                      <a:endParaRPr lang="fr-FR" sz="1100">
                        <a:latin typeface="Calibri"/>
                        <a:ea typeface="Calibri"/>
                        <a:cs typeface="Arial"/>
                      </a:endParaRPr>
                    </a:p>
                  </a:txBody>
                  <a:tcPr marL="30427" marR="30427"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1345">
                <a:tc vMerge="1">
                  <a:txBody>
                    <a:bodyPr/>
                    <a:lstStyle/>
                    <a:p>
                      <a:endParaRPr lang="fr-FR"/>
                    </a:p>
                  </a:txBody>
                  <a:tcPr/>
                </a:tc>
                <a:tc vMerge="1">
                  <a:txBody>
                    <a:bodyPr/>
                    <a:lstStyle/>
                    <a:p>
                      <a:endParaRPr lang="fr-FR"/>
                    </a:p>
                  </a:txBody>
                  <a:tcPr/>
                </a:tc>
                <a:tc>
                  <a:txBody>
                    <a:bodyPr/>
                    <a:lstStyle/>
                    <a:p>
                      <a:pPr algn="just">
                        <a:lnSpc>
                          <a:spcPct val="115000"/>
                        </a:lnSpc>
                        <a:spcAft>
                          <a:spcPts val="0"/>
                        </a:spcAft>
                      </a:pPr>
                      <a:r>
                        <a:rPr lang="fr-FR" sz="1100" dirty="0" err="1" smtClean="0">
                          <a:solidFill>
                            <a:srgbClr val="000000"/>
                          </a:solidFill>
                          <a:latin typeface="Calibri"/>
                          <a:ea typeface="Calibri"/>
                          <a:cs typeface="Calibri"/>
                        </a:rPr>
                        <a:t>Without</a:t>
                      </a:r>
                      <a:r>
                        <a:rPr lang="fr-FR" sz="1100" baseline="0" dirty="0" smtClean="0">
                          <a:solidFill>
                            <a:srgbClr val="000000"/>
                          </a:solidFill>
                          <a:latin typeface="Calibri"/>
                          <a:ea typeface="Calibri"/>
                          <a:cs typeface="Calibri"/>
                        </a:rPr>
                        <a:t> </a:t>
                      </a:r>
                      <a:r>
                        <a:rPr lang="fr-FR" sz="1100" baseline="0" dirty="0" err="1" smtClean="0">
                          <a:solidFill>
                            <a:srgbClr val="000000"/>
                          </a:solidFill>
                          <a:latin typeface="Calibri"/>
                          <a:ea typeface="Calibri"/>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1100" dirty="0" err="1" smtClean="0">
                          <a:solidFill>
                            <a:srgbClr val="000000"/>
                          </a:solidFill>
                          <a:latin typeface="Calibri"/>
                          <a:ea typeface="Times New Roman"/>
                          <a:cs typeface="Calibri"/>
                        </a:rPr>
                        <a:t>With</a:t>
                      </a:r>
                      <a:r>
                        <a:rPr lang="fr-FR" sz="1100" baseline="0" dirty="0" smtClean="0">
                          <a:solidFill>
                            <a:srgbClr val="000000"/>
                          </a:solidFill>
                          <a:latin typeface="Calibri"/>
                          <a:ea typeface="Times New Roman"/>
                          <a:cs typeface="Calibri"/>
                        </a:rPr>
                        <a:t> </a:t>
                      </a:r>
                      <a:r>
                        <a:rPr lang="fr-FR" sz="1100" baseline="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just">
                        <a:lnSpc>
                          <a:spcPct val="115000"/>
                        </a:lnSpc>
                        <a:spcAft>
                          <a:spcPts val="0"/>
                        </a:spcAft>
                      </a:pPr>
                      <a:r>
                        <a:rPr lang="fr-FR" sz="1100" dirty="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Without</a:t>
                      </a:r>
                      <a:r>
                        <a:rPr lang="fr-FR" sz="1100" dirty="0" smtClean="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1100" dirty="0" err="1" smtClean="0">
                          <a:solidFill>
                            <a:srgbClr val="000000"/>
                          </a:solidFill>
                          <a:latin typeface="Calibri"/>
                          <a:ea typeface="Times New Roman"/>
                          <a:cs typeface="Calibri"/>
                        </a:rPr>
                        <a:t>With</a:t>
                      </a:r>
                      <a:r>
                        <a:rPr lang="fr-FR" sz="1100" dirty="0" smtClean="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just">
                        <a:lnSpc>
                          <a:spcPct val="115000"/>
                        </a:lnSpc>
                        <a:spcAft>
                          <a:spcPts val="0"/>
                        </a:spcAft>
                      </a:pPr>
                      <a:r>
                        <a:rPr lang="fr-FR" sz="1100" dirty="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With</a:t>
                      </a:r>
                      <a:r>
                        <a:rPr lang="fr-FR" sz="1100" baseline="0" dirty="0" smtClean="0">
                          <a:solidFill>
                            <a:srgbClr val="000000"/>
                          </a:solidFill>
                          <a:latin typeface="Calibri"/>
                          <a:ea typeface="Times New Roman"/>
                          <a:cs typeface="Calibri"/>
                        </a:rPr>
                        <a:t> </a:t>
                      </a:r>
                      <a:r>
                        <a:rPr lang="fr-FR" sz="1100" baseline="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1100" dirty="0" err="1" smtClean="0">
                          <a:solidFill>
                            <a:srgbClr val="000000"/>
                          </a:solidFill>
                          <a:latin typeface="Calibri"/>
                          <a:ea typeface="Calibri"/>
                          <a:cs typeface="Calibri"/>
                        </a:rPr>
                        <a:t>With</a:t>
                      </a:r>
                      <a:r>
                        <a:rPr lang="fr-FR" sz="1100" baseline="0" dirty="0" smtClean="0">
                          <a:solidFill>
                            <a:srgbClr val="000000"/>
                          </a:solidFill>
                          <a:latin typeface="Calibri"/>
                          <a:ea typeface="Calibri"/>
                          <a:cs typeface="Calibri"/>
                        </a:rPr>
                        <a:t> </a:t>
                      </a:r>
                      <a:r>
                        <a:rPr lang="fr-FR" sz="1100" baseline="0" dirty="0" err="1" smtClean="0">
                          <a:solidFill>
                            <a:srgbClr val="000000"/>
                          </a:solidFill>
                          <a:latin typeface="Calibri"/>
                          <a:ea typeface="Calibri"/>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vMerge="1">
                  <a:txBody>
                    <a:bodyPr/>
                    <a:lstStyle/>
                    <a:p>
                      <a:endParaRPr lang="fr-FR"/>
                    </a:p>
                  </a:txBody>
                  <a:tcPr/>
                </a:tc>
                <a:tc>
                  <a:txBody>
                    <a:bodyPr/>
                    <a:lstStyle/>
                    <a:p>
                      <a:pPr algn="just">
                        <a:lnSpc>
                          <a:spcPct val="115000"/>
                        </a:lnSpc>
                        <a:spcAft>
                          <a:spcPts val="0"/>
                        </a:spcAft>
                      </a:pPr>
                      <a:r>
                        <a:rPr lang="fr-FR" sz="1100" dirty="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With</a:t>
                      </a:r>
                      <a:r>
                        <a:rPr lang="fr-FR" sz="1100" baseline="0" dirty="0" smtClean="0">
                          <a:solidFill>
                            <a:srgbClr val="000000"/>
                          </a:solidFill>
                          <a:latin typeface="Calibri"/>
                          <a:ea typeface="Times New Roman"/>
                          <a:cs typeface="Calibri"/>
                        </a:rPr>
                        <a:t> </a:t>
                      </a:r>
                      <a:r>
                        <a:rPr lang="fr-FR" sz="1100" baseline="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1100" dirty="0" err="1" smtClean="0">
                          <a:solidFill>
                            <a:srgbClr val="000000"/>
                          </a:solidFill>
                          <a:latin typeface="Calibri"/>
                          <a:ea typeface="Times New Roman"/>
                          <a:cs typeface="Calibri"/>
                        </a:rPr>
                        <a:t>With</a:t>
                      </a:r>
                      <a:r>
                        <a:rPr lang="fr-FR" sz="1100" dirty="0" smtClean="0">
                          <a:solidFill>
                            <a:srgbClr val="000000"/>
                          </a:solidFill>
                          <a:latin typeface="Calibri"/>
                          <a:ea typeface="Times New Roman"/>
                          <a:cs typeface="Calibri"/>
                        </a:rPr>
                        <a:t> </a:t>
                      </a:r>
                      <a:r>
                        <a:rPr lang="fr-FR" sz="1100" dirty="0" err="1" smtClean="0">
                          <a:solidFill>
                            <a:srgbClr val="000000"/>
                          </a:solidFill>
                          <a:latin typeface="Calibri"/>
                          <a:ea typeface="Times New Roman"/>
                          <a:cs typeface="Calibri"/>
                        </a:rPr>
                        <a:t>AfCFTA</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661614">
                <a:tc>
                  <a:txBody>
                    <a:bodyPr/>
                    <a:lstStyle/>
                    <a:p>
                      <a:pPr algn="just">
                        <a:lnSpc>
                          <a:spcPct val="115000"/>
                        </a:lnSpc>
                        <a:spcAft>
                          <a:spcPts val="0"/>
                        </a:spcAft>
                      </a:pPr>
                      <a:r>
                        <a:rPr lang="en-US" sz="1100" b="0" u="none" strike="noStrike" dirty="0" smtClean="0">
                          <a:effectLst/>
                        </a:rPr>
                        <a:t>National poverty line</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0,7%</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0,7%</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9,2%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-0,02</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1,7%</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1,7%</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4,8%</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2031">
                <a:tc>
                  <a:txBody>
                    <a:bodyPr/>
                    <a:lstStyle/>
                    <a:p>
                      <a:pPr algn="l">
                        <a:lnSpc>
                          <a:spcPct val="115000"/>
                        </a:lnSpc>
                        <a:spcAft>
                          <a:spcPts val="0"/>
                        </a:spcAft>
                      </a:pPr>
                      <a:r>
                        <a:rPr lang="en-US" sz="1100" b="0" i="0" u="none" strike="noStrike" dirty="0" smtClean="0">
                          <a:effectLst/>
                        </a:rPr>
                        <a:t>International poverty line (</a:t>
                      </a:r>
                      <a:r>
                        <a:rPr lang="en-US" sz="1100" b="1" i="0" u="none" strike="noStrike" dirty="0" smtClean="0">
                          <a:effectLst/>
                        </a:rPr>
                        <a:t>$1.9</a:t>
                      </a:r>
                      <a:r>
                        <a:rPr lang="en-US" sz="1100" b="0" i="0" u="none" strike="noStrike" dirty="0" smtClean="0">
                          <a:effectLst/>
                        </a:rPr>
                        <a:t>/day/person</a:t>
                      </a:r>
                      <a:endParaRPr lang="fr-FR" sz="1100" dirty="0">
                        <a:latin typeface="+mn-lt"/>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1,0%</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-0,002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-0,003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1,0%</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-0,002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267">
                <a:tc>
                  <a:txBody>
                    <a:bodyPr/>
                    <a:lstStyle/>
                    <a:p>
                      <a:pPr algn="l" fontAlgn="ctr"/>
                      <a:r>
                        <a:rPr lang="en-US" sz="1100" b="0" u="none" strike="noStrike" dirty="0" smtClean="0">
                          <a:effectLst/>
                        </a:rPr>
                        <a:t>International poverty line (</a:t>
                      </a:r>
                      <a:r>
                        <a:rPr lang="en-US" sz="1100" b="1" u="none" strike="noStrike" dirty="0" smtClean="0">
                          <a:effectLst/>
                        </a:rPr>
                        <a:t>$3.2</a:t>
                      </a:r>
                      <a:r>
                        <a:rPr lang="en-US" sz="1100" b="0" u="none" strike="noStrike" dirty="0" smtClean="0">
                          <a:effectLst/>
                        </a:rPr>
                        <a:t>/day/person)</a:t>
                      </a:r>
                      <a:endParaRPr lang="en-US" sz="1100" b="0" i="0" u="none" strike="noStrike" dirty="0">
                        <a:solidFill>
                          <a:srgbClr val="000000"/>
                        </a:solidFill>
                        <a:effectLst/>
                        <a:latin typeface="Times New Roman" panose="02020603050405020304" pitchFamily="18" charset="0"/>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5,4%</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-0,03</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8,9%</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3,0%</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3,0%</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7,8%</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2,1%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2,1%</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22031">
                <a:tc>
                  <a:txBody>
                    <a:bodyPr/>
                    <a:lstStyle/>
                    <a:p>
                      <a:pPr algn="l">
                        <a:lnSpc>
                          <a:spcPct val="115000"/>
                        </a:lnSpc>
                        <a:spcAft>
                          <a:spcPts val="0"/>
                        </a:spcAft>
                      </a:pPr>
                      <a:r>
                        <a:rPr lang="en-US" sz="1100" b="0" u="none" strike="noStrike" dirty="0" smtClean="0">
                          <a:effectLst/>
                        </a:rPr>
                        <a:t>International poverty line (</a:t>
                      </a:r>
                      <a:r>
                        <a:rPr lang="en-US" sz="1100" b="1" u="none" strike="noStrike" dirty="0" smtClean="0">
                          <a:effectLst/>
                        </a:rPr>
                        <a:t>$5.5</a:t>
                      </a:r>
                      <a:r>
                        <a:rPr lang="en-US" sz="1100" b="0" u="none" strike="noStrike" dirty="0" smtClean="0">
                          <a:effectLst/>
                        </a:rPr>
                        <a:t>/day/person</a:t>
                      </a:r>
                      <a:endParaRPr lang="fr-FR" sz="1100" dirty="0">
                        <a:latin typeface="+mn-lt"/>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23,8%</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5,6%</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-0,06</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53,2%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30,1%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30,0%</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-0,09</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36,9%</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13,3%</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13,2%</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-0,11</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30,5%</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7,8%</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a:solidFill>
                            <a:srgbClr val="000000"/>
                          </a:solidFill>
                          <a:latin typeface="Calibri"/>
                          <a:ea typeface="Times New Roman"/>
                          <a:cs typeface="Calibri"/>
                        </a:rPr>
                        <a:t>7,8%</a:t>
                      </a:r>
                      <a:endParaRPr lang="fr-FR" sz="110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fr-FR" sz="1100" dirty="0">
                          <a:solidFill>
                            <a:srgbClr val="000000"/>
                          </a:solidFill>
                          <a:latin typeface="Calibri"/>
                          <a:ea typeface="Times New Roman"/>
                          <a:cs typeface="Calibri"/>
                        </a:rPr>
                        <a:t>-0,09</a:t>
                      </a:r>
                      <a:endParaRPr lang="fr-FR" sz="1100" dirty="0">
                        <a:latin typeface="Calibri"/>
                        <a:ea typeface="Calibri"/>
                        <a:cs typeface="Arial"/>
                      </a:endParaRPr>
                    </a:p>
                  </a:txBody>
                  <a:tcPr marL="30427" marR="30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6926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2800" b="1" dirty="0" smtClean="0">
                <a:solidFill>
                  <a:schemeClr val="bg1"/>
                </a:solidFill>
                <a:ea typeface="Calibri" pitchFamily="34" charset="0"/>
                <a:cs typeface="Times New Roman" pitchFamily="18" charset="0"/>
              </a:rPr>
              <a:t>The impact </a:t>
            </a:r>
            <a:r>
              <a:rPr lang="en-US" sz="2800" b="1" dirty="0" smtClean="0">
                <a:cs typeface="Times New Roman" pitchFamily="18" charset="0"/>
              </a:rPr>
              <a:t>on </a:t>
            </a:r>
            <a:r>
              <a:rPr lang="en-US" sz="2800" b="1" dirty="0" smtClean="0">
                <a:cs typeface="Times New Roman" pitchFamily="18" charset="0"/>
              </a:rPr>
              <a:t>poverty by employment status</a:t>
            </a:r>
            <a:endParaRPr lang="fr-FR" sz="2800" b="1" i="1" u="sng" dirty="0">
              <a:solidFill>
                <a:schemeClr val="bg1"/>
              </a:solidFill>
              <a:cs typeface="Times New Roman" pitchFamily="18" charset="0"/>
            </a:endParaRPr>
          </a:p>
        </p:txBody>
      </p:sp>
      <p:sp>
        <p:nvSpPr>
          <p:cNvPr id="4" name="Rectangle 3"/>
          <p:cNvSpPr/>
          <p:nvPr/>
        </p:nvSpPr>
        <p:spPr>
          <a:xfrm>
            <a:off x="539552" y="6581001"/>
            <a:ext cx="7488832" cy="276999"/>
          </a:xfrm>
          <a:prstGeom prst="rect">
            <a:avLst/>
          </a:prstGeom>
        </p:spPr>
        <p:txBody>
          <a:bodyPr wrap="square">
            <a:spAutoFit/>
          </a:bodyPr>
          <a:lstStyle/>
          <a:p>
            <a:r>
              <a:rPr lang="en-US" sz="1200" dirty="0" smtClean="0"/>
              <a:t>Source: ECA simulation</a:t>
            </a:r>
            <a:endParaRPr lang="fr-FR" sz="1200" dirty="0"/>
          </a:p>
        </p:txBody>
      </p:sp>
      <p:sp>
        <p:nvSpPr>
          <p:cNvPr id="5" name="Rectangle 4"/>
          <p:cNvSpPr/>
          <p:nvPr/>
        </p:nvSpPr>
        <p:spPr>
          <a:xfrm>
            <a:off x="683568" y="980728"/>
            <a:ext cx="7776864" cy="523220"/>
          </a:xfrm>
          <a:prstGeom prst="rect">
            <a:avLst/>
          </a:prstGeom>
        </p:spPr>
        <p:txBody>
          <a:bodyPr wrap="square">
            <a:spAutoFit/>
          </a:bodyPr>
          <a:lstStyle/>
          <a:p>
            <a:pPr algn="ctr"/>
            <a:r>
              <a:rPr lang="en-US" sz="1400" b="1" dirty="0" smtClean="0"/>
              <a:t>Figure 16: Number of people moving out of poverty by national poverty line and employment status </a:t>
            </a:r>
            <a:r>
              <a:rPr lang="en-US" sz="1400" b="1" dirty="0" smtClean="0"/>
              <a:t>without </a:t>
            </a:r>
            <a:r>
              <a:rPr lang="en-US" sz="1400" b="1" dirty="0" smtClean="0"/>
              <a:t>vs. with </a:t>
            </a:r>
            <a:r>
              <a:rPr lang="en-US" sz="1400" b="1" dirty="0" err="1" smtClean="0"/>
              <a:t>AfCFTA</a:t>
            </a:r>
            <a:r>
              <a:rPr lang="en-US" sz="1400" b="1" dirty="0" smtClean="0"/>
              <a:t> </a:t>
            </a:r>
            <a:r>
              <a:rPr lang="en-US" sz="1400" b="1" dirty="0" smtClean="0"/>
              <a:t>in 2045 - thousands</a:t>
            </a:r>
            <a:endParaRPr lang="fr-FR" sz="1400" b="1" dirty="0"/>
          </a:p>
        </p:txBody>
      </p:sp>
      <p:sp>
        <p:nvSpPr>
          <p:cNvPr id="7" name="Rectangle 6"/>
          <p:cNvSpPr/>
          <p:nvPr/>
        </p:nvSpPr>
        <p:spPr>
          <a:xfrm>
            <a:off x="611560" y="3645024"/>
            <a:ext cx="8064896" cy="553998"/>
          </a:xfrm>
          <a:prstGeom prst="rect">
            <a:avLst/>
          </a:prstGeom>
        </p:spPr>
        <p:txBody>
          <a:bodyPr wrap="square">
            <a:spAutoFit/>
          </a:bodyPr>
          <a:lstStyle/>
          <a:p>
            <a:r>
              <a:rPr lang="en-US" sz="1400" b="1" dirty="0" smtClean="0"/>
              <a:t>Figure 17: Change in the number of people following implementation of the </a:t>
            </a:r>
            <a:r>
              <a:rPr lang="en-US" sz="1400" b="1" dirty="0" err="1" smtClean="0"/>
              <a:t>AfCFTA</a:t>
            </a:r>
            <a:r>
              <a:rPr lang="en-US" sz="1400" b="1" dirty="0" smtClean="0"/>
              <a:t> by national poverty line and employment status </a:t>
            </a:r>
            <a:r>
              <a:rPr lang="en-US" sz="1400" b="1" dirty="0" smtClean="0"/>
              <a:t>(as compared </a:t>
            </a:r>
            <a:r>
              <a:rPr lang="en-US" sz="1400" b="1" dirty="0" smtClean="0"/>
              <a:t>to a situation without the </a:t>
            </a:r>
            <a:r>
              <a:rPr lang="en-US" sz="1400" b="1" dirty="0" err="1" smtClean="0"/>
              <a:t>AfCFTA</a:t>
            </a:r>
            <a:r>
              <a:rPr lang="en-US" sz="1400" b="1" dirty="0" smtClean="0"/>
              <a:t> </a:t>
            </a:r>
            <a:r>
              <a:rPr lang="en-US" sz="1400" b="1" dirty="0" smtClean="0"/>
              <a:t>)in 2045- %</a:t>
            </a:r>
            <a:r>
              <a:rPr lang="en-US" sz="1600" b="1" dirty="0" smtClean="0"/>
              <a:t>.</a:t>
            </a:r>
            <a:endParaRPr lang="fr-FR" sz="1600" b="1" dirty="0"/>
          </a:p>
        </p:txBody>
      </p:sp>
      <p:graphicFrame>
        <p:nvGraphicFramePr>
          <p:cNvPr id="9" name="Graphique 8"/>
          <p:cNvGraphicFramePr/>
          <p:nvPr/>
        </p:nvGraphicFramePr>
        <p:xfrm>
          <a:off x="467544" y="1484784"/>
          <a:ext cx="8208912" cy="22322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p:cNvGraphicFramePr/>
          <p:nvPr/>
        </p:nvGraphicFramePr>
        <p:xfrm>
          <a:off x="323528" y="4293096"/>
          <a:ext cx="8496944" cy="208823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3600" b="1" dirty="0" smtClean="0">
                <a:solidFill>
                  <a:schemeClr val="bg1"/>
                </a:solidFill>
                <a:latin typeface="+mj-lt"/>
                <a:ea typeface="Calibri" pitchFamily="34" charset="0"/>
                <a:cs typeface="Times New Roman" pitchFamily="18" charset="0"/>
              </a:rPr>
              <a:t>Conclusion</a:t>
            </a:r>
            <a:endParaRPr lang="fr-FR" sz="3600" b="1" i="1" u="sng" dirty="0">
              <a:solidFill>
                <a:schemeClr val="bg1"/>
              </a:solidFill>
              <a:latin typeface="+mj-lt"/>
              <a:cs typeface="Times New Roman" pitchFamily="18" charset="0"/>
            </a:endParaRPr>
          </a:p>
        </p:txBody>
      </p:sp>
      <p:sp>
        <p:nvSpPr>
          <p:cNvPr id="5" name="ZoneTexte 4"/>
          <p:cNvSpPr txBox="1"/>
          <p:nvPr/>
        </p:nvSpPr>
        <p:spPr>
          <a:xfrm>
            <a:off x="539552" y="1412777"/>
            <a:ext cx="7632848" cy="4524315"/>
          </a:xfrm>
          <a:prstGeom prst="rect">
            <a:avLst/>
          </a:prstGeom>
          <a:noFill/>
        </p:spPr>
        <p:txBody>
          <a:bodyPr wrap="square" rtlCol="0">
            <a:spAutoFit/>
          </a:bodyPr>
          <a:lstStyle/>
          <a:p>
            <a:pPr algn="just">
              <a:buFont typeface="Arial" pitchFamily="34" charset="0"/>
              <a:buChar char="•"/>
            </a:pPr>
            <a:r>
              <a:rPr lang="en-US" dirty="0" smtClean="0"/>
              <a:t>The results show that under all options, the implementation of the </a:t>
            </a:r>
            <a:r>
              <a:rPr lang="en-US" dirty="0" err="1" smtClean="0"/>
              <a:t>AfCFTA</a:t>
            </a:r>
            <a:r>
              <a:rPr lang="en-US" dirty="0" smtClean="0"/>
              <a:t> will have positive macroeconomic impacts for Morocco, particularly in terms of trade. Indeed the establishment of the </a:t>
            </a:r>
            <a:r>
              <a:rPr lang="en-US" dirty="0" err="1" smtClean="0"/>
              <a:t>AfCFTA</a:t>
            </a:r>
            <a:r>
              <a:rPr lang="en-US" dirty="0" smtClean="0"/>
              <a:t> will contribute significantly to the intensification of trade relations between Morocco and the African continent</a:t>
            </a:r>
          </a:p>
          <a:p>
            <a:pPr algn="just"/>
            <a:endParaRPr lang="en-US" dirty="0" smtClean="0"/>
          </a:p>
          <a:p>
            <a:pPr algn="just">
              <a:buFont typeface="Arial" pitchFamily="34" charset="0"/>
              <a:buChar char="•"/>
            </a:pPr>
            <a:endParaRPr lang="en-US" dirty="0" smtClean="0"/>
          </a:p>
          <a:p>
            <a:pPr algn="just">
              <a:buFont typeface="Arial" pitchFamily="34" charset="0"/>
              <a:buChar char="•"/>
            </a:pPr>
            <a:r>
              <a:rPr lang="en-US" dirty="0" smtClean="0"/>
              <a:t>The implementation of the </a:t>
            </a:r>
            <a:r>
              <a:rPr lang="en-US" dirty="0" err="1" smtClean="0"/>
              <a:t>AfCFTA</a:t>
            </a:r>
            <a:r>
              <a:rPr lang="en-US" dirty="0" smtClean="0"/>
              <a:t> will have less of an impact on reducing poverty and social inequality in Morocco. This rate is expected to continue to decline over the next few decades both with and without the </a:t>
            </a:r>
            <a:r>
              <a:rPr lang="en-US" dirty="0" err="1" smtClean="0"/>
              <a:t>AfCFTA</a:t>
            </a:r>
            <a:r>
              <a:rPr lang="en-US" dirty="0" smtClean="0"/>
              <a:t>, although the decline will be slightly more pronounced in the presence of the </a:t>
            </a:r>
            <a:r>
              <a:rPr lang="en-US" dirty="0" err="1" smtClean="0"/>
              <a:t>AfCFTA</a:t>
            </a:r>
            <a:r>
              <a:rPr lang="en-US" dirty="0" smtClean="0"/>
              <a:t>, reaching </a:t>
            </a:r>
            <a:r>
              <a:rPr lang="en-US" dirty="0" smtClean="0"/>
              <a:t>1.3 % by </a:t>
            </a:r>
            <a:r>
              <a:rPr lang="en-US" dirty="0" smtClean="0"/>
              <a:t>2045 according to the national poverty line.</a:t>
            </a:r>
          </a:p>
          <a:p>
            <a:pPr algn="just">
              <a:buFont typeface="Arial" pitchFamily="34" charset="0"/>
              <a:buChar char="•"/>
            </a:pPr>
            <a:endParaRPr lang="en-US" dirty="0" smtClean="0"/>
          </a:p>
          <a:p>
            <a:pPr algn="just">
              <a:buFont typeface="Arial" pitchFamily="34" charset="0"/>
              <a:buChar char="•"/>
            </a:pPr>
            <a:r>
              <a:rPr lang="en-US" dirty="0" smtClean="0"/>
              <a:t> In terms of social inequality, a decline of about 6 percentage points is also expected (over the period 2014-2045), as the </a:t>
            </a:r>
            <a:r>
              <a:rPr lang="en-US" dirty="0" err="1" smtClean="0"/>
              <a:t>Gini</a:t>
            </a:r>
            <a:r>
              <a:rPr lang="en-US" dirty="0" smtClean="0"/>
              <a:t> coefficient would fall from 39.5 in 2014 to </a:t>
            </a:r>
            <a:r>
              <a:rPr lang="en-US" dirty="0" smtClean="0"/>
              <a:t>33.07 </a:t>
            </a:r>
            <a:r>
              <a:rPr lang="en-US" dirty="0" smtClean="0"/>
              <a:t>in 2045 following the implementation of the </a:t>
            </a:r>
            <a:r>
              <a:rPr lang="en-US" dirty="0" err="1" smtClean="0"/>
              <a:t>AfCFTA</a:t>
            </a:r>
            <a:r>
              <a:rPr lang="en-US" dirty="0" smtClean="0"/>
              <a:t>.</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0" y="2564904"/>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algn="ctr">
              <a:spcBef>
                <a:spcPct val="0"/>
              </a:spcBef>
              <a:defRPr/>
            </a:pPr>
            <a:r>
              <a:rPr lang="en-US" sz="3600" b="1" dirty="0" smtClean="0">
                <a:solidFill>
                  <a:schemeClr val="bg1"/>
                </a:solidFill>
                <a:latin typeface="+mj-lt"/>
                <a:ea typeface="Calibri" pitchFamily="34" charset="0"/>
                <a:cs typeface="Times New Roman" pitchFamily="18" charset="0"/>
              </a:rPr>
              <a:t>Thank you!</a:t>
            </a:r>
            <a:endParaRPr lang="fr-FR" sz="3600" b="1" i="1" u="sng" dirty="0">
              <a:solidFill>
                <a:schemeClr val="bg1"/>
              </a:solidFill>
              <a:latin typeface="+mj-lt"/>
              <a:cs typeface="Times New Roman" pitchFamily="18" charset="0"/>
            </a:endParaRPr>
          </a:p>
        </p:txBody>
      </p:sp>
      <p:sp>
        <p:nvSpPr>
          <p:cNvPr id="4" name="Rectangle 3"/>
          <p:cNvSpPr/>
          <p:nvPr/>
        </p:nvSpPr>
        <p:spPr>
          <a:xfrm>
            <a:off x="683568" y="4941168"/>
            <a:ext cx="7488832" cy="338554"/>
          </a:xfrm>
          <a:prstGeom prst="rect">
            <a:avLst/>
          </a:prstGeom>
        </p:spPr>
        <p:txBody>
          <a:bodyPr wrap="square">
            <a:spAutoFit/>
          </a:bodyPr>
          <a:lstStyle/>
          <a:p>
            <a:r>
              <a:rPr lang="en-US" sz="1600" dirty="0" smtClean="0"/>
              <a:t> </a:t>
            </a:r>
            <a:endParaRPr lang="fr-FR" sz="1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1174</TotalTime>
  <Words>3063</Words>
  <Application>Microsoft Office PowerPoint</Application>
  <PresentationFormat>Affichage à l'écran (4:3)</PresentationFormat>
  <Paragraphs>507</Paragraphs>
  <Slides>27</Slides>
  <Notes>23</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sara pace</dc:creator>
  <cp:lastModifiedBy>sara pace</cp:lastModifiedBy>
  <cp:revision>11</cp:revision>
  <dcterms:created xsi:type="dcterms:W3CDTF">2022-05-30T20:56:38Z</dcterms:created>
  <dcterms:modified xsi:type="dcterms:W3CDTF">2022-06-07T16:07:30Z</dcterms:modified>
</cp:coreProperties>
</file>