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1" r:id="rId1"/>
  </p:sldMasterIdLst>
  <p:notesMasterIdLst>
    <p:notesMasterId r:id="rId26"/>
  </p:notesMasterIdLst>
  <p:sldIdLst>
    <p:sldId id="256" r:id="rId2"/>
    <p:sldId id="295" r:id="rId3"/>
    <p:sldId id="283" r:id="rId4"/>
    <p:sldId id="258" r:id="rId5"/>
    <p:sldId id="259" r:id="rId6"/>
    <p:sldId id="293" r:id="rId7"/>
    <p:sldId id="260" r:id="rId8"/>
    <p:sldId id="261" r:id="rId9"/>
    <p:sldId id="265" r:id="rId10"/>
    <p:sldId id="264" r:id="rId11"/>
    <p:sldId id="269" r:id="rId12"/>
    <p:sldId id="285" r:id="rId13"/>
    <p:sldId id="287" r:id="rId14"/>
    <p:sldId id="266" r:id="rId15"/>
    <p:sldId id="288" r:id="rId16"/>
    <p:sldId id="270" r:id="rId17"/>
    <p:sldId id="272" r:id="rId18"/>
    <p:sldId id="294" r:id="rId19"/>
    <p:sldId id="291" r:id="rId20"/>
    <p:sldId id="292" r:id="rId21"/>
    <p:sldId id="267" r:id="rId22"/>
    <p:sldId id="276" r:id="rId23"/>
    <p:sldId id="268" r:id="rId24"/>
    <p:sldId id="296" r:id="rId25"/>
  </p:sldIdLst>
  <p:sldSz cx="9144000" cy="6858000" type="screen4x3"/>
  <p:notesSz cx="7077075" cy="90281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63943" autoAdjust="0"/>
  </p:normalViewPr>
  <p:slideViewPr>
    <p:cSldViewPr>
      <p:cViewPr varScale="1">
        <p:scale>
          <a:sx n="65" d="100"/>
          <a:sy n="65" d="100"/>
        </p:scale>
        <p:origin x="-1944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8" y="9912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5140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5140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AA3F68-710B-460A-BCE4-B25EE610C71C}" type="datetimeFigureOut">
              <a:rPr lang="en-US" smtClean="0"/>
              <a:t>17-04-15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82700" y="677863"/>
            <a:ext cx="4511675" cy="3384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288354"/>
            <a:ext cx="5661660" cy="40626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575140"/>
            <a:ext cx="3066733" cy="4514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5" y="8575140"/>
            <a:ext cx="3066733" cy="4514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0A8953-05F8-4016-87C2-B9A1DDC5B7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1677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0A8953-05F8-4016-87C2-B9A1DDC5B79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9276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0A8953-05F8-4016-87C2-B9A1DDC5B79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927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0A8953-05F8-4016-87C2-B9A1DDC5B79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1285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0A8953-05F8-4016-87C2-B9A1DDC5B79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5819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0A8953-05F8-4016-87C2-B9A1DDC5B79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5951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0A8953-05F8-4016-87C2-B9A1DDC5B79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7472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0A8953-05F8-4016-87C2-B9A1DDC5B79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9358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0A8953-05F8-4016-87C2-B9A1DDC5B79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7461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0A8953-05F8-4016-87C2-B9A1DDC5B79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0535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u="sng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0A8953-05F8-4016-87C2-B9A1DDC5B79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997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0A8953-05F8-4016-87C2-B9A1DDC5B79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5998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0A8953-05F8-4016-87C2-B9A1DDC5B79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1772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0A8953-05F8-4016-87C2-B9A1DDC5B79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4844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0A8953-05F8-4016-87C2-B9A1DDC5B79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4766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0A8953-05F8-4016-87C2-B9A1DDC5B79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0610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0A8953-05F8-4016-87C2-B9A1DDC5B79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1952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0A8953-05F8-4016-87C2-B9A1DDC5B79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1360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0A8953-05F8-4016-87C2-B9A1DDC5B79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1378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0A8953-05F8-4016-87C2-B9A1DDC5B79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7034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0A8953-05F8-4016-87C2-B9A1DDC5B79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4433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0A8953-05F8-4016-87C2-B9A1DDC5B79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1775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0A8953-05F8-4016-87C2-B9A1DDC5B79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7714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0A8953-05F8-4016-87C2-B9A1DDC5B79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5007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0A8953-05F8-4016-87C2-B9A1DDC5B79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062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5132" y="2059012"/>
            <a:ext cx="9146751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19" y="2166365"/>
            <a:ext cx="8603674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992086"/>
            <a:ext cx="6858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36507-E2C6-4BBE-AD39-E6B9C1FD5CCA}" type="datetimeFigureOut">
              <a:rPr lang="en-US" smtClean="0"/>
              <a:t>17-04-15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825F6-8423-40C0-AAC5-DE536CC55D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5612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36507-E2C6-4BBE-AD39-E6B9C1FD5CCA}" type="datetimeFigureOut">
              <a:rPr lang="en-US" smtClean="0"/>
              <a:t>17-04-15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825F6-8423-40C0-AAC5-DE536CC55D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457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5132" y="2059012"/>
            <a:ext cx="9146751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893" y="2208879"/>
            <a:ext cx="78867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4893" y="4006171"/>
            <a:ext cx="78867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D836507-E2C6-4BBE-AD39-E6B9C1FD5CCA}" type="datetimeFigureOut">
              <a:rPr lang="en-US" smtClean="0"/>
              <a:t>17-04-15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9E825F6-8423-40C0-AAC5-DE536CC55D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648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797" y="2011680"/>
            <a:ext cx="365760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2011680"/>
            <a:ext cx="365760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36507-E2C6-4BBE-AD39-E6B9C1FD5CCA}" type="datetimeFigureOut">
              <a:rPr lang="en-US" smtClean="0"/>
              <a:t>17-04-15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825F6-8423-40C0-AAC5-DE536CC55D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055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913470"/>
            <a:ext cx="365760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656566"/>
            <a:ext cx="365760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428" y="1913470"/>
            <a:ext cx="365760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00428" y="2656564"/>
            <a:ext cx="365760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36507-E2C6-4BBE-AD39-E6B9C1FD5CCA}" type="datetimeFigureOut">
              <a:rPr lang="en-US" smtClean="0"/>
              <a:t>17-04-15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825F6-8423-40C0-AAC5-DE536CC55D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937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36507-E2C6-4BBE-AD39-E6B9C1FD5CCA}" type="datetimeFigureOut">
              <a:rPr lang="en-US" smtClean="0"/>
              <a:t>17-04-15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825F6-8423-40C0-AAC5-DE536CC55D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041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36507-E2C6-4BBE-AD39-E6B9C1FD5CCA}" type="datetimeFigureOut">
              <a:rPr lang="en-US" smtClean="0"/>
              <a:t>17-04-15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825F6-8423-40C0-AAC5-DE536CC55D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541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48840"/>
            <a:ext cx="4572000" cy="38404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92568" y="2147487"/>
            <a:ext cx="256032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36507-E2C6-4BBE-AD39-E6B9C1FD5CCA}" type="datetimeFigureOut">
              <a:rPr lang="en-US" smtClean="0"/>
              <a:t>17-04-15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825F6-8423-40C0-AAC5-DE536CC55D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070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0" y="2211494"/>
            <a:ext cx="4754880" cy="384048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85351" y="2150621"/>
            <a:ext cx="256032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36507-E2C6-4BBE-AD39-E6B9C1FD5CCA}" type="datetimeFigureOut">
              <a:rPr lang="en-US" smtClean="0"/>
              <a:t>17-04-15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825F6-8423-40C0-AAC5-DE536CC55D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243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36507-E2C6-4BBE-AD39-E6B9C1FD5CCA}" type="datetimeFigureOut">
              <a:rPr lang="en-US" smtClean="0"/>
              <a:t>17-04-15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825F6-8423-40C0-AAC5-DE536CC55D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381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764484" y="0"/>
            <a:ext cx="20574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468" y="609600"/>
            <a:ext cx="1801785" cy="5638800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609600"/>
            <a:ext cx="5979968" cy="5638800"/>
          </a:xfrm>
        </p:spPr>
        <p:txBody>
          <a:bodyPr vert="eaVer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422855"/>
            <a:ext cx="2057397" cy="365125"/>
          </a:xfrm>
        </p:spPr>
        <p:txBody>
          <a:bodyPr/>
          <a:lstStyle/>
          <a:p>
            <a:fld id="{9D836507-E2C6-4BBE-AD39-E6B9C1FD5CCA}" type="datetimeFigureOut">
              <a:rPr lang="en-US" smtClean="0"/>
              <a:t>17-04-15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32102" y="6422855"/>
            <a:ext cx="320975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4787" y="6422855"/>
            <a:ext cx="659819" cy="365125"/>
          </a:xfrm>
        </p:spPr>
        <p:txBody>
          <a:bodyPr/>
          <a:lstStyle/>
          <a:p>
            <a:fld id="{D9E825F6-8423-40C0-AAC5-DE536CC55D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129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62" y="176109"/>
            <a:ext cx="9141714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019" y="284176"/>
            <a:ext cx="777240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019" y="2011680"/>
            <a:ext cx="777240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557" y="6422855"/>
            <a:ext cx="2595043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D836507-E2C6-4BBE-AD39-E6B9C1FD5CCA}" type="datetimeFigureOut">
              <a:rPr lang="en-US" smtClean="0"/>
              <a:t>17-04-15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91000" y="6422855"/>
            <a:ext cx="40606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65139" y="6422855"/>
            <a:ext cx="709698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D9E825F6-8423-40C0-AAC5-DE536CC55D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4048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10" r:id="rId9"/>
    <p:sldLayoutId id="2147484011" r:id="rId10"/>
    <p:sldLayoutId id="2147484012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o.org/docrep/014/i2280e/i2280e.pdf" TargetMode="External"/><Relationship Id="rId4" Type="http://schemas.openxmlformats.org/officeDocument/2006/relationships/hyperlink" Target="http://www.ifpri.org/publication/climate-change-1" TargetMode="External"/><Relationship Id="rId5" Type="http://schemas.openxmlformats.org/officeDocument/2006/relationships/hyperlink" Target="http://www.cepii.fr/PDF_PUB/wp/2012/wp2012-03.pdf" TargetMode="External"/><Relationship Id="rId6" Type="http://schemas.openxmlformats.org/officeDocument/2006/relationships/hyperlink" Target="https://tntcat.iiasa.ac.at/SspDb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50139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2133600"/>
            <a:ext cx="8603674" cy="1739347"/>
          </a:xfrm>
        </p:spPr>
        <p:txBody>
          <a:bodyPr/>
          <a:lstStyle/>
          <a:p>
            <a:r>
              <a:rPr lang="en-US" dirty="0" smtClean="0"/>
              <a:t>Climate Change in Canada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572000"/>
            <a:ext cx="7130021" cy="1526180"/>
          </a:xfrm>
          <a:noFill/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r>
              <a:rPr lang="en-US" sz="4400" b="1" dirty="0"/>
              <a:t>In 2011-2030, and 2011-2050</a:t>
            </a:r>
          </a:p>
          <a:p>
            <a:endParaRPr lang="en-US" dirty="0"/>
          </a:p>
          <a:p>
            <a:r>
              <a:rPr lang="en-US" sz="3200" b="1" dirty="0"/>
              <a:t>Henry Jacobs</a:t>
            </a:r>
          </a:p>
          <a:p>
            <a:r>
              <a:rPr lang="en-US" sz="3200" b="1" dirty="0"/>
              <a:t>University of Toronto</a:t>
            </a:r>
          </a:p>
        </p:txBody>
      </p:sp>
    </p:spTree>
    <p:extLst>
      <p:ext uri="{BB962C8B-B14F-4D97-AF65-F5344CB8AC3E}">
        <p14:creationId xmlns:p14="http://schemas.microsoft.com/office/powerpoint/2010/main" val="1534212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/>
              <a:t>Research questions</a:t>
            </a:r>
          </a:p>
          <a:p>
            <a:pPr lvl="1"/>
            <a:r>
              <a:rPr lang="en-US" sz="2400" b="1" dirty="0"/>
              <a:t>How does moderate climate change by 2030 affect Canada's economy?</a:t>
            </a:r>
          </a:p>
          <a:p>
            <a:pPr lvl="1"/>
            <a:r>
              <a:rPr lang="en-US" sz="2400" b="1" dirty="0"/>
              <a:t>How does the picture change in 2050?</a:t>
            </a:r>
          </a:p>
          <a:p>
            <a:pPr lvl="1"/>
            <a:endParaRPr lang="en-US" sz="2400" b="1" dirty="0"/>
          </a:p>
          <a:p>
            <a:pPr marL="0" indent="0">
              <a:buNone/>
            </a:pPr>
            <a:r>
              <a:rPr lang="en-US" sz="2400" b="1" dirty="0"/>
              <a:t>How </a:t>
            </a:r>
            <a:r>
              <a:rPr lang="en-US" sz="2400" b="1" dirty="0" smtClean="0"/>
              <a:t>these questions will be answered</a:t>
            </a:r>
            <a:endParaRPr lang="en-US" sz="2400" b="1" dirty="0"/>
          </a:p>
          <a:p>
            <a:pPr lvl="1"/>
            <a:r>
              <a:rPr lang="en-US" sz="2400" b="1" dirty="0"/>
              <a:t>Simulate crop yield impacts of climate change in rice, maize, and wheat industries</a:t>
            </a:r>
          </a:p>
          <a:p>
            <a:pPr lvl="1"/>
            <a:r>
              <a:rPr lang="en-US" sz="2400" b="1" dirty="0"/>
              <a:t>Explore economy-wide effects of these yield changes</a:t>
            </a:r>
          </a:p>
          <a:p>
            <a:pPr lvl="1"/>
            <a:r>
              <a:rPr lang="en-US" sz="2400" b="1" dirty="0" smtClean="0"/>
              <a:t>Check how sensitive </a:t>
            </a:r>
            <a:r>
              <a:rPr lang="en-US" sz="2400" b="1" dirty="0"/>
              <a:t>results </a:t>
            </a:r>
            <a:r>
              <a:rPr lang="en-US" sz="2400" b="1" dirty="0" smtClean="0"/>
              <a:t>are to </a:t>
            </a:r>
            <a:r>
              <a:rPr lang="en-US" sz="2400" b="1" dirty="0"/>
              <a:t>elasticity </a:t>
            </a:r>
            <a:r>
              <a:rPr lang="en-US" sz="2400" b="1" dirty="0" smtClean="0"/>
              <a:t>assumptions</a:t>
            </a:r>
            <a:endParaRPr lang="en-US" sz="2400" b="1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6025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Model and Database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3200" b="1" dirty="0"/>
          </a:p>
          <a:p>
            <a:r>
              <a:rPr lang="en-US" sz="3200" b="1" dirty="0"/>
              <a:t>Standard GTAP model</a:t>
            </a:r>
          </a:p>
          <a:p>
            <a:r>
              <a:rPr lang="en-US" sz="3200" b="1" dirty="0"/>
              <a:t>Comparative static</a:t>
            </a:r>
          </a:p>
          <a:p>
            <a:r>
              <a:rPr lang="en-US" sz="3200" b="1" dirty="0"/>
              <a:t>v.9.0 2011 database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421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Model and Database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/>
              <a:t>Regions</a:t>
            </a:r>
          </a:p>
          <a:p>
            <a:pPr lvl="1"/>
            <a:r>
              <a:rPr lang="en-US" sz="2400" b="1" dirty="0" smtClean="0"/>
              <a:t>Five regions: Canada</a:t>
            </a:r>
            <a:r>
              <a:rPr lang="en-US" sz="2400" b="1" dirty="0"/>
              <a:t>, Temp-HY, Temp-LY, Trop-HY, </a:t>
            </a:r>
            <a:r>
              <a:rPr lang="en-US" sz="2400" b="1" dirty="0" smtClean="0"/>
              <a:t>Trop-LY</a:t>
            </a:r>
          </a:p>
          <a:p>
            <a:pPr marL="228600" lvl="1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US" sz="2400" b="1" dirty="0"/>
              <a:t>Temperate and tropical</a:t>
            </a:r>
          </a:p>
          <a:p>
            <a:pPr lvl="2"/>
            <a:r>
              <a:rPr lang="en-US" sz="2400" b="1" dirty="0" smtClean="0"/>
              <a:t>Based roughly on latitude;  Challinor, </a:t>
            </a:r>
            <a:r>
              <a:rPr lang="en-US" sz="2400" b="1" i="1" dirty="0" smtClean="0"/>
              <a:t>et al. </a:t>
            </a:r>
            <a:r>
              <a:rPr lang="en-US" sz="2400" b="1" dirty="0" smtClean="0"/>
              <a:t>(2014)</a:t>
            </a:r>
          </a:p>
          <a:p>
            <a:pPr marL="457200" lvl="2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US" sz="2400" b="1" dirty="0"/>
              <a:t>Low income and high income categorization</a:t>
            </a:r>
          </a:p>
          <a:p>
            <a:pPr lvl="2"/>
            <a:r>
              <a:rPr lang="en-US" sz="2400" b="1" dirty="0"/>
              <a:t>Based on World Bank classifications</a:t>
            </a:r>
          </a:p>
          <a:p>
            <a:pPr lvl="2"/>
            <a:r>
              <a:rPr lang="en-US" sz="2400" b="1" dirty="0" smtClean="0"/>
              <a:t>Consideration of </a:t>
            </a:r>
            <a:r>
              <a:rPr lang="en-US" sz="2400" b="1" dirty="0"/>
              <a:t>convergence </a:t>
            </a:r>
            <a:r>
              <a:rPr lang="en-US" sz="2400" b="1" dirty="0" smtClean="0"/>
              <a:t>theory in baseline projections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51931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1" b="6376"/>
          <a:stretch/>
        </p:blipFill>
        <p:spPr>
          <a:xfrm rot="16200000">
            <a:off x="1828800" y="-152400"/>
            <a:ext cx="5577840" cy="7406640"/>
          </a:xfrm>
        </p:spPr>
      </p:pic>
      <p:sp>
        <p:nvSpPr>
          <p:cNvPr id="5" name="TextBox 4"/>
          <p:cNvSpPr txBox="1"/>
          <p:nvPr/>
        </p:nvSpPr>
        <p:spPr>
          <a:xfrm>
            <a:off x="3352800" y="4797136"/>
            <a:ext cx="2514600" cy="3810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1487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Model and Database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600" b="1" dirty="0" smtClean="0"/>
              <a:t>Six industries</a:t>
            </a:r>
          </a:p>
          <a:p>
            <a:pPr marL="0" indent="0">
              <a:buNone/>
            </a:pPr>
            <a:endParaRPr lang="en-US" sz="2600" b="1" dirty="0" smtClean="0"/>
          </a:p>
          <a:p>
            <a:r>
              <a:rPr lang="en-US" sz="2600" b="1" dirty="0" smtClean="0"/>
              <a:t>Agricultural </a:t>
            </a:r>
            <a:r>
              <a:rPr lang="en-US" sz="2600" b="1" dirty="0"/>
              <a:t>Industries</a:t>
            </a:r>
          </a:p>
          <a:p>
            <a:pPr lvl="2"/>
            <a:r>
              <a:rPr lang="en-US" sz="2600" b="1" dirty="0" smtClean="0"/>
              <a:t>Wheat</a:t>
            </a:r>
            <a:r>
              <a:rPr lang="en-US" sz="2600" b="1" dirty="0"/>
              <a:t>, rice, and maize, other agriculture/natural  resources</a:t>
            </a:r>
          </a:p>
          <a:p>
            <a:pPr lvl="2"/>
            <a:r>
              <a:rPr lang="en-US" sz="2600" b="1" dirty="0"/>
              <a:t>Advantages: </a:t>
            </a:r>
          </a:p>
          <a:p>
            <a:pPr lvl="3"/>
            <a:r>
              <a:rPr lang="en-US" sz="2600" b="1" dirty="0" smtClean="0"/>
              <a:t>These grains account </a:t>
            </a:r>
            <a:r>
              <a:rPr lang="en-US" sz="2600" b="1" dirty="0"/>
              <a:t>for large percentage of global food supply</a:t>
            </a:r>
          </a:p>
          <a:p>
            <a:pPr lvl="3"/>
            <a:r>
              <a:rPr lang="en-US" sz="2600" b="1" dirty="0"/>
              <a:t>Matches raw yield data from Challinor, et al., 2014</a:t>
            </a:r>
          </a:p>
          <a:p>
            <a:pPr lvl="3"/>
            <a:r>
              <a:rPr lang="en-US" sz="2600" b="1" dirty="0" smtClean="0"/>
              <a:t>Wheat is  1.2% of Canadian exports</a:t>
            </a:r>
          </a:p>
          <a:p>
            <a:pPr lvl="3"/>
            <a:endParaRPr lang="en-US" sz="2600" b="1" dirty="0" smtClean="0"/>
          </a:p>
          <a:p>
            <a:r>
              <a:rPr lang="en-US" sz="2600" b="1" dirty="0"/>
              <a:t>Manufacturing and services</a:t>
            </a:r>
          </a:p>
          <a:p>
            <a:pPr lvl="2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1935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Model and Database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/>
              <a:t>Three factors of production</a:t>
            </a:r>
          </a:p>
          <a:p>
            <a:pPr lvl="1"/>
            <a:r>
              <a:rPr lang="en-US" sz="2800" b="1" dirty="0"/>
              <a:t>Land, labor, capital</a:t>
            </a:r>
          </a:p>
          <a:p>
            <a:pPr lvl="1"/>
            <a:r>
              <a:rPr lang="en-US" sz="2800" b="1" dirty="0"/>
              <a:t>All factors are fully mobile</a:t>
            </a:r>
          </a:p>
          <a:p>
            <a:pPr marL="0" lvl="0" indent="0">
              <a:buNone/>
            </a:pPr>
            <a:r>
              <a:rPr lang="en-US" sz="2800" b="1" dirty="0"/>
              <a:t>Elasticities</a:t>
            </a:r>
          </a:p>
          <a:p>
            <a:pPr lvl="1"/>
            <a:r>
              <a:rPr lang="en-US" sz="2800" b="1" dirty="0"/>
              <a:t>Standard, default GTAP elasticities</a:t>
            </a:r>
          </a:p>
          <a:p>
            <a:pPr marL="0" indent="0">
              <a:buNone/>
            </a:pPr>
            <a:r>
              <a:rPr lang="en-US" sz="2800" b="1" dirty="0"/>
              <a:t>Closures</a:t>
            </a:r>
          </a:p>
          <a:p>
            <a:pPr lvl="1"/>
            <a:r>
              <a:rPr lang="en-US" sz="2800" b="1" dirty="0"/>
              <a:t>Countries linked by trade, not by savings and </a:t>
            </a:r>
            <a:r>
              <a:rPr lang="en-US" sz="2800" b="1" dirty="0" smtClean="0"/>
              <a:t>investment, for clarity of results</a:t>
            </a:r>
            <a:endParaRPr lang="en-US" sz="2800" b="1" dirty="0"/>
          </a:p>
          <a:p>
            <a:pPr lvl="1"/>
            <a:r>
              <a:rPr lang="en-US" sz="2800" b="1" dirty="0"/>
              <a:t>Default GTAP closures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1579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Yield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400" b="1" dirty="0"/>
              <a:t>Challinor, </a:t>
            </a:r>
            <a:r>
              <a:rPr lang="en-US" sz="2400" b="1" i="1" dirty="0"/>
              <a:t>et. al, </a:t>
            </a:r>
            <a:r>
              <a:rPr lang="en-US" sz="2400" b="1" dirty="0" smtClean="0"/>
              <a:t>(2014)</a:t>
            </a:r>
            <a:endParaRPr lang="en-US" sz="2400" b="1" dirty="0"/>
          </a:p>
          <a:p>
            <a:pPr lvl="1"/>
            <a:r>
              <a:rPr lang="en-US" sz="2400" b="1" dirty="0"/>
              <a:t>Meta-analysis of crop yield projections as a result of changes in </a:t>
            </a:r>
            <a:r>
              <a:rPr lang="en-US" sz="2400" b="1" dirty="0" smtClean="0"/>
              <a:t>temperature</a:t>
            </a:r>
          </a:p>
          <a:p>
            <a:pPr lvl="1"/>
            <a:endParaRPr lang="en-US" sz="2400" b="1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b="1" dirty="0"/>
              <a:t>How my study utilized Challinor, </a:t>
            </a:r>
            <a:r>
              <a:rPr lang="en-US" sz="2400" b="1" i="1" dirty="0"/>
              <a:t>et. al, 2014: </a:t>
            </a:r>
          </a:p>
          <a:p>
            <a:pPr lvl="1"/>
            <a:r>
              <a:rPr lang="en-US" sz="2400" b="1" dirty="0"/>
              <a:t>borrowed the raw data relevant to approximately 2030 and 2050</a:t>
            </a:r>
          </a:p>
          <a:p>
            <a:pPr lvl="1"/>
            <a:r>
              <a:rPr lang="en-US" sz="2400" b="1" dirty="0"/>
              <a:t>only included data on yields without adaptation</a:t>
            </a:r>
          </a:p>
          <a:p>
            <a:pPr lvl="1"/>
            <a:r>
              <a:rPr lang="en-US" sz="2400" b="1" dirty="0" smtClean="0"/>
              <a:t>includes mostly data </a:t>
            </a:r>
            <a:r>
              <a:rPr lang="en-US" sz="2400" b="1" dirty="0"/>
              <a:t>from “middling” SRES scenarios A1 and B1</a:t>
            </a:r>
          </a:p>
          <a:p>
            <a:pPr lvl="1"/>
            <a:r>
              <a:rPr lang="en-US" sz="2400" b="1" dirty="0"/>
              <a:t>organized crop yield projections by </a:t>
            </a:r>
            <a:r>
              <a:rPr lang="en-US" sz="2400" b="1" dirty="0" smtClean="0"/>
              <a:t>country, </a:t>
            </a:r>
            <a:r>
              <a:rPr lang="en-US" sz="2400" b="1" dirty="0"/>
              <a:t>then </a:t>
            </a:r>
            <a:r>
              <a:rPr lang="en-US" sz="2400" b="1" dirty="0" smtClean="0"/>
              <a:t>aggregated into regions, weighted by </a:t>
            </a:r>
            <a:r>
              <a:rPr lang="en-US" sz="2400" b="1" dirty="0"/>
              <a:t>land area</a:t>
            </a:r>
          </a:p>
          <a:p>
            <a:r>
              <a:rPr lang="en-US" sz="2400" b="1" dirty="0"/>
              <a:t>Nelson, </a:t>
            </a:r>
            <a:r>
              <a:rPr lang="en-US" sz="2400" b="1" i="1" dirty="0"/>
              <a:t>et al</a:t>
            </a:r>
            <a:r>
              <a:rPr lang="en-US" sz="2400" b="1" i="1" dirty="0" smtClean="0"/>
              <a:t>. </a:t>
            </a:r>
            <a:r>
              <a:rPr lang="en-US" sz="2400" b="1" dirty="0" smtClean="0"/>
              <a:t>(2009)</a:t>
            </a:r>
            <a:endParaRPr lang="en-US" sz="2400" b="1" dirty="0"/>
          </a:p>
          <a:p>
            <a:pPr lvl="1"/>
            <a:r>
              <a:rPr lang="en-US" sz="2400" b="1" dirty="0"/>
              <a:t>Supplemental data on maize yields</a:t>
            </a:r>
          </a:p>
          <a:p>
            <a:pPr marL="571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4806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Baseline Scenarios: 2011-2030 and 2011-2050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1"/>
            <a:r>
              <a:rPr lang="en-US" sz="3200" b="1" dirty="0" smtClean="0"/>
              <a:t>Solow growth model</a:t>
            </a:r>
          </a:p>
          <a:p>
            <a:pPr marL="228600" lvl="1" indent="0">
              <a:buNone/>
            </a:pPr>
            <a:endParaRPr lang="en-US" sz="3200" b="1" dirty="0" smtClean="0"/>
          </a:p>
          <a:p>
            <a:pPr lvl="1"/>
            <a:r>
              <a:rPr lang="en-US" sz="3200" b="1" dirty="0" smtClean="0"/>
              <a:t>Factor supply growth: projected</a:t>
            </a:r>
          </a:p>
          <a:p>
            <a:pPr marL="228600" lvl="1" indent="0">
              <a:buNone/>
            </a:pPr>
            <a:endParaRPr lang="en-US" sz="3200" b="1" dirty="0" smtClean="0"/>
          </a:p>
          <a:p>
            <a:pPr lvl="1"/>
            <a:r>
              <a:rPr lang="en-US" sz="3200" b="1" dirty="0" smtClean="0"/>
              <a:t>Factor neutral TFP growth</a:t>
            </a:r>
          </a:p>
          <a:p>
            <a:pPr lvl="2"/>
            <a:r>
              <a:rPr lang="en-US" sz="3200" b="1" dirty="0" smtClean="0"/>
              <a:t>Consistent with IASSA GDP growth rates</a:t>
            </a:r>
          </a:p>
        </p:txBody>
      </p:sp>
    </p:spTree>
    <p:extLst>
      <p:ext uri="{BB962C8B-B14F-4D97-AF65-F5344CB8AC3E}">
        <p14:creationId xmlns:p14="http://schemas.microsoft.com/office/powerpoint/2010/main" val="41508049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Macro Projections </a:t>
            </a:r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2800" b="1" dirty="0" smtClean="0"/>
              <a:t>Land:</a:t>
            </a:r>
            <a:endParaRPr lang="en-US" sz="2800" b="1" dirty="0"/>
          </a:p>
          <a:p>
            <a:pPr lvl="1"/>
            <a:r>
              <a:rPr lang="en-US" sz="2800" b="1" dirty="0" err="1" smtClean="0"/>
              <a:t>Alexandratos</a:t>
            </a:r>
            <a:r>
              <a:rPr lang="en-US" sz="2800" b="1" dirty="0" smtClean="0"/>
              <a:t>, </a:t>
            </a:r>
            <a:r>
              <a:rPr lang="en-US" sz="2800" b="1" i="1" dirty="0" smtClean="0"/>
              <a:t>et al.</a:t>
            </a:r>
            <a:r>
              <a:rPr lang="en-US" sz="2800" b="1" dirty="0" smtClean="0"/>
              <a:t> (2011)</a:t>
            </a:r>
          </a:p>
          <a:p>
            <a:pPr lvl="1"/>
            <a:r>
              <a:rPr lang="en-US" sz="2800" b="1" dirty="0" smtClean="0"/>
              <a:t>Report on strategies and policies for preparing global agriculture for 2050.</a:t>
            </a:r>
          </a:p>
          <a:p>
            <a:pPr lvl="1"/>
            <a:endParaRPr lang="en-US" sz="2800" b="1" dirty="0"/>
          </a:p>
          <a:p>
            <a:pPr marL="0" indent="0">
              <a:buNone/>
            </a:pPr>
            <a:r>
              <a:rPr lang="en-US" sz="2800" b="1" dirty="0"/>
              <a:t>Labor and Capital </a:t>
            </a:r>
            <a:r>
              <a:rPr lang="en-US" sz="2800" b="1" dirty="0" smtClean="0"/>
              <a:t>stocks:</a:t>
            </a:r>
            <a:endParaRPr lang="en-US" sz="2800" b="1" dirty="0"/>
          </a:p>
          <a:p>
            <a:pPr lvl="1"/>
            <a:r>
              <a:rPr lang="en-US" sz="2800" b="1" dirty="0" err="1" smtClean="0"/>
              <a:t>Foure</a:t>
            </a:r>
            <a:r>
              <a:rPr lang="en-US" sz="2800" b="1" dirty="0" smtClean="0"/>
              <a:t>, </a:t>
            </a:r>
            <a:r>
              <a:rPr lang="en-US" sz="2800" b="1" i="1" dirty="0" smtClean="0"/>
              <a:t>et al.</a:t>
            </a:r>
            <a:r>
              <a:rPr lang="en-US" sz="2800" b="1" dirty="0" smtClean="0"/>
              <a:t> (2012)</a:t>
            </a:r>
          </a:p>
          <a:p>
            <a:pPr lvl="1"/>
            <a:r>
              <a:rPr lang="en-US" sz="2800" b="1" dirty="0" smtClean="0"/>
              <a:t>Report on growth scenarios for 147 countries based on the </a:t>
            </a:r>
            <a:r>
              <a:rPr lang="en-US" sz="2800" b="1" dirty="0" err="1" smtClean="0"/>
              <a:t>MaGE</a:t>
            </a:r>
            <a:r>
              <a:rPr lang="en-US" sz="2800" b="1" dirty="0" smtClean="0"/>
              <a:t> (</a:t>
            </a:r>
            <a:r>
              <a:rPr lang="en-US" sz="2800" b="1" dirty="0" err="1" smtClean="0"/>
              <a:t>Macroeconometrics</a:t>
            </a:r>
            <a:r>
              <a:rPr lang="en-US" sz="2800" b="1" dirty="0" smtClean="0"/>
              <a:t> of the Global Economy) model.</a:t>
            </a:r>
          </a:p>
          <a:p>
            <a:pPr lvl="1"/>
            <a:endParaRPr lang="en-US" sz="2800" b="1" dirty="0"/>
          </a:p>
          <a:p>
            <a:pPr marL="0" indent="0">
              <a:buNone/>
            </a:pPr>
            <a:r>
              <a:rPr lang="en-US" sz="2800" b="1" dirty="0"/>
              <a:t>Real GDP and P</a:t>
            </a:r>
            <a:r>
              <a:rPr lang="en-US" sz="2800" b="1" dirty="0" smtClean="0"/>
              <a:t>opulation:</a:t>
            </a:r>
            <a:endParaRPr lang="en-US" sz="2800" b="1" dirty="0"/>
          </a:p>
          <a:p>
            <a:pPr lvl="1"/>
            <a:r>
              <a:rPr lang="en-US" sz="2800" b="1" dirty="0" smtClean="0"/>
              <a:t>International Institute for Applied Systems Analysis (2015) </a:t>
            </a:r>
            <a:endParaRPr lang="en-US" sz="2800" b="1" dirty="0"/>
          </a:p>
          <a:p>
            <a:pPr lvl="1"/>
            <a:r>
              <a:rPr lang="en-US" sz="2800" b="1" dirty="0" smtClean="0"/>
              <a:t>Shared Socioeconomic Pathways - SSP2  v.9 database</a:t>
            </a:r>
            <a:endParaRPr lang="en-US" sz="2800" b="1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0861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Climate change scenarios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/>
              <a:t>Climate change </a:t>
            </a:r>
            <a:r>
              <a:rPr lang="en-US" sz="2800" dirty="0" smtClean="0"/>
              <a:t>scenarios:</a:t>
            </a:r>
            <a:endParaRPr lang="en-US" sz="2800" dirty="0"/>
          </a:p>
          <a:p>
            <a:pPr lvl="1"/>
            <a:r>
              <a:rPr lang="en-US" sz="2800" dirty="0" smtClean="0"/>
              <a:t>Baseline scenarios plus yield shocks </a:t>
            </a:r>
            <a:r>
              <a:rPr lang="en-US" sz="2800" dirty="0"/>
              <a:t>for wheat, rice, and maize, for each </a:t>
            </a:r>
            <a:r>
              <a:rPr lang="en-US" sz="2800" dirty="0" smtClean="0"/>
              <a:t>region</a:t>
            </a:r>
          </a:p>
          <a:p>
            <a:r>
              <a:rPr lang="en-US" sz="3000" dirty="0" smtClean="0"/>
              <a:t>Climate change impacts measured as the difference between the baseline and climate change scenarios</a:t>
            </a:r>
            <a:endParaRPr lang="en-US" sz="3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4435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Percent Change in Crop Yields Across All Five Regions by 2030</a:t>
            </a:r>
            <a:endParaRPr lang="en-US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905000"/>
            <a:ext cx="6330894" cy="42009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90028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4032598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Percent Change in Canadian Output in 2030 Due </a:t>
            </a:r>
            <a:r>
              <a:rPr lang="en-US" dirty="0" smtClean="0"/>
              <a:t>to </a:t>
            </a:r>
            <a:r>
              <a:rPr lang="en-US" dirty="0"/>
              <a:t>Climate Change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057400"/>
            <a:ext cx="6400800" cy="4583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75125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Change in welfare in 2030 due </a:t>
            </a:r>
            <a:r>
              <a:rPr lang="en-US" dirty="0" smtClean="0"/>
              <a:t>to </a:t>
            </a:r>
            <a:r>
              <a:rPr lang="en-US" dirty="0"/>
              <a:t>climate change </a:t>
            </a:r>
            <a:r>
              <a:rPr lang="en-US" dirty="0" smtClean="0"/>
              <a:t>($US millions)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2260815"/>
              </p:ext>
            </p:extLst>
          </p:nvPr>
        </p:nvGraphicFramePr>
        <p:xfrm>
          <a:off x="533401" y="2133600"/>
          <a:ext cx="8153398" cy="4302134"/>
        </p:xfrm>
        <a:graphic>
          <a:graphicData uri="http://schemas.openxmlformats.org/drawingml/2006/table">
            <a:tbl>
              <a:tblPr/>
              <a:tblGrid>
                <a:gridCol w="1119093"/>
                <a:gridCol w="938306"/>
                <a:gridCol w="684452"/>
                <a:gridCol w="1154463"/>
                <a:gridCol w="1045141"/>
                <a:gridCol w="988291"/>
                <a:gridCol w="1153006"/>
                <a:gridCol w="1070646"/>
              </a:tblGrid>
              <a:tr h="717736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Allocative efficiency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Endow.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Tech. Change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Pop.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I-S TOT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040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Canada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-404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2,246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1,606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Temp-HY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-2,154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-23,676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-577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-1,023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-25,299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0644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Temp-LY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-1,717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-5,236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-1,358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-4,896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-12,473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0644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Trop-HY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-1,018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-1,906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-16,133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-1,401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-372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-19,770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7207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Trop-LY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-11,980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-5,035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-6,014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-1,965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2,351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-22,530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72453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Decomposition of Canada Terms of Trade in 2030 </a:t>
            </a:r>
            <a:r>
              <a:rPr lang="en-US" dirty="0" smtClean="0"/>
              <a:t>climate change scenario </a:t>
            </a:r>
            <a:r>
              <a:rPr lang="en-US" dirty="0"/>
              <a:t>($US millions)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1879685"/>
              </p:ext>
            </p:extLst>
          </p:nvPr>
        </p:nvGraphicFramePr>
        <p:xfrm>
          <a:off x="457199" y="2057400"/>
          <a:ext cx="8458200" cy="3962400"/>
        </p:xfrm>
        <a:graphic>
          <a:graphicData uri="http://schemas.openxmlformats.org/drawingml/2006/table">
            <a:tbl>
              <a:tblPr/>
              <a:tblGrid>
                <a:gridCol w="1905001"/>
                <a:gridCol w="1659146"/>
                <a:gridCol w="1675681"/>
                <a:gridCol w="1675681"/>
                <a:gridCol w="1542691"/>
              </a:tblGrid>
              <a:tr h="49530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World Price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Export Price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Import Price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Rice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Wheat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1,816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-708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1,108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Maize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Other Ag.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Manufacturing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Services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2,018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2,246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66578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800" dirty="0"/>
              <a:t>Change in Canadian welfare in 2030 due to climate change with different import demand elasticities </a:t>
            </a:r>
            <a:r>
              <a:rPr lang="en-US" sz="2800" dirty="0" smtClean="0"/>
              <a:t>($US millions)</a:t>
            </a:r>
            <a:endParaRPr lang="en-US" sz="2800" dirty="0"/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667000"/>
            <a:ext cx="8680933" cy="205145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7178142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the picture change in 2050?</a:t>
            </a:r>
            <a:endParaRPr 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133600"/>
            <a:ext cx="7971463" cy="432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133600"/>
            <a:ext cx="46085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69603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the picture change in 2050?</a:t>
            </a:r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797" y="2011363"/>
            <a:ext cx="7494405" cy="42068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2657152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of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0532675"/>
              </p:ext>
            </p:extLst>
          </p:nvPr>
        </p:nvGraphicFramePr>
        <p:xfrm>
          <a:off x="609600" y="1981200"/>
          <a:ext cx="8001000" cy="4540285"/>
        </p:xfrm>
        <a:graphic>
          <a:graphicData uri="http://schemas.openxmlformats.org/drawingml/2006/table">
            <a:tbl>
              <a:tblPr/>
              <a:tblGrid>
                <a:gridCol w="2651162"/>
                <a:gridCol w="975578"/>
                <a:gridCol w="950237"/>
                <a:gridCol w="1138023"/>
                <a:gridCol w="803629"/>
                <a:gridCol w="1482371"/>
              </a:tblGrid>
              <a:tr h="118811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Author and Date of Publication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Date of Analysis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Scenario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Adaptation?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Percent Change in Canadian GDP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Change in Canadian Welfare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18811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Reillya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</a:t>
                      </a:r>
                      <a:r>
                        <a:rPr lang="en-US" sz="16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et al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(2007)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2000-2100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"POLFCTL" - no efforts to control GHGs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~0% by 2030 (represents change in consumption only)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57908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Ronneberger</a:t>
                      </a:r>
                      <a:r>
                        <a:rPr lang="en-US" sz="16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</a:t>
                      </a:r>
                      <a:r>
                        <a:rPr lang="en-US" sz="1600" b="0" i="1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et al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(2008)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1997-2050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IPCC B1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&lt;0.005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negligible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5012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Zhai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</a:t>
                      </a:r>
                      <a:r>
                        <a:rPr lang="en-US" sz="16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et al.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(2009)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2004-2080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IPCC A2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unspecified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-0.2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.2 (EV as % of GDP)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5012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Jacobs (2016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2011-2030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Various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-0.02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1,074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5012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2011-2050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Various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-0.15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5,731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21111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2030 </a:t>
            </a:r>
          </a:p>
          <a:p>
            <a:pPr lvl="1"/>
            <a:r>
              <a:rPr lang="en-US" b="1" dirty="0"/>
              <a:t>Yield changes will have economy-wide effects due to resource competition and rising export demand</a:t>
            </a:r>
          </a:p>
          <a:p>
            <a:pPr lvl="1"/>
            <a:r>
              <a:rPr lang="en-US" b="1" dirty="0"/>
              <a:t>Canadian welfare increases entirely due to benefits to its terms of trade</a:t>
            </a:r>
          </a:p>
          <a:p>
            <a:pPr lvl="1"/>
            <a:r>
              <a:rPr lang="en-US" b="1" dirty="0"/>
              <a:t>Canada’s real GDP shrinks modestly</a:t>
            </a:r>
          </a:p>
          <a:p>
            <a:pPr marL="0" indent="0">
              <a:buNone/>
            </a:pPr>
            <a:r>
              <a:rPr lang="en-US" sz="2400" b="1" dirty="0"/>
              <a:t>2050</a:t>
            </a:r>
          </a:p>
          <a:p>
            <a:pPr lvl="1"/>
            <a:r>
              <a:rPr lang="en-US" b="1" dirty="0" smtClean="0"/>
              <a:t>Same pattern of effects, but to </a:t>
            </a:r>
            <a:r>
              <a:rPr lang="en-US" b="1" dirty="0"/>
              <a:t>a greater degree</a:t>
            </a:r>
          </a:p>
          <a:p>
            <a:pPr marL="0" indent="0">
              <a:buNone/>
            </a:pPr>
            <a:r>
              <a:rPr lang="en-US" b="1" dirty="0"/>
              <a:t>Caveats</a:t>
            </a:r>
          </a:p>
          <a:p>
            <a:pPr lvl="1"/>
            <a:r>
              <a:rPr lang="en-US" b="1" dirty="0" smtClean="0"/>
              <a:t>Limited scope of climate change impact</a:t>
            </a:r>
            <a:endParaRPr lang="en-US" b="1" dirty="0"/>
          </a:p>
          <a:p>
            <a:pPr lvl="1"/>
            <a:r>
              <a:rPr lang="en-US" b="1" dirty="0" smtClean="0"/>
              <a:t>One type </a:t>
            </a:r>
            <a:r>
              <a:rPr lang="en-US" b="1" dirty="0"/>
              <a:t>of </a:t>
            </a:r>
            <a:r>
              <a:rPr lang="en-US" b="1" dirty="0" smtClean="0"/>
              <a:t>land only</a:t>
            </a: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540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019" y="2011680"/>
            <a:ext cx="7772400" cy="469392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2400" dirty="0" err="1" smtClean="0"/>
              <a:t>Alexandratos</a:t>
            </a:r>
            <a:r>
              <a:rPr lang="en-US" sz="2400" dirty="0" smtClean="0"/>
              <a:t>, N., </a:t>
            </a:r>
            <a:r>
              <a:rPr lang="en-US" sz="2400" i="1" dirty="0" smtClean="0"/>
              <a:t>et al.</a:t>
            </a:r>
            <a:r>
              <a:rPr lang="en-US" sz="2400" dirty="0" smtClean="0"/>
              <a:t> Looking Ahead in World Food and </a:t>
            </a:r>
            <a:r>
              <a:rPr lang="en-US" sz="2400" dirty="0" err="1" smtClean="0"/>
              <a:t>Agricultre</a:t>
            </a:r>
            <a:r>
              <a:rPr lang="en-US" sz="2400" dirty="0" smtClean="0"/>
              <a:t>: </a:t>
            </a:r>
            <a:r>
              <a:rPr lang="en-US" sz="2400" i="1" dirty="0" smtClean="0"/>
              <a:t>Perspectives to 2050</a:t>
            </a:r>
            <a:r>
              <a:rPr lang="en-US" sz="2400" dirty="0" smtClean="0"/>
              <a:t>. Rome: Food and Agriculture Organization, 2011. </a:t>
            </a:r>
            <a:r>
              <a:rPr lang="en-US" sz="2400" dirty="0"/>
              <a:t>Accessed May 15, 2016. </a:t>
            </a:r>
            <a:r>
              <a:rPr lang="en-US" sz="2400" dirty="0">
                <a:hlinkClick r:id="rId3"/>
              </a:rPr>
              <a:t>http://</a:t>
            </a:r>
            <a:r>
              <a:rPr lang="en-US" sz="2400" dirty="0" smtClean="0">
                <a:hlinkClick r:id="rId3"/>
              </a:rPr>
              <a:t>www.fao.org/docrep/014/i2280e/i2280e.pdf</a:t>
            </a:r>
            <a:r>
              <a:rPr lang="en-US" sz="2400" dirty="0" smtClean="0"/>
              <a:t>.</a:t>
            </a:r>
          </a:p>
          <a:p>
            <a:pPr marL="0" lvl="0" indent="0">
              <a:buClr>
                <a:prstClr val="white"/>
              </a:buClr>
              <a:buNone/>
            </a:pPr>
            <a:r>
              <a:rPr lang="en-US" sz="2400" dirty="0">
                <a:solidFill>
                  <a:prstClr val="white"/>
                </a:solidFill>
              </a:rPr>
              <a:t>Challinor, A., </a:t>
            </a:r>
            <a:r>
              <a:rPr lang="en-US" sz="2400" i="1" dirty="0">
                <a:solidFill>
                  <a:prstClr val="white"/>
                </a:solidFill>
              </a:rPr>
              <a:t>et al</a:t>
            </a:r>
            <a:r>
              <a:rPr lang="en-US" sz="2400" dirty="0">
                <a:solidFill>
                  <a:prstClr val="white"/>
                </a:solidFill>
              </a:rPr>
              <a:t>. “A meta-analysis of crop yield under climate change and adaptation</a:t>
            </a:r>
            <a:r>
              <a:rPr lang="en-US" sz="2400" i="1" dirty="0">
                <a:solidFill>
                  <a:prstClr val="white"/>
                </a:solidFill>
              </a:rPr>
              <a:t>.” Nature Climate Change</a:t>
            </a:r>
            <a:r>
              <a:rPr lang="en-US" sz="2400" dirty="0">
                <a:solidFill>
                  <a:prstClr val="white"/>
                </a:solidFill>
              </a:rPr>
              <a:t>, 4 (</a:t>
            </a:r>
            <a:r>
              <a:rPr lang="en-US" sz="2400" dirty="0" smtClean="0">
                <a:solidFill>
                  <a:prstClr val="white"/>
                </a:solidFill>
              </a:rPr>
              <a:t>2014): </a:t>
            </a:r>
            <a:r>
              <a:rPr lang="en-US" sz="2400" dirty="0">
                <a:solidFill>
                  <a:prstClr val="white"/>
                </a:solidFill>
              </a:rPr>
              <a:t>287 – 291</a:t>
            </a:r>
            <a:r>
              <a:rPr lang="en-US" sz="2400" dirty="0" smtClean="0">
                <a:solidFill>
                  <a:prstClr val="white"/>
                </a:solidFill>
              </a:rPr>
              <a:t>.</a:t>
            </a: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Nelson, G., </a:t>
            </a:r>
            <a:r>
              <a:rPr lang="en-US" sz="2400" i="1" dirty="0" smtClean="0"/>
              <a:t>et al.</a:t>
            </a:r>
            <a:r>
              <a:rPr lang="en-US" sz="2400" dirty="0"/>
              <a:t> </a:t>
            </a:r>
            <a:r>
              <a:rPr lang="en-US" sz="2400" dirty="0" smtClean="0"/>
              <a:t>Climate Change: </a:t>
            </a:r>
            <a:r>
              <a:rPr lang="en-US" sz="2400" i="1" dirty="0" smtClean="0"/>
              <a:t>Climate </a:t>
            </a:r>
            <a:r>
              <a:rPr lang="en-US" sz="2400" i="1" dirty="0"/>
              <a:t>change: Impact on agriculture and costs of </a:t>
            </a:r>
            <a:r>
              <a:rPr lang="en-US" sz="2400" i="1" dirty="0" smtClean="0"/>
              <a:t>adaptation</a:t>
            </a:r>
            <a:r>
              <a:rPr lang="en-US" sz="2400" dirty="0" smtClean="0"/>
              <a:t>. Washington: International Food Policy Research Institute, 2009. </a:t>
            </a:r>
            <a:r>
              <a:rPr lang="en-US" sz="2400" dirty="0"/>
              <a:t>Accessed May 15, </a:t>
            </a:r>
            <a:r>
              <a:rPr lang="en-US" sz="2400" dirty="0" smtClean="0"/>
              <a:t>2016. </a:t>
            </a:r>
            <a:r>
              <a:rPr lang="en-US" sz="2400" dirty="0" smtClean="0">
                <a:hlinkClick r:id="rId4"/>
              </a:rPr>
              <a:t>http</a:t>
            </a:r>
            <a:r>
              <a:rPr lang="en-US" sz="2400" dirty="0">
                <a:hlinkClick r:id="rId4"/>
              </a:rPr>
              <a:t>://</a:t>
            </a:r>
            <a:r>
              <a:rPr lang="en-US" sz="2400" dirty="0" smtClean="0">
                <a:hlinkClick r:id="rId4"/>
              </a:rPr>
              <a:t>www.ifpri.org/publication/climate-change-1</a:t>
            </a:r>
            <a:r>
              <a:rPr lang="en-US" sz="2400" dirty="0" smtClean="0"/>
              <a:t>.</a:t>
            </a:r>
            <a:endParaRPr lang="en-US" sz="2400" i="1" dirty="0"/>
          </a:p>
          <a:p>
            <a:pPr marL="0" indent="0">
              <a:buNone/>
            </a:pPr>
            <a:r>
              <a:rPr lang="en-US" sz="2500" dirty="0" err="1"/>
              <a:t>Fouré</a:t>
            </a:r>
            <a:r>
              <a:rPr lang="en-US" sz="2500" dirty="0"/>
              <a:t>, </a:t>
            </a:r>
            <a:r>
              <a:rPr lang="en-US" sz="2500" dirty="0" smtClean="0"/>
              <a:t>J., A. </a:t>
            </a:r>
            <a:r>
              <a:rPr lang="en-US" sz="2500" dirty="0" err="1" smtClean="0"/>
              <a:t>Bénassy-Quéré</a:t>
            </a:r>
            <a:r>
              <a:rPr lang="en-US" sz="2500" dirty="0" smtClean="0"/>
              <a:t>, and L. </a:t>
            </a:r>
            <a:r>
              <a:rPr lang="en-US" sz="2500" dirty="0" err="1" smtClean="0"/>
              <a:t>Fontagné</a:t>
            </a:r>
            <a:r>
              <a:rPr lang="en-US" sz="2500" dirty="0" smtClean="0"/>
              <a:t>. The Great Shift: </a:t>
            </a:r>
            <a:r>
              <a:rPr lang="en-US" sz="2500" i="1" dirty="0" smtClean="0"/>
              <a:t>Macroeconomic projections for the world economy at the 2050 horizon</a:t>
            </a:r>
            <a:r>
              <a:rPr lang="en-US" sz="2500" dirty="0" smtClean="0"/>
              <a:t>. Paris: </a:t>
            </a:r>
            <a:r>
              <a:rPr lang="en-US" sz="2500" dirty="0"/>
              <a:t>Centre </a:t>
            </a:r>
            <a:r>
              <a:rPr lang="en-US" sz="2500" dirty="0" err="1"/>
              <a:t>d'Etudes</a:t>
            </a:r>
            <a:r>
              <a:rPr lang="en-US" sz="2500" dirty="0"/>
              <a:t> </a:t>
            </a:r>
            <a:r>
              <a:rPr lang="en-US" sz="2500" dirty="0" err="1"/>
              <a:t>Prospectives</a:t>
            </a:r>
            <a:r>
              <a:rPr lang="en-US" sz="2500" dirty="0"/>
              <a:t> et </a:t>
            </a:r>
            <a:r>
              <a:rPr lang="en-US" sz="2500" dirty="0" err="1"/>
              <a:t>d'Informations</a:t>
            </a:r>
            <a:r>
              <a:rPr lang="en-US" sz="2500" dirty="0"/>
              <a:t> </a:t>
            </a:r>
            <a:r>
              <a:rPr lang="en-US" sz="2500" dirty="0" err="1" smtClean="0"/>
              <a:t>Internationales</a:t>
            </a:r>
            <a:r>
              <a:rPr lang="en-US" sz="2500" dirty="0" smtClean="0"/>
              <a:t>, 2012. Accessed May 15, </a:t>
            </a:r>
            <a:r>
              <a:rPr lang="en-US" sz="2500" dirty="0"/>
              <a:t>2016. </a:t>
            </a:r>
            <a:r>
              <a:rPr lang="en-US" sz="2500" dirty="0">
                <a:hlinkClick r:id="rId5"/>
              </a:rPr>
              <a:t>http://</a:t>
            </a:r>
            <a:r>
              <a:rPr lang="en-US" sz="2500" dirty="0" smtClean="0">
                <a:hlinkClick r:id="rId5"/>
              </a:rPr>
              <a:t>www.cepii.fr/PDF_PUB/wp/2012/wp2012-03.pdf</a:t>
            </a:r>
            <a:r>
              <a:rPr lang="en-US" sz="2500" dirty="0" smtClean="0"/>
              <a:t>.</a:t>
            </a:r>
            <a:endParaRPr lang="en-US" dirty="0" smtClean="0"/>
          </a:p>
          <a:p>
            <a:pPr marL="0" indent="0">
              <a:buNone/>
            </a:pPr>
            <a:r>
              <a:rPr lang="en-US" sz="2600" dirty="0" smtClean="0"/>
              <a:t>SSP </a:t>
            </a:r>
            <a:r>
              <a:rPr lang="en-US" sz="2600" dirty="0"/>
              <a:t>Database." SSP Database. May 2015. Accessed May 15, 2016. </a:t>
            </a:r>
            <a:r>
              <a:rPr lang="en-US" sz="2600" dirty="0">
                <a:hlinkClick r:id="rId6"/>
              </a:rPr>
              <a:t>https://tntcat.iiasa.ac.at/SspDb</a:t>
            </a:r>
            <a:r>
              <a:rPr lang="en-US" sz="2600" dirty="0" smtClean="0"/>
              <a:t>.</a:t>
            </a:r>
          </a:p>
          <a:p>
            <a:pPr marL="0" indent="0">
              <a:buNone/>
            </a:pPr>
            <a:r>
              <a:rPr lang="en-US" sz="2600" dirty="0" smtClean="0"/>
              <a:t>Cover Photo: </a:t>
            </a:r>
            <a:r>
              <a:rPr lang="en-US" sz="2600" dirty="0" err="1" smtClean="0"/>
              <a:t>Lawren</a:t>
            </a:r>
            <a:r>
              <a:rPr lang="en-US" sz="2600" dirty="0" smtClean="0"/>
              <a:t> Harris. Canadian, 1885-1970. Isolation Peak, Rocky Mountains, 1930.</a:t>
            </a:r>
          </a:p>
        </p:txBody>
      </p:sp>
    </p:spTree>
    <p:extLst>
      <p:ext uri="{BB962C8B-B14F-4D97-AF65-F5344CB8AC3E}">
        <p14:creationId xmlns:p14="http://schemas.microsoft.com/office/powerpoint/2010/main" val="30883892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914400"/>
            <a:ext cx="8293253" cy="4664075"/>
          </a:xfrm>
        </p:spPr>
      </p:pic>
      <p:sp>
        <p:nvSpPr>
          <p:cNvPr id="5" name="TextBox 4"/>
          <p:cNvSpPr txBox="1"/>
          <p:nvPr/>
        </p:nvSpPr>
        <p:spPr>
          <a:xfrm>
            <a:off x="457200" y="5756564"/>
            <a:ext cx="8077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Proposed grain terminal at Vancouver port. January, 2016. Source</a:t>
            </a:r>
            <a:r>
              <a:rPr lang="en-US" dirty="0"/>
              <a:t>: http://www.portvancouver.com/wp-content/uploads/2015/05/2016-01-14-Presentation-G3.pdf</a:t>
            </a:r>
          </a:p>
        </p:txBody>
      </p:sp>
    </p:spTree>
    <p:extLst>
      <p:ext uri="{BB962C8B-B14F-4D97-AF65-F5344CB8AC3E}">
        <p14:creationId xmlns:p14="http://schemas.microsoft.com/office/powerpoint/2010/main" val="29063550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Banded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tint val="99000"/>
                <a:shade val="96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nded" id="{98DFF888-2449-4D28-977C-6306C017633E}" vid="{C3935CB6-B0E3-44A7-AB37-996D901F73A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10028</TotalTime>
  <Words>1202</Words>
  <Application>Microsoft Macintosh PowerPoint</Application>
  <PresentationFormat>On-screen Show (4:3)</PresentationFormat>
  <Paragraphs>258</Paragraphs>
  <Slides>24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Banded</vt:lpstr>
      <vt:lpstr>PowerPoint Presentation</vt:lpstr>
      <vt:lpstr>Climate Change in Canada</vt:lpstr>
      <vt:lpstr>Introduction</vt:lpstr>
      <vt:lpstr>Model and Database</vt:lpstr>
      <vt:lpstr>Model and Database</vt:lpstr>
      <vt:lpstr>PowerPoint Presentation</vt:lpstr>
      <vt:lpstr>Model and Database</vt:lpstr>
      <vt:lpstr>Model and Database</vt:lpstr>
      <vt:lpstr>Yield Data</vt:lpstr>
      <vt:lpstr>Baseline Scenarios: 2011-2030 and 2011-2050</vt:lpstr>
      <vt:lpstr>Macro Projections Data</vt:lpstr>
      <vt:lpstr>Climate change scenarios</vt:lpstr>
      <vt:lpstr>Percent Change in Crop Yields Across All Five Regions by 2030</vt:lpstr>
      <vt:lpstr>results</vt:lpstr>
      <vt:lpstr>Percent Change in Canadian Output in 2030 Due to Climate Change</vt:lpstr>
      <vt:lpstr>Change in welfare in 2030 due to climate change ($US millions)</vt:lpstr>
      <vt:lpstr>Decomposition of Canada Terms of Trade in 2030 climate change scenario ($US millions)</vt:lpstr>
      <vt:lpstr>Change in Canadian welfare in 2030 due to climate change with different import demand elasticities ($US millions)</vt:lpstr>
      <vt:lpstr>How does the picture change in 2050?</vt:lpstr>
      <vt:lpstr>How does the picture change in 2050?</vt:lpstr>
      <vt:lpstr>Comparison of results</vt:lpstr>
      <vt:lpstr>conclusions</vt:lpstr>
      <vt:lpstr>citations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Mary</dc:creator>
  <cp:lastModifiedBy>Henry Jacobs</cp:lastModifiedBy>
  <cp:revision>100</cp:revision>
  <cp:lastPrinted>2016-06-15T12:03:30Z</cp:lastPrinted>
  <dcterms:created xsi:type="dcterms:W3CDTF">2016-05-27T11:15:29Z</dcterms:created>
  <dcterms:modified xsi:type="dcterms:W3CDTF">2017-04-15T20:06:51Z</dcterms:modified>
</cp:coreProperties>
</file>