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412" r:id="rId3"/>
    <p:sldId id="350" r:id="rId4"/>
    <p:sldId id="286" r:id="rId5"/>
    <p:sldId id="287" r:id="rId6"/>
    <p:sldId id="307" r:id="rId7"/>
    <p:sldId id="450" r:id="rId8"/>
    <p:sldId id="451" r:id="rId9"/>
    <p:sldId id="452" r:id="rId10"/>
    <p:sldId id="453" r:id="rId11"/>
    <p:sldId id="460" r:id="rId12"/>
    <p:sldId id="454" r:id="rId13"/>
    <p:sldId id="456" r:id="rId14"/>
    <p:sldId id="457" r:id="rId15"/>
    <p:sldId id="337" r:id="rId16"/>
    <p:sldId id="458" r:id="rId17"/>
    <p:sldId id="276" r:id="rId18"/>
    <p:sldId id="346" r:id="rId19"/>
    <p:sldId id="459" r:id="rId20"/>
    <p:sldId id="461" r:id="rId21"/>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8B33503-04C9-433B-BB41-C55E9A208323}">
          <p14:sldIdLst>
            <p14:sldId id="257"/>
          </p14:sldIdLst>
        </p14:section>
        <p14:section name="Introduction" id="{C1609A37-6ED0-49DC-B45B-A8A19FF49896}">
          <p14:sldIdLst>
            <p14:sldId id="412"/>
            <p14:sldId id="350"/>
          </p14:sldIdLst>
        </p14:section>
        <p14:section name="Method" id="{8007C8DD-E1DC-42E6-8CA3-97D6991B7D1A}">
          <p14:sldIdLst>
            <p14:sldId id="286"/>
            <p14:sldId id="287"/>
            <p14:sldId id="307"/>
            <p14:sldId id="450"/>
            <p14:sldId id="451"/>
          </p14:sldIdLst>
        </p14:section>
        <p14:section name="Impact on subsdized FF" id="{3E1C016D-2C5A-4BBC-A85F-DE20BADFAF1A}">
          <p14:sldIdLst>
            <p14:sldId id="452"/>
            <p14:sldId id="453"/>
            <p14:sldId id="460"/>
          </p14:sldIdLst>
        </p14:section>
        <p14:section name="Impact on biofuels" id="{6B1FA16C-2AC7-4D7C-B8FB-6E41C503A226}">
          <p14:sldIdLst>
            <p14:sldId id="454"/>
            <p14:sldId id="456"/>
            <p14:sldId id="457"/>
          </p14:sldIdLst>
        </p14:section>
        <p14:section name="Conclusion" id="{CF3924A5-32B8-42B8-8662-1866BD4E072E}">
          <p14:sldIdLst>
            <p14:sldId id="337"/>
            <p14:sldId id="458"/>
            <p14:sldId id="276"/>
            <p14:sldId id="346"/>
            <p14:sldId id="459"/>
            <p14:sldId id="461"/>
          </p14:sldIdLst>
        </p14:section>
      </p14:sectionLst>
    </p:ext>
    <p:ext uri="{EFAFB233-063F-42B5-8137-9DF3F51BA10A}">
      <p15:sldGuideLst xmlns:p15="http://schemas.microsoft.com/office/powerpoint/2012/main">
        <p15:guide id="1" orient="horz" pos="3929" userDrawn="1">
          <p15:clr>
            <a:srgbClr val="A4A3A4"/>
          </p15:clr>
        </p15:guide>
        <p15:guide id="3" orient="horz" pos="958" userDrawn="1">
          <p15:clr>
            <a:srgbClr val="A4A3A4"/>
          </p15:clr>
        </p15:guide>
        <p15:guide id="4" orient="horz" pos="4065" userDrawn="1">
          <p15:clr>
            <a:srgbClr val="A4A3A4"/>
          </p15:clr>
        </p15:guide>
        <p15:guide id="5" orient="horz" pos="4110" userDrawn="1">
          <p15:clr>
            <a:srgbClr val="A4A3A4"/>
          </p15:clr>
        </p15:guide>
        <p15:guide id="7" orient="horz" pos="4178" userDrawn="1">
          <p15:clr>
            <a:srgbClr val="A4A3A4"/>
          </p15:clr>
        </p15:guide>
        <p15:guide id="8" pos="1231" userDrawn="1">
          <p15:clr>
            <a:srgbClr val="A4A3A4"/>
          </p15:clr>
        </p15:guide>
        <p15:guide id="9" pos="6993" userDrawn="1">
          <p15:clr>
            <a:srgbClr val="A4A3A4"/>
          </p15:clr>
        </p15:guide>
        <p15:guide id="10" pos="3840" userDrawn="1">
          <p15:clr>
            <a:srgbClr val="A4A3A4"/>
          </p15:clr>
        </p15:guide>
        <p15:guide id="11" pos="3795" userDrawn="1">
          <p15:clr>
            <a:srgbClr val="A4A3A4"/>
          </p15:clr>
        </p15:guide>
        <p15:guide id="12" pos="3885" userDrawn="1">
          <p15:clr>
            <a:srgbClr val="A4A3A4"/>
          </p15:clr>
        </p15:guide>
        <p15:guide id="13" pos="4248" userDrawn="1">
          <p15:clr>
            <a:srgbClr val="A4A3A4"/>
          </p15:clr>
        </p15:guide>
        <p15:guide id="14" pos="4340" userDrawn="1">
          <p15:clr>
            <a:srgbClr val="A4A3A4"/>
          </p15:clr>
        </p15:guide>
        <p15:guide id="15" pos="4679" userDrawn="1">
          <p15:clr>
            <a:srgbClr val="A4A3A4"/>
          </p15:clr>
        </p15:guide>
        <p15:guide id="16" pos="3341" userDrawn="1">
          <p15:clr>
            <a:srgbClr val="A4A3A4"/>
          </p15:clr>
        </p15:guide>
        <p15:guide id="17" pos="5132" userDrawn="1">
          <p15:clr>
            <a:srgbClr val="A4A3A4"/>
          </p15:clr>
        </p15:guide>
        <p15:guide id="18" pos="5223" userDrawn="1">
          <p15:clr>
            <a:srgbClr val="A4A3A4"/>
          </p15:clr>
        </p15:guide>
        <p15:guide id="19" pos="6108" userDrawn="1">
          <p15:clr>
            <a:srgbClr val="A4A3A4"/>
          </p15:clr>
        </p15:guide>
        <p15:guide id="21" pos="6449" userDrawn="1">
          <p15:clr>
            <a:srgbClr val="A4A3A4"/>
          </p15:clr>
        </p15:guide>
        <p15:guide id="22" pos="6902" userDrawn="1">
          <p15:clr>
            <a:srgbClr val="A4A3A4"/>
          </p15:clr>
        </p15:guide>
        <p15:guide id="23" pos="3432" userDrawn="1">
          <p15:clr>
            <a:srgbClr val="A4A3A4"/>
          </p15:clr>
        </p15:guide>
        <p15:guide id="25" pos="3000" userDrawn="1">
          <p15:clr>
            <a:srgbClr val="A4A3A4"/>
          </p15:clr>
        </p15:guide>
        <p15:guide id="26" pos="2911" userDrawn="1">
          <p15:clr>
            <a:srgbClr val="A4A3A4"/>
          </p15:clr>
        </p15:guide>
        <p15:guide id="27" pos="2547" userDrawn="1">
          <p15:clr>
            <a:srgbClr val="A4A3A4"/>
          </p15:clr>
        </p15:guide>
        <p15:guide id="28" pos="2457" userDrawn="1">
          <p15:clr>
            <a:srgbClr val="A4A3A4"/>
          </p15:clr>
        </p15:guide>
        <p15:guide id="29" pos="2116" userDrawn="1">
          <p15:clr>
            <a:srgbClr val="A4A3A4"/>
          </p15:clr>
        </p15:guide>
        <p15:guide id="30" pos="2026" userDrawn="1">
          <p15:clr>
            <a:srgbClr val="A4A3A4"/>
          </p15:clr>
        </p15:guide>
        <p15:guide id="31" pos="1662" userDrawn="1">
          <p15:clr>
            <a:srgbClr val="A4A3A4"/>
          </p15:clr>
        </p15:guide>
        <p15:guide id="32" pos="1572" userDrawn="1">
          <p15:clr>
            <a:srgbClr val="A4A3A4"/>
          </p15:clr>
        </p15:guide>
        <p15:guide id="36" pos="5564" userDrawn="1">
          <p15:clr>
            <a:srgbClr val="A4A3A4"/>
          </p15:clr>
        </p15:guide>
        <p15:guide id="37" pos="5655" userDrawn="1">
          <p15:clr>
            <a:srgbClr val="A4A3A4"/>
          </p15:clr>
        </p15:guide>
        <p15:guide id="38" pos="6017" userDrawn="1">
          <p15:clr>
            <a:srgbClr val="A4A3A4"/>
          </p15:clr>
        </p15:guide>
        <p15:guide id="40" pos="779" userDrawn="1">
          <p15:clr>
            <a:srgbClr val="A4A3A4"/>
          </p15:clr>
        </p15:guide>
        <p15:guide id="41" pos="665" userDrawn="1">
          <p15:clr>
            <a:srgbClr val="A4A3A4"/>
          </p15:clr>
        </p15:guide>
        <p15:guide id="42" pos="347" userDrawn="1">
          <p15:clr>
            <a:srgbClr val="A4A3A4"/>
          </p15:clr>
        </p15:guide>
        <p15:guide id="44" pos="6540" userDrawn="1">
          <p15:clr>
            <a:srgbClr val="A4A3A4"/>
          </p15:clr>
        </p15:guide>
        <p15:guide id="46" pos="7332" userDrawn="1">
          <p15:clr>
            <a:srgbClr val="A4A3A4"/>
          </p15:clr>
        </p15:guide>
        <p15:guide id="47" pos="1118" userDrawn="1">
          <p15:clr>
            <a:srgbClr val="A4A3A4"/>
          </p15:clr>
        </p15:guide>
        <p15:guide id="48" pos="257" userDrawn="1">
          <p15:clr>
            <a:srgbClr val="A4A3A4"/>
          </p15:clr>
        </p15:guide>
        <p15:guide id="49" pos="7424" userDrawn="1">
          <p15:clr>
            <a:srgbClr val="A4A3A4"/>
          </p15:clr>
        </p15:guide>
        <p15:guide id="50" pos="211" userDrawn="1">
          <p15:clr>
            <a:srgbClr val="A4A3A4"/>
          </p15:clr>
        </p15:guide>
        <p15:guide id="51" pos="746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009668"/>
    <a:srgbClr val="EF6C00"/>
    <a:srgbClr val="99CCFF"/>
    <a:srgbClr val="E6E6E6"/>
    <a:srgbClr val="1EA5A5"/>
    <a:srgbClr val="FFFFFF"/>
    <a:srgbClr val="000000"/>
    <a:srgbClr val="006E6E"/>
    <a:srgbClr val="BEC3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83" autoAdjust="0"/>
    <p:restoredTop sz="83631" autoAdjust="0"/>
  </p:normalViewPr>
  <p:slideViewPr>
    <p:cSldViewPr showGuides="1">
      <p:cViewPr varScale="1">
        <p:scale>
          <a:sx n="80" d="100"/>
          <a:sy n="80" d="100"/>
        </p:scale>
        <p:origin x="1948" y="52"/>
      </p:cViewPr>
      <p:guideLst>
        <p:guide orient="horz" pos="3929"/>
        <p:guide orient="horz" pos="958"/>
        <p:guide orient="horz" pos="4065"/>
        <p:guide orient="horz" pos="4110"/>
        <p:guide orient="horz" pos="4178"/>
        <p:guide pos="1231"/>
        <p:guide pos="6993"/>
        <p:guide pos="3840"/>
        <p:guide pos="3795"/>
        <p:guide pos="3885"/>
        <p:guide pos="4248"/>
        <p:guide pos="4340"/>
        <p:guide pos="4679"/>
        <p:guide pos="3341"/>
        <p:guide pos="5132"/>
        <p:guide pos="5223"/>
        <p:guide pos="6108"/>
        <p:guide pos="6449"/>
        <p:guide pos="6902"/>
        <p:guide pos="3432"/>
        <p:guide pos="3000"/>
        <p:guide pos="2911"/>
        <p:guide pos="2547"/>
        <p:guide pos="2457"/>
        <p:guide pos="2116"/>
        <p:guide pos="2026"/>
        <p:guide pos="1662"/>
        <p:guide pos="1572"/>
        <p:guide pos="5564"/>
        <p:guide pos="5655"/>
        <p:guide pos="6017"/>
        <p:guide pos="779"/>
        <p:guide pos="665"/>
        <p:guide pos="347"/>
        <p:guide pos="6540"/>
        <p:guide pos="7332"/>
        <p:guide pos="1118"/>
        <p:guide pos="257"/>
        <p:guide pos="7424"/>
        <p:guide pos="211"/>
        <p:guide pos="746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rguey0000\Desktop\Simulations\No%20quota%20Results%20processing%20(sc1%20&amp;%202)\Result%20processing.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rguey0000\Desktop\Simulations\No%20quota%20Results%20processing%20(sc1%20&amp;%202)\Results%202%20May%20202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rguey0000\Desktop\Simulations\No%20quota%20Results%20processing%20(sc1%20&amp;%202)\Result%20processing.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rguey0000\Desktop\Simulations\No%20quota%20Results%20processing%20(sc1%20&amp;%202)\Result%20processing.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arguey0000\Desktop\Simulations\No%20quota%20Results%20processing%20(sc1%20&amp;%202)\Result%20processing.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Subsidies!$B$145</c:f>
              <c:strCache>
                <c:ptCount val="1"/>
                <c:pt idx="0">
                  <c:v>Gasoline</c:v>
                </c:pt>
              </c:strCache>
            </c:strRef>
          </c:tx>
          <c:spPr>
            <a:solidFill>
              <a:srgbClr val="EF6C00"/>
            </a:solidFill>
            <a:ln>
              <a:noFill/>
            </a:ln>
            <a:effectLst/>
          </c:spPr>
          <c:invertIfNegative val="0"/>
          <c:cat>
            <c:strRef>
              <c:f>Subsidies!$C$144:$M$144</c:f>
              <c:strCache>
                <c:ptCount val="11"/>
                <c:pt idx="0">
                  <c:v>PAC</c:v>
                </c:pt>
                <c:pt idx="1">
                  <c:v>LAM</c:v>
                </c:pt>
                <c:pt idx="2">
                  <c:v>MEA</c:v>
                </c:pt>
                <c:pt idx="3">
                  <c:v>AFR</c:v>
                </c:pt>
                <c:pt idx="4">
                  <c:v>CHN</c:v>
                </c:pt>
                <c:pt idx="5">
                  <c:v>IND</c:v>
                </c:pt>
                <c:pt idx="6">
                  <c:v>EAS</c:v>
                </c:pt>
                <c:pt idx="7">
                  <c:v>MAI</c:v>
                </c:pt>
                <c:pt idx="8">
                  <c:v>ROA</c:v>
                </c:pt>
                <c:pt idx="9">
                  <c:v>RUS</c:v>
                </c:pt>
                <c:pt idx="10">
                  <c:v>FSU</c:v>
                </c:pt>
              </c:strCache>
            </c:strRef>
          </c:cat>
          <c:val>
            <c:numRef>
              <c:f>Subsidies!$C$145:$M$145</c:f>
              <c:numCache>
                <c:formatCode>General</c:formatCode>
                <c:ptCount val="11"/>
                <c:pt idx="1">
                  <c:v>1.8944399999999999</c:v>
                </c:pt>
                <c:pt idx="2">
                  <c:v>9.7595399999999994</c:v>
                </c:pt>
                <c:pt idx="3">
                  <c:v>0.61172800000000005</c:v>
                </c:pt>
                <c:pt idx="7">
                  <c:v>0.58217300000000005</c:v>
                </c:pt>
                <c:pt idx="8">
                  <c:v>5.2202199999999997E-2</c:v>
                </c:pt>
                <c:pt idx="10">
                  <c:v>0.30038199999999998</c:v>
                </c:pt>
              </c:numCache>
            </c:numRef>
          </c:val>
          <c:extLst>
            <c:ext xmlns:c16="http://schemas.microsoft.com/office/drawing/2014/chart" uri="{C3380CC4-5D6E-409C-BE32-E72D297353CC}">
              <c16:uniqueId val="{00000000-6A96-4390-B748-542A0824C860}"/>
            </c:ext>
          </c:extLst>
        </c:ser>
        <c:ser>
          <c:idx val="1"/>
          <c:order val="1"/>
          <c:tx>
            <c:strRef>
              <c:f>Subsidies!$B$146</c:f>
              <c:strCache>
                <c:ptCount val="1"/>
                <c:pt idx="0">
                  <c:v>Diesel</c:v>
                </c:pt>
              </c:strCache>
            </c:strRef>
          </c:tx>
          <c:spPr>
            <a:solidFill>
              <a:srgbClr val="009668"/>
            </a:solidFill>
            <a:ln>
              <a:solidFill>
                <a:srgbClr val="009668"/>
              </a:solidFill>
            </a:ln>
            <a:effectLst/>
          </c:spPr>
          <c:invertIfNegative val="0"/>
          <c:cat>
            <c:strRef>
              <c:f>Subsidies!$C$144:$M$144</c:f>
              <c:strCache>
                <c:ptCount val="11"/>
                <c:pt idx="0">
                  <c:v>PAC</c:v>
                </c:pt>
                <c:pt idx="1">
                  <c:v>LAM</c:v>
                </c:pt>
                <c:pt idx="2">
                  <c:v>MEA</c:v>
                </c:pt>
                <c:pt idx="3">
                  <c:v>AFR</c:v>
                </c:pt>
                <c:pt idx="4">
                  <c:v>CHN</c:v>
                </c:pt>
                <c:pt idx="5">
                  <c:v>IND</c:v>
                </c:pt>
                <c:pt idx="6">
                  <c:v>EAS</c:v>
                </c:pt>
                <c:pt idx="7">
                  <c:v>MAI</c:v>
                </c:pt>
                <c:pt idx="8">
                  <c:v>ROA</c:v>
                </c:pt>
                <c:pt idx="9">
                  <c:v>RUS</c:v>
                </c:pt>
                <c:pt idx="10">
                  <c:v>FSU</c:v>
                </c:pt>
              </c:strCache>
            </c:strRef>
          </c:cat>
          <c:val>
            <c:numRef>
              <c:f>Subsidies!$C$146:$M$146</c:f>
              <c:numCache>
                <c:formatCode>General</c:formatCode>
                <c:ptCount val="11"/>
                <c:pt idx="1">
                  <c:v>1.71739</c:v>
                </c:pt>
                <c:pt idx="2">
                  <c:v>5.9685899999999998</c:v>
                </c:pt>
                <c:pt idx="3">
                  <c:v>0.45152999999999999</c:v>
                </c:pt>
                <c:pt idx="7">
                  <c:v>3.9248099999999999</c:v>
                </c:pt>
                <c:pt idx="8">
                  <c:v>6.4402600000000004E-2</c:v>
                </c:pt>
                <c:pt idx="10">
                  <c:v>0.25333</c:v>
                </c:pt>
              </c:numCache>
            </c:numRef>
          </c:val>
          <c:extLst>
            <c:ext xmlns:c16="http://schemas.microsoft.com/office/drawing/2014/chart" uri="{C3380CC4-5D6E-409C-BE32-E72D297353CC}">
              <c16:uniqueId val="{00000001-6A96-4390-B748-542A0824C860}"/>
            </c:ext>
          </c:extLst>
        </c:ser>
        <c:ser>
          <c:idx val="2"/>
          <c:order val="2"/>
          <c:tx>
            <c:strRef>
              <c:f>Subsidies!$B$147</c:f>
              <c:strCache>
                <c:ptCount val="1"/>
                <c:pt idx="0">
                  <c:v>Gas</c:v>
                </c:pt>
              </c:strCache>
            </c:strRef>
          </c:tx>
          <c:spPr>
            <a:solidFill>
              <a:schemeClr val="tx1">
                <a:lumMod val="50000"/>
                <a:lumOff val="50000"/>
              </a:schemeClr>
            </a:solidFill>
            <a:ln>
              <a:noFill/>
            </a:ln>
            <a:effectLst/>
          </c:spPr>
          <c:invertIfNegative val="0"/>
          <c:cat>
            <c:strRef>
              <c:f>Subsidies!$C$144:$M$144</c:f>
              <c:strCache>
                <c:ptCount val="11"/>
                <c:pt idx="0">
                  <c:v>PAC</c:v>
                </c:pt>
                <c:pt idx="1">
                  <c:v>LAM</c:v>
                </c:pt>
                <c:pt idx="2">
                  <c:v>MEA</c:v>
                </c:pt>
                <c:pt idx="3">
                  <c:v>AFR</c:v>
                </c:pt>
                <c:pt idx="4">
                  <c:v>CHN</c:v>
                </c:pt>
                <c:pt idx="5">
                  <c:v>IND</c:v>
                </c:pt>
                <c:pt idx="6">
                  <c:v>EAS</c:v>
                </c:pt>
                <c:pt idx="7">
                  <c:v>MAI</c:v>
                </c:pt>
                <c:pt idx="8">
                  <c:v>ROA</c:v>
                </c:pt>
                <c:pt idx="9">
                  <c:v>RUS</c:v>
                </c:pt>
                <c:pt idx="10">
                  <c:v>FSU</c:v>
                </c:pt>
              </c:strCache>
            </c:strRef>
          </c:cat>
          <c:val>
            <c:numRef>
              <c:f>Subsidies!$C$147:$M$147</c:f>
              <c:numCache>
                <c:formatCode>General</c:formatCode>
                <c:ptCount val="11"/>
                <c:pt idx="0">
                  <c:v>0.17852399999999999</c:v>
                </c:pt>
                <c:pt idx="2">
                  <c:v>1.04634</c:v>
                </c:pt>
                <c:pt idx="5">
                  <c:v>2.3070499999999998</c:v>
                </c:pt>
                <c:pt idx="7">
                  <c:v>0.20954400000000001</c:v>
                </c:pt>
                <c:pt idx="8">
                  <c:v>1.2656400000000001</c:v>
                </c:pt>
                <c:pt idx="9">
                  <c:v>5.3568100000000003</c:v>
                </c:pt>
                <c:pt idx="10">
                  <c:v>1.8659699999999999</c:v>
                </c:pt>
              </c:numCache>
            </c:numRef>
          </c:val>
          <c:extLst>
            <c:ext xmlns:c16="http://schemas.microsoft.com/office/drawing/2014/chart" uri="{C3380CC4-5D6E-409C-BE32-E72D297353CC}">
              <c16:uniqueId val="{00000002-6A96-4390-B748-542A0824C860}"/>
            </c:ext>
          </c:extLst>
        </c:ser>
        <c:ser>
          <c:idx val="3"/>
          <c:order val="3"/>
          <c:tx>
            <c:strRef>
              <c:f>Subsidies!$B$148</c:f>
              <c:strCache>
                <c:ptCount val="1"/>
                <c:pt idx="0">
                  <c:v>Electricity</c:v>
                </c:pt>
              </c:strCache>
            </c:strRef>
          </c:tx>
          <c:spPr>
            <a:solidFill>
              <a:srgbClr val="0070C0"/>
            </a:solidFill>
            <a:ln>
              <a:noFill/>
            </a:ln>
            <a:effectLst/>
          </c:spPr>
          <c:invertIfNegative val="0"/>
          <c:cat>
            <c:strRef>
              <c:f>Subsidies!$C$144:$M$144</c:f>
              <c:strCache>
                <c:ptCount val="11"/>
                <c:pt idx="0">
                  <c:v>PAC</c:v>
                </c:pt>
                <c:pt idx="1">
                  <c:v>LAM</c:v>
                </c:pt>
                <c:pt idx="2">
                  <c:v>MEA</c:v>
                </c:pt>
                <c:pt idx="3">
                  <c:v>AFR</c:v>
                </c:pt>
                <c:pt idx="4">
                  <c:v>CHN</c:v>
                </c:pt>
                <c:pt idx="5">
                  <c:v>IND</c:v>
                </c:pt>
                <c:pt idx="6">
                  <c:v>EAS</c:v>
                </c:pt>
                <c:pt idx="7">
                  <c:v>MAI</c:v>
                </c:pt>
                <c:pt idx="8">
                  <c:v>ROA</c:v>
                </c:pt>
                <c:pt idx="9">
                  <c:v>RUS</c:v>
                </c:pt>
                <c:pt idx="10">
                  <c:v>FSU</c:v>
                </c:pt>
              </c:strCache>
            </c:strRef>
          </c:cat>
          <c:val>
            <c:numRef>
              <c:f>Subsidies!$C$148:$M$148</c:f>
              <c:numCache>
                <c:formatCode>General</c:formatCode>
                <c:ptCount val="11"/>
                <c:pt idx="0">
                  <c:v>2.42422</c:v>
                </c:pt>
                <c:pt idx="1">
                  <c:v>3.38388</c:v>
                </c:pt>
                <c:pt idx="2">
                  <c:v>30.870200000000001</c:v>
                </c:pt>
                <c:pt idx="3">
                  <c:v>4.0941299999999998</c:v>
                </c:pt>
                <c:pt idx="4">
                  <c:v>1.71638</c:v>
                </c:pt>
                <c:pt idx="5">
                  <c:v>0.88165700000000002</c:v>
                </c:pt>
                <c:pt idx="6">
                  <c:v>0.19115599999999999</c:v>
                </c:pt>
                <c:pt idx="7">
                  <c:v>2.7051799999999999</c:v>
                </c:pt>
                <c:pt idx="8">
                  <c:v>2.69889</c:v>
                </c:pt>
                <c:pt idx="9">
                  <c:v>9.5990199999999994</c:v>
                </c:pt>
                <c:pt idx="10">
                  <c:v>4.0281000000000002</c:v>
                </c:pt>
              </c:numCache>
            </c:numRef>
          </c:val>
          <c:extLst>
            <c:ext xmlns:c16="http://schemas.microsoft.com/office/drawing/2014/chart" uri="{C3380CC4-5D6E-409C-BE32-E72D297353CC}">
              <c16:uniqueId val="{00000003-6A96-4390-B748-542A0824C860}"/>
            </c:ext>
          </c:extLst>
        </c:ser>
        <c:dLbls>
          <c:showLegendKey val="0"/>
          <c:showVal val="0"/>
          <c:showCatName val="0"/>
          <c:showSerName val="0"/>
          <c:showPercent val="0"/>
          <c:showBubbleSize val="0"/>
        </c:dLbls>
        <c:gapWidth val="150"/>
        <c:overlap val="100"/>
        <c:axId val="1165155168"/>
        <c:axId val="1172287920"/>
      </c:barChart>
      <c:catAx>
        <c:axId val="116515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72287920"/>
        <c:crosses val="autoZero"/>
        <c:auto val="1"/>
        <c:lblAlgn val="ctr"/>
        <c:lblOffset val="100"/>
        <c:noMultiLvlLbl val="0"/>
      </c:catAx>
      <c:valAx>
        <c:axId val="11722879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USD bn</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6515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'Conv ene'!$B$4</c:f>
              <c:strCache>
                <c:ptCount val="1"/>
                <c:pt idx="0">
                  <c:v>Price</c:v>
                </c:pt>
              </c:strCache>
            </c:strRef>
          </c:tx>
          <c:spPr>
            <a:solidFill>
              <a:srgbClr val="0070C0"/>
            </a:solidFill>
            <a:ln>
              <a:noFill/>
            </a:ln>
            <a:effectLst/>
          </c:spPr>
          <c:invertIfNegative val="0"/>
          <c:cat>
            <c:strRef>
              <c:f>('Conv ene'!$C$3:$D$3,'Conv ene'!$G$3:$H$3)</c:f>
              <c:strCache>
                <c:ptCount val="4"/>
                <c:pt idx="0">
                  <c:v>Gasoline</c:v>
                </c:pt>
                <c:pt idx="1">
                  <c:v>Diesel</c:v>
                </c:pt>
                <c:pt idx="2">
                  <c:v>Gas</c:v>
                </c:pt>
                <c:pt idx="3">
                  <c:v>Electricity</c:v>
                </c:pt>
              </c:strCache>
            </c:strRef>
          </c:cat>
          <c:val>
            <c:numRef>
              <c:f>('Conv ene'!$C$4:$D$4,'Conv ene'!$G$4:$H$4)</c:f>
              <c:numCache>
                <c:formatCode>0%</c:formatCode>
                <c:ptCount val="4"/>
                <c:pt idx="0">
                  <c:v>0.26</c:v>
                </c:pt>
                <c:pt idx="1">
                  <c:v>0.23</c:v>
                </c:pt>
                <c:pt idx="2" formatCode="0.0%">
                  <c:v>0.04</c:v>
                </c:pt>
                <c:pt idx="3" formatCode="0.0%">
                  <c:v>0.42</c:v>
                </c:pt>
              </c:numCache>
            </c:numRef>
          </c:val>
          <c:extLst>
            <c:ext xmlns:c16="http://schemas.microsoft.com/office/drawing/2014/chart" uri="{C3380CC4-5D6E-409C-BE32-E72D297353CC}">
              <c16:uniqueId val="{00000000-47FE-4015-BD19-7A97C16B9029}"/>
            </c:ext>
          </c:extLst>
        </c:ser>
        <c:ser>
          <c:idx val="1"/>
          <c:order val="1"/>
          <c:tx>
            <c:strRef>
              <c:f>'Conv ene'!$B$5</c:f>
              <c:strCache>
                <c:ptCount val="1"/>
                <c:pt idx="0">
                  <c:v>Consumption</c:v>
                </c:pt>
              </c:strCache>
            </c:strRef>
          </c:tx>
          <c:spPr>
            <a:solidFill>
              <a:srgbClr val="009668"/>
            </a:solidFill>
            <a:ln>
              <a:noFill/>
            </a:ln>
            <a:effectLst/>
          </c:spPr>
          <c:invertIfNegative val="0"/>
          <c:cat>
            <c:strRef>
              <c:f>('Conv ene'!$C$3:$D$3,'Conv ene'!$G$3:$H$3)</c:f>
              <c:strCache>
                <c:ptCount val="4"/>
                <c:pt idx="0">
                  <c:v>Gasoline</c:v>
                </c:pt>
                <c:pt idx="1">
                  <c:v>Diesel</c:v>
                </c:pt>
                <c:pt idx="2">
                  <c:v>Gas</c:v>
                </c:pt>
                <c:pt idx="3">
                  <c:v>Electricity</c:v>
                </c:pt>
              </c:strCache>
            </c:strRef>
          </c:cat>
          <c:val>
            <c:numRef>
              <c:f>('Conv ene'!$C$5:$D$5,'Conv ene'!$G$5:$H$5)</c:f>
              <c:numCache>
                <c:formatCode>0%</c:formatCode>
                <c:ptCount val="4"/>
                <c:pt idx="0">
                  <c:v>-0.28000000000000003</c:v>
                </c:pt>
                <c:pt idx="1">
                  <c:v>-0.25</c:v>
                </c:pt>
                <c:pt idx="2" formatCode="0.0%">
                  <c:v>-1.9E-2</c:v>
                </c:pt>
                <c:pt idx="3" formatCode="0.0%">
                  <c:v>-0.28000000000000003</c:v>
                </c:pt>
              </c:numCache>
            </c:numRef>
          </c:val>
          <c:extLst>
            <c:ext xmlns:c16="http://schemas.microsoft.com/office/drawing/2014/chart" uri="{C3380CC4-5D6E-409C-BE32-E72D297353CC}">
              <c16:uniqueId val="{00000001-47FE-4015-BD19-7A97C16B9029}"/>
            </c:ext>
          </c:extLst>
        </c:ser>
        <c:dLbls>
          <c:showLegendKey val="0"/>
          <c:showVal val="0"/>
          <c:showCatName val="0"/>
          <c:showSerName val="0"/>
          <c:showPercent val="0"/>
          <c:showBubbleSize val="0"/>
        </c:dLbls>
        <c:gapWidth val="219"/>
        <c:overlap val="-27"/>
        <c:axId val="1902056720"/>
        <c:axId val="1507475664"/>
      </c:barChart>
      <c:catAx>
        <c:axId val="1902056720"/>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507475664"/>
        <c:crosses val="autoZero"/>
        <c:auto val="1"/>
        <c:lblAlgn val="ctr"/>
        <c:lblOffset val="100"/>
        <c:noMultiLvlLbl val="0"/>
      </c:catAx>
      <c:valAx>
        <c:axId val="1507475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902056720"/>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Sheet1!$C$8</c:f>
              <c:strCache>
                <c:ptCount val="1"/>
                <c:pt idx="0">
                  <c:v>EU</c:v>
                </c:pt>
              </c:strCache>
            </c:strRef>
          </c:tx>
          <c:spPr>
            <a:solidFill>
              <a:srgbClr val="0070C0"/>
            </a:solidFill>
            <a:ln>
              <a:noFill/>
            </a:ln>
            <a:effectLst/>
          </c:spPr>
          <c:invertIfNegative val="0"/>
          <c:cat>
            <c:strRef>
              <c:f>Sheet1!$B$9:$B$12</c:f>
              <c:strCache>
                <c:ptCount val="4"/>
                <c:pt idx="0">
                  <c:v>Gasoline</c:v>
                </c:pt>
                <c:pt idx="1">
                  <c:v>Diesel</c:v>
                </c:pt>
                <c:pt idx="2">
                  <c:v>Gas</c:v>
                </c:pt>
                <c:pt idx="3">
                  <c:v>Electricity </c:v>
                </c:pt>
              </c:strCache>
            </c:strRef>
          </c:cat>
          <c:val>
            <c:numRef>
              <c:f>Sheet1!$C$9:$C$12</c:f>
              <c:numCache>
                <c:formatCode>General</c:formatCode>
                <c:ptCount val="4"/>
                <c:pt idx="0">
                  <c:v>0.42465979999999992</c:v>
                </c:pt>
                <c:pt idx="1">
                  <c:v>1.7959020000000001</c:v>
                </c:pt>
                <c:pt idx="2">
                  <c:v>1.8696250000000001</c:v>
                </c:pt>
                <c:pt idx="3">
                  <c:v>0.34990250000000001</c:v>
                </c:pt>
              </c:numCache>
            </c:numRef>
          </c:val>
          <c:extLst>
            <c:ext xmlns:c16="http://schemas.microsoft.com/office/drawing/2014/chart" uri="{C3380CC4-5D6E-409C-BE32-E72D297353CC}">
              <c16:uniqueId val="{00000000-C83D-49EA-A00A-0631CACF6686}"/>
            </c:ext>
          </c:extLst>
        </c:ser>
        <c:dLbls>
          <c:showLegendKey val="0"/>
          <c:showVal val="0"/>
          <c:showCatName val="0"/>
          <c:showSerName val="0"/>
          <c:showPercent val="0"/>
          <c:showBubbleSize val="0"/>
        </c:dLbls>
        <c:gapWidth val="219"/>
        <c:overlap val="-27"/>
        <c:axId val="2081399104"/>
        <c:axId val="2028268368"/>
      </c:barChart>
      <c:catAx>
        <c:axId val="208139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8268368"/>
        <c:crosses val="autoZero"/>
        <c:auto val="1"/>
        <c:lblAlgn val="ctr"/>
        <c:lblOffset val="100"/>
        <c:noMultiLvlLbl val="0"/>
      </c:catAx>
      <c:valAx>
        <c:axId val="202826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13991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777287215799832E-2"/>
          <c:y val="0.18986795320336802"/>
          <c:w val="0.91546659980284184"/>
          <c:h val="0.65212412569965417"/>
        </c:manualLayout>
      </c:layout>
      <c:barChart>
        <c:barDir val="col"/>
        <c:grouping val="clustered"/>
        <c:varyColors val="0"/>
        <c:ser>
          <c:idx val="0"/>
          <c:order val="0"/>
          <c:tx>
            <c:strRef>
              <c:f>Consumnption!$V$209</c:f>
              <c:strCache>
                <c:ptCount val="1"/>
                <c:pt idx="0">
                  <c:v>Gasoline</c:v>
                </c:pt>
              </c:strCache>
            </c:strRef>
          </c:tx>
          <c:spPr>
            <a:solidFill>
              <a:srgbClr val="009668"/>
            </a:solidFill>
            <a:ln>
              <a:noFill/>
            </a:ln>
            <a:effectLst/>
          </c:spPr>
          <c:invertIfNegative val="0"/>
          <c:cat>
            <c:strRef>
              <c:f>Consumnption!$W$208:$AA$208</c:f>
              <c:strCache>
                <c:ptCount val="5"/>
                <c:pt idx="0">
                  <c:v>Central European Union </c:v>
                </c:pt>
                <c:pt idx="1">
                  <c:v>Germany</c:v>
                </c:pt>
                <c:pt idx="2">
                  <c:v>Mediterranean</c:v>
                </c:pt>
                <c:pt idx="3">
                  <c:v>Eastern EU </c:v>
                </c:pt>
                <c:pt idx="4">
                  <c:v>North-Western Europe</c:v>
                </c:pt>
              </c:strCache>
            </c:strRef>
          </c:cat>
          <c:val>
            <c:numRef>
              <c:f>Consumnption!$W$209:$AA$209</c:f>
              <c:numCache>
                <c:formatCode>General</c:formatCode>
                <c:ptCount val="5"/>
                <c:pt idx="0">
                  <c:v>-0.72174799999999995</c:v>
                </c:pt>
                <c:pt idx="1">
                  <c:v>-1.4543299999999999</c:v>
                </c:pt>
                <c:pt idx="2">
                  <c:v>-0.97443800000000003</c:v>
                </c:pt>
                <c:pt idx="3">
                  <c:v>-0.85851500000000003</c:v>
                </c:pt>
                <c:pt idx="4">
                  <c:v>-1.3373200000000001</c:v>
                </c:pt>
              </c:numCache>
            </c:numRef>
          </c:val>
          <c:extLst>
            <c:ext xmlns:c16="http://schemas.microsoft.com/office/drawing/2014/chart" uri="{C3380CC4-5D6E-409C-BE32-E72D297353CC}">
              <c16:uniqueId val="{00000000-3263-49F1-AEB6-F96FC5C86CA2}"/>
            </c:ext>
          </c:extLst>
        </c:ser>
        <c:ser>
          <c:idx val="1"/>
          <c:order val="1"/>
          <c:tx>
            <c:strRef>
              <c:f>Consumnption!$V$210</c:f>
              <c:strCache>
                <c:ptCount val="1"/>
                <c:pt idx="0">
                  <c:v>Diesel</c:v>
                </c:pt>
              </c:strCache>
            </c:strRef>
          </c:tx>
          <c:spPr>
            <a:solidFill>
              <a:srgbClr val="0070C0"/>
            </a:solidFill>
            <a:ln>
              <a:noFill/>
            </a:ln>
            <a:effectLst/>
          </c:spPr>
          <c:invertIfNegative val="0"/>
          <c:cat>
            <c:strRef>
              <c:f>Consumnption!$W$208:$AA$208</c:f>
              <c:strCache>
                <c:ptCount val="5"/>
                <c:pt idx="0">
                  <c:v>Central European Union </c:v>
                </c:pt>
                <c:pt idx="1">
                  <c:v>Germany</c:v>
                </c:pt>
                <c:pt idx="2">
                  <c:v>Mediterranean</c:v>
                </c:pt>
                <c:pt idx="3">
                  <c:v>Eastern EU </c:v>
                </c:pt>
                <c:pt idx="4">
                  <c:v>North-Western Europe</c:v>
                </c:pt>
              </c:strCache>
            </c:strRef>
          </c:cat>
          <c:val>
            <c:numRef>
              <c:f>Consumnption!$W$210:$AA$210</c:f>
              <c:numCache>
                <c:formatCode>General</c:formatCode>
                <c:ptCount val="5"/>
                <c:pt idx="0">
                  <c:v>-2.5162399999999998</c:v>
                </c:pt>
                <c:pt idx="1">
                  <c:v>-3.6952199999999999</c:v>
                </c:pt>
                <c:pt idx="2">
                  <c:v>-2.5814900000000001</c:v>
                </c:pt>
                <c:pt idx="3">
                  <c:v>-1.3928499999999999</c:v>
                </c:pt>
                <c:pt idx="4">
                  <c:v>-2.0807500000000001</c:v>
                </c:pt>
              </c:numCache>
            </c:numRef>
          </c:val>
          <c:extLst>
            <c:ext xmlns:c16="http://schemas.microsoft.com/office/drawing/2014/chart" uri="{C3380CC4-5D6E-409C-BE32-E72D297353CC}">
              <c16:uniqueId val="{00000001-3263-49F1-AEB6-F96FC5C86CA2}"/>
            </c:ext>
          </c:extLst>
        </c:ser>
        <c:dLbls>
          <c:showLegendKey val="0"/>
          <c:showVal val="0"/>
          <c:showCatName val="0"/>
          <c:showSerName val="0"/>
          <c:showPercent val="0"/>
          <c:showBubbleSize val="0"/>
        </c:dLbls>
        <c:gapWidth val="219"/>
        <c:overlap val="-27"/>
        <c:axId val="135063248"/>
        <c:axId val="137031136"/>
      </c:barChart>
      <c:catAx>
        <c:axId val="135063248"/>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7031136"/>
        <c:crosses val="autoZero"/>
        <c:auto val="1"/>
        <c:lblAlgn val="ctr"/>
        <c:lblOffset val="100"/>
        <c:noMultiLvlLbl val="0"/>
      </c:catAx>
      <c:valAx>
        <c:axId val="137031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dirty="0"/>
                  <a:t>USD bn</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5063248"/>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'Biofuel change EU'!$P$132</c:f>
              <c:strCache>
                <c:ptCount val="1"/>
                <c:pt idx="0">
                  <c:v>Bioethanol</c:v>
                </c:pt>
              </c:strCache>
            </c:strRef>
          </c:tx>
          <c:spPr>
            <a:solidFill>
              <a:srgbClr val="EF6C00"/>
            </a:solidFill>
            <a:ln>
              <a:noFill/>
            </a:ln>
            <a:effectLst/>
          </c:spPr>
          <c:invertIfNegative val="0"/>
          <c:cat>
            <c:multiLvlStrRef>
              <c:f>'Biofuel change EU'!$Q$130:$AD$131</c:f>
              <c:multiLvlStrCache>
                <c:ptCount val="14"/>
                <c:lvl>
                  <c:pt idx="0">
                    <c:v>Cons.</c:v>
                  </c:pt>
                  <c:pt idx="1">
                    <c:v>Prod.</c:v>
                  </c:pt>
                  <c:pt idx="2">
                    <c:v>Cons.</c:v>
                  </c:pt>
                  <c:pt idx="3">
                    <c:v>Prod.</c:v>
                  </c:pt>
                  <c:pt idx="4">
                    <c:v>Cons.</c:v>
                  </c:pt>
                  <c:pt idx="5">
                    <c:v>Prod.</c:v>
                  </c:pt>
                  <c:pt idx="6">
                    <c:v>Cons.</c:v>
                  </c:pt>
                  <c:pt idx="7">
                    <c:v>Prod.</c:v>
                  </c:pt>
                  <c:pt idx="8">
                    <c:v>Cons.</c:v>
                  </c:pt>
                  <c:pt idx="9">
                    <c:v>Prod.</c:v>
                  </c:pt>
                  <c:pt idx="10">
                    <c:v>Cons.</c:v>
                  </c:pt>
                  <c:pt idx="11">
                    <c:v>Prod.</c:v>
                  </c:pt>
                  <c:pt idx="12">
                    <c:v>Cons.</c:v>
                  </c:pt>
                  <c:pt idx="13">
                    <c:v>Prod.</c:v>
                  </c:pt>
                </c:lvl>
                <c:lvl>
                  <c:pt idx="0">
                    <c:v>Brazil</c:v>
                  </c:pt>
                  <c:pt idx="2">
                    <c:v>Central European Union </c:v>
                  </c:pt>
                  <c:pt idx="4">
                    <c:v>Germany</c:v>
                  </c:pt>
                  <c:pt idx="6">
                    <c:v>Mediterranean </c:v>
                  </c:pt>
                  <c:pt idx="8">
                    <c:v>Eastern European Union </c:v>
                  </c:pt>
                  <c:pt idx="10">
                    <c:v>North-Western Europe</c:v>
                  </c:pt>
                  <c:pt idx="12">
                    <c:v>United States</c:v>
                  </c:pt>
                </c:lvl>
              </c:multiLvlStrCache>
            </c:multiLvlStrRef>
          </c:cat>
          <c:val>
            <c:numRef>
              <c:f>'Biofuel change EU'!$Q$132:$AD$132</c:f>
              <c:numCache>
                <c:formatCode>General</c:formatCode>
                <c:ptCount val="14"/>
                <c:pt idx="0">
                  <c:v>-0.18</c:v>
                </c:pt>
                <c:pt idx="1">
                  <c:v>-0.195025</c:v>
                </c:pt>
                <c:pt idx="2">
                  <c:v>-3.2000000000000001E-2</c:v>
                </c:pt>
                <c:pt idx="3">
                  <c:v>-4.3197100000000002E-2</c:v>
                </c:pt>
                <c:pt idx="4">
                  <c:v>-4.9000000000000002E-2</c:v>
                </c:pt>
                <c:pt idx="5">
                  <c:v>-2.0369000000000002E-2</c:v>
                </c:pt>
                <c:pt idx="6">
                  <c:v>-4.7999999999999996E-3</c:v>
                </c:pt>
                <c:pt idx="7">
                  <c:v>-4.4057300000000001E-3</c:v>
                </c:pt>
                <c:pt idx="8">
                  <c:v>-1.0999999999999999E-2</c:v>
                </c:pt>
                <c:pt idx="9">
                  <c:v>-1.39963E-2</c:v>
                </c:pt>
                <c:pt idx="10">
                  <c:v>-2.1000000000000001E-2</c:v>
                </c:pt>
                <c:pt idx="11">
                  <c:v>-8.9281099999999995E-3</c:v>
                </c:pt>
                <c:pt idx="12">
                  <c:v>-9.2999999999999999E-2</c:v>
                </c:pt>
                <c:pt idx="13">
                  <c:v>-8.1478200000000001E-2</c:v>
                </c:pt>
              </c:numCache>
            </c:numRef>
          </c:val>
          <c:extLst>
            <c:ext xmlns:c16="http://schemas.microsoft.com/office/drawing/2014/chart" uri="{C3380CC4-5D6E-409C-BE32-E72D297353CC}">
              <c16:uniqueId val="{00000000-74AB-4F71-B612-337723694F3D}"/>
            </c:ext>
          </c:extLst>
        </c:ser>
        <c:ser>
          <c:idx val="1"/>
          <c:order val="1"/>
          <c:tx>
            <c:strRef>
              <c:f>'Biofuel change EU'!$P$133</c:f>
              <c:strCache>
                <c:ptCount val="1"/>
                <c:pt idx="0">
                  <c:v>Biodiesel</c:v>
                </c:pt>
              </c:strCache>
            </c:strRef>
          </c:tx>
          <c:spPr>
            <a:solidFill>
              <a:srgbClr val="009668"/>
            </a:solidFill>
            <a:ln>
              <a:noFill/>
            </a:ln>
            <a:effectLst/>
          </c:spPr>
          <c:invertIfNegative val="0"/>
          <c:cat>
            <c:multiLvlStrRef>
              <c:f>'Biofuel change EU'!$Q$130:$AD$131</c:f>
              <c:multiLvlStrCache>
                <c:ptCount val="14"/>
                <c:lvl>
                  <c:pt idx="0">
                    <c:v>Cons.</c:v>
                  </c:pt>
                  <c:pt idx="1">
                    <c:v>Prod.</c:v>
                  </c:pt>
                  <c:pt idx="2">
                    <c:v>Cons.</c:v>
                  </c:pt>
                  <c:pt idx="3">
                    <c:v>Prod.</c:v>
                  </c:pt>
                  <c:pt idx="4">
                    <c:v>Cons.</c:v>
                  </c:pt>
                  <c:pt idx="5">
                    <c:v>Prod.</c:v>
                  </c:pt>
                  <c:pt idx="6">
                    <c:v>Cons.</c:v>
                  </c:pt>
                  <c:pt idx="7">
                    <c:v>Prod.</c:v>
                  </c:pt>
                  <c:pt idx="8">
                    <c:v>Cons.</c:v>
                  </c:pt>
                  <c:pt idx="9">
                    <c:v>Prod.</c:v>
                  </c:pt>
                  <c:pt idx="10">
                    <c:v>Cons.</c:v>
                  </c:pt>
                  <c:pt idx="11">
                    <c:v>Prod.</c:v>
                  </c:pt>
                  <c:pt idx="12">
                    <c:v>Cons.</c:v>
                  </c:pt>
                  <c:pt idx="13">
                    <c:v>Prod.</c:v>
                  </c:pt>
                </c:lvl>
                <c:lvl>
                  <c:pt idx="0">
                    <c:v>Brazil</c:v>
                  </c:pt>
                  <c:pt idx="2">
                    <c:v>Central European Union </c:v>
                  </c:pt>
                  <c:pt idx="4">
                    <c:v>Germany</c:v>
                  </c:pt>
                  <c:pt idx="6">
                    <c:v>Mediterranean </c:v>
                  </c:pt>
                  <c:pt idx="8">
                    <c:v>Eastern European Union </c:v>
                  </c:pt>
                  <c:pt idx="10">
                    <c:v>North-Western Europe</c:v>
                  </c:pt>
                  <c:pt idx="12">
                    <c:v>United States</c:v>
                  </c:pt>
                </c:lvl>
              </c:multiLvlStrCache>
            </c:multiLvlStrRef>
          </c:cat>
          <c:val>
            <c:numRef>
              <c:f>'Biofuel change EU'!$Q$133:$AD$133</c:f>
              <c:numCache>
                <c:formatCode>General</c:formatCode>
                <c:ptCount val="14"/>
                <c:pt idx="0">
                  <c:v>-1.2E-2</c:v>
                </c:pt>
                <c:pt idx="1">
                  <c:v>-1.1745800000000001E-2</c:v>
                </c:pt>
                <c:pt idx="2">
                  <c:v>-6.6000000000000003E-2</c:v>
                </c:pt>
                <c:pt idx="3">
                  <c:v>-6.7725099999999996E-2</c:v>
                </c:pt>
                <c:pt idx="4">
                  <c:v>-1.2E-2</c:v>
                </c:pt>
                <c:pt idx="5">
                  <c:v>-2.36221E-2</c:v>
                </c:pt>
                <c:pt idx="6">
                  <c:v>-0.04</c:v>
                </c:pt>
                <c:pt idx="7">
                  <c:v>-3.42142E-2</c:v>
                </c:pt>
                <c:pt idx="8">
                  <c:v>-3.5999999999999997E-2</c:v>
                </c:pt>
                <c:pt idx="9">
                  <c:v>-2.9423000000000001E-2</c:v>
                </c:pt>
                <c:pt idx="10">
                  <c:v>-7.9000000000000008E-3</c:v>
                </c:pt>
                <c:pt idx="11">
                  <c:v>-3.9318199999999999E-3</c:v>
                </c:pt>
                <c:pt idx="12">
                  <c:v>-2.8000000000000001E-2</c:v>
                </c:pt>
                <c:pt idx="13">
                  <c:v>-3.4354500000000003E-2</c:v>
                </c:pt>
              </c:numCache>
            </c:numRef>
          </c:val>
          <c:extLst>
            <c:ext xmlns:c16="http://schemas.microsoft.com/office/drawing/2014/chart" uri="{C3380CC4-5D6E-409C-BE32-E72D297353CC}">
              <c16:uniqueId val="{00000001-74AB-4F71-B612-337723694F3D}"/>
            </c:ext>
          </c:extLst>
        </c:ser>
        <c:ser>
          <c:idx val="2"/>
          <c:order val="2"/>
          <c:tx>
            <c:strRef>
              <c:f>'Biofuel change EU'!$P$134</c:f>
              <c:strCache>
                <c:ptCount val="1"/>
                <c:pt idx="0">
                  <c:v>Biodiesel from used cooking oil</c:v>
                </c:pt>
              </c:strCache>
            </c:strRef>
          </c:tx>
          <c:spPr>
            <a:solidFill>
              <a:srgbClr val="0070C0"/>
            </a:solidFill>
            <a:ln>
              <a:noFill/>
            </a:ln>
            <a:effectLst/>
          </c:spPr>
          <c:invertIfNegative val="0"/>
          <c:cat>
            <c:multiLvlStrRef>
              <c:f>'Biofuel change EU'!$Q$130:$AD$131</c:f>
              <c:multiLvlStrCache>
                <c:ptCount val="14"/>
                <c:lvl>
                  <c:pt idx="0">
                    <c:v>Cons.</c:v>
                  </c:pt>
                  <c:pt idx="1">
                    <c:v>Prod.</c:v>
                  </c:pt>
                  <c:pt idx="2">
                    <c:v>Cons.</c:v>
                  </c:pt>
                  <c:pt idx="3">
                    <c:v>Prod.</c:v>
                  </c:pt>
                  <c:pt idx="4">
                    <c:v>Cons.</c:v>
                  </c:pt>
                  <c:pt idx="5">
                    <c:v>Prod.</c:v>
                  </c:pt>
                  <c:pt idx="6">
                    <c:v>Cons.</c:v>
                  </c:pt>
                  <c:pt idx="7">
                    <c:v>Prod.</c:v>
                  </c:pt>
                  <c:pt idx="8">
                    <c:v>Cons.</c:v>
                  </c:pt>
                  <c:pt idx="9">
                    <c:v>Prod.</c:v>
                  </c:pt>
                  <c:pt idx="10">
                    <c:v>Cons.</c:v>
                  </c:pt>
                  <c:pt idx="11">
                    <c:v>Prod.</c:v>
                  </c:pt>
                  <c:pt idx="12">
                    <c:v>Cons.</c:v>
                  </c:pt>
                  <c:pt idx="13">
                    <c:v>Prod.</c:v>
                  </c:pt>
                </c:lvl>
                <c:lvl>
                  <c:pt idx="0">
                    <c:v>Brazil</c:v>
                  </c:pt>
                  <c:pt idx="2">
                    <c:v>Central European Union </c:v>
                  </c:pt>
                  <c:pt idx="4">
                    <c:v>Germany</c:v>
                  </c:pt>
                  <c:pt idx="6">
                    <c:v>Mediterranean </c:v>
                  </c:pt>
                  <c:pt idx="8">
                    <c:v>Eastern European Union </c:v>
                  </c:pt>
                  <c:pt idx="10">
                    <c:v>North-Western Europe</c:v>
                  </c:pt>
                  <c:pt idx="12">
                    <c:v>United States</c:v>
                  </c:pt>
                </c:lvl>
              </c:multiLvlStrCache>
            </c:multiLvlStrRef>
          </c:cat>
          <c:val>
            <c:numRef>
              <c:f>'Biofuel change EU'!$Q$134:$AD$134</c:f>
              <c:numCache>
                <c:formatCode>General</c:formatCode>
                <c:ptCount val="14"/>
                <c:pt idx="2">
                  <c:v>-8.0999999999999996E-3</c:v>
                </c:pt>
                <c:pt idx="3">
                  <c:v>-7.9626000000000002E-3</c:v>
                </c:pt>
                <c:pt idx="4">
                  <c:v>-6.7999999999999996E-3</c:v>
                </c:pt>
                <c:pt idx="5">
                  <c:v>-9.1904699999999992E-3</c:v>
                </c:pt>
                <c:pt idx="6">
                  <c:v>-9.1000000000000004E-3</c:v>
                </c:pt>
                <c:pt idx="7">
                  <c:v>-9.6585999999999998E-3</c:v>
                </c:pt>
                <c:pt idx="8">
                  <c:v>-1.2999999999999999E-2</c:v>
                </c:pt>
                <c:pt idx="9">
                  <c:v>-9.7444599999999999E-3</c:v>
                </c:pt>
                <c:pt idx="10">
                  <c:v>-2.1999999999999999E-2</c:v>
                </c:pt>
                <c:pt idx="11">
                  <c:v>-2.0750500000000002E-2</c:v>
                </c:pt>
                <c:pt idx="12">
                  <c:v>-1.6E-2</c:v>
                </c:pt>
                <c:pt idx="13">
                  <c:v>-1.6335300000000001E-2</c:v>
                </c:pt>
              </c:numCache>
            </c:numRef>
          </c:val>
          <c:extLst>
            <c:ext xmlns:c16="http://schemas.microsoft.com/office/drawing/2014/chart" uri="{C3380CC4-5D6E-409C-BE32-E72D297353CC}">
              <c16:uniqueId val="{00000002-74AB-4F71-B612-337723694F3D}"/>
            </c:ext>
          </c:extLst>
        </c:ser>
        <c:dLbls>
          <c:showLegendKey val="0"/>
          <c:showVal val="0"/>
          <c:showCatName val="0"/>
          <c:showSerName val="0"/>
          <c:showPercent val="0"/>
          <c:showBubbleSize val="0"/>
        </c:dLbls>
        <c:gapWidth val="219"/>
        <c:overlap val="-27"/>
        <c:axId val="950773632"/>
        <c:axId val="715464848"/>
      </c:barChart>
      <c:catAx>
        <c:axId val="950773632"/>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715464848"/>
        <c:crosses val="autoZero"/>
        <c:auto val="1"/>
        <c:lblAlgn val="ctr"/>
        <c:lblOffset val="100"/>
        <c:noMultiLvlLbl val="0"/>
      </c:catAx>
      <c:valAx>
        <c:axId val="71546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5077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Consumnption!$E$200</c:f>
              <c:strCache>
                <c:ptCount val="1"/>
                <c:pt idx="0">
                  <c:v>Households</c:v>
                </c:pt>
              </c:strCache>
            </c:strRef>
          </c:tx>
          <c:spPr>
            <a:solidFill>
              <a:srgbClr val="0070C0"/>
            </a:solidFill>
            <a:ln>
              <a:noFill/>
            </a:ln>
            <a:effectLst/>
          </c:spPr>
          <c:invertIfNegative val="0"/>
          <c:cat>
            <c:strRef>
              <c:f>Consumnption!$D$201:$D$207</c:f>
              <c:strCache>
                <c:ptCount val="7"/>
                <c:pt idx="0">
                  <c:v>MGAS</c:v>
                </c:pt>
                <c:pt idx="1">
                  <c:v>MDIE</c:v>
                </c:pt>
                <c:pt idx="2">
                  <c:v>OIL</c:v>
                </c:pt>
                <c:pt idx="3">
                  <c:v>COL</c:v>
                </c:pt>
                <c:pt idx="4">
                  <c:v>CRU</c:v>
                </c:pt>
                <c:pt idx="5">
                  <c:v>GAS</c:v>
                </c:pt>
                <c:pt idx="6">
                  <c:v>ELY</c:v>
                </c:pt>
              </c:strCache>
            </c:strRef>
          </c:cat>
          <c:val>
            <c:numRef>
              <c:f>Consumnption!$E$201:$E$207</c:f>
              <c:numCache>
                <c:formatCode>General</c:formatCode>
                <c:ptCount val="7"/>
                <c:pt idx="0">
                  <c:v>-15.6815</c:v>
                </c:pt>
                <c:pt idx="1">
                  <c:v>-6.9765100000000002</c:v>
                </c:pt>
                <c:pt idx="2">
                  <c:v>9.7336399999999994</c:v>
                </c:pt>
                <c:pt idx="3">
                  <c:v>9.4217899999999993E-2</c:v>
                </c:pt>
                <c:pt idx="5">
                  <c:v>-0.25960800000000001</c:v>
                </c:pt>
                <c:pt idx="6">
                  <c:v>-68.706199999999995</c:v>
                </c:pt>
              </c:numCache>
            </c:numRef>
          </c:val>
          <c:extLst>
            <c:ext xmlns:c16="http://schemas.microsoft.com/office/drawing/2014/chart" uri="{C3380CC4-5D6E-409C-BE32-E72D297353CC}">
              <c16:uniqueId val="{00000000-5FDD-4A95-BA7E-056DFD7297E4}"/>
            </c:ext>
          </c:extLst>
        </c:ser>
        <c:ser>
          <c:idx val="1"/>
          <c:order val="1"/>
          <c:tx>
            <c:strRef>
              <c:f>Consumnption!$F$200</c:f>
              <c:strCache>
                <c:ptCount val="1"/>
                <c:pt idx="0">
                  <c:v>Firms</c:v>
                </c:pt>
              </c:strCache>
            </c:strRef>
          </c:tx>
          <c:spPr>
            <a:solidFill>
              <a:srgbClr val="FFC000"/>
            </a:solidFill>
            <a:ln>
              <a:noFill/>
            </a:ln>
            <a:effectLst/>
          </c:spPr>
          <c:invertIfNegative val="0"/>
          <c:cat>
            <c:strRef>
              <c:f>Consumnption!$D$201:$D$207</c:f>
              <c:strCache>
                <c:ptCount val="7"/>
                <c:pt idx="0">
                  <c:v>MGAS</c:v>
                </c:pt>
                <c:pt idx="1">
                  <c:v>MDIE</c:v>
                </c:pt>
                <c:pt idx="2">
                  <c:v>OIL</c:v>
                </c:pt>
                <c:pt idx="3">
                  <c:v>COL</c:v>
                </c:pt>
                <c:pt idx="4">
                  <c:v>CRU</c:v>
                </c:pt>
                <c:pt idx="5">
                  <c:v>GAS</c:v>
                </c:pt>
                <c:pt idx="6">
                  <c:v>ELY</c:v>
                </c:pt>
              </c:strCache>
            </c:strRef>
          </c:cat>
          <c:val>
            <c:numRef>
              <c:f>Consumnption!$F$201:$F$207</c:f>
              <c:numCache>
                <c:formatCode>General</c:formatCode>
                <c:ptCount val="7"/>
                <c:pt idx="0">
                  <c:v>-2.5989599999999999</c:v>
                </c:pt>
                <c:pt idx="1">
                  <c:v>-5.5596300000000003</c:v>
                </c:pt>
                <c:pt idx="2">
                  <c:v>-6.2442299999999999</c:v>
                </c:pt>
                <c:pt idx="3">
                  <c:v>-1.12571</c:v>
                </c:pt>
                <c:pt idx="4">
                  <c:v>-15.916700000000001</c:v>
                </c:pt>
                <c:pt idx="5">
                  <c:v>-7.8375599999999999</c:v>
                </c:pt>
                <c:pt idx="6">
                  <c:v>-1.2096499999999999</c:v>
                </c:pt>
              </c:numCache>
            </c:numRef>
          </c:val>
          <c:extLst>
            <c:ext xmlns:c16="http://schemas.microsoft.com/office/drawing/2014/chart" uri="{C3380CC4-5D6E-409C-BE32-E72D297353CC}">
              <c16:uniqueId val="{00000001-5FDD-4A95-BA7E-056DFD7297E4}"/>
            </c:ext>
          </c:extLst>
        </c:ser>
        <c:dLbls>
          <c:showLegendKey val="0"/>
          <c:showVal val="0"/>
          <c:showCatName val="0"/>
          <c:showSerName val="0"/>
          <c:showPercent val="0"/>
          <c:showBubbleSize val="0"/>
        </c:dLbls>
        <c:gapWidth val="219"/>
        <c:overlap val="-27"/>
        <c:axId val="721285280"/>
        <c:axId val="95551184"/>
      </c:barChart>
      <c:catAx>
        <c:axId val="721285280"/>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5551184"/>
        <c:crosses val="autoZero"/>
        <c:auto val="1"/>
        <c:lblAlgn val="ctr"/>
        <c:lblOffset val="100"/>
        <c:noMultiLvlLbl val="0"/>
      </c:catAx>
      <c:valAx>
        <c:axId val="9555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72128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de-CH"/>
          </a:p>
        </p:txBody>
      </p:sp>
      <p:sp>
        <p:nvSpPr>
          <p:cNvPr id="3" name="Datumsplatzhalt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484FEB8E-57CB-43C0-BEF7-4F4116A5252C}" type="datetimeFigureOut">
              <a:rPr lang="de-CH" smtClean="0"/>
              <a:t>02.06.2022</a:t>
            </a:fld>
            <a:endParaRPr lang="de-CH"/>
          </a:p>
        </p:txBody>
      </p:sp>
      <p:sp>
        <p:nvSpPr>
          <p:cNvPr id="4" name="Folienbildplatzhalt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de-CH"/>
          </a:p>
        </p:txBody>
      </p:sp>
      <p:sp>
        <p:nvSpPr>
          <p:cNvPr id="5" name="Notizenplatzhalt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e-CH"/>
          </a:p>
        </p:txBody>
      </p:sp>
      <p:sp>
        <p:nvSpPr>
          <p:cNvPr id="7" name="Foliennummernplatzhalt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DA53D58F-CC03-47C4-AC79-D3C984A61519}" type="slidenum">
              <a:rPr lang="de-CH" smtClean="0"/>
              <a:t>‹#›</a:t>
            </a:fld>
            <a:endParaRPr lang="de-CH"/>
          </a:p>
        </p:txBody>
      </p:sp>
    </p:spTree>
    <p:extLst>
      <p:ext uri="{BB962C8B-B14F-4D97-AF65-F5344CB8AC3E}">
        <p14:creationId xmlns:p14="http://schemas.microsoft.com/office/powerpoint/2010/main" val="66783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1</a:t>
            </a:fld>
            <a:endParaRPr lang="de-CH"/>
          </a:p>
        </p:txBody>
      </p:sp>
    </p:spTree>
    <p:extLst>
      <p:ext uri="{BB962C8B-B14F-4D97-AF65-F5344CB8AC3E}">
        <p14:creationId xmlns:p14="http://schemas.microsoft.com/office/powerpoint/2010/main" val="3305755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97163" y="509588"/>
            <a:ext cx="4532312" cy="2549525"/>
          </a:xfrm>
        </p:spPr>
      </p:sp>
      <p:sp>
        <p:nvSpPr>
          <p:cNvPr id="3" name="Notizenplatzhalter 2"/>
          <p:cNvSpPr>
            <a:spLocks noGrp="1"/>
          </p:cNvSpPr>
          <p:nvPr>
            <p:ph type="body" idx="1"/>
          </p:nvPr>
        </p:nvSpPr>
        <p:spPr/>
        <p:txBody>
          <a:bodyPr/>
          <a:lstStyle/>
          <a:p>
            <a:endParaRPr lang="en-GB" dirty="0"/>
          </a:p>
          <a:p>
            <a:endParaRPr lang="en-GB" dirty="0"/>
          </a:p>
        </p:txBody>
      </p:sp>
      <p:sp>
        <p:nvSpPr>
          <p:cNvPr id="4" name="Footer Placeholder 3">
            <a:extLst>
              <a:ext uri="{FF2B5EF4-FFF2-40B4-BE49-F238E27FC236}">
                <a16:creationId xmlns:a16="http://schemas.microsoft.com/office/drawing/2014/main" id="{4F27BAF7-2941-D344-AE31-125EC2F096BD}"/>
              </a:ext>
            </a:extLst>
          </p:cNvPr>
          <p:cNvSpPr>
            <a:spLocks noGrp="1"/>
          </p:cNvSpPr>
          <p:nvPr>
            <p:ph type="ftr" sz="quarter" idx="4"/>
          </p:nvPr>
        </p:nvSpPr>
        <p:spPr/>
        <p:txBody>
          <a:bodyPr/>
          <a:lstStyle/>
          <a:p>
            <a:r>
              <a:rPr lang="en-US"/>
              <a:t>Model-based Policy Analyses of Agricultural, Energy and Climate Policies, Ruth Delzeit</a:t>
            </a:r>
            <a:endParaRPr lang="de-DE"/>
          </a:p>
        </p:txBody>
      </p:sp>
      <p:sp>
        <p:nvSpPr>
          <p:cNvPr id="5" name="Slide Number Placeholder 4">
            <a:extLst>
              <a:ext uri="{FF2B5EF4-FFF2-40B4-BE49-F238E27FC236}">
                <a16:creationId xmlns:a16="http://schemas.microsoft.com/office/drawing/2014/main" id="{B953F872-AAD2-8F4D-9E1C-37642E645187}"/>
              </a:ext>
            </a:extLst>
          </p:cNvPr>
          <p:cNvSpPr>
            <a:spLocks noGrp="1"/>
          </p:cNvSpPr>
          <p:nvPr>
            <p:ph type="sldNum" sz="quarter" idx="5"/>
          </p:nvPr>
        </p:nvSpPr>
        <p:spPr/>
        <p:txBody>
          <a:bodyPr/>
          <a:lstStyle/>
          <a:p>
            <a:fld id="{6090A97E-4EF1-457D-9408-A9F4F24B9BD7}" type="slidenum">
              <a:rPr lang="de-DE" smtClean="0"/>
              <a:t>2</a:t>
            </a:fld>
            <a:endParaRPr lang="de-DE"/>
          </a:p>
        </p:txBody>
      </p:sp>
    </p:spTree>
    <p:extLst>
      <p:ext uri="{BB962C8B-B14F-4D97-AF65-F5344CB8AC3E}">
        <p14:creationId xmlns:p14="http://schemas.microsoft.com/office/powerpoint/2010/main" val="764447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WTO definition: direct and induced transfer + forgo revenue (tax breaks) + transfer of risk. </a:t>
            </a:r>
          </a:p>
        </p:txBody>
      </p:sp>
      <p:sp>
        <p:nvSpPr>
          <p:cNvPr id="4" name="Slide Number Placeholder 3"/>
          <p:cNvSpPr>
            <a:spLocks noGrp="1"/>
          </p:cNvSpPr>
          <p:nvPr>
            <p:ph type="sldNum" sz="quarter" idx="5"/>
          </p:nvPr>
        </p:nvSpPr>
        <p:spPr/>
        <p:txBody>
          <a:bodyPr/>
          <a:lstStyle/>
          <a:p>
            <a:fld id="{DA53D58F-CC03-47C4-AC79-D3C984A61519}" type="slidenum">
              <a:rPr lang="de-CH" smtClean="0"/>
              <a:t>3</a:t>
            </a:fld>
            <a:endParaRPr lang="de-CH"/>
          </a:p>
        </p:txBody>
      </p:sp>
    </p:spTree>
    <p:extLst>
      <p:ext uri="{BB962C8B-B14F-4D97-AF65-F5344CB8AC3E}">
        <p14:creationId xmlns:p14="http://schemas.microsoft.com/office/powerpoint/2010/main" val="3045793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Classical </a:t>
            </a:r>
            <a:r>
              <a:rPr lang="en-US" sz="1200" kern="1200" dirty="0" err="1">
                <a:solidFill>
                  <a:schemeClr val="tx1"/>
                </a:solidFill>
                <a:effectLst/>
                <a:latin typeface="+mn-lt"/>
                <a:ea typeface="+mn-ea"/>
                <a:cs typeface="+mn-cs"/>
              </a:rPr>
              <a:t>Walrasian</a:t>
            </a:r>
            <a:r>
              <a:rPr lang="en-US" sz="1200" kern="1200" dirty="0">
                <a:solidFill>
                  <a:schemeClr val="tx1"/>
                </a:solidFill>
                <a:effectLst/>
                <a:latin typeface="+mn-lt"/>
                <a:ea typeface="+mn-ea"/>
                <a:cs typeface="+mn-cs"/>
              </a:rPr>
              <a:t> general equilibrium model where the economy in each region is modelled as a competitive economy with flexible price and market clearing conditions. Single agent represent simultaneously profit max prod, utility max cons, and regional gov. Production exhibit constant return to scale and is modeled using multi-level nested constant elasticity of substitution (CES) production function. Final consumption is modelled with non-unitary income elasticities by using the linear expenditure system (LES) approach. The economies evolve over time through a sequence of single-period static equilibrium connected through capital accumulation and changes in labor supply for periods from 2011 until 2030. Changes in labor force, the rate of labor productivity growth, and the change in human capital accumulation determine changes in labor supply and productivity. Labor productivity and growth in human capital are both assumed to be constant but regionally differentiated.</a:t>
            </a:r>
          </a:p>
          <a:p>
            <a:r>
              <a:rPr lang="en-US" sz="1200" kern="1200" dirty="0">
                <a:solidFill>
                  <a:schemeClr val="tx1"/>
                </a:solidFill>
                <a:effectLst/>
                <a:latin typeface="+mn-lt"/>
                <a:ea typeface="+mn-ea"/>
                <a:cs typeface="+mn-cs"/>
              </a:rPr>
              <a:t>The model covers 21 regions, 51 sectors and 21 factors of production. Land supply is heterogenous based on AEZ classification and the model account for different land use (forest, pasture, cropland) within AEZs and these are nested using a CET function. </a:t>
            </a:r>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4</a:t>
            </a:fld>
            <a:endParaRPr lang="de-CH"/>
          </a:p>
        </p:txBody>
      </p:sp>
    </p:spTree>
    <p:extLst>
      <p:ext uri="{BB962C8B-B14F-4D97-AF65-F5344CB8AC3E}">
        <p14:creationId xmlns:p14="http://schemas.microsoft.com/office/powerpoint/2010/main" val="279431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51 sectors. Bioethanol from 5 sources, biodiesel from </a:t>
            </a:r>
            <a:r>
              <a:rPr lang="en-US" sz="1200" dirty="0" err="1"/>
              <a:t>plam</a:t>
            </a:r>
            <a:r>
              <a:rPr lang="en-US" sz="1200" dirty="0"/>
              <a:t> and other. Details representation of the biofuel value chain.  Crops, oils (inputs), and by-products. Find that the energy sector is fairly detailed as well with motor gasoline and diesel of particular importance in our current research.  Sector </a:t>
            </a:r>
            <a:r>
              <a:rPr lang="en-US" sz="1200" dirty="0" err="1"/>
              <a:t>splited</a:t>
            </a:r>
            <a:r>
              <a:rPr lang="en-US" sz="1200" dirty="0"/>
              <a:t> using </a:t>
            </a:r>
            <a:r>
              <a:rPr lang="en-US" sz="1200" kern="1200" dirty="0">
                <a:solidFill>
                  <a:schemeClr val="tx1"/>
                </a:solidFill>
                <a:effectLst/>
                <a:latin typeface="+mn-lt"/>
                <a:ea typeface="+mn-ea"/>
                <a:cs typeface="+mn-cs"/>
              </a:rPr>
              <a:t>production, price, and bilateral trade data. Production volumes were converted in USD before the trade share were used to distribute production assuming trade costs, tariffs, and export taxes/subsidies remained unchanged from original GTAP sector.  </a:t>
            </a:r>
          </a:p>
          <a:p>
            <a:r>
              <a:rPr lang="en-US" sz="1200" kern="1200" dirty="0">
                <a:solidFill>
                  <a:schemeClr val="tx1"/>
                </a:solidFill>
                <a:effectLst/>
                <a:latin typeface="+mn-lt"/>
                <a:ea typeface="+mn-ea"/>
                <a:cs typeface="+mn-cs"/>
              </a:rPr>
              <a:t>Distiller's Dried Grains with Soluble</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5</a:t>
            </a:fld>
            <a:endParaRPr lang="de-CH"/>
          </a:p>
        </p:txBody>
      </p:sp>
    </p:spTree>
    <p:extLst>
      <p:ext uri="{BB962C8B-B14F-4D97-AF65-F5344CB8AC3E}">
        <p14:creationId xmlns:p14="http://schemas.microsoft.com/office/powerpoint/2010/main" val="3380180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Production volumes were converted in USD before the trade share were used to distribute production assuming trade costs, tariffs, and export taxes/subsidies remained unchanged from original GTAP sector</a:t>
            </a:r>
          </a:p>
          <a:p>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Chepeliev’s</a:t>
            </a:r>
            <a:r>
              <a:rPr lang="en-US" sz="1200" kern="1200" dirty="0">
                <a:solidFill>
                  <a:schemeClr val="tx1"/>
                </a:solidFill>
                <a:effectLst/>
                <a:latin typeface="+mn-lt"/>
                <a:ea typeface="+mn-ea"/>
                <a:cs typeface="+mn-cs"/>
              </a:rPr>
              <a:t> method = replace IMF consumption volume data with the one from GTAP when lower to avoid negative prices. + rescaling subsidies using GTAP-based import price as a supply cost when the subsidy rate is higher than GTAP-based international market price and energy imports over 50% of total consumption. </a:t>
            </a:r>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6</a:t>
            </a:fld>
            <a:endParaRPr lang="de-CH"/>
          </a:p>
        </p:txBody>
      </p:sp>
    </p:spTree>
    <p:extLst>
      <p:ext uri="{BB962C8B-B14F-4D97-AF65-F5344CB8AC3E}">
        <p14:creationId xmlns:p14="http://schemas.microsoft.com/office/powerpoint/2010/main" val="62107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7</a:t>
            </a:fld>
            <a:endParaRPr lang="de-CH"/>
          </a:p>
        </p:txBody>
      </p:sp>
    </p:spTree>
    <p:extLst>
      <p:ext uri="{BB962C8B-B14F-4D97-AF65-F5344CB8AC3E}">
        <p14:creationId xmlns:p14="http://schemas.microsoft.com/office/powerpoint/2010/main" val="3247745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 from Parry estimation of 450 billion in 2020 = conservative data processing.  PAC, LAM, BRA = south America. EAS = Easter Asia (</a:t>
            </a:r>
            <a:r>
              <a:rPr lang="en-US" dirty="0" err="1"/>
              <a:t>jp</a:t>
            </a:r>
            <a:r>
              <a:rPr lang="en-US" dirty="0"/>
              <a:t>, </a:t>
            </a:r>
            <a:r>
              <a:rPr lang="en-US" dirty="0" err="1"/>
              <a:t>kor</a:t>
            </a:r>
            <a:r>
              <a:rPr lang="en-US" dirty="0"/>
              <a:t>), MAI = </a:t>
            </a:r>
            <a:r>
              <a:rPr lang="en-US" dirty="0" err="1"/>
              <a:t>Malaysia+Indonesia</a:t>
            </a:r>
            <a:r>
              <a:rPr lang="en-US" dirty="0"/>
              <a:t>. </a:t>
            </a:r>
          </a:p>
        </p:txBody>
      </p:sp>
      <p:sp>
        <p:nvSpPr>
          <p:cNvPr id="4" name="Slide Number Placeholder 3"/>
          <p:cNvSpPr>
            <a:spLocks noGrp="1"/>
          </p:cNvSpPr>
          <p:nvPr>
            <p:ph type="sldNum" sz="quarter" idx="5"/>
          </p:nvPr>
        </p:nvSpPr>
        <p:spPr/>
        <p:txBody>
          <a:bodyPr/>
          <a:lstStyle/>
          <a:p>
            <a:fld id="{DA53D58F-CC03-47C4-AC79-D3C984A61519}" type="slidenum">
              <a:rPr lang="de-CH" smtClean="0"/>
              <a:t>8</a:t>
            </a:fld>
            <a:endParaRPr lang="de-CH"/>
          </a:p>
        </p:txBody>
      </p:sp>
    </p:spTree>
    <p:extLst>
      <p:ext uri="{BB962C8B-B14F-4D97-AF65-F5344CB8AC3E}">
        <p14:creationId xmlns:p14="http://schemas.microsoft.com/office/powerpoint/2010/main" val="414471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9</a:t>
            </a:fld>
            <a:endParaRPr lang="de-CH"/>
          </a:p>
        </p:txBody>
      </p:sp>
    </p:spTree>
    <p:extLst>
      <p:ext uri="{BB962C8B-B14F-4D97-AF65-F5344CB8AC3E}">
        <p14:creationId xmlns:p14="http://schemas.microsoft.com/office/powerpoint/2010/main" val="3507278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10</a:t>
            </a:fld>
            <a:endParaRPr lang="de-CH"/>
          </a:p>
        </p:txBody>
      </p:sp>
    </p:spTree>
    <p:extLst>
      <p:ext uri="{BB962C8B-B14F-4D97-AF65-F5344CB8AC3E}">
        <p14:creationId xmlns:p14="http://schemas.microsoft.com/office/powerpoint/2010/main" val="3530680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Oceania = </a:t>
            </a:r>
            <a:r>
              <a:rPr lang="en-US" dirty="0" err="1"/>
              <a:t>autralia</a:t>
            </a:r>
            <a:r>
              <a:rPr lang="en-US" dirty="0"/>
              <a:t>, new </a:t>
            </a:r>
            <a:r>
              <a:rPr lang="en-US" dirty="0" err="1"/>
              <a:t>zealand</a:t>
            </a:r>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11</a:t>
            </a:fld>
            <a:endParaRPr lang="de-CH"/>
          </a:p>
        </p:txBody>
      </p:sp>
    </p:spTree>
    <p:extLst>
      <p:ext uri="{BB962C8B-B14F-4D97-AF65-F5344CB8AC3E}">
        <p14:creationId xmlns:p14="http://schemas.microsoft.com/office/powerpoint/2010/main" val="2227055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Largest drop in Brazil and US = largest bioethanol producers/consumers. In most region trade balance improves as drop in production is smaller than the one in consumption. But not true everywhere. Brazil for example trade balance decrease as drop in export &gt; drop in imports. Global consumption/production of biofuels drops.  </a:t>
            </a:r>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12</a:t>
            </a:fld>
            <a:endParaRPr lang="de-CH"/>
          </a:p>
        </p:txBody>
      </p:sp>
    </p:spTree>
    <p:extLst>
      <p:ext uri="{BB962C8B-B14F-4D97-AF65-F5344CB8AC3E}">
        <p14:creationId xmlns:p14="http://schemas.microsoft.com/office/powerpoint/2010/main" val="4231901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1.9% increase in subsidy. Drive by increase in biodiesel. This matches the larger drop in consumption of diesel than gasoline which in turn explains the larger decrease in biodiesel than bioethanol. </a:t>
            </a:r>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13</a:t>
            </a:fld>
            <a:endParaRPr lang="de-CH"/>
          </a:p>
        </p:txBody>
      </p:sp>
    </p:spTree>
    <p:extLst>
      <p:ext uri="{BB962C8B-B14F-4D97-AF65-F5344CB8AC3E}">
        <p14:creationId xmlns:p14="http://schemas.microsoft.com/office/powerpoint/2010/main" val="862907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value of energy consumption drop as a result of the FFSR.  Consumption is diverted most to service and other sectors that make up the largest share of consumption.</a:t>
            </a:r>
          </a:p>
          <a:p>
            <a:endParaRPr lang="en-US" dirty="0"/>
          </a:p>
          <a:p>
            <a:r>
              <a:rPr lang="en-US" dirty="0"/>
              <a:t>Not everyone loss/gain. Net exporter may loss more than efficiency gain. Not quite what we find </a:t>
            </a:r>
            <a:r>
              <a:rPr lang="en-US" dirty="0" err="1"/>
              <a:t>tho</a:t>
            </a:r>
            <a:r>
              <a:rPr lang="en-US" dirty="0"/>
              <a:t>’</a:t>
            </a:r>
          </a:p>
        </p:txBody>
      </p:sp>
      <p:sp>
        <p:nvSpPr>
          <p:cNvPr id="4" name="Slide Number Placeholder 3"/>
          <p:cNvSpPr>
            <a:spLocks noGrp="1"/>
          </p:cNvSpPr>
          <p:nvPr>
            <p:ph type="sldNum" sz="quarter" idx="5"/>
          </p:nvPr>
        </p:nvSpPr>
        <p:spPr/>
        <p:txBody>
          <a:bodyPr/>
          <a:lstStyle/>
          <a:p>
            <a:fld id="{DA53D58F-CC03-47C4-AC79-D3C984A61519}" type="slidenum">
              <a:rPr lang="de-CH" smtClean="0"/>
              <a:t>14</a:t>
            </a:fld>
            <a:endParaRPr lang="de-CH"/>
          </a:p>
        </p:txBody>
      </p:sp>
    </p:spTree>
    <p:extLst>
      <p:ext uri="{BB962C8B-B14F-4D97-AF65-F5344CB8AC3E}">
        <p14:creationId xmlns:p14="http://schemas.microsoft.com/office/powerpoint/2010/main" val="3065665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15</a:t>
            </a:fld>
            <a:endParaRPr lang="de-CH"/>
          </a:p>
        </p:txBody>
      </p:sp>
    </p:spTree>
    <p:extLst>
      <p:ext uri="{BB962C8B-B14F-4D97-AF65-F5344CB8AC3E}">
        <p14:creationId xmlns:p14="http://schemas.microsoft.com/office/powerpoint/2010/main" val="2771769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16</a:t>
            </a:fld>
            <a:endParaRPr lang="de-CH"/>
          </a:p>
        </p:txBody>
      </p:sp>
    </p:spTree>
    <p:extLst>
      <p:ext uri="{BB962C8B-B14F-4D97-AF65-F5344CB8AC3E}">
        <p14:creationId xmlns:p14="http://schemas.microsoft.com/office/powerpoint/2010/main" val="2835611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19</a:t>
            </a:fld>
            <a:endParaRPr lang="de-CH"/>
          </a:p>
        </p:txBody>
      </p:sp>
    </p:spTree>
    <p:extLst>
      <p:ext uri="{BB962C8B-B14F-4D97-AF65-F5344CB8AC3E}">
        <p14:creationId xmlns:p14="http://schemas.microsoft.com/office/powerpoint/2010/main" val="146169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DA53D58F-CC03-47C4-AC79-D3C984A61519}" type="slidenum">
              <a:rPr lang="de-CH" smtClean="0"/>
              <a:t>20</a:t>
            </a:fld>
            <a:endParaRPr lang="de-CH"/>
          </a:p>
        </p:txBody>
      </p:sp>
    </p:spTree>
    <p:extLst>
      <p:ext uri="{BB962C8B-B14F-4D97-AF65-F5344CB8AC3E}">
        <p14:creationId xmlns:p14="http://schemas.microsoft.com/office/powerpoint/2010/main" val="313009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0" name="Rechteck 9"/>
          <p:cNvSpPr/>
          <p:nvPr userDrawn="1"/>
        </p:nvSpPr>
        <p:spPr>
          <a:xfrm>
            <a:off x="1" y="214313"/>
            <a:ext cx="11977200" cy="49071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CH" sz="1800" dirty="0" err="1"/>
          </a:p>
        </p:txBody>
      </p:sp>
      <p:sp>
        <p:nvSpPr>
          <p:cNvPr id="2" name="Titel 1"/>
          <p:cNvSpPr>
            <a:spLocks noGrp="1"/>
          </p:cNvSpPr>
          <p:nvPr>
            <p:ph type="ctrTitle"/>
          </p:nvPr>
        </p:nvSpPr>
        <p:spPr>
          <a:xfrm>
            <a:off x="838800" y="1376363"/>
            <a:ext cx="7428256" cy="1044526"/>
          </a:xfrm>
        </p:spPr>
        <p:txBody>
          <a:bodyPr/>
          <a:lstStyle>
            <a:lvl1pPr>
              <a:lnSpc>
                <a:spcPts val="4000"/>
              </a:lnSpc>
              <a:defRPr sz="3600"/>
            </a:lvl1pPr>
          </a:lstStyle>
          <a:p>
            <a:r>
              <a:rPr lang="de-DE" dirty="0"/>
              <a:t>Titelmasterformat durch Klicken bearbeiten</a:t>
            </a:r>
            <a:endParaRPr lang="de-CH" dirty="0"/>
          </a:p>
        </p:txBody>
      </p:sp>
      <p:sp>
        <p:nvSpPr>
          <p:cNvPr id="3" name="Untertitel 2"/>
          <p:cNvSpPr>
            <a:spLocks noGrp="1"/>
          </p:cNvSpPr>
          <p:nvPr>
            <p:ph type="subTitle" idx="1" hasCustomPrompt="1"/>
          </p:nvPr>
        </p:nvSpPr>
        <p:spPr>
          <a:xfrm>
            <a:off x="838800" y="2564904"/>
            <a:ext cx="9067800" cy="324036"/>
          </a:xfrm>
        </p:spPr>
        <p:txBody>
          <a:bodyPr/>
          <a:lstStyle>
            <a:lvl1pPr marL="0" indent="0" algn="l">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dirty="0"/>
              <a:t>Autor, DD.MM.YY</a:t>
            </a:r>
          </a:p>
        </p:txBody>
      </p:sp>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3600" y="396000"/>
            <a:ext cx="1588313" cy="568757"/>
          </a:xfrm>
          <a:prstGeom prst="rect">
            <a:avLst/>
          </a:prstGeom>
        </p:spPr>
      </p:pic>
    </p:spTree>
    <p:extLst>
      <p:ext uri="{BB962C8B-B14F-4D97-AF65-F5344CB8AC3E}">
        <p14:creationId xmlns:p14="http://schemas.microsoft.com/office/powerpoint/2010/main" val="2170675113"/>
      </p:ext>
    </p:extLst>
  </p:cSld>
  <p:clrMapOvr>
    <a:masterClrMapping/>
  </p:clrMapOvr>
  <p:extLst>
    <p:ext uri="{DCECCB84-F9BA-43D5-87BE-67443E8EF086}">
      <p15:sldGuideLst xmlns:p15="http://schemas.microsoft.com/office/powerpoint/2012/main">
        <p15:guide id="1" orient="horz" pos="134" userDrawn="1">
          <p15:clr>
            <a:srgbClr val="FBAE40"/>
          </p15:clr>
        </p15:guide>
        <p15:guide id="2" pos="7542" userDrawn="1">
          <p15:clr>
            <a:srgbClr val="FBAE40"/>
          </p15:clr>
        </p15:guide>
        <p15:guide id="3" orient="horz" pos="4183" userDrawn="1">
          <p15:clr>
            <a:srgbClr val="FBAE40"/>
          </p15:clr>
        </p15:guide>
        <p15:guide id="4" pos="136" userDrawn="1">
          <p15:clr>
            <a:srgbClr val="FBAE40"/>
          </p15:clr>
        </p15:guide>
        <p15:guide id="5" orient="horz" pos="270" userDrawn="1">
          <p15:clr>
            <a:srgbClr val="FBAE40"/>
          </p15:clr>
        </p15:guide>
        <p15:guide id="6" pos="52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10" name="Rechteck 9"/>
          <p:cNvSpPr/>
          <p:nvPr userDrawn="1"/>
        </p:nvSpPr>
        <p:spPr>
          <a:xfrm>
            <a:off x="0" y="212726"/>
            <a:ext cx="11976100" cy="27844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CH" sz="1800" dirty="0" err="1"/>
          </a:p>
        </p:txBody>
      </p:sp>
      <p:sp>
        <p:nvSpPr>
          <p:cNvPr id="2" name="Titel 1"/>
          <p:cNvSpPr>
            <a:spLocks noGrp="1"/>
          </p:cNvSpPr>
          <p:nvPr>
            <p:ph type="ctrTitle"/>
          </p:nvPr>
        </p:nvSpPr>
        <p:spPr>
          <a:xfrm>
            <a:off x="838800" y="1376363"/>
            <a:ext cx="7284240" cy="1044526"/>
          </a:xfrm>
        </p:spPr>
        <p:txBody>
          <a:bodyPr/>
          <a:lstStyle>
            <a:lvl1pPr>
              <a:lnSpc>
                <a:spcPts val="4000"/>
              </a:lnSpc>
              <a:defRPr sz="3600"/>
            </a:lvl1pPr>
          </a:lstStyle>
          <a:p>
            <a:r>
              <a:rPr lang="de-DE" dirty="0"/>
              <a:t>Titelmasterformat durch Klicken bearbeiten</a:t>
            </a:r>
            <a:endParaRPr lang="de-CH" dirty="0"/>
          </a:p>
        </p:txBody>
      </p:sp>
      <p:sp>
        <p:nvSpPr>
          <p:cNvPr id="3" name="Untertitel 2"/>
          <p:cNvSpPr>
            <a:spLocks noGrp="1"/>
          </p:cNvSpPr>
          <p:nvPr>
            <p:ph type="subTitle" idx="1" hasCustomPrompt="1"/>
          </p:nvPr>
        </p:nvSpPr>
        <p:spPr>
          <a:xfrm>
            <a:off x="838800" y="2564904"/>
            <a:ext cx="9067800" cy="324036"/>
          </a:xfrm>
        </p:spPr>
        <p:txBody>
          <a:bodyPr/>
          <a:lstStyle>
            <a:lvl1pPr marL="0" indent="0" algn="l">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dirty="0"/>
              <a:t>Autor, DD.MM.YY</a:t>
            </a:r>
          </a:p>
        </p:txBody>
      </p:sp>
      <p:sp>
        <p:nvSpPr>
          <p:cNvPr id="12" name="Bildplatzhalter 11"/>
          <p:cNvSpPr>
            <a:spLocks noGrp="1"/>
          </p:cNvSpPr>
          <p:nvPr>
            <p:ph type="pic" sz="quarter" idx="10"/>
          </p:nvPr>
        </p:nvSpPr>
        <p:spPr>
          <a:xfrm>
            <a:off x="215900" y="2997203"/>
            <a:ext cx="11760200" cy="3641722"/>
          </a:xfrm>
        </p:spPr>
        <p:txBody>
          <a:bodyPr/>
          <a:lstStyle/>
          <a:p>
            <a:r>
              <a:rPr lang="de-DE" dirty="0"/>
              <a:t>Bild durch Klicken auf Symbol hinzufügen</a:t>
            </a:r>
            <a:endParaRPr lang="de-CH" dirty="0"/>
          </a:p>
        </p:txBody>
      </p: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3600" y="396000"/>
            <a:ext cx="1588313" cy="568757"/>
          </a:xfrm>
          <a:prstGeom prst="rect">
            <a:avLst/>
          </a:prstGeom>
        </p:spPr>
      </p:pic>
    </p:spTree>
    <p:extLst>
      <p:ext uri="{BB962C8B-B14F-4D97-AF65-F5344CB8AC3E}">
        <p14:creationId xmlns:p14="http://schemas.microsoft.com/office/powerpoint/2010/main" val="2432409846"/>
      </p:ext>
    </p:extLst>
  </p:cSld>
  <p:clrMapOvr>
    <a:masterClrMapping/>
  </p:clrMapOvr>
  <p:extLst>
    <p:ext uri="{DCECCB84-F9BA-43D5-87BE-67443E8EF086}">
      <p15:sldGuideLst xmlns:p15="http://schemas.microsoft.com/office/powerpoint/2012/main">
        <p15:guide id="1" pos="136" userDrawn="1">
          <p15:clr>
            <a:srgbClr val="FBAE40"/>
          </p15:clr>
        </p15:guide>
        <p15:guide id="2" orient="horz" pos="134" userDrawn="1">
          <p15:clr>
            <a:srgbClr val="FBAE40"/>
          </p15:clr>
        </p15:guide>
        <p15:guide id="3" orient="horz" pos="4182" userDrawn="1">
          <p15:clr>
            <a:srgbClr val="FBAE40"/>
          </p15:clr>
        </p15:guide>
        <p15:guide id="4" pos="7544" userDrawn="1">
          <p15:clr>
            <a:srgbClr val="FBAE40"/>
          </p15:clr>
        </p15:guide>
        <p15:guide id="5" orient="horz" pos="27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34800" y="404813"/>
            <a:ext cx="11521840" cy="755936"/>
          </a:xfrm>
        </p:spPr>
        <p:txBody>
          <a:bodyPr/>
          <a:lstStyle/>
          <a:p>
            <a:r>
              <a:rPr lang="de-DE" dirty="0"/>
              <a:t>Titelmasterformat durch Klicken bearbeiten</a:t>
            </a:r>
            <a:endParaRPr lang="de-CH" dirty="0"/>
          </a:p>
        </p:txBody>
      </p:sp>
      <p:sp>
        <p:nvSpPr>
          <p:cNvPr id="3" name="Inhaltsplatzhalter 2"/>
          <p:cNvSpPr>
            <a:spLocks noGrp="1"/>
          </p:cNvSpPr>
          <p:nvPr>
            <p:ph idx="1"/>
          </p:nvPr>
        </p:nvSpPr>
        <p:spPr>
          <a:xfrm>
            <a:off x="334800" y="1520826"/>
            <a:ext cx="11521840" cy="4716462"/>
          </a:xfrm>
        </p:spPr>
        <p:txBody>
          <a:bodyPr/>
          <a:lstStyle>
            <a:lvl1pPr>
              <a:lnSpc>
                <a:spcPts val="2200"/>
              </a:lnSpc>
              <a:defRPr/>
            </a:lvl1pPr>
            <a:lvl2pPr>
              <a:lnSpc>
                <a:spcPts val="2200"/>
              </a:lnSpc>
              <a:defRPr/>
            </a:lvl2pPr>
            <a:lvl3pPr>
              <a:lnSpc>
                <a:spcPts val="2200"/>
              </a:lnSpc>
              <a:defRPr/>
            </a:lvl3pPr>
            <a:lvl4pPr>
              <a:lnSpc>
                <a:spcPts val="2200"/>
              </a:lnSpc>
              <a:defRPr/>
            </a:lvl4pPr>
            <a:lvl5pPr>
              <a:lnSpc>
                <a:spcPts val="2200"/>
              </a:lnSpc>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7" name="Datumsplatzhalter 6"/>
          <p:cNvSpPr>
            <a:spLocks noGrp="1"/>
          </p:cNvSpPr>
          <p:nvPr>
            <p:ph type="dt" sz="half" idx="10"/>
          </p:nvPr>
        </p:nvSpPr>
        <p:spPr/>
        <p:txBody>
          <a:bodyPr/>
          <a:lstStyle/>
          <a:p>
            <a:r>
              <a:rPr lang="de-DE" dirty="0"/>
              <a:t>Title </a:t>
            </a:r>
            <a:r>
              <a:rPr lang="de-DE" dirty="0" err="1"/>
              <a:t>of</a:t>
            </a:r>
            <a:r>
              <a:rPr lang="de-DE" dirty="0"/>
              <a:t> </a:t>
            </a:r>
            <a:r>
              <a:rPr lang="de-DE" dirty="0" err="1"/>
              <a:t>presentation</a:t>
            </a:r>
            <a:r>
              <a:rPr lang="de-DE" dirty="0"/>
              <a:t>, </a:t>
            </a:r>
            <a:r>
              <a:rPr lang="de-DE" dirty="0" err="1"/>
              <a:t>author</a:t>
            </a:r>
            <a:r>
              <a:rPr lang="de-DE" dirty="0"/>
              <a:t>, DD.MM.YY</a:t>
            </a:r>
            <a:endParaRPr lang="en-GB" dirty="0"/>
          </a:p>
        </p:txBody>
      </p:sp>
      <p:sp>
        <p:nvSpPr>
          <p:cNvPr id="8" name="Fußzeilenplatzhalter 7"/>
          <p:cNvSpPr>
            <a:spLocks noGrp="1"/>
          </p:cNvSpPr>
          <p:nvPr>
            <p:ph type="ftr" sz="quarter" idx="11"/>
          </p:nvPr>
        </p:nvSpPr>
        <p:spPr>
          <a:xfrm>
            <a:off x="9120682" y="6525344"/>
            <a:ext cx="2544283" cy="180000"/>
          </a:xfrm>
          <a:prstGeom prst="rect">
            <a:avLst/>
          </a:prstGeom>
        </p:spPr>
        <p:txBody>
          <a:bodyPr/>
          <a:lstStyle/>
          <a:p>
            <a:pPr algn="r"/>
            <a:r>
              <a:rPr lang="en-GB" dirty="0"/>
              <a:t>University of Basel</a:t>
            </a:r>
          </a:p>
        </p:txBody>
      </p:sp>
      <p:sp>
        <p:nvSpPr>
          <p:cNvPr id="9" name="Foliennummernplatzhalter 8"/>
          <p:cNvSpPr>
            <a:spLocks noGrp="1"/>
          </p:cNvSpPr>
          <p:nvPr>
            <p:ph type="sldNum" sz="quarter" idx="12"/>
          </p:nvPr>
        </p:nvSpPr>
        <p:spPr/>
        <p:txBody>
          <a:bodyPr/>
          <a:lstStyle/>
          <a:p>
            <a:fld id="{B3811826-9277-4232-A2B5-17D05DFC7392}" type="slidenum">
              <a:rPr lang="de-CH" smtClean="0"/>
              <a:pPr/>
              <a:t>‹#›</a:t>
            </a:fld>
            <a:endParaRPr lang="de-CH" dirty="0"/>
          </a:p>
        </p:txBody>
      </p:sp>
    </p:spTree>
    <p:extLst>
      <p:ext uri="{BB962C8B-B14F-4D97-AF65-F5344CB8AC3E}">
        <p14:creationId xmlns:p14="http://schemas.microsoft.com/office/powerpoint/2010/main" val="4131685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2 Inhalte">
    <p:spTree>
      <p:nvGrpSpPr>
        <p:cNvPr id="1" name=""/>
        <p:cNvGrpSpPr/>
        <p:nvPr/>
      </p:nvGrpSpPr>
      <p:grpSpPr>
        <a:xfrm>
          <a:off x="0" y="0"/>
          <a:ext cx="0" cy="0"/>
          <a:chOff x="0" y="0"/>
          <a:chExt cx="0" cy="0"/>
        </a:xfrm>
      </p:grpSpPr>
      <p:sp>
        <p:nvSpPr>
          <p:cNvPr id="2" name="Titel 1"/>
          <p:cNvSpPr>
            <a:spLocks noGrp="1"/>
          </p:cNvSpPr>
          <p:nvPr>
            <p:ph type="title"/>
          </p:nvPr>
        </p:nvSpPr>
        <p:spPr>
          <a:xfrm>
            <a:off x="334800" y="404813"/>
            <a:ext cx="11521840" cy="755936"/>
          </a:xfrm>
        </p:spPr>
        <p:txBody>
          <a:bodyPr/>
          <a:lstStyle/>
          <a:p>
            <a:r>
              <a:rPr lang="de-DE" dirty="0"/>
              <a:t>Titelmasterformat durch Klicken bearbeiten</a:t>
            </a:r>
            <a:endParaRPr lang="de-CH" dirty="0"/>
          </a:p>
        </p:txBody>
      </p:sp>
      <p:sp>
        <p:nvSpPr>
          <p:cNvPr id="3" name="Inhaltsplatzhalter 2"/>
          <p:cNvSpPr>
            <a:spLocks noGrp="1"/>
          </p:cNvSpPr>
          <p:nvPr>
            <p:ph idx="1"/>
          </p:nvPr>
        </p:nvSpPr>
        <p:spPr>
          <a:xfrm>
            <a:off x="334800" y="1522800"/>
            <a:ext cx="5688000" cy="4716462"/>
          </a:xfrm>
        </p:spPr>
        <p:txBody>
          <a:bodyPr/>
          <a:lstStyle>
            <a:lvl1pPr>
              <a:lnSpc>
                <a:spcPts val="2200"/>
              </a:lnSpc>
              <a:defRPr/>
            </a:lvl1pPr>
            <a:lvl2pPr>
              <a:lnSpc>
                <a:spcPts val="2200"/>
              </a:lnSpc>
              <a:defRPr/>
            </a:lvl2pPr>
            <a:lvl3pPr>
              <a:lnSpc>
                <a:spcPts val="2200"/>
              </a:lnSpc>
              <a:defRPr/>
            </a:lvl3pPr>
            <a:lvl4pPr>
              <a:lnSpc>
                <a:spcPts val="2200"/>
              </a:lnSpc>
              <a:defRPr/>
            </a:lvl4pPr>
            <a:lvl5pPr>
              <a:lnSpc>
                <a:spcPts val="2200"/>
              </a:lnSpc>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7" name="Datumsplatzhalter 6"/>
          <p:cNvSpPr>
            <a:spLocks noGrp="1"/>
          </p:cNvSpPr>
          <p:nvPr>
            <p:ph type="dt" sz="half" idx="10"/>
          </p:nvPr>
        </p:nvSpPr>
        <p:spPr/>
        <p:txBody>
          <a:bodyPr/>
          <a:lstStyle/>
          <a:p>
            <a:r>
              <a:rPr lang="de-DE" dirty="0"/>
              <a:t>Title </a:t>
            </a:r>
            <a:r>
              <a:rPr lang="de-DE" dirty="0" err="1"/>
              <a:t>of</a:t>
            </a:r>
            <a:r>
              <a:rPr lang="de-DE" dirty="0"/>
              <a:t> </a:t>
            </a:r>
            <a:r>
              <a:rPr lang="de-DE" dirty="0" err="1"/>
              <a:t>presentation</a:t>
            </a:r>
            <a:r>
              <a:rPr lang="de-DE" dirty="0"/>
              <a:t>, </a:t>
            </a:r>
            <a:r>
              <a:rPr lang="de-DE" dirty="0" err="1"/>
              <a:t>author</a:t>
            </a:r>
            <a:r>
              <a:rPr lang="de-DE" dirty="0"/>
              <a:t>, DD.MM.YY</a:t>
            </a:r>
            <a:endParaRPr lang="en-GB" dirty="0"/>
          </a:p>
        </p:txBody>
      </p:sp>
      <p:sp>
        <p:nvSpPr>
          <p:cNvPr id="8" name="Fußzeilenplatzhalter 7"/>
          <p:cNvSpPr>
            <a:spLocks noGrp="1"/>
          </p:cNvSpPr>
          <p:nvPr>
            <p:ph type="ftr" sz="quarter" idx="11"/>
          </p:nvPr>
        </p:nvSpPr>
        <p:spPr>
          <a:xfrm>
            <a:off x="9120682" y="6525344"/>
            <a:ext cx="2544283" cy="180000"/>
          </a:xfrm>
          <a:prstGeom prst="rect">
            <a:avLst/>
          </a:prstGeom>
        </p:spPr>
        <p:txBody>
          <a:bodyPr/>
          <a:lstStyle/>
          <a:p>
            <a:pPr algn="r"/>
            <a:r>
              <a:rPr lang="en-GB" dirty="0"/>
              <a:t>University of Basel</a:t>
            </a:r>
          </a:p>
          <a:p>
            <a:pPr algn="r"/>
            <a:endParaRPr lang="de-CH" dirty="0"/>
          </a:p>
        </p:txBody>
      </p:sp>
      <p:sp>
        <p:nvSpPr>
          <p:cNvPr id="9" name="Foliennummernplatzhalter 8"/>
          <p:cNvSpPr>
            <a:spLocks noGrp="1"/>
          </p:cNvSpPr>
          <p:nvPr>
            <p:ph type="sldNum" sz="quarter" idx="12"/>
          </p:nvPr>
        </p:nvSpPr>
        <p:spPr/>
        <p:txBody>
          <a:bodyPr/>
          <a:lstStyle/>
          <a:p>
            <a:fld id="{B3811826-9277-4232-A2B5-17D05DFC7392}" type="slidenum">
              <a:rPr lang="de-CH" smtClean="0"/>
              <a:pPr/>
              <a:t>‹#›</a:t>
            </a:fld>
            <a:endParaRPr lang="de-CH" dirty="0"/>
          </a:p>
        </p:txBody>
      </p:sp>
      <p:sp>
        <p:nvSpPr>
          <p:cNvPr id="10" name="Inhaltsplatzhalter 2"/>
          <p:cNvSpPr>
            <a:spLocks noGrp="1"/>
          </p:cNvSpPr>
          <p:nvPr>
            <p:ph idx="13"/>
          </p:nvPr>
        </p:nvSpPr>
        <p:spPr>
          <a:xfrm>
            <a:off x="6166800" y="1520826"/>
            <a:ext cx="5688000" cy="4716462"/>
          </a:xfrm>
        </p:spPr>
        <p:txBody>
          <a:bodyPr/>
          <a:lstStyle>
            <a:lvl1pPr>
              <a:lnSpc>
                <a:spcPts val="2200"/>
              </a:lnSpc>
              <a:defRPr/>
            </a:lvl1pPr>
            <a:lvl2pPr>
              <a:lnSpc>
                <a:spcPts val="2200"/>
              </a:lnSpc>
              <a:defRPr/>
            </a:lvl2pPr>
            <a:lvl3pPr>
              <a:lnSpc>
                <a:spcPts val="2200"/>
              </a:lnSpc>
              <a:defRPr/>
            </a:lvl3pPr>
            <a:lvl4pPr>
              <a:lnSpc>
                <a:spcPts val="2200"/>
              </a:lnSpc>
              <a:defRPr/>
            </a:lvl4pPr>
            <a:lvl5pPr>
              <a:lnSpc>
                <a:spcPts val="2200"/>
              </a:lnSpc>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727836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e, mittig">
    <p:spTree>
      <p:nvGrpSpPr>
        <p:cNvPr id="1" name=""/>
        <p:cNvGrpSpPr/>
        <p:nvPr/>
      </p:nvGrpSpPr>
      <p:grpSpPr>
        <a:xfrm>
          <a:off x="0" y="0"/>
          <a:ext cx="0" cy="0"/>
          <a:chOff x="0" y="0"/>
          <a:chExt cx="0" cy="0"/>
        </a:xfrm>
      </p:grpSpPr>
      <p:sp>
        <p:nvSpPr>
          <p:cNvPr id="2" name="Titel 1"/>
          <p:cNvSpPr>
            <a:spLocks noGrp="1"/>
          </p:cNvSpPr>
          <p:nvPr>
            <p:ph type="title"/>
          </p:nvPr>
        </p:nvSpPr>
        <p:spPr>
          <a:xfrm>
            <a:off x="334800" y="404813"/>
            <a:ext cx="11521840" cy="755936"/>
          </a:xfrm>
        </p:spPr>
        <p:txBody>
          <a:bodyPr/>
          <a:lstStyle/>
          <a:p>
            <a:r>
              <a:rPr lang="de-DE" dirty="0"/>
              <a:t>Titelmasterformat durch Klicken bearbeiten</a:t>
            </a:r>
            <a:endParaRPr lang="de-CH" dirty="0"/>
          </a:p>
        </p:txBody>
      </p:sp>
      <p:sp>
        <p:nvSpPr>
          <p:cNvPr id="3" name="Inhaltsplatzhalter 2"/>
          <p:cNvSpPr>
            <a:spLocks noGrp="1"/>
          </p:cNvSpPr>
          <p:nvPr>
            <p:ph idx="1"/>
          </p:nvPr>
        </p:nvSpPr>
        <p:spPr>
          <a:xfrm>
            <a:off x="2494800" y="1522800"/>
            <a:ext cx="7200000" cy="4716462"/>
          </a:xfrm>
        </p:spPr>
        <p:txBody>
          <a:bodyPr/>
          <a:lstStyle>
            <a:lvl1pPr>
              <a:lnSpc>
                <a:spcPts val="2200"/>
              </a:lnSpc>
              <a:defRPr/>
            </a:lvl1pPr>
            <a:lvl2pPr>
              <a:lnSpc>
                <a:spcPts val="2200"/>
              </a:lnSpc>
              <a:defRPr/>
            </a:lvl2pPr>
            <a:lvl3pPr>
              <a:lnSpc>
                <a:spcPts val="2200"/>
              </a:lnSpc>
              <a:defRPr/>
            </a:lvl3pPr>
            <a:lvl4pPr>
              <a:lnSpc>
                <a:spcPts val="2200"/>
              </a:lnSpc>
              <a:defRPr/>
            </a:lvl4pPr>
            <a:lvl5pPr>
              <a:lnSpc>
                <a:spcPts val="2200"/>
              </a:lnSpc>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7" name="Datumsplatzhalter 6"/>
          <p:cNvSpPr>
            <a:spLocks noGrp="1"/>
          </p:cNvSpPr>
          <p:nvPr>
            <p:ph type="dt" sz="half" idx="10"/>
          </p:nvPr>
        </p:nvSpPr>
        <p:spPr/>
        <p:txBody>
          <a:bodyPr/>
          <a:lstStyle/>
          <a:p>
            <a:r>
              <a:rPr lang="de-DE" dirty="0"/>
              <a:t>Title </a:t>
            </a:r>
            <a:r>
              <a:rPr lang="de-DE" dirty="0" err="1"/>
              <a:t>of</a:t>
            </a:r>
            <a:r>
              <a:rPr lang="de-DE" dirty="0"/>
              <a:t> </a:t>
            </a:r>
            <a:r>
              <a:rPr lang="de-DE" dirty="0" err="1"/>
              <a:t>presentation</a:t>
            </a:r>
            <a:r>
              <a:rPr lang="de-DE" dirty="0"/>
              <a:t>, </a:t>
            </a:r>
            <a:r>
              <a:rPr lang="de-DE" dirty="0" err="1"/>
              <a:t>author</a:t>
            </a:r>
            <a:r>
              <a:rPr lang="de-DE" dirty="0"/>
              <a:t>, DD.MM.YY</a:t>
            </a:r>
            <a:endParaRPr lang="en-GB" dirty="0"/>
          </a:p>
          <a:p>
            <a:endParaRPr lang="de-CH" dirty="0"/>
          </a:p>
        </p:txBody>
      </p:sp>
      <p:sp>
        <p:nvSpPr>
          <p:cNvPr id="8" name="Fußzeilenplatzhalter 7"/>
          <p:cNvSpPr>
            <a:spLocks noGrp="1"/>
          </p:cNvSpPr>
          <p:nvPr>
            <p:ph type="ftr" sz="quarter" idx="11"/>
          </p:nvPr>
        </p:nvSpPr>
        <p:spPr>
          <a:xfrm>
            <a:off x="9120682" y="6524626"/>
            <a:ext cx="2544283" cy="180000"/>
          </a:xfrm>
          <a:prstGeom prst="rect">
            <a:avLst/>
          </a:prstGeom>
        </p:spPr>
        <p:txBody>
          <a:bodyPr/>
          <a:lstStyle/>
          <a:p>
            <a:pPr algn="r"/>
            <a:r>
              <a:rPr lang="en-GB" dirty="0"/>
              <a:t>University of Basel</a:t>
            </a:r>
          </a:p>
          <a:p>
            <a:pPr algn="r"/>
            <a:endParaRPr lang="de-CH" dirty="0"/>
          </a:p>
        </p:txBody>
      </p:sp>
      <p:sp>
        <p:nvSpPr>
          <p:cNvPr id="9" name="Foliennummernplatzhalter 8"/>
          <p:cNvSpPr>
            <a:spLocks noGrp="1"/>
          </p:cNvSpPr>
          <p:nvPr>
            <p:ph type="sldNum" sz="quarter" idx="12"/>
          </p:nvPr>
        </p:nvSpPr>
        <p:spPr/>
        <p:txBody>
          <a:bodyPr/>
          <a:lstStyle/>
          <a:p>
            <a:fld id="{B3811826-9277-4232-A2B5-17D05DFC7392}" type="slidenum">
              <a:rPr lang="de-CH" smtClean="0"/>
              <a:pPr/>
              <a:t>‹#›</a:t>
            </a:fld>
            <a:endParaRPr lang="de-CH" dirty="0"/>
          </a:p>
        </p:txBody>
      </p:sp>
    </p:spTree>
    <p:extLst>
      <p:ext uri="{BB962C8B-B14F-4D97-AF65-F5344CB8AC3E}">
        <p14:creationId xmlns:p14="http://schemas.microsoft.com/office/powerpoint/2010/main" val="565314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3 Inhalte">
    <p:spTree>
      <p:nvGrpSpPr>
        <p:cNvPr id="1" name=""/>
        <p:cNvGrpSpPr/>
        <p:nvPr/>
      </p:nvGrpSpPr>
      <p:grpSpPr>
        <a:xfrm>
          <a:off x="0" y="0"/>
          <a:ext cx="0" cy="0"/>
          <a:chOff x="0" y="0"/>
          <a:chExt cx="0" cy="0"/>
        </a:xfrm>
      </p:grpSpPr>
      <p:sp>
        <p:nvSpPr>
          <p:cNvPr id="2" name="Titel 1"/>
          <p:cNvSpPr>
            <a:spLocks noGrp="1"/>
          </p:cNvSpPr>
          <p:nvPr>
            <p:ph type="title"/>
          </p:nvPr>
        </p:nvSpPr>
        <p:spPr>
          <a:xfrm>
            <a:off x="334800" y="404813"/>
            <a:ext cx="11521840" cy="755936"/>
          </a:xfrm>
        </p:spPr>
        <p:txBody>
          <a:bodyPr/>
          <a:lstStyle/>
          <a:p>
            <a:r>
              <a:rPr lang="de-DE" dirty="0"/>
              <a:t>Titelmasterformat durch Klicken bearbeiten</a:t>
            </a:r>
            <a:endParaRPr lang="de-CH" dirty="0"/>
          </a:p>
        </p:txBody>
      </p:sp>
      <p:sp>
        <p:nvSpPr>
          <p:cNvPr id="3" name="Inhaltsplatzhalter 2"/>
          <p:cNvSpPr>
            <a:spLocks noGrp="1"/>
          </p:cNvSpPr>
          <p:nvPr>
            <p:ph idx="1"/>
          </p:nvPr>
        </p:nvSpPr>
        <p:spPr>
          <a:xfrm>
            <a:off x="334800" y="1522800"/>
            <a:ext cx="3744000" cy="4716462"/>
          </a:xfrm>
        </p:spPr>
        <p:txBody>
          <a:bodyPr/>
          <a:lstStyle>
            <a:lvl1pPr>
              <a:lnSpc>
                <a:spcPts val="2200"/>
              </a:lnSpc>
              <a:defRPr/>
            </a:lvl1pPr>
            <a:lvl2pPr>
              <a:lnSpc>
                <a:spcPts val="2200"/>
              </a:lnSpc>
              <a:defRPr/>
            </a:lvl2pPr>
            <a:lvl3pPr>
              <a:lnSpc>
                <a:spcPts val="2200"/>
              </a:lnSpc>
              <a:defRPr/>
            </a:lvl3pPr>
            <a:lvl4pPr>
              <a:lnSpc>
                <a:spcPts val="2200"/>
              </a:lnSpc>
              <a:defRPr/>
            </a:lvl4pPr>
            <a:lvl5pPr>
              <a:lnSpc>
                <a:spcPts val="2200"/>
              </a:lnSpc>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7" name="Datumsplatzhalter 6"/>
          <p:cNvSpPr>
            <a:spLocks noGrp="1"/>
          </p:cNvSpPr>
          <p:nvPr>
            <p:ph type="dt" sz="half" idx="10"/>
          </p:nvPr>
        </p:nvSpPr>
        <p:spPr/>
        <p:txBody>
          <a:bodyPr/>
          <a:lstStyle/>
          <a:p>
            <a:r>
              <a:rPr lang="de-DE" dirty="0"/>
              <a:t>Title </a:t>
            </a:r>
            <a:r>
              <a:rPr lang="de-DE" dirty="0" err="1"/>
              <a:t>of</a:t>
            </a:r>
            <a:r>
              <a:rPr lang="de-DE" dirty="0"/>
              <a:t> </a:t>
            </a:r>
            <a:r>
              <a:rPr lang="de-DE" dirty="0" err="1"/>
              <a:t>presentation</a:t>
            </a:r>
            <a:r>
              <a:rPr lang="de-DE" dirty="0"/>
              <a:t>, </a:t>
            </a:r>
            <a:r>
              <a:rPr lang="de-DE" dirty="0" err="1"/>
              <a:t>author</a:t>
            </a:r>
            <a:r>
              <a:rPr lang="de-DE" dirty="0"/>
              <a:t>, DD.MM.YY</a:t>
            </a:r>
            <a:endParaRPr lang="en-GB" dirty="0"/>
          </a:p>
          <a:p>
            <a:endParaRPr lang="de-CH" dirty="0"/>
          </a:p>
        </p:txBody>
      </p:sp>
      <p:sp>
        <p:nvSpPr>
          <p:cNvPr id="8" name="Fußzeilenplatzhalter 7"/>
          <p:cNvSpPr>
            <a:spLocks noGrp="1"/>
          </p:cNvSpPr>
          <p:nvPr>
            <p:ph type="ftr" sz="quarter" idx="11"/>
          </p:nvPr>
        </p:nvSpPr>
        <p:spPr>
          <a:xfrm>
            <a:off x="9120682" y="6525344"/>
            <a:ext cx="2544283" cy="180000"/>
          </a:xfrm>
          <a:prstGeom prst="rect">
            <a:avLst/>
          </a:prstGeom>
        </p:spPr>
        <p:txBody>
          <a:bodyPr/>
          <a:lstStyle/>
          <a:p>
            <a:pPr algn="r"/>
            <a:r>
              <a:rPr lang="en-GB" dirty="0"/>
              <a:t>University of Basel</a:t>
            </a:r>
          </a:p>
          <a:p>
            <a:pPr algn="r"/>
            <a:endParaRPr lang="de-CH" dirty="0"/>
          </a:p>
        </p:txBody>
      </p:sp>
      <p:sp>
        <p:nvSpPr>
          <p:cNvPr id="9" name="Foliennummernplatzhalter 8"/>
          <p:cNvSpPr>
            <a:spLocks noGrp="1"/>
          </p:cNvSpPr>
          <p:nvPr>
            <p:ph type="sldNum" sz="quarter" idx="12"/>
          </p:nvPr>
        </p:nvSpPr>
        <p:spPr/>
        <p:txBody>
          <a:bodyPr/>
          <a:lstStyle/>
          <a:p>
            <a:fld id="{B3811826-9277-4232-A2B5-17D05DFC7392}" type="slidenum">
              <a:rPr lang="de-CH" smtClean="0"/>
              <a:pPr/>
              <a:t>‹#›</a:t>
            </a:fld>
            <a:endParaRPr lang="de-CH" dirty="0"/>
          </a:p>
        </p:txBody>
      </p:sp>
      <p:sp>
        <p:nvSpPr>
          <p:cNvPr id="10" name="Inhaltsplatzhalter 2"/>
          <p:cNvSpPr>
            <a:spLocks noGrp="1"/>
          </p:cNvSpPr>
          <p:nvPr>
            <p:ph idx="13"/>
          </p:nvPr>
        </p:nvSpPr>
        <p:spPr>
          <a:xfrm>
            <a:off x="8110800" y="1520826"/>
            <a:ext cx="3744000" cy="4716462"/>
          </a:xfrm>
        </p:spPr>
        <p:txBody>
          <a:bodyPr/>
          <a:lstStyle>
            <a:lvl1pPr>
              <a:lnSpc>
                <a:spcPts val="2200"/>
              </a:lnSpc>
              <a:defRPr/>
            </a:lvl1pPr>
            <a:lvl2pPr>
              <a:lnSpc>
                <a:spcPts val="2200"/>
              </a:lnSpc>
              <a:defRPr/>
            </a:lvl2pPr>
            <a:lvl3pPr>
              <a:lnSpc>
                <a:spcPts val="2200"/>
              </a:lnSpc>
              <a:defRPr/>
            </a:lvl3pPr>
            <a:lvl4pPr>
              <a:lnSpc>
                <a:spcPts val="2200"/>
              </a:lnSpc>
              <a:defRPr/>
            </a:lvl4pPr>
            <a:lvl5pPr>
              <a:lnSpc>
                <a:spcPts val="2200"/>
              </a:lnSpc>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11" name="Inhaltsplatzhalter 2"/>
          <p:cNvSpPr>
            <a:spLocks noGrp="1"/>
          </p:cNvSpPr>
          <p:nvPr>
            <p:ph idx="14"/>
          </p:nvPr>
        </p:nvSpPr>
        <p:spPr>
          <a:xfrm>
            <a:off x="4222800" y="1520826"/>
            <a:ext cx="3744000" cy="4716462"/>
          </a:xfrm>
        </p:spPr>
        <p:txBody>
          <a:bodyPr/>
          <a:lstStyle>
            <a:lvl1pPr>
              <a:lnSpc>
                <a:spcPts val="2200"/>
              </a:lnSpc>
              <a:defRPr/>
            </a:lvl1pPr>
            <a:lvl2pPr>
              <a:lnSpc>
                <a:spcPts val="2200"/>
              </a:lnSpc>
              <a:defRPr/>
            </a:lvl2pPr>
            <a:lvl3pPr>
              <a:lnSpc>
                <a:spcPts val="2200"/>
              </a:lnSpc>
              <a:defRPr/>
            </a:lvl3pPr>
            <a:lvl4pPr>
              <a:lnSpc>
                <a:spcPts val="2200"/>
              </a:lnSpc>
              <a:defRPr/>
            </a:lvl4pPr>
            <a:lvl5pPr>
              <a:lnSpc>
                <a:spcPts val="2200"/>
              </a:lnSpc>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1134710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mit Legend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r>
              <a:rPr lang="de-DE" dirty="0"/>
              <a:t>Title </a:t>
            </a:r>
            <a:r>
              <a:rPr lang="de-DE" dirty="0" err="1"/>
              <a:t>of</a:t>
            </a:r>
            <a:r>
              <a:rPr lang="de-DE" dirty="0"/>
              <a:t> </a:t>
            </a:r>
            <a:r>
              <a:rPr lang="de-DE" dirty="0" err="1"/>
              <a:t>presentation</a:t>
            </a:r>
            <a:r>
              <a:rPr lang="de-DE" dirty="0"/>
              <a:t>, </a:t>
            </a:r>
            <a:r>
              <a:rPr lang="de-DE" dirty="0" err="1"/>
              <a:t>author</a:t>
            </a:r>
            <a:r>
              <a:rPr lang="de-DE" dirty="0"/>
              <a:t>, DD.MM.YY</a:t>
            </a:r>
            <a:endParaRPr lang="en-GB" dirty="0"/>
          </a:p>
          <a:p>
            <a:endParaRPr lang="de-CH" dirty="0"/>
          </a:p>
        </p:txBody>
      </p:sp>
      <p:sp>
        <p:nvSpPr>
          <p:cNvPr id="4" name="Fußzeilenplatzhalter 3"/>
          <p:cNvSpPr>
            <a:spLocks noGrp="1"/>
          </p:cNvSpPr>
          <p:nvPr>
            <p:ph type="ftr" sz="quarter" idx="11"/>
          </p:nvPr>
        </p:nvSpPr>
        <p:spPr>
          <a:xfrm>
            <a:off x="9120682" y="6525344"/>
            <a:ext cx="2544283" cy="180000"/>
          </a:xfrm>
          <a:prstGeom prst="rect">
            <a:avLst/>
          </a:prstGeom>
        </p:spPr>
        <p:txBody>
          <a:bodyPr/>
          <a:lstStyle/>
          <a:p>
            <a:pPr algn="r"/>
            <a:r>
              <a:rPr lang="en-GB" dirty="0"/>
              <a:t>University of Basel</a:t>
            </a:r>
          </a:p>
          <a:p>
            <a:pPr algn="r"/>
            <a:endParaRPr lang="de-CH" dirty="0"/>
          </a:p>
        </p:txBody>
      </p:sp>
      <p:sp>
        <p:nvSpPr>
          <p:cNvPr id="5" name="Foliennummernplatzhalter 4"/>
          <p:cNvSpPr>
            <a:spLocks noGrp="1"/>
          </p:cNvSpPr>
          <p:nvPr>
            <p:ph type="sldNum" sz="quarter" idx="12"/>
          </p:nvPr>
        </p:nvSpPr>
        <p:spPr/>
        <p:txBody>
          <a:bodyPr/>
          <a:lstStyle/>
          <a:p>
            <a:fld id="{B3811826-9277-4232-A2B5-17D05DFC7392}" type="slidenum">
              <a:rPr lang="de-CH" smtClean="0"/>
              <a:pPr/>
              <a:t>‹#›</a:t>
            </a:fld>
            <a:endParaRPr lang="de-CH" dirty="0"/>
          </a:p>
        </p:txBody>
      </p:sp>
      <p:sp>
        <p:nvSpPr>
          <p:cNvPr id="7" name="Bildplatzhalter 6"/>
          <p:cNvSpPr>
            <a:spLocks noGrp="1"/>
          </p:cNvSpPr>
          <p:nvPr>
            <p:ph type="pic" sz="quarter" idx="13"/>
          </p:nvPr>
        </p:nvSpPr>
        <p:spPr>
          <a:xfrm>
            <a:off x="334800" y="1520824"/>
            <a:ext cx="8498051" cy="3960000"/>
          </a:xfrm>
        </p:spPr>
        <p:txBody>
          <a:bodyPr/>
          <a:lstStyle/>
          <a:p>
            <a:r>
              <a:rPr lang="de-DE"/>
              <a:t>Bild durch Klicken auf Symbol hinzufügen</a:t>
            </a:r>
            <a:endParaRPr lang="de-CH" dirty="0"/>
          </a:p>
        </p:txBody>
      </p:sp>
      <p:sp>
        <p:nvSpPr>
          <p:cNvPr id="9" name="Textplatzhalter 8"/>
          <p:cNvSpPr>
            <a:spLocks noGrp="1"/>
          </p:cNvSpPr>
          <p:nvPr>
            <p:ph type="body" sz="quarter" idx="14"/>
          </p:nvPr>
        </p:nvSpPr>
        <p:spPr>
          <a:xfrm>
            <a:off x="8976640" y="1520827"/>
            <a:ext cx="2880000" cy="3959998"/>
          </a:xfrm>
        </p:spPr>
        <p:txBody>
          <a:bodyPr/>
          <a:lstStyle>
            <a:lvl1pPr>
              <a:defRPr sz="1400"/>
            </a:lvl1pPr>
            <a:lvl2pPr>
              <a:defRPr sz="1400"/>
            </a:lvl2pPr>
            <a:lvl3pPr>
              <a:defRPr sz="1400"/>
            </a:lvl3pPr>
            <a:lvl4pPr>
              <a:defRPr sz="1400"/>
            </a:lvl4pPr>
            <a:lvl5pPr>
              <a:defRPr sz="14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251534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r>
              <a:rPr lang="de-DE" dirty="0"/>
              <a:t>Title </a:t>
            </a:r>
            <a:r>
              <a:rPr lang="de-DE" dirty="0" err="1"/>
              <a:t>of</a:t>
            </a:r>
            <a:r>
              <a:rPr lang="de-DE" dirty="0"/>
              <a:t> </a:t>
            </a:r>
            <a:r>
              <a:rPr lang="de-DE" dirty="0" err="1"/>
              <a:t>presentation</a:t>
            </a:r>
            <a:r>
              <a:rPr lang="de-DE" dirty="0"/>
              <a:t>, </a:t>
            </a:r>
            <a:r>
              <a:rPr lang="de-DE" dirty="0" err="1"/>
              <a:t>author</a:t>
            </a:r>
            <a:r>
              <a:rPr lang="de-DE" dirty="0"/>
              <a:t>, DD.MM.YY</a:t>
            </a:r>
            <a:endParaRPr lang="en-GB" dirty="0"/>
          </a:p>
        </p:txBody>
      </p:sp>
      <p:sp>
        <p:nvSpPr>
          <p:cNvPr id="4" name="Fußzeilenplatzhalter 3"/>
          <p:cNvSpPr>
            <a:spLocks noGrp="1"/>
          </p:cNvSpPr>
          <p:nvPr>
            <p:ph type="ftr" sz="quarter" idx="11"/>
          </p:nvPr>
        </p:nvSpPr>
        <p:spPr>
          <a:xfrm>
            <a:off x="9120682" y="6525344"/>
            <a:ext cx="2544283" cy="180000"/>
          </a:xfrm>
          <a:prstGeom prst="rect">
            <a:avLst/>
          </a:prstGeom>
        </p:spPr>
        <p:txBody>
          <a:bodyPr/>
          <a:lstStyle/>
          <a:p>
            <a:pPr algn="r"/>
            <a:r>
              <a:rPr lang="en-GB" dirty="0"/>
              <a:t>University of Basel</a:t>
            </a:r>
          </a:p>
          <a:p>
            <a:pPr algn="r"/>
            <a:endParaRPr lang="de-CH" dirty="0"/>
          </a:p>
        </p:txBody>
      </p:sp>
      <p:sp>
        <p:nvSpPr>
          <p:cNvPr id="5" name="Foliennummernplatzhalter 4"/>
          <p:cNvSpPr>
            <a:spLocks noGrp="1"/>
          </p:cNvSpPr>
          <p:nvPr>
            <p:ph type="sldNum" sz="quarter" idx="12"/>
          </p:nvPr>
        </p:nvSpPr>
        <p:spPr/>
        <p:txBody>
          <a:bodyPr/>
          <a:lstStyle/>
          <a:p>
            <a:fld id="{B3811826-9277-4232-A2B5-17D05DFC7392}" type="slidenum">
              <a:rPr lang="de-CH" smtClean="0"/>
              <a:pPr/>
              <a:t>‹#›</a:t>
            </a:fld>
            <a:endParaRPr lang="de-CH" dirty="0"/>
          </a:p>
        </p:txBody>
      </p:sp>
      <p:sp>
        <p:nvSpPr>
          <p:cNvPr id="7" name="Bildplatzhalter 6"/>
          <p:cNvSpPr>
            <a:spLocks noGrp="1"/>
          </p:cNvSpPr>
          <p:nvPr>
            <p:ph type="pic" sz="quarter" idx="13"/>
          </p:nvPr>
        </p:nvSpPr>
        <p:spPr>
          <a:xfrm>
            <a:off x="334801" y="1520824"/>
            <a:ext cx="5688000" cy="2592000"/>
          </a:xfrm>
        </p:spPr>
        <p:txBody>
          <a:bodyPr/>
          <a:lstStyle/>
          <a:p>
            <a:r>
              <a:rPr lang="de-DE"/>
              <a:t>Bild durch Klicken auf Symbol hinzufügen</a:t>
            </a:r>
            <a:endParaRPr lang="de-CH"/>
          </a:p>
        </p:txBody>
      </p:sp>
      <p:sp>
        <p:nvSpPr>
          <p:cNvPr id="8" name="Bildplatzhalter 6"/>
          <p:cNvSpPr>
            <a:spLocks noGrp="1"/>
          </p:cNvSpPr>
          <p:nvPr>
            <p:ph type="pic" sz="quarter" idx="14"/>
          </p:nvPr>
        </p:nvSpPr>
        <p:spPr>
          <a:xfrm>
            <a:off x="6166800" y="1520825"/>
            <a:ext cx="5688000" cy="2592000"/>
          </a:xfrm>
        </p:spPr>
        <p:txBody>
          <a:bodyPr/>
          <a:lstStyle/>
          <a:p>
            <a:r>
              <a:rPr lang="de-DE" dirty="0"/>
              <a:t>Bild durch Klicken auf Symbol hinzufügen</a:t>
            </a:r>
            <a:endParaRPr lang="de-CH" dirty="0"/>
          </a:p>
        </p:txBody>
      </p:sp>
      <p:sp>
        <p:nvSpPr>
          <p:cNvPr id="9" name="Textplatzhalter 8"/>
          <p:cNvSpPr>
            <a:spLocks noGrp="1"/>
          </p:cNvSpPr>
          <p:nvPr>
            <p:ph type="body" sz="quarter" idx="15"/>
          </p:nvPr>
        </p:nvSpPr>
        <p:spPr>
          <a:xfrm>
            <a:off x="334799" y="4221088"/>
            <a:ext cx="5688000" cy="1836180"/>
          </a:xfrm>
        </p:spPr>
        <p:txBody>
          <a:bodyPr/>
          <a:lstStyle>
            <a:lvl1pPr>
              <a:defRPr sz="1400"/>
            </a:lvl1pPr>
            <a:lvl2pPr>
              <a:defRPr sz="1400"/>
            </a:lvl2pPr>
            <a:lvl3pPr>
              <a:defRPr sz="1400"/>
            </a:lvl3pPr>
            <a:lvl4pPr>
              <a:defRPr sz="1400"/>
            </a:lvl4pPr>
            <a:lvl5pPr>
              <a:defRPr sz="14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10" name="Textplatzhalter 8"/>
          <p:cNvSpPr>
            <a:spLocks noGrp="1"/>
          </p:cNvSpPr>
          <p:nvPr>
            <p:ph type="body" sz="quarter" idx="16"/>
          </p:nvPr>
        </p:nvSpPr>
        <p:spPr>
          <a:xfrm>
            <a:off x="6166800" y="4221088"/>
            <a:ext cx="5688000" cy="1836180"/>
          </a:xfrm>
        </p:spPr>
        <p:txBody>
          <a:bodyPr/>
          <a:lstStyle>
            <a:lvl1pPr>
              <a:defRPr sz="1400"/>
            </a:lvl1pPr>
            <a:lvl2pPr>
              <a:defRPr sz="1400"/>
            </a:lvl2pPr>
            <a:lvl3pPr>
              <a:defRPr sz="1400"/>
            </a:lvl3pPr>
            <a:lvl4pPr>
              <a:defRPr sz="1400"/>
            </a:lvl4pPr>
            <a:lvl5pPr>
              <a:defRPr sz="14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306359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Bild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endParaRPr lang="de-CH" dirty="0"/>
          </a:p>
        </p:txBody>
      </p:sp>
      <p:sp>
        <p:nvSpPr>
          <p:cNvPr id="3" name="Datumsplatzhalter 2"/>
          <p:cNvSpPr>
            <a:spLocks noGrp="1"/>
          </p:cNvSpPr>
          <p:nvPr>
            <p:ph type="dt" sz="half" idx="10"/>
          </p:nvPr>
        </p:nvSpPr>
        <p:spPr/>
        <p:txBody>
          <a:bodyPr/>
          <a:lstStyle/>
          <a:p>
            <a:r>
              <a:rPr lang="de-DE" dirty="0"/>
              <a:t>Title </a:t>
            </a:r>
            <a:r>
              <a:rPr lang="de-DE" dirty="0" err="1"/>
              <a:t>of</a:t>
            </a:r>
            <a:r>
              <a:rPr lang="de-DE" dirty="0"/>
              <a:t> </a:t>
            </a:r>
            <a:r>
              <a:rPr lang="de-DE" dirty="0" err="1"/>
              <a:t>presentation</a:t>
            </a:r>
            <a:r>
              <a:rPr lang="de-DE" dirty="0"/>
              <a:t>, </a:t>
            </a:r>
            <a:r>
              <a:rPr lang="de-DE" dirty="0" err="1"/>
              <a:t>author</a:t>
            </a:r>
            <a:r>
              <a:rPr lang="de-DE" dirty="0"/>
              <a:t>, DD.MM.YY</a:t>
            </a:r>
            <a:endParaRPr lang="en-GB" dirty="0"/>
          </a:p>
          <a:p>
            <a:endParaRPr lang="de-CH" dirty="0"/>
          </a:p>
        </p:txBody>
      </p:sp>
      <p:sp>
        <p:nvSpPr>
          <p:cNvPr id="4" name="Fußzeilenplatzhalter 3"/>
          <p:cNvSpPr>
            <a:spLocks noGrp="1"/>
          </p:cNvSpPr>
          <p:nvPr>
            <p:ph type="ftr" sz="quarter" idx="11"/>
          </p:nvPr>
        </p:nvSpPr>
        <p:spPr>
          <a:xfrm>
            <a:off x="9120682" y="6525344"/>
            <a:ext cx="2544283" cy="180000"/>
          </a:xfrm>
          <a:prstGeom prst="rect">
            <a:avLst/>
          </a:prstGeom>
        </p:spPr>
        <p:txBody>
          <a:bodyPr/>
          <a:lstStyle/>
          <a:p>
            <a:pPr algn="r"/>
            <a:r>
              <a:rPr lang="en-GB" dirty="0"/>
              <a:t>University of Basel</a:t>
            </a:r>
          </a:p>
          <a:p>
            <a:pPr algn="r"/>
            <a:endParaRPr lang="de-CH" dirty="0"/>
          </a:p>
        </p:txBody>
      </p:sp>
      <p:sp>
        <p:nvSpPr>
          <p:cNvPr id="5" name="Foliennummernplatzhalter 4"/>
          <p:cNvSpPr>
            <a:spLocks noGrp="1"/>
          </p:cNvSpPr>
          <p:nvPr>
            <p:ph type="sldNum" sz="quarter" idx="12"/>
          </p:nvPr>
        </p:nvSpPr>
        <p:spPr/>
        <p:txBody>
          <a:bodyPr/>
          <a:lstStyle/>
          <a:p>
            <a:fld id="{B3811826-9277-4232-A2B5-17D05DFC7392}" type="slidenum">
              <a:rPr lang="de-CH" smtClean="0"/>
              <a:pPr/>
              <a:t>‹#›</a:t>
            </a:fld>
            <a:endParaRPr lang="de-CH" dirty="0"/>
          </a:p>
        </p:txBody>
      </p:sp>
      <p:sp>
        <p:nvSpPr>
          <p:cNvPr id="7" name="Bildplatzhalter 6"/>
          <p:cNvSpPr>
            <a:spLocks noGrp="1"/>
          </p:cNvSpPr>
          <p:nvPr>
            <p:ph type="pic" sz="quarter" idx="13"/>
          </p:nvPr>
        </p:nvSpPr>
        <p:spPr>
          <a:xfrm>
            <a:off x="334800" y="1520824"/>
            <a:ext cx="3744000" cy="3276000"/>
          </a:xfrm>
        </p:spPr>
        <p:txBody>
          <a:bodyPr/>
          <a:lstStyle/>
          <a:p>
            <a:r>
              <a:rPr lang="de-DE" dirty="0"/>
              <a:t>Bild durch Klicken auf Symbol hinzufügen</a:t>
            </a:r>
            <a:endParaRPr lang="de-CH" dirty="0"/>
          </a:p>
        </p:txBody>
      </p:sp>
      <p:sp>
        <p:nvSpPr>
          <p:cNvPr id="9" name="Textplatzhalter 8"/>
          <p:cNvSpPr>
            <a:spLocks noGrp="1"/>
          </p:cNvSpPr>
          <p:nvPr>
            <p:ph type="body" sz="quarter" idx="15"/>
          </p:nvPr>
        </p:nvSpPr>
        <p:spPr>
          <a:xfrm>
            <a:off x="334800" y="4901715"/>
            <a:ext cx="3744000" cy="1155553"/>
          </a:xfrm>
        </p:spPr>
        <p:txBody>
          <a:bodyPr/>
          <a:lstStyle>
            <a:lvl1pPr>
              <a:defRPr sz="1400"/>
            </a:lvl1pPr>
            <a:lvl2pPr>
              <a:defRPr sz="1400"/>
            </a:lvl2pPr>
            <a:lvl3pPr>
              <a:defRPr sz="1400"/>
            </a:lvl3pPr>
            <a:lvl4pPr>
              <a:defRPr sz="1400"/>
            </a:lvl4pPr>
            <a:lvl5pPr>
              <a:defRPr sz="14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11" name="Bildplatzhalter 6"/>
          <p:cNvSpPr>
            <a:spLocks noGrp="1"/>
          </p:cNvSpPr>
          <p:nvPr>
            <p:ph type="pic" sz="quarter" idx="16"/>
          </p:nvPr>
        </p:nvSpPr>
        <p:spPr>
          <a:xfrm>
            <a:off x="4224208" y="1520825"/>
            <a:ext cx="3744000" cy="3276000"/>
          </a:xfrm>
        </p:spPr>
        <p:txBody>
          <a:bodyPr/>
          <a:lstStyle/>
          <a:p>
            <a:r>
              <a:rPr lang="de-DE" dirty="0"/>
              <a:t>Bild durch Klicken auf Symbol hinzufügen</a:t>
            </a:r>
            <a:endParaRPr lang="de-CH" dirty="0"/>
          </a:p>
        </p:txBody>
      </p:sp>
      <p:sp>
        <p:nvSpPr>
          <p:cNvPr id="12" name="Textplatzhalter 8"/>
          <p:cNvSpPr>
            <a:spLocks noGrp="1"/>
          </p:cNvSpPr>
          <p:nvPr>
            <p:ph type="body" sz="quarter" idx="17"/>
          </p:nvPr>
        </p:nvSpPr>
        <p:spPr>
          <a:xfrm>
            <a:off x="4219199" y="4901716"/>
            <a:ext cx="3744000" cy="1155553"/>
          </a:xfrm>
        </p:spPr>
        <p:txBody>
          <a:bodyPr/>
          <a:lstStyle>
            <a:lvl1pPr>
              <a:defRPr sz="1400"/>
            </a:lvl1pPr>
            <a:lvl2pPr>
              <a:defRPr sz="1400"/>
            </a:lvl2pPr>
            <a:lvl3pPr>
              <a:defRPr sz="1400"/>
            </a:lvl3pPr>
            <a:lvl4pPr>
              <a:defRPr sz="1400"/>
            </a:lvl4pPr>
            <a:lvl5pPr>
              <a:defRPr sz="14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13" name="Bildplatzhalter 6"/>
          <p:cNvSpPr>
            <a:spLocks noGrp="1"/>
          </p:cNvSpPr>
          <p:nvPr>
            <p:ph type="pic" sz="quarter" idx="18"/>
          </p:nvPr>
        </p:nvSpPr>
        <p:spPr>
          <a:xfrm>
            <a:off x="8112640" y="1524273"/>
            <a:ext cx="3744000" cy="3276000"/>
          </a:xfrm>
        </p:spPr>
        <p:txBody>
          <a:bodyPr/>
          <a:lstStyle/>
          <a:p>
            <a:r>
              <a:rPr lang="de-DE" dirty="0"/>
              <a:t>Bild durch Klicken auf Symbol hinzufügen</a:t>
            </a:r>
            <a:endParaRPr lang="de-CH" dirty="0"/>
          </a:p>
        </p:txBody>
      </p:sp>
      <p:sp>
        <p:nvSpPr>
          <p:cNvPr id="14" name="Textplatzhalter 8"/>
          <p:cNvSpPr>
            <a:spLocks noGrp="1"/>
          </p:cNvSpPr>
          <p:nvPr>
            <p:ph type="body" sz="quarter" idx="19"/>
          </p:nvPr>
        </p:nvSpPr>
        <p:spPr>
          <a:xfrm>
            <a:off x="8114400" y="4905164"/>
            <a:ext cx="3744000" cy="1155553"/>
          </a:xfrm>
        </p:spPr>
        <p:txBody>
          <a:bodyPr/>
          <a:lstStyle>
            <a:lvl1pPr>
              <a:defRPr sz="1400"/>
            </a:lvl1pPr>
            <a:lvl2pPr>
              <a:defRPr sz="1400"/>
            </a:lvl2pPr>
            <a:lvl3pPr>
              <a:defRPr sz="1400"/>
            </a:lvl3pPr>
            <a:lvl4pPr>
              <a:defRPr sz="1400"/>
            </a:lvl4pPr>
            <a:lvl5pPr>
              <a:defRPr sz="14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dirty="0"/>
          </a:p>
        </p:txBody>
      </p:sp>
    </p:spTree>
    <p:extLst>
      <p:ext uri="{BB962C8B-B14F-4D97-AF65-F5344CB8AC3E}">
        <p14:creationId xmlns:p14="http://schemas.microsoft.com/office/powerpoint/2010/main" val="1565054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gross)">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de-DE" dirty="0"/>
              <a:t>Title </a:t>
            </a:r>
            <a:r>
              <a:rPr lang="de-DE" dirty="0" err="1"/>
              <a:t>of</a:t>
            </a:r>
            <a:r>
              <a:rPr lang="de-DE" dirty="0"/>
              <a:t> </a:t>
            </a:r>
            <a:r>
              <a:rPr lang="de-DE" dirty="0" err="1"/>
              <a:t>presentation</a:t>
            </a:r>
            <a:r>
              <a:rPr lang="de-DE" dirty="0"/>
              <a:t>, </a:t>
            </a:r>
            <a:r>
              <a:rPr lang="de-DE" dirty="0" err="1"/>
              <a:t>author</a:t>
            </a:r>
            <a:r>
              <a:rPr lang="de-DE" dirty="0"/>
              <a:t>, DD.MM.YY</a:t>
            </a:r>
            <a:endParaRPr lang="en-GB" dirty="0"/>
          </a:p>
          <a:p>
            <a:endParaRPr lang="de-CH" dirty="0"/>
          </a:p>
        </p:txBody>
      </p:sp>
      <p:sp>
        <p:nvSpPr>
          <p:cNvPr id="4" name="Fußzeilenplatzhalter 3"/>
          <p:cNvSpPr>
            <a:spLocks noGrp="1"/>
          </p:cNvSpPr>
          <p:nvPr>
            <p:ph type="ftr" sz="quarter" idx="11"/>
          </p:nvPr>
        </p:nvSpPr>
        <p:spPr>
          <a:xfrm>
            <a:off x="9120682" y="6525344"/>
            <a:ext cx="2544283" cy="180000"/>
          </a:xfrm>
          <a:prstGeom prst="rect">
            <a:avLst/>
          </a:prstGeom>
        </p:spPr>
        <p:txBody>
          <a:bodyPr/>
          <a:lstStyle/>
          <a:p>
            <a:pPr algn="r"/>
            <a:r>
              <a:rPr lang="en-GB" dirty="0"/>
              <a:t>University of Basel</a:t>
            </a:r>
          </a:p>
          <a:p>
            <a:pPr algn="r"/>
            <a:endParaRPr lang="de-CH" dirty="0"/>
          </a:p>
        </p:txBody>
      </p:sp>
      <p:sp>
        <p:nvSpPr>
          <p:cNvPr id="5" name="Foliennummernplatzhalter 4"/>
          <p:cNvSpPr>
            <a:spLocks noGrp="1"/>
          </p:cNvSpPr>
          <p:nvPr>
            <p:ph type="sldNum" sz="quarter" idx="12"/>
          </p:nvPr>
        </p:nvSpPr>
        <p:spPr/>
        <p:txBody>
          <a:bodyPr/>
          <a:lstStyle/>
          <a:p>
            <a:fld id="{B3811826-9277-4232-A2B5-17D05DFC7392}" type="slidenum">
              <a:rPr lang="de-CH" smtClean="0"/>
              <a:pPr/>
              <a:t>‹#›</a:t>
            </a:fld>
            <a:endParaRPr lang="de-CH" dirty="0"/>
          </a:p>
        </p:txBody>
      </p:sp>
      <p:sp>
        <p:nvSpPr>
          <p:cNvPr id="7" name="Bildplatzhalter 6"/>
          <p:cNvSpPr>
            <a:spLocks noGrp="1"/>
          </p:cNvSpPr>
          <p:nvPr>
            <p:ph type="pic" sz="quarter" idx="13"/>
          </p:nvPr>
        </p:nvSpPr>
        <p:spPr>
          <a:xfrm>
            <a:off x="334800" y="334800"/>
            <a:ext cx="11521840" cy="5112000"/>
          </a:xfrm>
        </p:spPr>
        <p:txBody>
          <a:bodyPr/>
          <a:lstStyle/>
          <a:p>
            <a:r>
              <a:rPr lang="de-DE" dirty="0"/>
              <a:t>Bild durch Klicken auf Symbol hinzufügen</a:t>
            </a:r>
            <a:endParaRPr lang="de-CH" dirty="0"/>
          </a:p>
        </p:txBody>
      </p:sp>
      <p:sp>
        <p:nvSpPr>
          <p:cNvPr id="9" name="Textplatzhalter 8"/>
          <p:cNvSpPr>
            <a:spLocks noGrp="1"/>
          </p:cNvSpPr>
          <p:nvPr>
            <p:ph type="body" sz="quarter" idx="14"/>
          </p:nvPr>
        </p:nvSpPr>
        <p:spPr>
          <a:xfrm>
            <a:off x="334800" y="5554800"/>
            <a:ext cx="11521839" cy="612044"/>
          </a:xfrm>
        </p:spPr>
        <p:txBody>
          <a:bodyPr/>
          <a:lstStyle>
            <a:lvl1pPr>
              <a:defRPr sz="1400"/>
            </a:lvl1pPr>
            <a:lvl2pPr>
              <a:defRPr sz="1400"/>
            </a:lvl2pPr>
            <a:lvl3pPr>
              <a:defRPr sz="1400"/>
            </a:lvl3pPr>
            <a:lvl4pPr>
              <a:defRPr sz="1400"/>
            </a:lvl4pPr>
            <a:lvl5pPr>
              <a:defRPr sz="14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4001246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ild (Vollfläche)">
    <p:spTree>
      <p:nvGrpSpPr>
        <p:cNvPr id="1" name=""/>
        <p:cNvGrpSpPr/>
        <p:nvPr/>
      </p:nvGrpSpPr>
      <p:grpSpPr>
        <a:xfrm>
          <a:off x="0" y="0"/>
          <a:ext cx="0" cy="0"/>
          <a:chOff x="0" y="0"/>
          <a:chExt cx="0" cy="0"/>
        </a:xfrm>
      </p:grpSpPr>
      <p:sp>
        <p:nvSpPr>
          <p:cNvPr id="7" name="Bildplatzhalter 6"/>
          <p:cNvSpPr>
            <a:spLocks noGrp="1"/>
          </p:cNvSpPr>
          <p:nvPr>
            <p:ph type="pic" sz="quarter" idx="13"/>
          </p:nvPr>
        </p:nvSpPr>
        <p:spPr>
          <a:xfrm>
            <a:off x="0" y="0"/>
            <a:ext cx="12192000" cy="6858000"/>
          </a:xfrm>
        </p:spPr>
        <p:txBody>
          <a:bodyPr/>
          <a:lstStyle/>
          <a:p>
            <a:r>
              <a:rPr lang="de-DE"/>
              <a:t>Bild durch Klicken auf Symbol hinzufügen</a:t>
            </a:r>
            <a:endParaRPr lang="de-CH" dirty="0"/>
          </a:p>
        </p:txBody>
      </p:sp>
    </p:spTree>
    <p:extLst>
      <p:ext uri="{BB962C8B-B14F-4D97-AF65-F5344CB8AC3E}">
        <p14:creationId xmlns:p14="http://schemas.microsoft.com/office/powerpoint/2010/main" val="1005280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dirty="0"/>
          </a:p>
        </p:txBody>
      </p:sp>
      <p:sp>
        <p:nvSpPr>
          <p:cNvPr id="6" name="Datumsplatzhalter 5"/>
          <p:cNvSpPr>
            <a:spLocks noGrp="1"/>
          </p:cNvSpPr>
          <p:nvPr>
            <p:ph type="dt" sz="half" idx="10"/>
          </p:nvPr>
        </p:nvSpPr>
        <p:spPr/>
        <p:txBody>
          <a:bodyPr/>
          <a:lstStyle/>
          <a:p>
            <a:r>
              <a:rPr lang="de-DE" dirty="0"/>
              <a:t>Title </a:t>
            </a:r>
            <a:r>
              <a:rPr lang="de-DE" dirty="0" err="1"/>
              <a:t>of</a:t>
            </a:r>
            <a:r>
              <a:rPr lang="de-DE" dirty="0"/>
              <a:t> </a:t>
            </a:r>
            <a:r>
              <a:rPr lang="de-DE" dirty="0" err="1"/>
              <a:t>presentation</a:t>
            </a:r>
            <a:r>
              <a:rPr lang="de-DE" dirty="0"/>
              <a:t>, </a:t>
            </a:r>
            <a:r>
              <a:rPr lang="de-DE" dirty="0" err="1"/>
              <a:t>author</a:t>
            </a:r>
            <a:r>
              <a:rPr lang="de-DE" dirty="0"/>
              <a:t>, DD.MM.YY</a:t>
            </a:r>
            <a:endParaRPr lang="en-GB" dirty="0"/>
          </a:p>
          <a:p>
            <a:endParaRPr lang="de-CH" dirty="0"/>
          </a:p>
        </p:txBody>
      </p:sp>
      <p:sp>
        <p:nvSpPr>
          <p:cNvPr id="7" name="Fußzeilenplatzhalter 6"/>
          <p:cNvSpPr>
            <a:spLocks noGrp="1"/>
          </p:cNvSpPr>
          <p:nvPr>
            <p:ph type="ftr" sz="quarter" idx="11"/>
          </p:nvPr>
        </p:nvSpPr>
        <p:spPr>
          <a:xfrm>
            <a:off x="9120682" y="6525344"/>
            <a:ext cx="2544283" cy="180000"/>
          </a:xfrm>
          <a:prstGeom prst="rect">
            <a:avLst/>
          </a:prstGeom>
        </p:spPr>
        <p:txBody>
          <a:bodyPr/>
          <a:lstStyle/>
          <a:p>
            <a:pPr algn="r"/>
            <a:r>
              <a:rPr lang="en-GB" dirty="0"/>
              <a:t>University of Basel</a:t>
            </a:r>
          </a:p>
          <a:p>
            <a:pPr algn="r"/>
            <a:endParaRPr lang="de-CH" dirty="0"/>
          </a:p>
        </p:txBody>
      </p:sp>
      <p:sp>
        <p:nvSpPr>
          <p:cNvPr id="8" name="Foliennummernplatzhalter 7"/>
          <p:cNvSpPr>
            <a:spLocks noGrp="1"/>
          </p:cNvSpPr>
          <p:nvPr>
            <p:ph type="sldNum" sz="quarter" idx="12"/>
          </p:nvPr>
        </p:nvSpPr>
        <p:spPr/>
        <p:txBody>
          <a:bodyPr/>
          <a:lstStyle/>
          <a:p>
            <a:fld id="{B3811826-9277-4232-A2B5-17D05DFC7392}" type="slidenum">
              <a:rPr lang="de-CH" smtClean="0"/>
              <a:pPr/>
              <a:t>‹#›</a:t>
            </a:fld>
            <a:endParaRPr lang="de-CH" dirty="0"/>
          </a:p>
        </p:txBody>
      </p:sp>
    </p:spTree>
    <p:extLst>
      <p:ext uri="{BB962C8B-B14F-4D97-AF65-F5344CB8AC3E}">
        <p14:creationId xmlns:p14="http://schemas.microsoft.com/office/powerpoint/2010/main" val="42032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r>
              <a:rPr lang="de-DE" dirty="0"/>
              <a:t>Title </a:t>
            </a:r>
            <a:r>
              <a:rPr lang="de-DE" dirty="0" err="1"/>
              <a:t>of</a:t>
            </a:r>
            <a:r>
              <a:rPr lang="de-DE" dirty="0"/>
              <a:t> </a:t>
            </a:r>
            <a:r>
              <a:rPr lang="de-DE" dirty="0" err="1"/>
              <a:t>presentation</a:t>
            </a:r>
            <a:r>
              <a:rPr lang="de-DE" dirty="0"/>
              <a:t>, </a:t>
            </a:r>
            <a:r>
              <a:rPr lang="de-DE" dirty="0" err="1"/>
              <a:t>author</a:t>
            </a:r>
            <a:r>
              <a:rPr lang="de-DE" dirty="0"/>
              <a:t>, DD.MM.YY</a:t>
            </a:r>
            <a:endParaRPr lang="en-GB" dirty="0"/>
          </a:p>
          <a:p>
            <a:endParaRPr lang="de-CH" dirty="0"/>
          </a:p>
        </p:txBody>
      </p:sp>
      <p:sp>
        <p:nvSpPr>
          <p:cNvPr id="6" name="Fußzeilenplatzhalter 5"/>
          <p:cNvSpPr>
            <a:spLocks noGrp="1"/>
          </p:cNvSpPr>
          <p:nvPr>
            <p:ph type="ftr" sz="quarter" idx="11"/>
          </p:nvPr>
        </p:nvSpPr>
        <p:spPr>
          <a:xfrm>
            <a:off x="9120682" y="6525344"/>
            <a:ext cx="2544283" cy="180000"/>
          </a:xfrm>
          <a:prstGeom prst="rect">
            <a:avLst/>
          </a:prstGeom>
        </p:spPr>
        <p:txBody>
          <a:bodyPr/>
          <a:lstStyle/>
          <a:p>
            <a:pPr algn="r"/>
            <a:r>
              <a:rPr lang="en-GB" dirty="0"/>
              <a:t>University of Basel</a:t>
            </a:r>
          </a:p>
          <a:p>
            <a:pPr algn="r"/>
            <a:endParaRPr lang="de-CH" dirty="0"/>
          </a:p>
        </p:txBody>
      </p:sp>
      <p:sp>
        <p:nvSpPr>
          <p:cNvPr id="7" name="Foliennummernplatzhalter 6"/>
          <p:cNvSpPr>
            <a:spLocks noGrp="1"/>
          </p:cNvSpPr>
          <p:nvPr>
            <p:ph type="sldNum" sz="quarter" idx="12"/>
          </p:nvPr>
        </p:nvSpPr>
        <p:spPr/>
        <p:txBody>
          <a:bodyPr/>
          <a:lstStyle/>
          <a:p>
            <a:fld id="{B3811826-9277-4232-A2B5-17D05DFC7392}" type="slidenum">
              <a:rPr lang="de-CH" smtClean="0"/>
              <a:pPr/>
              <a:t>‹#›</a:t>
            </a:fld>
            <a:endParaRPr lang="de-CH" dirty="0"/>
          </a:p>
        </p:txBody>
      </p:sp>
    </p:spTree>
    <p:extLst>
      <p:ext uri="{BB962C8B-B14F-4D97-AF65-F5344CB8AC3E}">
        <p14:creationId xmlns:p14="http://schemas.microsoft.com/office/powerpoint/2010/main" val="281834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elfolie">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694267" y="1988808"/>
            <a:ext cx="10802453" cy="4320576"/>
          </a:xfrm>
        </p:spPr>
        <p:txBody>
          <a:bodyPr lIns="0" tIns="0" rIns="0" bIns="0"/>
          <a:lstStyle>
            <a:lvl1pPr marL="0" indent="0" algn="l">
              <a:lnSpc>
                <a:spcPts val="2800"/>
              </a:lnSpc>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br>
              <a:rPr lang="de-DE" dirty="0"/>
            </a:br>
            <a:r>
              <a:rPr lang="de-DE" dirty="0"/>
              <a:t>durch Klicken bearbeiten</a:t>
            </a:r>
          </a:p>
        </p:txBody>
      </p:sp>
      <p:sp>
        <p:nvSpPr>
          <p:cNvPr id="21" name="Titel 20"/>
          <p:cNvSpPr>
            <a:spLocks noGrp="1"/>
          </p:cNvSpPr>
          <p:nvPr>
            <p:ph type="title" hasCustomPrompt="1"/>
          </p:nvPr>
        </p:nvSpPr>
        <p:spPr>
          <a:xfrm>
            <a:off x="694267" y="1089026"/>
            <a:ext cx="10802453" cy="899783"/>
          </a:xfrm>
        </p:spPr>
        <p:txBody>
          <a:bodyPr/>
          <a:lstStyle>
            <a:lvl1pPr>
              <a:defRPr/>
            </a:lvl1pPr>
          </a:lstStyle>
          <a:p>
            <a:r>
              <a:rPr lang="de-DE" dirty="0"/>
              <a:t>Titelmasterformat </a:t>
            </a:r>
            <a:br>
              <a:rPr lang="de-DE" dirty="0"/>
            </a:br>
            <a:r>
              <a:rPr lang="de-DE" dirty="0"/>
              <a:t>durch Klicken bearbeiten</a:t>
            </a:r>
          </a:p>
        </p:txBody>
      </p:sp>
      <p:sp>
        <p:nvSpPr>
          <p:cNvPr id="10" name="Textplatzhalter 19"/>
          <p:cNvSpPr>
            <a:spLocks noGrp="1"/>
          </p:cNvSpPr>
          <p:nvPr>
            <p:ph type="body" sz="quarter" idx="12"/>
          </p:nvPr>
        </p:nvSpPr>
        <p:spPr>
          <a:xfrm>
            <a:off x="455084" y="341304"/>
            <a:ext cx="8761333" cy="567360"/>
          </a:xfrm>
        </p:spPr>
        <p:txBody>
          <a:bodyPr lIns="0" tIns="0" rIns="0" bIns="0">
            <a:normAutofit/>
          </a:bodyPr>
          <a:lstStyle>
            <a:lvl1pPr marL="0" indent="0">
              <a:buNone/>
              <a:defRPr sz="1600">
                <a:solidFill>
                  <a:schemeClr val="tx1">
                    <a:lumMod val="50000"/>
                    <a:lumOff val="50000"/>
                  </a:schemeClr>
                </a:solidFill>
                <a:latin typeface="Calibri" panose="020F0502020204030204" pitchFamily="34" charset="0"/>
                <a:cs typeface="Calibri" panose="020F0502020204030204" pitchFamily="34" charset="0"/>
              </a:defRPr>
            </a:lvl1pPr>
          </a:lstStyle>
          <a:p>
            <a:pPr lvl="0"/>
            <a:r>
              <a:rPr lang="de-DE"/>
              <a:t>Textmasterformat bearbeiten</a:t>
            </a:r>
          </a:p>
        </p:txBody>
      </p:sp>
      <p:sp>
        <p:nvSpPr>
          <p:cNvPr id="2" name="Textfeld 1"/>
          <p:cNvSpPr txBox="1"/>
          <p:nvPr userDrawn="1"/>
        </p:nvSpPr>
        <p:spPr>
          <a:xfrm>
            <a:off x="1320801" y="6532921"/>
            <a:ext cx="2023311" cy="307777"/>
          </a:xfrm>
          <a:prstGeom prst="rect">
            <a:avLst/>
          </a:prstGeom>
          <a:noFill/>
        </p:spPr>
        <p:txBody>
          <a:bodyPr wrap="none" rtlCol="0">
            <a:spAutoFit/>
          </a:bodyPr>
          <a:lstStyle/>
          <a:p>
            <a:r>
              <a:rPr lang="en-US" sz="1400" baseline="0" dirty="0">
                <a:solidFill>
                  <a:schemeClr val="bg1"/>
                </a:solidFill>
              </a:rPr>
              <a:t>Lecture 1 - Introduction</a:t>
            </a:r>
            <a:endParaRPr lang="de-DE" sz="1400" dirty="0">
              <a:solidFill>
                <a:schemeClr val="bg1"/>
              </a:solidFill>
            </a:endParaRPr>
          </a:p>
        </p:txBody>
      </p:sp>
    </p:spTree>
    <p:extLst>
      <p:ext uri="{BB962C8B-B14F-4D97-AF65-F5344CB8AC3E}">
        <p14:creationId xmlns:p14="http://schemas.microsoft.com/office/powerpoint/2010/main" val="2750773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35360" y="404813"/>
            <a:ext cx="11521280" cy="755936"/>
          </a:xfrm>
          <a:prstGeom prst="rect">
            <a:avLst/>
          </a:prstGeom>
        </p:spPr>
        <p:txBody>
          <a:bodyPr vert="horz" lIns="0" tIns="0" rIns="0" bIns="0" rtlCol="0" anchor="t" anchorCtr="0">
            <a:noAutofit/>
          </a:bodyPr>
          <a:lstStyle/>
          <a:p>
            <a:r>
              <a:rPr lang="de-CH" dirty="0"/>
              <a:t>Titelmasterformat durch Klicken bearbeiten</a:t>
            </a:r>
          </a:p>
        </p:txBody>
      </p:sp>
      <p:sp>
        <p:nvSpPr>
          <p:cNvPr id="3" name="Textplatzhalter 2"/>
          <p:cNvSpPr>
            <a:spLocks noGrp="1"/>
          </p:cNvSpPr>
          <p:nvPr>
            <p:ph type="body" idx="1"/>
          </p:nvPr>
        </p:nvSpPr>
        <p:spPr>
          <a:xfrm>
            <a:off x="335360" y="1520826"/>
            <a:ext cx="11521280" cy="4716462"/>
          </a:xfrm>
          <a:prstGeom prst="rect">
            <a:avLst/>
          </a:prstGeom>
        </p:spPr>
        <p:txBody>
          <a:bodyPr vert="horz" lIns="0" tIns="0" rIns="0" bIns="0" rtlCol="0">
            <a:noAutofit/>
          </a:bodyPr>
          <a:lstStyle/>
          <a:p>
            <a:pPr lvl="0"/>
            <a:r>
              <a:rPr lang="de-CH" dirty="0"/>
              <a:t>Textmasterformat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4" name="Datumsplatzhalter 3"/>
          <p:cNvSpPr>
            <a:spLocks noGrp="1"/>
          </p:cNvSpPr>
          <p:nvPr>
            <p:ph type="dt" sz="half" idx="2"/>
          </p:nvPr>
        </p:nvSpPr>
        <p:spPr>
          <a:xfrm>
            <a:off x="334800" y="6524626"/>
            <a:ext cx="2878667" cy="180000"/>
          </a:xfrm>
          <a:prstGeom prst="rect">
            <a:avLst/>
          </a:prstGeom>
        </p:spPr>
        <p:txBody>
          <a:bodyPr vert="horz" lIns="0" tIns="21600" rIns="0" bIns="0" rtlCol="0" anchor="t" anchorCtr="0"/>
          <a:lstStyle>
            <a:lvl1pPr algn="l">
              <a:defRPr sz="600">
                <a:solidFill>
                  <a:schemeClr val="tx1"/>
                </a:solidFill>
              </a:defRPr>
            </a:lvl1pPr>
          </a:lstStyle>
          <a:p>
            <a:r>
              <a:rPr lang="de-DE" dirty="0"/>
              <a:t>Title </a:t>
            </a:r>
            <a:r>
              <a:rPr lang="de-DE" dirty="0" err="1"/>
              <a:t>of</a:t>
            </a:r>
            <a:r>
              <a:rPr lang="de-DE" dirty="0"/>
              <a:t> </a:t>
            </a:r>
            <a:r>
              <a:rPr lang="de-DE" dirty="0" err="1"/>
              <a:t>presentation</a:t>
            </a:r>
            <a:r>
              <a:rPr lang="de-DE" dirty="0"/>
              <a:t>, </a:t>
            </a:r>
            <a:r>
              <a:rPr lang="de-DE" dirty="0" err="1"/>
              <a:t>author</a:t>
            </a:r>
            <a:r>
              <a:rPr lang="de-DE" dirty="0"/>
              <a:t>, DD.MM.YY</a:t>
            </a:r>
            <a:endParaRPr lang="en-GB" dirty="0"/>
          </a:p>
          <a:p>
            <a:endParaRPr lang="de-CH" dirty="0"/>
          </a:p>
        </p:txBody>
      </p:sp>
      <p:sp>
        <p:nvSpPr>
          <p:cNvPr id="6" name="Foliennummernplatzhalter 5"/>
          <p:cNvSpPr>
            <a:spLocks noGrp="1"/>
          </p:cNvSpPr>
          <p:nvPr>
            <p:ph type="sldNum" sz="quarter" idx="4"/>
          </p:nvPr>
        </p:nvSpPr>
        <p:spPr>
          <a:xfrm>
            <a:off x="11664965" y="6525344"/>
            <a:ext cx="191675" cy="180000"/>
          </a:xfrm>
          <a:prstGeom prst="rect">
            <a:avLst/>
          </a:prstGeom>
        </p:spPr>
        <p:txBody>
          <a:bodyPr vert="horz" lIns="0" tIns="21600" rIns="0" bIns="0" rtlCol="0" anchor="t" anchorCtr="0"/>
          <a:lstStyle>
            <a:lvl1pPr algn="r">
              <a:defRPr sz="600">
                <a:solidFill>
                  <a:schemeClr val="tx1"/>
                </a:solidFill>
              </a:defRPr>
            </a:lvl1pPr>
          </a:lstStyle>
          <a:p>
            <a:fld id="{B3811826-9277-4232-A2B5-17D05DFC7392}" type="slidenum">
              <a:rPr lang="de-CH" smtClean="0"/>
              <a:pPr/>
              <a:t>‹#›</a:t>
            </a:fld>
            <a:endParaRPr lang="de-CH" dirty="0"/>
          </a:p>
        </p:txBody>
      </p:sp>
      <p:cxnSp>
        <p:nvCxnSpPr>
          <p:cNvPr id="10" name="Gerade Verbindung 9"/>
          <p:cNvCxnSpPr/>
          <p:nvPr/>
        </p:nvCxnSpPr>
        <p:spPr>
          <a:xfrm>
            <a:off x="334800" y="6453188"/>
            <a:ext cx="11521840" cy="148"/>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ußzeilenplatzhalter 7"/>
          <p:cNvSpPr>
            <a:spLocks noGrp="1"/>
          </p:cNvSpPr>
          <p:nvPr>
            <p:ph type="ftr" sz="quarter" idx="3"/>
          </p:nvPr>
        </p:nvSpPr>
        <p:spPr>
          <a:xfrm>
            <a:off x="9120682" y="6525344"/>
            <a:ext cx="2544283" cy="180000"/>
          </a:xfrm>
          <a:prstGeom prst="rect">
            <a:avLst/>
          </a:prstGeom>
        </p:spPr>
        <p:txBody>
          <a:bodyPr/>
          <a:lstStyle>
            <a:lvl1pPr>
              <a:defRPr sz="600"/>
            </a:lvl1pPr>
          </a:lstStyle>
          <a:p>
            <a:pPr algn="r"/>
            <a:r>
              <a:rPr lang="en-GB" dirty="0"/>
              <a:t>University of Basel</a:t>
            </a:r>
          </a:p>
        </p:txBody>
      </p:sp>
    </p:spTree>
    <p:extLst>
      <p:ext uri="{BB962C8B-B14F-4D97-AF65-F5344CB8AC3E}">
        <p14:creationId xmlns:p14="http://schemas.microsoft.com/office/powerpoint/2010/main" val="10450734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63" r:id="rId4"/>
    <p:sldLayoutId id="2147483665" r:id="rId5"/>
    <p:sldLayoutId id="2147483664" r:id="rId6"/>
    <p:sldLayoutId id="2147483657" r:id="rId7"/>
    <p:sldLayoutId id="2147483658" r:id="rId8"/>
    <p:sldLayoutId id="2147483659" r:id="rId9"/>
    <p:sldLayoutId id="2147483660" r:id="rId10"/>
    <p:sldLayoutId id="2147483661" r:id="rId11"/>
    <p:sldLayoutId id="2147483654" r:id="rId12"/>
    <p:sldLayoutId id="2147483655" r:id="rId13"/>
    <p:sldLayoutId id="2147483666" r:id="rId14"/>
  </p:sldLayoutIdLst>
  <p:hf hdr="0"/>
  <p:txStyles>
    <p:titleStyle>
      <a:lvl1pPr algn="l" defTabSz="914400" rtl="0" eaLnBrk="1" latinLnBrk="0" hangingPunct="1">
        <a:lnSpc>
          <a:spcPts val="2500"/>
        </a:lnSpc>
        <a:spcBef>
          <a:spcPct val="0"/>
        </a:spcBef>
        <a:buNone/>
        <a:defRPr sz="2300" b="1"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ec.europa.eu/energy/sites/default/files/annex_to_the_state_of_the_energy_union_report_on_energy_subsidies_in_the_eu.pd" TargetMode="External"/><Relationship Id="rId2" Type="http://schemas.openxmlformats.org/officeDocument/2006/relationships/hyperlink" Target="https://www.ifw-kiel.de/publications/kiel-working-papers/2021/dart-bio-a-technical-description-16550/"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67408" y="1397263"/>
            <a:ext cx="10441160" cy="803921"/>
          </a:xfrm>
        </p:spPr>
        <p:txBody>
          <a:bodyPr/>
          <a:lstStyle/>
          <a:p>
            <a:r>
              <a:rPr lang="en-US" dirty="0"/>
              <a:t>Biofuels &amp; Fossil Fuels Subsidies Reforms </a:t>
            </a:r>
            <a:br>
              <a:rPr lang="en-US" dirty="0"/>
            </a:br>
            <a:br>
              <a:rPr lang="en-GB" dirty="0"/>
            </a:br>
            <a:endParaRPr lang="de-CH" dirty="0"/>
          </a:p>
        </p:txBody>
      </p:sp>
      <p:pic>
        <p:nvPicPr>
          <p:cNvPr id="8" name="Picture Placeholder 7">
            <a:extLst>
              <a:ext uri="{FF2B5EF4-FFF2-40B4-BE49-F238E27FC236}">
                <a16:creationId xmlns:a16="http://schemas.microsoft.com/office/drawing/2014/main" id="{D5F106F5-5D31-4FBE-BDE9-E2B6BB94C0B2}"/>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9634" r="9634"/>
          <a:stretch>
            <a:fillRect/>
          </a:stretch>
        </p:blipFill>
        <p:spPr>
          <a:xfrm>
            <a:off x="215900" y="2997203"/>
            <a:ext cx="11760200" cy="3641722"/>
          </a:xfrm>
        </p:spPr>
      </p:pic>
      <p:sp>
        <p:nvSpPr>
          <p:cNvPr id="3" name="Untertitel 2"/>
          <p:cNvSpPr>
            <a:spLocks noGrp="1"/>
          </p:cNvSpPr>
          <p:nvPr>
            <p:ph type="subTitle" idx="1"/>
          </p:nvPr>
        </p:nvSpPr>
        <p:spPr>
          <a:xfrm>
            <a:off x="8760296" y="6237312"/>
            <a:ext cx="3503712" cy="324036"/>
          </a:xfrm>
        </p:spPr>
        <p:txBody>
          <a:bodyPr/>
          <a:lstStyle/>
          <a:p>
            <a:r>
              <a:rPr lang="de-CH" dirty="0">
                <a:solidFill>
                  <a:schemeClr val="bg1"/>
                </a:solidFill>
              </a:rPr>
              <a:t>Robin Argueyrolles, 08.June.2022</a:t>
            </a:r>
          </a:p>
        </p:txBody>
      </p:sp>
      <p:sp>
        <p:nvSpPr>
          <p:cNvPr id="4" name="Rectangle 3">
            <a:extLst>
              <a:ext uri="{FF2B5EF4-FFF2-40B4-BE49-F238E27FC236}">
                <a16:creationId xmlns:a16="http://schemas.microsoft.com/office/drawing/2014/main" id="{A48F67E6-A976-4192-8281-38E716C63A8D}"/>
              </a:ext>
            </a:extLst>
          </p:cNvPr>
          <p:cNvSpPr/>
          <p:nvPr/>
        </p:nvSpPr>
        <p:spPr>
          <a:xfrm>
            <a:off x="767408" y="2177900"/>
            <a:ext cx="8782019" cy="523220"/>
          </a:xfrm>
          <a:prstGeom prst="rect">
            <a:avLst/>
          </a:prstGeom>
        </p:spPr>
        <p:txBody>
          <a:bodyPr wrap="none">
            <a:spAutoFit/>
          </a:bodyPr>
          <a:lstStyle/>
          <a:p>
            <a:r>
              <a:rPr lang="en-US" sz="2800" dirty="0"/>
              <a:t>25th Annual Conference on Global Economic Analysis</a:t>
            </a:r>
          </a:p>
        </p:txBody>
      </p:sp>
    </p:spTree>
    <p:extLst>
      <p:ext uri="{BB962C8B-B14F-4D97-AF65-F5344CB8AC3E}">
        <p14:creationId xmlns:p14="http://schemas.microsoft.com/office/powerpoint/2010/main" val="4263546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1752600" y="838200"/>
            <a:ext cx="8101840" cy="5318784"/>
          </a:xfrm>
        </p:spPr>
        <p:txBody>
          <a:bodyPr>
            <a:normAutofit/>
          </a:bodyPr>
          <a:lstStyle/>
          <a:p>
            <a:endParaRPr lang="en-US" sz="3600" dirty="0"/>
          </a:p>
          <a:p>
            <a:endParaRPr lang="en-US" sz="3600" dirty="0"/>
          </a:p>
        </p:txBody>
      </p:sp>
      <p:sp>
        <p:nvSpPr>
          <p:cNvPr id="7" name="Titel 1"/>
          <p:cNvSpPr txBox="1">
            <a:spLocks/>
          </p:cNvSpPr>
          <p:nvPr/>
        </p:nvSpPr>
        <p:spPr>
          <a:xfrm>
            <a:off x="609600" y="536449"/>
            <a:ext cx="8101840" cy="899783"/>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600" kern="1200">
                <a:solidFill>
                  <a:schemeClr val="tx2"/>
                </a:solidFill>
                <a:latin typeface="+mj-lt"/>
                <a:ea typeface="+mj-ea"/>
                <a:cs typeface="+mj-cs"/>
              </a:defRPr>
            </a:lvl1pPr>
          </a:lstStyle>
          <a:p>
            <a:r>
              <a:rPr lang="en-GB" sz="3200" b="1" dirty="0">
                <a:solidFill>
                  <a:schemeClr val="tx1"/>
                </a:solidFill>
              </a:rPr>
              <a:t>Overview</a:t>
            </a:r>
          </a:p>
        </p:txBody>
      </p:sp>
      <p:graphicFrame>
        <p:nvGraphicFramePr>
          <p:cNvPr id="8" name="Tabelle 7">
            <a:extLst>
              <a:ext uri="{FF2B5EF4-FFF2-40B4-BE49-F238E27FC236}">
                <a16:creationId xmlns:a16="http://schemas.microsoft.com/office/drawing/2014/main" id="{DDE8FD12-A4FD-4EFF-B145-92BD3B05813E}"/>
              </a:ext>
            </a:extLst>
          </p:cNvPr>
          <p:cNvGraphicFramePr>
            <a:graphicFrameLocks noGrp="1"/>
          </p:cNvGraphicFramePr>
          <p:nvPr>
            <p:extLst>
              <p:ext uri="{D42A27DB-BD31-4B8C-83A1-F6EECF244321}">
                <p14:modId xmlns:p14="http://schemas.microsoft.com/office/powerpoint/2010/main" val="3384712314"/>
              </p:ext>
            </p:extLst>
          </p:nvPr>
        </p:nvGraphicFramePr>
        <p:xfrm>
          <a:off x="480053" y="2060848"/>
          <a:ext cx="11003948" cy="2183040"/>
        </p:xfrm>
        <a:graphic>
          <a:graphicData uri="http://schemas.openxmlformats.org/drawingml/2006/table">
            <a:tbl>
              <a:tblPr firstRow="1" bandRow="1">
                <a:tableStyleId>{2D5ABB26-0587-4C30-8999-92F81FD0307C}</a:tableStyleId>
              </a:tblPr>
              <a:tblGrid>
                <a:gridCol w="621655">
                  <a:extLst>
                    <a:ext uri="{9D8B030D-6E8A-4147-A177-3AD203B41FA5}">
                      <a16:colId xmlns:a16="http://schemas.microsoft.com/office/drawing/2014/main" val="20000"/>
                    </a:ext>
                  </a:extLst>
                </a:gridCol>
                <a:gridCol w="10382293">
                  <a:extLst>
                    <a:ext uri="{9D8B030D-6E8A-4147-A177-3AD203B41FA5}">
                      <a16:colId xmlns:a16="http://schemas.microsoft.com/office/drawing/2014/main" val="20001"/>
                    </a:ext>
                  </a:extLst>
                </a:gridCol>
              </a:tblGrid>
              <a:tr h="370840">
                <a:tc>
                  <a:txBody>
                    <a:bodyPr/>
                    <a:lstStyle/>
                    <a:p>
                      <a:r>
                        <a:rPr lang="en-US" sz="2400" noProof="0"/>
                        <a:t>1</a:t>
                      </a:r>
                    </a:p>
                  </a:txBody>
                  <a:tcPr marL="144000" marR="144000" marT="90000" marB="90000">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noProof="0" dirty="0"/>
                        <a:t>Introduction</a:t>
                      </a:r>
                    </a:p>
                  </a:txBody>
                  <a:tcPr marL="144000" marR="144000" marT="90000" marB="90000">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0">
                <a:tc>
                  <a:txBody>
                    <a:bodyPr/>
                    <a:lstStyle/>
                    <a:p>
                      <a:r>
                        <a:rPr lang="en-US" sz="2400" noProof="0"/>
                        <a:t>2</a:t>
                      </a:r>
                    </a:p>
                  </a:txBody>
                  <a:tcPr marL="144000" marR="144000" marT="90000" marB="90000">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noProof="0" dirty="0"/>
                        <a:t>Methodology </a:t>
                      </a:r>
                    </a:p>
                  </a:txBody>
                  <a:tcPr marL="144000" marR="144000" marT="90000" marB="90000">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r>
                        <a:rPr lang="en-US" sz="2400" noProof="0"/>
                        <a:t>3</a:t>
                      </a:r>
                    </a:p>
                  </a:txBody>
                  <a:tcPr marL="144000" marR="144000" marT="90000" marB="90000">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noProof="0" dirty="0"/>
                        <a:t>Results</a:t>
                      </a:r>
                    </a:p>
                  </a:txBody>
                  <a:tcPr marL="144000" marR="144000" marT="90000" marB="90000">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r>
                        <a:rPr lang="en-US" sz="2400" noProof="0"/>
                        <a:t>4</a:t>
                      </a:r>
                    </a:p>
                  </a:txBody>
                  <a:tcPr marL="144000" marR="144000" marT="90000" marB="90000">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noProof="0" dirty="0"/>
                        <a:t>Conclusion</a:t>
                      </a:r>
                    </a:p>
                  </a:txBody>
                  <a:tcPr marL="144000" marR="144000" marT="90000" marB="90000">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6753652"/>
                  </a:ext>
                </a:extLst>
              </a:tr>
            </a:tbl>
          </a:graphicData>
        </a:graphic>
      </p:graphicFrame>
      <p:sp>
        <p:nvSpPr>
          <p:cNvPr id="11" name="Rechteck 10">
            <a:extLst>
              <a:ext uri="{FF2B5EF4-FFF2-40B4-BE49-F238E27FC236}">
                <a16:creationId xmlns:a16="http://schemas.microsoft.com/office/drawing/2014/main" id="{04E69BDF-B337-4FCE-B84A-4A03DAEFD56E}"/>
              </a:ext>
            </a:extLst>
          </p:cNvPr>
          <p:cNvSpPr/>
          <p:nvPr/>
        </p:nvSpPr>
        <p:spPr>
          <a:xfrm>
            <a:off x="11484000" y="6516000"/>
            <a:ext cx="227948" cy="184666"/>
          </a:xfrm>
          <a:prstGeom prst="rect">
            <a:avLst/>
          </a:prstGeom>
        </p:spPr>
        <p:txBody>
          <a:bodyPr wrap="none">
            <a:spAutoFit/>
          </a:bodyPr>
          <a:lstStyle/>
          <a:p>
            <a:r>
              <a:rPr lang="de-CH" sz="600" dirty="0"/>
              <a:t>2</a:t>
            </a:r>
          </a:p>
        </p:txBody>
      </p:sp>
      <p:sp>
        <p:nvSpPr>
          <p:cNvPr id="3" name="Rechteck 2">
            <a:extLst>
              <a:ext uri="{FF2B5EF4-FFF2-40B4-BE49-F238E27FC236}">
                <a16:creationId xmlns:a16="http://schemas.microsoft.com/office/drawing/2014/main" id="{F6A513C2-69A3-4388-B15C-342912B647F3}"/>
              </a:ext>
            </a:extLst>
          </p:cNvPr>
          <p:cNvSpPr/>
          <p:nvPr/>
        </p:nvSpPr>
        <p:spPr>
          <a:xfrm>
            <a:off x="480052" y="6501153"/>
            <a:ext cx="2948948" cy="184666"/>
          </a:xfrm>
          <a:prstGeom prst="rect">
            <a:avLst/>
          </a:prstGeom>
        </p:spPr>
        <p:txBody>
          <a:bodyPr wrap="square">
            <a:spAutoFit/>
          </a:bodyPr>
          <a:lstStyle/>
          <a:p>
            <a:r>
              <a:rPr lang="en-US" sz="600" dirty="0"/>
              <a:t>The Interplay of Agriculture, Environmental and Energy Policies </a:t>
            </a:r>
            <a:endParaRPr lang="de-DE" sz="600" dirty="0"/>
          </a:p>
        </p:txBody>
      </p:sp>
      <p:sp>
        <p:nvSpPr>
          <p:cNvPr id="12" name="Fußzeilenplatzhalter 5">
            <a:extLst>
              <a:ext uri="{FF2B5EF4-FFF2-40B4-BE49-F238E27FC236}">
                <a16:creationId xmlns:a16="http://schemas.microsoft.com/office/drawing/2014/main" id="{6B7B2E23-1D89-44B0-9BF8-460168019004}"/>
              </a:ext>
            </a:extLst>
          </p:cNvPr>
          <p:cNvSpPr txBox="1">
            <a:spLocks/>
          </p:cNvSpPr>
          <p:nvPr/>
        </p:nvSpPr>
        <p:spPr>
          <a:xfrm>
            <a:off x="9753600" y="6515364"/>
            <a:ext cx="2666998" cy="180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600" b="1" dirty="0"/>
              <a:t>	University </a:t>
            </a:r>
            <a:r>
              <a:rPr lang="de-DE" sz="600" b="1" dirty="0" err="1"/>
              <a:t>of</a:t>
            </a:r>
            <a:r>
              <a:rPr lang="de-DE" sz="600" b="1" dirty="0"/>
              <a:t> Basel</a:t>
            </a:r>
          </a:p>
        </p:txBody>
      </p:sp>
      <p:cxnSp>
        <p:nvCxnSpPr>
          <p:cNvPr id="9" name="Gerade Verbindung 7">
            <a:extLst>
              <a:ext uri="{FF2B5EF4-FFF2-40B4-BE49-F238E27FC236}">
                <a16:creationId xmlns:a16="http://schemas.microsoft.com/office/drawing/2014/main" id="{6DE23A7C-0277-4E48-AA98-1F9303EDDEF1}"/>
              </a:ext>
            </a:extLst>
          </p:cNvPr>
          <p:cNvCxnSpPr/>
          <p:nvPr/>
        </p:nvCxnSpPr>
        <p:spPr>
          <a:xfrm>
            <a:off x="334800" y="1340768"/>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48629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334800" y="404664"/>
            <a:ext cx="11521840" cy="755936"/>
          </a:xfrm>
        </p:spPr>
        <p:txBody>
          <a:bodyPr/>
          <a:lstStyle/>
          <a:p>
            <a:r>
              <a:rPr lang="en-US" sz="3200" dirty="0"/>
              <a:t>Context</a:t>
            </a:r>
            <a:endParaRPr lang="de-CH" sz="3200" dirty="0"/>
          </a:p>
        </p:txBody>
      </p:sp>
      <p:sp>
        <p:nvSpPr>
          <p:cNvPr id="4" name="Datumsplatzhalter 3"/>
          <p:cNvSpPr>
            <a:spLocks noGrp="1"/>
          </p:cNvSpPr>
          <p:nvPr>
            <p:ph type="dt" sz="half" idx="10"/>
          </p:nvPr>
        </p:nvSpPr>
        <p:spPr/>
        <p:txBody>
          <a:bodyPr/>
          <a:lstStyle/>
          <a:p>
            <a:r>
              <a:rPr lang="en-US" dirty="0"/>
              <a:t>The Interplay of Agriculture, Environmental and Energy Policies</a:t>
            </a:r>
            <a:endParaRPr lang="en-GB" dirty="0"/>
          </a:p>
        </p:txBody>
      </p:sp>
      <p:sp>
        <p:nvSpPr>
          <p:cNvPr id="5" name="Fußzeilenplatzhalter 4"/>
          <p:cNvSpPr>
            <a:spLocks noGrp="1"/>
          </p:cNvSpPr>
          <p:nvPr>
            <p:ph type="ftr" sz="quarter" idx="11"/>
          </p:nvPr>
        </p:nvSpPr>
        <p:spPr/>
        <p:txBody>
          <a:bodyPr/>
          <a:lstStyle/>
          <a:p>
            <a:pPr algn="r"/>
            <a:r>
              <a:rPr lang="en-GB"/>
              <a:t>University of Basel</a:t>
            </a:r>
            <a:endParaRPr lang="en-GB" dirty="0"/>
          </a:p>
        </p:txBody>
      </p:sp>
      <p:sp>
        <p:nvSpPr>
          <p:cNvPr id="6" name="Foliennummernplatzhalter 5"/>
          <p:cNvSpPr>
            <a:spLocks noGrp="1"/>
          </p:cNvSpPr>
          <p:nvPr>
            <p:ph type="sldNum" sz="quarter" idx="12"/>
          </p:nvPr>
        </p:nvSpPr>
        <p:spPr/>
        <p:txBody>
          <a:bodyPr/>
          <a:lstStyle/>
          <a:p>
            <a:fld id="{B3811826-9277-4232-A2B5-17D05DFC7392}" type="slidenum">
              <a:rPr lang="de-CH" smtClean="0"/>
              <a:pPr/>
              <a:t>3</a:t>
            </a:fld>
            <a:endParaRPr lang="de-CH" dirty="0"/>
          </a:p>
        </p:txBody>
      </p:sp>
      <p:cxnSp>
        <p:nvCxnSpPr>
          <p:cNvPr id="9" name="Gerade Verbindung 7"/>
          <p:cNvCxnSpPr/>
          <p:nvPr/>
        </p:nvCxnSpPr>
        <p:spPr>
          <a:xfrm>
            <a:off x="334800"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Content Placeholder 12">
            <a:extLst>
              <a:ext uri="{FF2B5EF4-FFF2-40B4-BE49-F238E27FC236}">
                <a16:creationId xmlns:a16="http://schemas.microsoft.com/office/drawing/2014/main" id="{242A34E9-7059-4CF6-9E39-C63312DDF57A}"/>
              </a:ext>
            </a:extLst>
          </p:cNvPr>
          <p:cNvSpPr>
            <a:spLocks noGrp="1"/>
          </p:cNvSpPr>
          <p:nvPr>
            <p:ph idx="1"/>
          </p:nvPr>
        </p:nvSpPr>
        <p:spPr>
          <a:xfrm>
            <a:off x="334800" y="1638703"/>
            <a:ext cx="11521840" cy="4464469"/>
          </a:xfrm>
        </p:spPr>
        <p:txBody>
          <a:bodyPr/>
          <a:lstStyle/>
          <a:p>
            <a:r>
              <a:rPr lang="en-US" sz="2000" dirty="0"/>
              <a:t>Fossil Fuel Subsidies (FFS)</a:t>
            </a:r>
          </a:p>
          <a:p>
            <a:pPr marL="1062900" lvl="4" indent="-342900">
              <a:buFont typeface="Arial" panose="020B0604020202020204" pitchFamily="34" charset="0"/>
              <a:buChar char="•"/>
            </a:pPr>
            <a:r>
              <a:rPr lang="en-US" sz="2000" dirty="0"/>
              <a:t>	 Global consumption subsidies: $450 billion in 2020 (Parry et al, 2021)</a:t>
            </a:r>
          </a:p>
          <a:p>
            <a:pPr marL="1062900" lvl="4" indent="-342900">
              <a:buFont typeface="Arial" panose="020B0604020202020204" pitchFamily="34" charset="0"/>
              <a:buChar char="•"/>
            </a:pPr>
            <a:r>
              <a:rPr lang="en-US" sz="2000" dirty="0"/>
              <a:t> 	 €52 billion in the EU in 2020 (EC, 2021) – WTO definition</a:t>
            </a:r>
          </a:p>
          <a:p>
            <a:endParaRPr lang="en-US" sz="2000" dirty="0"/>
          </a:p>
          <a:p>
            <a:endParaRPr lang="en-US" sz="2000" dirty="0"/>
          </a:p>
          <a:p>
            <a:r>
              <a:rPr lang="en-US" sz="2000" dirty="0"/>
              <a:t>Fossil Fuel Subsidy Reform (FFSR)	</a:t>
            </a:r>
          </a:p>
          <a:p>
            <a:r>
              <a:rPr lang="en-US" sz="2000" dirty="0"/>
              <a:t>	G20 2009 Pittsburgh Summit, EU green deal, SDG 12 target c, NDC of 13 countries </a:t>
            </a:r>
          </a:p>
          <a:p>
            <a:endParaRPr lang="en-US" sz="2000" dirty="0"/>
          </a:p>
          <a:p>
            <a:endParaRPr lang="en-US" sz="2000" dirty="0"/>
          </a:p>
          <a:p>
            <a:pPr>
              <a:spcAft>
                <a:spcPts val="600"/>
              </a:spcAft>
            </a:pPr>
            <a:r>
              <a:rPr lang="en-US" sz="2000" dirty="0"/>
              <a:t>Biofuels mandates to lower GHG in the transport sector</a:t>
            </a:r>
          </a:p>
          <a:p>
            <a:pPr marL="1062900" lvl="4" indent="-342900">
              <a:spcAft>
                <a:spcPts val="600"/>
              </a:spcAft>
              <a:buFont typeface="Arial" panose="020B0604020202020204" pitchFamily="34" charset="0"/>
              <a:buChar char="•"/>
            </a:pPr>
            <a:r>
              <a:rPr lang="en-US" sz="2000" dirty="0"/>
              <a:t>         EU Renewable Energy Directive (RED) </a:t>
            </a:r>
          </a:p>
          <a:p>
            <a:pPr marL="1062900" lvl="4" indent="-342900">
              <a:spcAft>
                <a:spcPts val="600"/>
              </a:spcAft>
              <a:buFont typeface="Arial" panose="020B0604020202020204" pitchFamily="34" charset="0"/>
              <a:buChar char="•"/>
            </a:pPr>
            <a:r>
              <a:rPr lang="en-US" sz="2000" dirty="0"/>
              <a:t>         US Renewable Fuel Standard (RFS) </a:t>
            </a:r>
          </a:p>
          <a:p>
            <a:r>
              <a:rPr lang="en-US" sz="2000" dirty="0"/>
              <a:t>		</a:t>
            </a:r>
          </a:p>
          <a:p>
            <a:endParaRPr lang="en-US" sz="2000" dirty="0"/>
          </a:p>
          <a:p>
            <a:r>
              <a:rPr lang="en-US" sz="2000" dirty="0"/>
              <a:t>Biofuels penetration impacted by the price of alternative, </a:t>
            </a:r>
            <a:r>
              <a:rPr lang="en-US" sz="2000" dirty="0" err="1"/>
              <a:t>i.e</a:t>
            </a:r>
            <a:r>
              <a:rPr lang="en-US" sz="2000" dirty="0"/>
              <a:t> fossil fuels (Winchester &amp; Ledvina, 2017)</a:t>
            </a:r>
          </a:p>
          <a:p>
            <a:endParaRPr lang="en-US" sz="2000" dirty="0"/>
          </a:p>
          <a:p>
            <a:endParaRPr lang="en-US" sz="2000" dirty="0"/>
          </a:p>
        </p:txBody>
      </p:sp>
    </p:spTree>
    <p:extLst>
      <p:ext uri="{BB962C8B-B14F-4D97-AF65-F5344CB8AC3E}">
        <p14:creationId xmlns:p14="http://schemas.microsoft.com/office/powerpoint/2010/main" val="65395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400" dirty="0"/>
              <a:t>DART-BIO: </a:t>
            </a:r>
            <a:r>
              <a:rPr lang="en-US" dirty="0"/>
              <a:t>Model Description </a:t>
            </a:r>
            <a:endParaRPr lang="de-CH" dirty="0"/>
          </a:p>
        </p:txBody>
      </p:sp>
      <p:sp>
        <p:nvSpPr>
          <p:cNvPr id="4" name="Datumsplatzhalter 3"/>
          <p:cNvSpPr>
            <a:spLocks noGrp="1"/>
          </p:cNvSpPr>
          <p:nvPr>
            <p:ph type="dt" sz="half" idx="10"/>
          </p:nvPr>
        </p:nvSpPr>
        <p:spPr/>
        <p:txBody>
          <a:bodyPr/>
          <a:lstStyle/>
          <a:p>
            <a:r>
              <a:rPr lang="en-US" dirty="0"/>
              <a:t>The Interplay of Agriculture, Environmental and Energy Policies</a:t>
            </a:r>
            <a:endParaRPr lang="en-GB" dirty="0"/>
          </a:p>
        </p:txBody>
      </p:sp>
      <p:sp>
        <p:nvSpPr>
          <p:cNvPr id="5" name="Fußzeilenplatzhalter 4"/>
          <p:cNvSpPr>
            <a:spLocks noGrp="1"/>
          </p:cNvSpPr>
          <p:nvPr>
            <p:ph type="ftr" sz="quarter" idx="11"/>
          </p:nvPr>
        </p:nvSpPr>
        <p:spPr/>
        <p:txBody>
          <a:bodyPr/>
          <a:lstStyle/>
          <a:p>
            <a:pPr algn="r"/>
            <a:r>
              <a:rPr lang="en-GB"/>
              <a:t>University of Basel</a:t>
            </a:r>
            <a:endParaRPr lang="en-GB" dirty="0"/>
          </a:p>
        </p:txBody>
      </p:sp>
      <p:sp>
        <p:nvSpPr>
          <p:cNvPr id="6" name="Foliennummernplatzhalter 5"/>
          <p:cNvSpPr>
            <a:spLocks noGrp="1"/>
          </p:cNvSpPr>
          <p:nvPr>
            <p:ph type="sldNum" sz="quarter" idx="12"/>
          </p:nvPr>
        </p:nvSpPr>
        <p:spPr/>
        <p:txBody>
          <a:bodyPr/>
          <a:lstStyle/>
          <a:p>
            <a:fld id="{B3811826-9277-4232-A2B5-17D05DFC7392}" type="slidenum">
              <a:rPr lang="de-CH" smtClean="0"/>
              <a:pPr/>
              <a:t>4</a:t>
            </a:fld>
            <a:endParaRPr lang="de-CH" dirty="0"/>
          </a:p>
        </p:txBody>
      </p:sp>
      <p:sp>
        <p:nvSpPr>
          <p:cNvPr id="7" name="Inhaltsplatzhalter 2"/>
          <p:cNvSpPr txBox="1">
            <a:spLocks/>
          </p:cNvSpPr>
          <p:nvPr/>
        </p:nvSpPr>
        <p:spPr>
          <a:xfrm>
            <a:off x="623392" y="1589419"/>
            <a:ext cx="10585176" cy="4435937"/>
          </a:xfrm>
          <a:prstGeom prst="rect">
            <a:avLst/>
          </a:prstGeom>
        </p:spPr>
        <p:txBody>
          <a:bodyPr vert="horz" lIns="0" tIns="0" rIns="0" bIns="0" rtlCol="0">
            <a:noAutofit/>
          </a:bodyPr>
          <a:lstStyle>
            <a:lvl1pPr marL="0" indent="0" algn="l" defTabSz="914400" rtl="0" eaLnBrk="1" latinLnBrk="0" hangingPunct="1">
              <a:lnSpc>
                <a:spcPts val="2200"/>
              </a:lnSpc>
              <a:spcBef>
                <a:spcPts val="0"/>
              </a:spcBef>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1800"/>
              </a:spcAft>
            </a:pPr>
            <a:r>
              <a:rPr lang="en-US" sz="2000" dirty="0"/>
              <a:t>Bio-economy &amp; land-use version of the Dynamic Applied Regional Trade (DART) model</a:t>
            </a:r>
            <a:endParaRPr lang="en-US" dirty="0"/>
          </a:p>
          <a:p>
            <a:pPr marL="342900" indent="-342900">
              <a:lnSpc>
                <a:spcPts val="2600"/>
              </a:lnSpc>
              <a:spcAft>
                <a:spcPts val="1500"/>
              </a:spcAft>
              <a:buFont typeface="Arial" panose="020B0604020202020204" pitchFamily="34" charset="0"/>
              <a:buChar char="•"/>
            </a:pPr>
            <a:r>
              <a:rPr lang="en-US" sz="2000" dirty="0"/>
              <a:t>Global recursive-dynamic model of the period 2011 to 2030</a:t>
            </a:r>
          </a:p>
          <a:p>
            <a:pPr marL="342900" indent="-342900">
              <a:lnSpc>
                <a:spcPts val="2600"/>
              </a:lnSpc>
              <a:spcAft>
                <a:spcPts val="1500"/>
              </a:spcAft>
              <a:buFont typeface="Arial" panose="020B0604020202020204" pitchFamily="34" charset="0"/>
              <a:buChar char="•"/>
            </a:pPr>
            <a:r>
              <a:rPr lang="en-US" sz="2000" dirty="0"/>
              <a:t>Representative agent</a:t>
            </a:r>
          </a:p>
          <a:p>
            <a:pPr marL="342900" indent="-342900">
              <a:lnSpc>
                <a:spcPts val="2600"/>
              </a:lnSpc>
              <a:spcAft>
                <a:spcPts val="1500"/>
              </a:spcAft>
              <a:buFont typeface="Arial" panose="020B0604020202020204" pitchFamily="34" charset="0"/>
              <a:buChar char="•"/>
            </a:pPr>
            <a:r>
              <a:rPr lang="en-US" sz="2000" dirty="0"/>
              <a:t>Utility maximizing consumers, Profit maximizing producers, regional gov</a:t>
            </a:r>
          </a:p>
          <a:p>
            <a:pPr marL="342900" indent="-342900">
              <a:lnSpc>
                <a:spcPts val="2600"/>
              </a:lnSpc>
              <a:spcAft>
                <a:spcPts val="1500"/>
              </a:spcAft>
              <a:buFont typeface="Arial" panose="020B0604020202020204" pitchFamily="34" charset="0"/>
              <a:buChar char="•"/>
            </a:pPr>
            <a:r>
              <a:rPr lang="en-US" sz="2000" dirty="0"/>
              <a:t>Constant return to scale modeled using nested CES functions</a:t>
            </a:r>
          </a:p>
          <a:p>
            <a:pPr marL="342900" indent="-342900">
              <a:lnSpc>
                <a:spcPts val="2600"/>
              </a:lnSpc>
              <a:spcAft>
                <a:spcPts val="1500"/>
              </a:spcAft>
              <a:buFont typeface="Arial" panose="020B0604020202020204" pitchFamily="34" charset="0"/>
              <a:buChar char="•"/>
            </a:pPr>
            <a:r>
              <a:rPr lang="en-US" sz="2000" dirty="0"/>
              <a:t>Linear expenditure system (LES), </a:t>
            </a:r>
            <a:r>
              <a:rPr lang="en-US" sz="2000" dirty="0" err="1"/>
              <a:t>Armington</a:t>
            </a:r>
            <a:r>
              <a:rPr lang="en-US" sz="2000" dirty="0"/>
              <a:t> trade elasticities </a:t>
            </a:r>
          </a:p>
          <a:p>
            <a:pPr marL="342900" indent="-342900">
              <a:lnSpc>
                <a:spcPts val="2600"/>
              </a:lnSpc>
              <a:spcAft>
                <a:spcPts val="1500"/>
              </a:spcAft>
              <a:buFont typeface="Arial" panose="020B0604020202020204" pitchFamily="34" charset="0"/>
              <a:buChar char="•"/>
            </a:pPr>
            <a:r>
              <a:rPr lang="en-US" sz="2000" dirty="0"/>
              <a:t>Productivity and labor growth constant but regionally differentiated</a:t>
            </a:r>
          </a:p>
          <a:p>
            <a:pPr marL="342900" indent="-342900">
              <a:lnSpc>
                <a:spcPts val="2600"/>
              </a:lnSpc>
              <a:spcAft>
                <a:spcPts val="1500"/>
              </a:spcAft>
              <a:buFont typeface="Arial" panose="020B0604020202020204" pitchFamily="34" charset="0"/>
              <a:buChar char="•"/>
            </a:pPr>
            <a:r>
              <a:rPr lang="en-US" sz="2000" dirty="0"/>
              <a:t>21 regions, 51 sectors and 21 factors</a:t>
            </a:r>
          </a:p>
          <a:p>
            <a:pPr marL="342900" indent="-342900">
              <a:lnSpc>
                <a:spcPts val="2600"/>
              </a:lnSpc>
              <a:spcAft>
                <a:spcPts val="1500"/>
              </a:spcAft>
              <a:buFont typeface="Arial" panose="020B0604020202020204" pitchFamily="34" charset="0"/>
              <a:buChar char="•"/>
            </a:pPr>
            <a:r>
              <a:rPr lang="en-US" sz="2000" dirty="0"/>
              <a:t>Heterogeneous land supply (AEZs), different land types within AEZ nested in CET function</a:t>
            </a:r>
          </a:p>
          <a:p>
            <a:pPr marL="285750" indent="-285750">
              <a:buFontTx/>
              <a:buChar char="-"/>
            </a:pPr>
            <a:endParaRPr lang="de-CH" dirty="0"/>
          </a:p>
          <a:p>
            <a:endParaRPr lang="de-CH" dirty="0"/>
          </a:p>
        </p:txBody>
      </p:sp>
      <p:cxnSp>
        <p:nvCxnSpPr>
          <p:cNvPr id="10" name="Gerade Verbindung 7"/>
          <p:cNvCxnSpPr/>
          <p:nvPr/>
        </p:nvCxnSpPr>
        <p:spPr>
          <a:xfrm>
            <a:off x="334800"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0415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38962" y="152656"/>
            <a:ext cx="11521840" cy="755936"/>
          </a:xfrm>
        </p:spPr>
        <p:txBody>
          <a:bodyPr/>
          <a:lstStyle/>
          <a:p>
            <a:r>
              <a:rPr lang="en-US" dirty="0"/>
              <a:t>Sectors &amp; Products in DART-BIO</a:t>
            </a:r>
            <a:br>
              <a:rPr lang="en-US" dirty="0"/>
            </a:br>
            <a:br>
              <a:rPr lang="en-US" dirty="0"/>
            </a:br>
            <a:r>
              <a:rPr lang="en-US" dirty="0"/>
              <a:t> </a:t>
            </a:r>
          </a:p>
        </p:txBody>
      </p:sp>
      <p:sp>
        <p:nvSpPr>
          <p:cNvPr id="4" name="Datumsplatzhalter 3"/>
          <p:cNvSpPr>
            <a:spLocks noGrp="1"/>
          </p:cNvSpPr>
          <p:nvPr>
            <p:ph type="dt" sz="half" idx="10"/>
          </p:nvPr>
        </p:nvSpPr>
        <p:spPr/>
        <p:txBody>
          <a:bodyPr/>
          <a:lstStyle/>
          <a:p>
            <a:r>
              <a:rPr lang="en-US" dirty="0"/>
              <a:t>The Interplay of Agriculture, Environmental and Energy Policies</a:t>
            </a:r>
            <a:endParaRPr lang="en-GB" dirty="0"/>
          </a:p>
        </p:txBody>
      </p:sp>
      <p:sp>
        <p:nvSpPr>
          <p:cNvPr id="5" name="Fußzeilenplatzhalter 4"/>
          <p:cNvSpPr>
            <a:spLocks noGrp="1"/>
          </p:cNvSpPr>
          <p:nvPr>
            <p:ph type="ftr" sz="quarter" idx="11"/>
          </p:nvPr>
        </p:nvSpPr>
        <p:spPr/>
        <p:txBody>
          <a:bodyPr/>
          <a:lstStyle/>
          <a:p>
            <a:pPr algn="r"/>
            <a:r>
              <a:rPr lang="en-GB"/>
              <a:t>University of Basel</a:t>
            </a:r>
            <a:endParaRPr lang="en-GB" dirty="0"/>
          </a:p>
        </p:txBody>
      </p:sp>
      <p:sp>
        <p:nvSpPr>
          <p:cNvPr id="6" name="Foliennummernplatzhalter 5"/>
          <p:cNvSpPr>
            <a:spLocks noGrp="1"/>
          </p:cNvSpPr>
          <p:nvPr>
            <p:ph type="sldNum" sz="quarter" idx="12"/>
          </p:nvPr>
        </p:nvSpPr>
        <p:spPr/>
        <p:txBody>
          <a:bodyPr/>
          <a:lstStyle/>
          <a:p>
            <a:fld id="{B3811826-9277-4232-A2B5-17D05DFC7392}" type="slidenum">
              <a:rPr lang="de-CH" smtClean="0"/>
              <a:pPr/>
              <a:t>5</a:t>
            </a:fld>
            <a:endParaRPr lang="de-CH" dirty="0"/>
          </a:p>
        </p:txBody>
      </p:sp>
      <p:graphicFrame>
        <p:nvGraphicFramePr>
          <p:cNvPr id="12" name="Tabelle 5">
            <a:extLst>
              <a:ext uri="{FF2B5EF4-FFF2-40B4-BE49-F238E27FC236}">
                <a16:creationId xmlns:a16="http://schemas.microsoft.com/office/drawing/2014/main" id="{12570454-2035-44EB-A24D-CB659403D124}"/>
              </a:ext>
            </a:extLst>
          </p:cNvPr>
          <p:cNvGraphicFramePr>
            <a:graphicFrameLocks noGrp="1"/>
          </p:cNvGraphicFramePr>
          <p:nvPr>
            <p:extLst>
              <p:ext uri="{D42A27DB-BD31-4B8C-83A1-F6EECF244321}">
                <p14:modId xmlns:p14="http://schemas.microsoft.com/office/powerpoint/2010/main" val="2317266022"/>
              </p:ext>
            </p:extLst>
          </p:nvPr>
        </p:nvGraphicFramePr>
        <p:xfrm>
          <a:off x="1990501" y="692696"/>
          <a:ext cx="8402322" cy="5558491"/>
        </p:xfrm>
        <a:graphic>
          <a:graphicData uri="http://schemas.openxmlformats.org/drawingml/2006/table">
            <a:tbl>
              <a:tblPr firstRow="1" firstCol="1" bandRow="1">
                <a:tableStyleId>{C083E6E3-FA7D-4D7B-A595-EF9225AFEA82}</a:tableStyleId>
              </a:tblPr>
              <a:tblGrid>
                <a:gridCol w="1067649">
                  <a:extLst>
                    <a:ext uri="{9D8B030D-6E8A-4147-A177-3AD203B41FA5}">
                      <a16:colId xmlns:a16="http://schemas.microsoft.com/office/drawing/2014/main" val="3781712665"/>
                    </a:ext>
                  </a:extLst>
                </a:gridCol>
                <a:gridCol w="3270514">
                  <a:extLst>
                    <a:ext uri="{9D8B030D-6E8A-4147-A177-3AD203B41FA5}">
                      <a16:colId xmlns:a16="http://schemas.microsoft.com/office/drawing/2014/main" val="1077475482"/>
                    </a:ext>
                  </a:extLst>
                </a:gridCol>
                <a:gridCol w="1728192">
                  <a:extLst>
                    <a:ext uri="{9D8B030D-6E8A-4147-A177-3AD203B41FA5}">
                      <a16:colId xmlns:a16="http://schemas.microsoft.com/office/drawing/2014/main" val="1522776770"/>
                    </a:ext>
                  </a:extLst>
                </a:gridCol>
                <a:gridCol w="1390471">
                  <a:extLst>
                    <a:ext uri="{9D8B030D-6E8A-4147-A177-3AD203B41FA5}">
                      <a16:colId xmlns:a16="http://schemas.microsoft.com/office/drawing/2014/main" val="965146634"/>
                    </a:ext>
                  </a:extLst>
                </a:gridCol>
                <a:gridCol w="945496">
                  <a:extLst>
                    <a:ext uri="{9D8B030D-6E8A-4147-A177-3AD203B41FA5}">
                      <a16:colId xmlns:a16="http://schemas.microsoft.com/office/drawing/2014/main" val="1795255590"/>
                    </a:ext>
                  </a:extLst>
                </a:gridCol>
              </a:tblGrid>
              <a:tr h="92735">
                <a:tc gridSpan="2">
                  <a:txBody>
                    <a:bodyPr/>
                    <a:lstStyle/>
                    <a:p>
                      <a:pPr algn="just">
                        <a:lnSpc>
                          <a:spcPct val="115000"/>
                        </a:lnSpc>
                        <a:spcAft>
                          <a:spcPts val="0"/>
                        </a:spcAft>
                      </a:pPr>
                      <a:r>
                        <a:rPr lang="en-GB" sz="900" dirty="0">
                          <a:effectLst/>
                        </a:rPr>
                        <a:t>Agricultural related products (29)</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tc gridSpan="3">
                  <a:txBody>
                    <a:bodyPr/>
                    <a:lstStyle/>
                    <a:p>
                      <a:pPr algn="just">
                        <a:lnSpc>
                          <a:spcPct val="115000"/>
                        </a:lnSpc>
                        <a:spcAft>
                          <a:spcPts val="0"/>
                        </a:spcAft>
                      </a:pPr>
                      <a:r>
                        <a:rPr lang="en-GB" sz="900" dirty="0">
                          <a:effectLst/>
                        </a:rPr>
                        <a:t>Energy products (15)</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3004908297"/>
                  </a:ext>
                </a:extLst>
              </a:tr>
              <a:tr h="87583">
                <a:tc gridSpan="2">
                  <a:txBody>
                    <a:bodyPr/>
                    <a:lstStyle/>
                    <a:p>
                      <a:pPr algn="just">
                        <a:lnSpc>
                          <a:spcPct val="115000"/>
                        </a:lnSpc>
                        <a:spcAft>
                          <a:spcPts val="0"/>
                        </a:spcAft>
                      </a:pPr>
                      <a:r>
                        <a:rPr lang="en-GB" sz="900" u="sng">
                          <a:effectLst/>
                        </a:rPr>
                        <a:t>Crops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tc>
                  <a:txBody>
                    <a:bodyPr/>
                    <a:lstStyle/>
                    <a:p>
                      <a:pPr algn="just">
                        <a:lnSpc>
                          <a:spcPct val="115000"/>
                        </a:lnSpc>
                        <a:spcAft>
                          <a:spcPts val="0"/>
                        </a:spcAft>
                      </a:pPr>
                      <a:r>
                        <a:rPr lang="en-GB" sz="900">
                          <a:effectLst/>
                        </a:rPr>
                        <a:t>COL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Coal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841117588"/>
                  </a:ext>
                </a:extLst>
              </a:tr>
              <a:tr h="87583">
                <a:tc>
                  <a:txBody>
                    <a:bodyPr/>
                    <a:lstStyle/>
                    <a:p>
                      <a:pPr algn="just">
                        <a:lnSpc>
                          <a:spcPct val="115000"/>
                        </a:lnSpc>
                        <a:spcAft>
                          <a:spcPts val="0"/>
                        </a:spcAft>
                      </a:pPr>
                      <a:r>
                        <a:rPr lang="en-GB" sz="900">
                          <a:effectLst/>
                        </a:rPr>
                        <a:t>PDR</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Paddy rice</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CRU</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Oil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2867223551"/>
                  </a:ext>
                </a:extLst>
              </a:tr>
              <a:tr h="87583">
                <a:tc>
                  <a:txBody>
                    <a:bodyPr/>
                    <a:lstStyle/>
                    <a:p>
                      <a:pPr algn="just">
                        <a:lnSpc>
                          <a:spcPct val="115000"/>
                        </a:lnSpc>
                        <a:spcAft>
                          <a:spcPts val="0"/>
                        </a:spcAft>
                      </a:pPr>
                      <a:r>
                        <a:rPr lang="en-GB" sz="900">
                          <a:effectLst/>
                        </a:rPr>
                        <a:t>WHT</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Wheat</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GAS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Gas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2478931782"/>
                  </a:ext>
                </a:extLst>
              </a:tr>
              <a:tr h="163798">
                <a:tc>
                  <a:txBody>
                    <a:bodyPr/>
                    <a:lstStyle/>
                    <a:p>
                      <a:pPr algn="just">
                        <a:lnSpc>
                          <a:spcPct val="115000"/>
                        </a:lnSpc>
                        <a:spcAft>
                          <a:spcPts val="0"/>
                        </a:spcAft>
                      </a:pPr>
                      <a:r>
                        <a:rPr lang="en-GB" sz="900">
                          <a:effectLst/>
                        </a:rPr>
                        <a:t>MZE</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Maize</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MGAS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Motor gasoline</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2151714586"/>
                  </a:ext>
                </a:extLst>
              </a:tr>
              <a:tr h="87583">
                <a:tc>
                  <a:txBody>
                    <a:bodyPr/>
                    <a:lstStyle/>
                    <a:p>
                      <a:pPr algn="just">
                        <a:lnSpc>
                          <a:spcPct val="115000"/>
                        </a:lnSpc>
                        <a:spcAft>
                          <a:spcPts val="0"/>
                        </a:spcAft>
                      </a:pPr>
                      <a:r>
                        <a:rPr lang="en-GB" sz="900">
                          <a:effectLst/>
                        </a:rPr>
                        <a:t>GRON</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Other cereal grains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MDIE</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Motor diesel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2697248048"/>
                  </a:ext>
                </a:extLst>
              </a:tr>
              <a:tr h="163798">
                <a:tc>
                  <a:txBody>
                    <a:bodyPr/>
                    <a:lstStyle/>
                    <a:p>
                      <a:pPr algn="just">
                        <a:lnSpc>
                          <a:spcPct val="115000"/>
                        </a:lnSpc>
                        <a:spcAft>
                          <a:spcPts val="0"/>
                        </a:spcAft>
                      </a:pPr>
                      <a:r>
                        <a:rPr lang="en-GB" sz="900">
                          <a:effectLst/>
                        </a:rPr>
                        <a:t>PLM</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Oil Palm fruit</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OIL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Petroleum and coal products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1836476642"/>
                  </a:ext>
                </a:extLst>
              </a:tr>
              <a:tr h="87583">
                <a:tc>
                  <a:txBody>
                    <a:bodyPr/>
                    <a:lstStyle/>
                    <a:p>
                      <a:pPr algn="just">
                        <a:lnSpc>
                          <a:spcPct val="115000"/>
                        </a:lnSpc>
                        <a:spcAft>
                          <a:spcPts val="0"/>
                        </a:spcAft>
                      </a:pPr>
                      <a:r>
                        <a:rPr lang="en-GB" sz="900">
                          <a:effectLst/>
                        </a:rPr>
                        <a:t>RSD</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Rapeseed</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ELY</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Electricity</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1100640496"/>
                  </a:ext>
                </a:extLst>
              </a:tr>
              <a:tr h="163798">
                <a:tc>
                  <a:txBody>
                    <a:bodyPr/>
                    <a:lstStyle/>
                    <a:p>
                      <a:pPr algn="just">
                        <a:lnSpc>
                          <a:spcPct val="115000"/>
                        </a:lnSpc>
                        <a:spcAft>
                          <a:spcPts val="0"/>
                        </a:spcAft>
                      </a:pPr>
                      <a:r>
                        <a:rPr lang="en-GB" sz="900">
                          <a:effectLst/>
                        </a:rPr>
                        <a:t>SOY</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Soybean</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dirty="0">
                          <a:effectLst/>
                        </a:rPr>
                        <a:t>ETHW</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Bioethanol from wheat</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1396075560"/>
                  </a:ext>
                </a:extLst>
              </a:tr>
              <a:tr h="163798">
                <a:tc>
                  <a:txBody>
                    <a:bodyPr/>
                    <a:lstStyle/>
                    <a:p>
                      <a:pPr algn="just">
                        <a:lnSpc>
                          <a:spcPct val="115000"/>
                        </a:lnSpc>
                        <a:spcAft>
                          <a:spcPts val="0"/>
                        </a:spcAft>
                      </a:pPr>
                      <a:r>
                        <a:rPr lang="en-GB" sz="900">
                          <a:effectLst/>
                        </a:rPr>
                        <a:t>OSDN</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Other oil seeds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dirty="0">
                          <a:effectLst/>
                        </a:rPr>
                        <a:t>ETHM</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Bioethanol from maize</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3638452602"/>
                  </a:ext>
                </a:extLst>
              </a:tr>
              <a:tr h="162699">
                <a:tc>
                  <a:txBody>
                    <a:bodyPr/>
                    <a:lstStyle/>
                    <a:p>
                      <a:pPr algn="just">
                        <a:lnSpc>
                          <a:spcPct val="115000"/>
                        </a:lnSpc>
                        <a:spcAft>
                          <a:spcPts val="0"/>
                        </a:spcAft>
                      </a:pPr>
                      <a:r>
                        <a:rPr lang="en-GB" sz="900">
                          <a:effectLst/>
                        </a:rPr>
                        <a:t>C_B</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Sugar cane and sugar beet</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dirty="0">
                          <a:effectLst/>
                        </a:rPr>
                        <a:t>ETHG</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Bioethanol from other grains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3024994782"/>
                  </a:ext>
                </a:extLst>
              </a:tr>
              <a:tr h="146733">
                <a:tc>
                  <a:txBody>
                    <a:bodyPr/>
                    <a:lstStyle/>
                    <a:p>
                      <a:pPr algn="just">
                        <a:lnSpc>
                          <a:spcPct val="115000"/>
                        </a:lnSpc>
                        <a:spcAft>
                          <a:spcPts val="0"/>
                        </a:spcAft>
                      </a:pPr>
                      <a:r>
                        <a:rPr lang="en-GB" sz="900">
                          <a:effectLst/>
                        </a:rPr>
                        <a:t>AGR</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Rest of crops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ETHS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Bioethanol from sugar cane</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471811226"/>
                  </a:ext>
                </a:extLst>
              </a:tr>
              <a:tr h="185650">
                <a:tc>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dirty="0">
                          <a:effectLst/>
                        </a:rPr>
                        <a:t> </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ETHC</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Cellulosic Bioethanol from straw</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1305787627"/>
                  </a:ext>
                </a:extLst>
              </a:tr>
              <a:tr h="87583">
                <a:tc gridSpan="2">
                  <a:txBody>
                    <a:bodyPr/>
                    <a:lstStyle/>
                    <a:p>
                      <a:pPr algn="just">
                        <a:lnSpc>
                          <a:spcPct val="115000"/>
                        </a:lnSpc>
                        <a:spcAft>
                          <a:spcPts val="0"/>
                        </a:spcAft>
                      </a:pPr>
                      <a:r>
                        <a:rPr lang="en-GB" sz="900" u="sng">
                          <a:effectLst/>
                        </a:rPr>
                        <a:t>Processed agricultural products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tc>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dirty="0">
                          <a:effectLst/>
                        </a:rPr>
                        <a:t> </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2903098781"/>
                  </a:ext>
                </a:extLst>
              </a:tr>
              <a:tr h="87583">
                <a:tc>
                  <a:txBody>
                    <a:bodyPr/>
                    <a:lstStyle/>
                    <a:p>
                      <a:pPr algn="just">
                        <a:lnSpc>
                          <a:spcPct val="115000"/>
                        </a:lnSpc>
                        <a:spcAft>
                          <a:spcPts val="0"/>
                        </a:spcAft>
                      </a:pPr>
                      <a:r>
                        <a:rPr lang="en-GB" sz="900">
                          <a:effectLst/>
                        </a:rPr>
                        <a:t>VOLN</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Other vegetable oils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3">
                  <a:txBody>
                    <a:bodyPr/>
                    <a:lstStyle/>
                    <a:p>
                      <a:pPr algn="just">
                        <a:lnSpc>
                          <a:spcPct val="115000"/>
                        </a:lnSpc>
                        <a:spcAft>
                          <a:spcPts val="0"/>
                        </a:spcAft>
                      </a:pPr>
                      <a:r>
                        <a:rPr lang="en-GB" sz="900" u="sng">
                          <a:effectLst/>
                        </a:rPr>
                        <a:t>Biofuels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4179349229"/>
                  </a:ext>
                </a:extLst>
              </a:tr>
              <a:tr h="87583">
                <a:tc>
                  <a:txBody>
                    <a:bodyPr/>
                    <a:lstStyle/>
                    <a:p>
                      <a:pPr algn="just">
                        <a:lnSpc>
                          <a:spcPct val="115000"/>
                        </a:lnSpc>
                        <a:spcAft>
                          <a:spcPts val="0"/>
                        </a:spcAft>
                      </a:pPr>
                      <a:r>
                        <a:rPr lang="en-GB" sz="900">
                          <a:effectLst/>
                        </a:rPr>
                        <a:t>SGR</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Sugar</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BETH</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Bioethanol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4213359362"/>
                  </a:ext>
                </a:extLst>
              </a:tr>
              <a:tr h="163798">
                <a:tc>
                  <a:txBody>
                    <a:bodyPr/>
                    <a:lstStyle/>
                    <a:p>
                      <a:pPr algn="just">
                        <a:lnSpc>
                          <a:spcPct val="115000"/>
                        </a:lnSpc>
                        <a:spcAft>
                          <a:spcPts val="0"/>
                        </a:spcAft>
                      </a:pPr>
                      <a:r>
                        <a:rPr lang="en-GB" sz="900" dirty="0">
                          <a:effectLst/>
                        </a:rPr>
                        <a:t>FOD</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dirty="0">
                          <a:effectLst/>
                        </a:rPr>
                        <a:t>Rest of food</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BDIE_PLM</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Biodiese made from palmoill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2662058459"/>
                  </a:ext>
                </a:extLst>
              </a:tr>
              <a:tr h="197413">
                <a:tc>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dirty="0">
                          <a:effectLst/>
                        </a:rPr>
                        <a:t>BDIE_OTH</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dirty="0">
                          <a:effectLst/>
                        </a:rPr>
                        <a:t>Biodiesel made from other vegetable oils</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3808135232"/>
                  </a:ext>
                </a:extLst>
              </a:tr>
              <a:tr h="0">
                <a:tc>
                  <a:txBody>
                    <a:bodyPr/>
                    <a:lstStyle/>
                    <a:p>
                      <a:pPr algn="just">
                        <a:lnSpc>
                          <a:spcPct val="115000"/>
                        </a:lnSpc>
                        <a:spcAft>
                          <a:spcPts val="0"/>
                        </a:spcAft>
                      </a:pPr>
                      <a:r>
                        <a:rPr lang="en-GB" sz="900" dirty="0" err="1">
                          <a:effectLst/>
                        </a:rPr>
                        <a:t>PLMoil</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dirty="0">
                          <a:effectLst/>
                        </a:rPr>
                        <a:t>Palm oil</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3">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3976173511"/>
                  </a:ext>
                </a:extLst>
              </a:tr>
              <a:tr h="87583">
                <a:tc>
                  <a:txBody>
                    <a:bodyPr/>
                    <a:lstStyle/>
                    <a:p>
                      <a:pPr algn="just">
                        <a:lnSpc>
                          <a:spcPct val="115000"/>
                        </a:lnSpc>
                        <a:spcAft>
                          <a:spcPts val="0"/>
                        </a:spcAft>
                      </a:pPr>
                      <a:r>
                        <a:rPr lang="en-GB" sz="900" dirty="0" err="1">
                          <a:effectLst/>
                        </a:rPr>
                        <a:t>RSDoil</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Rapeseed oil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3">
                  <a:txBody>
                    <a:bodyPr/>
                    <a:lstStyle/>
                    <a:p>
                      <a:pPr algn="just">
                        <a:lnSpc>
                          <a:spcPct val="115000"/>
                        </a:lnSpc>
                        <a:spcAft>
                          <a:spcPts val="0"/>
                        </a:spcAft>
                      </a:pPr>
                      <a:r>
                        <a:rPr lang="en-GB" sz="900" b="1" dirty="0">
                          <a:effectLst/>
                        </a:rPr>
                        <a:t>Non-energy products (3)</a:t>
                      </a:r>
                      <a:endParaRPr lang="de-DE" sz="1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89101325"/>
                  </a:ext>
                </a:extLst>
              </a:tr>
              <a:tr h="174364">
                <a:tc>
                  <a:txBody>
                    <a:bodyPr/>
                    <a:lstStyle/>
                    <a:p>
                      <a:pPr algn="just">
                        <a:lnSpc>
                          <a:spcPct val="115000"/>
                        </a:lnSpc>
                        <a:spcAft>
                          <a:spcPts val="0"/>
                        </a:spcAft>
                      </a:pPr>
                      <a:r>
                        <a:rPr lang="en-GB" sz="900" dirty="0" err="1">
                          <a:effectLst/>
                        </a:rPr>
                        <a:t>SOYoil</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Soybean oil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dirty="0">
                          <a:effectLst/>
                        </a:rPr>
                        <a:t>CRPN</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dirty="0">
                          <a:effectLst/>
                        </a:rPr>
                        <a:t>Other chemical rubber plastic products</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3520334030"/>
                  </a:ext>
                </a:extLst>
              </a:tr>
              <a:tr h="144016">
                <a:tc>
                  <a:txBody>
                    <a:bodyPr/>
                    <a:lstStyle/>
                    <a:p>
                      <a:pPr algn="just">
                        <a:lnSpc>
                          <a:spcPct val="115000"/>
                        </a:lnSpc>
                        <a:spcAft>
                          <a:spcPts val="0"/>
                        </a:spcAft>
                      </a:pPr>
                      <a:r>
                        <a:rPr lang="en-GB" sz="900" dirty="0" err="1">
                          <a:effectLst/>
                        </a:rPr>
                        <a:t>OSDNoil</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Oil from other oil seeds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ETS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Paper, minerals, and metals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729001715"/>
                  </a:ext>
                </a:extLst>
              </a:tr>
              <a:tr h="163798">
                <a:tc>
                  <a:txBody>
                    <a:bodyPr/>
                    <a:lstStyle/>
                    <a:p>
                      <a:pPr algn="just">
                        <a:lnSpc>
                          <a:spcPct val="115000"/>
                        </a:lnSpc>
                        <a:spcAft>
                          <a:spcPts val="0"/>
                        </a:spcAft>
                      </a:pPr>
                      <a:r>
                        <a:rPr lang="en-GB" sz="900" dirty="0" err="1">
                          <a:effectLst/>
                        </a:rPr>
                        <a:t>SOYmeal</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Soybean meal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OTH</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dirty="0">
                          <a:effectLst/>
                        </a:rPr>
                        <a:t>Other goods and services</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2927482102"/>
                  </a:ext>
                </a:extLst>
              </a:tr>
              <a:tr h="87583">
                <a:tc>
                  <a:txBody>
                    <a:bodyPr/>
                    <a:lstStyle/>
                    <a:p>
                      <a:pPr algn="just">
                        <a:lnSpc>
                          <a:spcPct val="115000"/>
                        </a:lnSpc>
                        <a:spcAft>
                          <a:spcPts val="0"/>
                        </a:spcAft>
                      </a:pPr>
                      <a:r>
                        <a:rPr lang="en-GB" sz="900" dirty="0" err="1">
                          <a:effectLst/>
                        </a:rPr>
                        <a:t>OSDNmeal</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Meal from other oil seeds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dirty="0">
                          <a:effectLst/>
                        </a:rPr>
                        <a:t> </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1230685475"/>
                  </a:ext>
                </a:extLst>
              </a:tr>
              <a:tr h="87583">
                <a:tc>
                  <a:txBody>
                    <a:bodyPr/>
                    <a:lstStyle/>
                    <a:p>
                      <a:pPr algn="just">
                        <a:lnSpc>
                          <a:spcPct val="115000"/>
                        </a:lnSpc>
                        <a:spcAft>
                          <a:spcPts val="0"/>
                        </a:spcAft>
                      </a:pPr>
                      <a:r>
                        <a:rPr lang="en-GB" sz="900" dirty="0" err="1">
                          <a:effectLst/>
                        </a:rPr>
                        <a:t>PLMmeal</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Palm meal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3">
                  <a:txBody>
                    <a:bodyPr/>
                    <a:lstStyle/>
                    <a:p>
                      <a:pPr algn="just">
                        <a:lnSpc>
                          <a:spcPct val="115000"/>
                        </a:lnSpc>
                        <a:spcAft>
                          <a:spcPts val="0"/>
                        </a:spcAft>
                      </a:pPr>
                      <a:r>
                        <a:rPr lang="en-GB" sz="900" b="1" dirty="0">
                          <a:effectLst/>
                        </a:rPr>
                        <a:t>Forest and forest products (2)</a:t>
                      </a:r>
                      <a:endParaRPr lang="de-DE" sz="1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2755816881"/>
                  </a:ext>
                </a:extLst>
              </a:tr>
              <a:tr h="87583">
                <a:tc>
                  <a:txBody>
                    <a:bodyPr/>
                    <a:lstStyle/>
                    <a:p>
                      <a:pPr algn="just">
                        <a:lnSpc>
                          <a:spcPct val="115000"/>
                        </a:lnSpc>
                        <a:spcAft>
                          <a:spcPts val="0"/>
                        </a:spcAft>
                      </a:pPr>
                      <a:r>
                        <a:rPr lang="en-GB" sz="900" dirty="0" err="1">
                          <a:effectLst/>
                        </a:rPr>
                        <a:t>RSDmeal</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Rapeseed meal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FRS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Forestry</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832064772"/>
                  </a:ext>
                </a:extLst>
              </a:tr>
              <a:tr h="163798">
                <a:tc>
                  <a:txBody>
                    <a:bodyPr/>
                    <a:lstStyle/>
                    <a:p>
                      <a:pPr algn="just">
                        <a:lnSpc>
                          <a:spcPct val="115000"/>
                        </a:lnSpc>
                        <a:spcAft>
                          <a:spcPts val="0"/>
                        </a:spcAft>
                      </a:pPr>
                      <a:r>
                        <a:rPr lang="en-GB" sz="900" dirty="0" err="1">
                          <a:effectLst/>
                        </a:rPr>
                        <a:t>DDGSw</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DDGS from wheat</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dirty="0">
                          <a:effectLst/>
                        </a:rPr>
                        <a:t>FRI</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dirty="0">
                          <a:effectLst/>
                        </a:rPr>
                        <a:t>Forest related industry</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3560739310"/>
                  </a:ext>
                </a:extLst>
              </a:tr>
              <a:tr h="87583">
                <a:tc>
                  <a:txBody>
                    <a:bodyPr/>
                    <a:lstStyle/>
                    <a:p>
                      <a:pPr algn="just">
                        <a:lnSpc>
                          <a:spcPct val="115000"/>
                        </a:lnSpc>
                        <a:spcAft>
                          <a:spcPts val="0"/>
                        </a:spcAft>
                      </a:pPr>
                      <a:r>
                        <a:rPr lang="en-GB" sz="900" dirty="0" err="1">
                          <a:effectLst/>
                        </a:rPr>
                        <a:t>DDGSm</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DDGS from maize</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2708364305"/>
                  </a:ext>
                </a:extLst>
              </a:tr>
              <a:tr h="87583">
                <a:tc>
                  <a:txBody>
                    <a:bodyPr/>
                    <a:lstStyle/>
                    <a:p>
                      <a:pPr algn="just">
                        <a:lnSpc>
                          <a:spcPct val="115000"/>
                        </a:lnSpc>
                        <a:spcAft>
                          <a:spcPts val="0"/>
                        </a:spcAft>
                      </a:pPr>
                      <a:r>
                        <a:rPr lang="en-GB" sz="900" dirty="0" err="1">
                          <a:effectLst/>
                        </a:rPr>
                        <a:t>DDGSg</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DDGS from other cereal grains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1202436947"/>
                  </a:ext>
                </a:extLst>
              </a:tr>
              <a:tr h="87583">
                <a:tc>
                  <a:txBody>
                    <a:bodyPr/>
                    <a:lstStyle/>
                    <a:p>
                      <a:pPr algn="just">
                        <a:lnSpc>
                          <a:spcPct val="115000"/>
                        </a:lnSpc>
                        <a:spcAft>
                          <a:spcPts val="0"/>
                        </a:spcAft>
                      </a:pPr>
                      <a:r>
                        <a:rPr lang="en-GB" sz="900">
                          <a:effectLst/>
                        </a:rPr>
                        <a:t>UCO</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Used cooking oil</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3503649907"/>
                  </a:ext>
                </a:extLst>
              </a:tr>
              <a:tr h="87583">
                <a:tc>
                  <a:txBody>
                    <a:bodyPr/>
                    <a:lstStyle/>
                    <a:p>
                      <a:pPr algn="just">
                        <a:lnSpc>
                          <a:spcPct val="115000"/>
                        </a:lnSpc>
                        <a:spcAft>
                          <a:spcPts val="0"/>
                        </a:spcAft>
                      </a:pPr>
                      <a:r>
                        <a:rPr lang="en-GB" sz="900">
                          <a:effectLst/>
                        </a:rPr>
                        <a:t>STRAW</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dirty="0">
                          <a:effectLst/>
                        </a:rPr>
                        <a:t>Starches, straw</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dirty="0">
                          <a:effectLst/>
                        </a:rPr>
                        <a:t> </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extLst>
                  <a:ext uri="{0D108BD9-81ED-4DB2-BD59-A6C34878D82A}">
                    <a16:rowId xmlns:a16="http://schemas.microsoft.com/office/drawing/2014/main" val="536471522"/>
                  </a:ext>
                </a:extLst>
              </a:tr>
              <a:tr h="104619">
                <a:tc gridSpan="2">
                  <a:txBody>
                    <a:bodyPr/>
                    <a:lstStyle/>
                    <a:p>
                      <a:pPr algn="just">
                        <a:lnSpc>
                          <a:spcPct val="115000"/>
                        </a:lnSpc>
                        <a:spcAft>
                          <a:spcPts val="0"/>
                        </a:spcAft>
                      </a:pPr>
                      <a:r>
                        <a:rPr lang="en-GB" sz="900" u="sng">
                          <a:effectLst/>
                        </a:rPr>
                        <a:t>Meat and dairy products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tc gridSpan="3">
                  <a:txBody>
                    <a:bodyPr/>
                    <a:lstStyle/>
                    <a:p>
                      <a:pPr algn="just">
                        <a:lnSpc>
                          <a:spcPct val="115000"/>
                        </a:lnSpc>
                        <a:spcAft>
                          <a:spcPts val="1000"/>
                        </a:spcAft>
                      </a:pPr>
                      <a:r>
                        <a:rPr lang="de-DE" sz="10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327270497"/>
                  </a:ext>
                </a:extLst>
              </a:tr>
              <a:tr h="59904">
                <a:tc>
                  <a:txBody>
                    <a:bodyPr/>
                    <a:lstStyle/>
                    <a:p>
                      <a:pPr algn="just">
                        <a:lnSpc>
                          <a:spcPct val="115000"/>
                        </a:lnSpc>
                        <a:spcAft>
                          <a:spcPts val="0"/>
                        </a:spcAft>
                      </a:pPr>
                      <a:r>
                        <a:rPr lang="en-GB" sz="900">
                          <a:effectLst/>
                        </a:rPr>
                        <a:t>OLVS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4">
                  <a:txBody>
                    <a:bodyPr/>
                    <a:lstStyle/>
                    <a:p>
                      <a:pPr algn="just">
                        <a:lnSpc>
                          <a:spcPct val="115000"/>
                        </a:lnSpc>
                        <a:spcAft>
                          <a:spcPts val="0"/>
                        </a:spcAft>
                      </a:pPr>
                      <a:r>
                        <a:rPr lang="en-GB" sz="900" dirty="0">
                          <a:effectLst/>
                        </a:rPr>
                        <a:t>Outdoor livestock and related animal products (cattle and other grazing animals, raw milk and wool)</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pPr algn="just">
                        <a:lnSpc>
                          <a:spcPct val="115000"/>
                        </a:lnSpc>
                        <a:spcAft>
                          <a:spcPts val="1000"/>
                        </a:spcAft>
                      </a:pPr>
                      <a:endParaRPr lang="de-DE" sz="9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3508660390"/>
                  </a:ext>
                </a:extLst>
              </a:tr>
              <a:tr h="163798">
                <a:tc>
                  <a:txBody>
                    <a:bodyPr/>
                    <a:lstStyle/>
                    <a:p>
                      <a:pPr algn="just">
                        <a:lnSpc>
                          <a:spcPct val="115000"/>
                        </a:lnSpc>
                        <a:spcAft>
                          <a:spcPts val="0"/>
                        </a:spcAft>
                      </a:pPr>
                      <a:r>
                        <a:rPr lang="en-GB" sz="900">
                          <a:effectLst/>
                        </a:rPr>
                        <a:t>ILVS</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4">
                  <a:txBody>
                    <a:bodyPr/>
                    <a:lstStyle/>
                    <a:p>
                      <a:pPr algn="just">
                        <a:lnSpc>
                          <a:spcPct val="115000"/>
                        </a:lnSpc>
                        <a:spcAft>
                          <a:spcPts val="0"/>
                        </a:spcAft>
                      </a:pPr>
                      <a:r>
                        <a:rPr lang="en-GB" sz="900" dirty="0">
                          <a:effectLst/>
                        </a:rPr>
                        <a:t>Indoor livestock  (swine, poultry and  other animal products from indoor livestock)</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pPr algn="just">
                        <a:lnSpc>
                          <a:spcPct val="115000"/>
                        </a:lnSpc>
                        <a:spcAft>
                          <a:spcPts val="1000"/>
                        </a:spcAft>
                      </a:pPr>
                      <a:endParaRPr lang="de-DE" sz="9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384138195"/>
                  </a:ext>
                </a:extLst>
              </a:tr>
              <a:tr h="104619">
                <a:tc>
                  <a:txBody>
                    <a:bodyPr/>
                    <a:lstStyle/>
                    <a:p>
                      <a:pPr algn="just">
                        <a:lnSpc>
                          <a:spcPct val="115000"/>
                        </a:lnSpc>
                        <a:spcAft>
                          <a:spcPts val="0"/>
                        </a:spcAft>
                      </a:pPr>
                      <a:r>
                        <a:rPr lang="en-GB" sz="900">
                          <a:effectLst/>
                        </a:rPr>
                        <a:t>PCM</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dirty="0">
                          <a:effectLst/>
                        </a:rPr>
                        <a:t>Processed animal products</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3">
                  <a:txBody>
                    <a:bodyPr/>
                    <a:lstStyle/>
                    <a:p>
                      <a:pPr algn="just">
                        <a:lnSpc>
                          <a:spcPct val="115000"/>
                        </a:lnSpc>
                        <a:spcAft>
                          <a:spcPts val="1000"/>
                        </a:spcAft>
                      </a:pPr>
                      <a:r>
                        <a:rPr lang="de-DE" sz="10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797977338"/>
                  </a:ext>
                </a:extLst>
              </a:tr>
              <a:tr h="104619">
                <a:tc>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a:txBody>
                    <a:bodyPr/>
                    <a:lstStyle/>
                    <a:p>
                      <a:pPr algn="just">
                        <a:lnSpc>
                          <a:spcPct val="115000"/>
                        </a:lnSpc>
                        <a:spcAft>
                          <a:spcPts val="0"/>
                        </a:spcAft>
                      </a:pPr>
                      <a:r>
                        <a:rPr lang="en-GB" sz="900" dirty="0">
                          <a:effectLst/>
                        </a:rPr>
                        <a:t> </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gridSpan="2">
                  <a:txBody>
                    <a:bodyPr/>
                    <a:lstStyle/>
                    <a:p>
                      <a:pPr algn="just">
                        <a:lnSpc>
                          <a:spcPct val="115000"/>
                        </a:lnSpc>
                        <a:spcAft>
                          <a:spcPts val="0"/>
                        </a:spcAft>
                      </a:pPr>
                      <a:r>
                        <a:rPr lang="en-GB" sz="900">
                          <a:effectLst/>
                        </a:rPr>
                        <a:t> </a:t>
                      </a:r>
                      <a:endParaRPr lang="de-DE"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34712" marR="34712" marT="0" marB="0"/>
                </a:tc>
                <a:tc hMerge="1">
                  <a:txBody>
                    <a:bodyPr/>
                    <a:lstStyle/>
                    <a:p>
                      <a:endParaRPr lang="de-DE"/>
                    </a:p>
                  </a:txBody>
                  <a:tcPr/>
                </a:tc>
                <a:tc>
                  <a:txBody>
                    <a:bodyPr/>
                    <a:lstStyle/>
                    <a:p>
                      <a:pPr algn="just">
                        <a:lnSpc>
                          <a:spcPct val="115000"/>
                        </a:lnSpc>
                        <a:spcAft>
                          <a:spcPts val="1000"/>
                        </a:spcAft>
                      </a:pPr>
                      <a:r>
                        <a:rPr lang="de-DE" sz="1000" dirty="0">
                          <a:effectLst/>
                        </a:rPr>
                        <a:t> </a:t>
                      </a:r>
                      <a:endParaRPr lang="de-DE"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941790203"/>
                  </a:ext>
                </a:extLst>
              </a:tr>
            </a:tbl>
          </a:graphicData>
        </a:graphic>
      </p:graphicFrame>
    </p:spTree>
    <p:extLst>
      <p:ext uri="{BB962C8B-B14F-4D97-AF65-F5344CB8AC3E}">
        <p14:creationId xmlns:p14="http://schemas.microsoft.com/office/powerpoint/2010/main" val="1216819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dirty="0"/>
              <a:t>Data</a:t>
            </a:r>
            <a:endParaRPr lang="de-CH" dirty="0"/>
          </a:p>
        </p:txBody>
      </p:sp>
      <p:sp>
        <p:nvSpPr>
          <p:cNvPr id="4" name="Datumsplatzhalter 3"/>
          <p:cNvSpPr>
            <a:spLocks noGrp="1"/>
          </p:cNvSpPr>
          <p:nvPr>
            <p:ph type="dt" sz="half" idx="10"/>
          </p:nvPr>
        </p:nvSpPr>
        <p:spPr/>
        <p:txBody>
          <a:bodyPr/>
          <a:lstStyle/>
          <a:p>
            <a:r>
              <a:rPr lang="en-US" dirty="0"/>
              <a:t>The Interplay of Agriculture, Environmental and Energy Policies</a:t>
            </a:r>
            <a:endParaRPr lang="en-GB" dirty="0"/>
          </a:p>
        </p:txBody>
      </p:sp>
      <p:sp>
        <p:nvSpPr>
          <p:cNvPr id="5" name="Fußzeilenplatzhalter 4"/>
          <p:cNvSpPr>
            <a:spLocks noGrp="1"/>
          </p:cNvSpPr>
          <p:nvPr>
            <p:ph type="ftr" sz="quarter" idx="11"/>
          </p:nvPr>
        </p:nvSpPr>
        <p:spPr/>
        <p:txBody>
          <a:bodyPr/>
          <a:lstStyle/>
          <a:p>
            <a:pPr algn="r"/>
            <a:r>
              <a:rPr lang="en-GB"/>
              <a:t>University of Basel</a:t>
            </a:r>
            <a:endParaRPr lang="en-GB" dirty="0"/>
          </a:p>
        </p:txBody>
      </p:sp>
      <p:sp>
        <p:nvSpPr>
          <p:cNvPr id="6" name="Foliennummernplatzhalter 5"/>
          <p:cNvSpPr>
            <a:spLocks noGrp="1"/>
          </p:cNvSpPr>
          <p:nvPr>
            <p:ph type="sldNum" sz="quarter" idx="12"/>
          </p:nvPr>
        </p:nvSpPr>
        <p:spPr/>
        <p:txBody>
          <a:bodyPr/>
          <a:lstStyle/>
          <a:p>
            <a:fld id="{B3811826-9277-4232-A2B5-17D05DFC7392}" type="slidenum">
              <a:rPr lang="de-CH" smtClean="0"/>
              <a:pPr/>
              <a:t>6</a:t>
            </a:fld>
            <a:endParaRPr lang="de-CH" dirty="0"/>
          </a:p>
        </p:txBody>
      </p:sp>
      <p:cxnSp>
        <p:nvCxnSpPr>
          <p:cNvPr id="10" name="Gerade Verbindung 7"/>
          <p:cNvCxnSpPr/>
          <p:nvPr/>
        </p:nvCxnSpPr>
        <p:spPr>
          <a:xfrm>
            <a:off x="334800"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5" name="Inhaltsplatzhalter 2">
            <a:extLst>
              <a:ext uri="{FF2B5EF4-FFF2-40B4-BE49-F238E27FC236}">
                <a16:creationId xmlns:a16="http://schemas.microsoft.com/office/drawing/2014/main" id="{59A46FF4-51BB-4CFD-8A56-5E68BC41BC25}"/>
              </a:ext>
            </a:extLst>
          </p:cNvPr>
          <p:cNvSpPr txBox="1">
            <a:spLocks/>
          </p:cNvSpPr>
          <p:nvPr/>
        </p:nvSpPr>
        <p:spPr>
          <a:xfrm>
            <a:off x="623392" y="1556792"/>
            <a:ext cx="10801200" cy="4435937"/>
          </a:xfrm>
          <a:prstGeom prst="rect">
            <a:avLst/>
          </a:prstGeom>
        </p:spPr>
        <p:txBody>
          <a:bodyPr vert="horz" lIns="0" tIns="0" rIns="0" bIns="0" rtlCol="0">
            <a:noAutofit/>
          </a:bodyPr>
          <a:lstStyle>
            <a:lvl1pPr marL="0" indent="0" algn="l" defTabSz="914400" rtl="0" eaLnBrk="1" latinLnBrk="0" hangingPunct="1">
              <a:lnSpc>
                <a:spcPts val="2200"/>
              </a:lnSpc>
              <a:spcBef>
                <a:spcPts val="0"/>
              </a:spcBef>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1800"/>
              </a:spcAft>
            </a:pPr>
            <a:r>
              <a:rPr lang="en-US" sz="2000" dirty="0"/>
              <a:t>Model largely calibrated on GTAP9 database </a:t>
            </a:r>
            <a:r>
              <a:rPr lang="en-US" dirty="0"/>
              <a:t>(Aguiar et al., 2016)</a:t>
            </a:r>
            <a:endParaRPr lang="en-US" sz="2000" dirty="0"/>
          </a:p>
          <a:p>
            <a:pPr>
              <a:spcAft>
                <a:spcPts val="1800"/>
              </a:spcAft>
            </a:pPr>
            <a:r>
              <a:rPr lang="en-US" sz="2000" dirty="0"/>
              <a:t>	+ </a:t>
            </a:r>
            <a:r>
              <a:rPr lang="en-US" sz="2000" dirty="0" err="1"/>
              <a:t>Meó</a:t>
            </a:r>
            <a:r>
              <a:rPr lang="en-US" sz="2000" dirty="0"/>
              <a:t> Consulting Team, </a:t>
            </a:r>
            <a:r>
              <a:rPr lang="en-US" sz="2000" dirty="0" err="1"/>
              <a:t>F.O.Licht</a:t>
            </a:r>
            <a:r>
              <a:rPr lang="en-US" sz="2000" dirty="0"/>
              <a:t> and FOASTAT data to split ‘new’ sector</a:t>
            </a:r>
          </a:p>
          <a:p>
            <a:pPr>
              <a:spcAft>
                <a:spcPts val="1800"/>
              </a:spcAft>
            </a:pPr>
            <a:r>
              <a:rPr lang="en-US" sz="2000" dirty="0"/>
              <a:t>	+ OECD labor productivity and regional GDP growth projections</a:t>
            </a:r>
          </a:p>
          <a:p>
            <a:pPr>
              <a:spcAft>
                <a:spcPts val="1800"/>
              </a:spcAft>
            </a:pPr>
            <a:endParaRPr lang="en-US" sz="2000" dirty="0"/>
          </a:p>
          <a:p>
            <a:pPr>
              <a:spcAft>
                <a:spcPts val="1800"/>
              </a:spcAft>
            </a:pPr>
            <a:r>
              <a:rPr lang="en-US" sz="2000" dirty="0"/>
              <a:t> Fossil fuel subsidies: GTAP9.2es integrating pre-tax consumption FFS (</a:t>
            </a:r>
            <a:r>
              <a:rPr lang="en-US" dirty="0" err="1"/>
              <a:t>Chepeliev</a:t>
            </a:r>
            <a:r>
              <a:rPr lang="en-US" dirty="0"/>
              <a:t> et al, 2018</a:t>
            </a:r>
            <a:r>
              <a:rPr lang="en-US" sz="2000" dirty="0"/>
              <a:t>)</a:t>
            </a:r>
          </a:p>
          <a:p>
            <a:pPr>
              <a:spcAft>
                <a:spcPts val="1800"/>
              </a:spcAft>
            </a:pPr>
            <a:r>
              <a:rPr lang="en-US" sz="2000" dirty="0"/>
              <a:t>	=&gt; Based on IMF estimates derived using the price-gap approach</a:t>
            </a:r>
          </a:p>
          <a:p>
            <a:pPr lvl="4" indent="0">
              <a:spcAft>
                <a:spcPts val="1800"/>
              </a:spcAft>
              <a:buNone/>
            </a:pPr>
            <a:r>
              <a:rPr lang="en-US" sz="2000" dirty="0"/>
              <a:t>	+ Check based on 2021 IMF updated database = Smallest of the two</a:t>
            </a:r>
          </a:p>
          <a:p>
            <a:pPr lvl="1" indent="0">
              <a:spcAft>
                <a:spcPts val="1800"/>
              </a:spcAft>
              <a:buNone/>
            </a:pPr>
            <a:r>
              <a:rPr lang="en-US" sz="2000" dirty="0"/>
              <a:t>		=&gt; ‘Most’ conservative estimates of consumption FFS for 4 sectors/products </a:t>
            </a:r>
          </a:p>
          <a:p>
            <a:pPr lvl="1" indent="0">
              <a:spcAft>
                <a:spcPts val="1800"/>
              </a:spcAft>
              <a:buNone/>
            </a:pPr>
            <a:r>
              <a:rPr lang="en-US" sz="2000" dirty="0"/>
              <a:t>			i.e. Motor gasoline, diesel, natural gas, and electricity</a:t>
            </a:r>
          </a:p>
          <a:p>
            <a:endParaRPr lang="de-CH" dirty="0"/>
          </a:p>
          <a:p>
            <a:endParaRPr lang="de-CH" dirty="0"/>
          </a:p>
        </p:txBody>
      </p:sp>
    </p:spTree>
    <p:extLst>
      <p:ext uri="{BB962C8B-B14F-4D97-AF65-F5344CB8AC3E}">
        <p14:creationId xmlns:p14="http://schemas.microsoft.com/office/powerpoint/2010/main" val="3436266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dirty="0"/>
              <a:t>Scenarios</a:t>
            </a:r>
            <a:endParaRPr lang="de-CH" dirty="0"/>
          </a:p>
        </p:txBody>
      </p:sp>
      <p:sp>
        <p:nvSpPr>
          <p:cNvPr id="4" name="Datumsplatzhalter 3"/>
          <p:cNvSpPr>
            <a:spLocks noGrp="1"/>
          </p:cNvSpPr>
          <p:nvPr>
            <p:ph type="dt" sz="half" idx="10"/>
          </p:nvPr>
        </p:nvSpPr>
        <p:spPr/>
        <p:txBody>
          <a:bodyPr/>
          <a:lstStyle/>
          <a:p>
            <a:r>
              <a:rPr lang="en-US" dirty="0"/>
              <a:t>The Interplay of Agriculture, Environmental and Energy Policies</a:t>
            </a:r>
            <a:endParaRPr lang="en-GB" dirty="0"/>
          </a:p>
        </p:txBody>
      </p:sp>
      <p:sp>
        <p:nvSpPr>
          <p:cNvPr id="5" name="Fußzeilenplatzhalter 4"/>
          <p:cNvSpPr>
            <a:spLocks noGrp="1"/>
          </p:cNvSpPr>
          <p:nvPr>
            <p:ph type="ftr" sz="quarter" idx="11"/>
          </p:nvPr>
        </p:nvSpPr>
        <p:spPr/>
        <p:txBody>
          <a:bodyPr/>
          <a:lstStyle/>
          <a:p>
            <a:pPr algn="r"/>
            <a:r>
              <a:rPr lang="en-GB"/>
              <a:t>University of Basel</a:t>
            </a:r>
            <a:endParaRPr lang="en-GB" dirty="0"/>
          </a:p>
        </p:txBody>
      </p:sp>
      <p:sp>
        <p:nvSpPr>
          <p:cNvPr id="6" name="Foliennummernplatzhalter 5"/>
          <p:cNvSpPr>
            <a:spLocks noGrp="1"/>
          </p:cNvSpPr>
          <p:nvPr>
            <p:ph type="sldNum" sz="quarter" idx="12"/>
          </p:nvPr>
        </p:nvSpPr>
        <p:spPr/>
        <p:txBody>
          <a:bodyPr/>
          <a:lstStyle/>
          <a:p>
            <a:fld id="{B3811826-9277-4232-A2B5-17D05DFC7392}" type="slidenum">
              <a:rPr lang="de-CH" smtClean="0"/>
              <a:pPr/>
              <a:t>7</a:t>
            </a:fld>
            <a:endParaRPr lang="de-CH" dirty="0"/>
          </a:p>
        </p:txBody>
      </p:sp>
      <p:cxnSp>
        <p:nvCxnSpPr>
          <p:cNvPr id="10" name="Gerade Verbindung 7"/>
          <p:cNvCxnSpPr/>
          <p:nvPr/>
        </p:nvCxnSpPr>
        <p:spPr>
          <a:xfrm>
            <a:off x="334800"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7" name="Inhaltsplatzhalter 2">
            <a:extLst>
              <a:ext uri="{FF2B5EF4-FFF2-40B4-BE49-F238E27FC236}">
                <a16:creationId xmlns:a16="http://schemas.microsoft.com/office/drawing/2014/main" id="{B3628ACA-E417-4738-B81B-ABAE0B3E66C4}"/>
              </a:ext>
            </a:extLst>
          </p:cNvPr>
          <p:cNvSpPr txBox="1">
            <a:spLocks/>
          </p:cNvSpPr>
          <p:nvPr/>
        </p:nvSpPr>
        <p:spPr>
          <a:xfrm>
            <a:off x="616638" y="1538598"/>
            <a:ext cx="10585176" cy="4148053"/>
          </a:xfrm>
          <a:prstGeom prst="rect">
            <a:avLst/>
          </a:prstGeom>
        </p:spPr>
        <p:txBody>
          <a:bodyPr vert="horz" lIns="0" tIns="0" rIns="0" bIns="0" rtlCol="0">
            <a:noAutofit/>
          </a:bodyPr>
          <a:lstStyle>
            <a:lvl1pPr marL="0" indent="0" algn="l" defTabSz="914400" rtl="0" eaLnBrk="1" latinLnBrk="0" hangingPunct="1">
              <a:lnSpc>
                <a:spcPts val="2200"/>
              </a:lnSpc>
              <a:spcBef>
                <a:spcPts val="0"/>
              </a:spcBef>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spcAft>
                <a:spcPts val="1500"/>
              </a:spcAft>
              <a:buAutoNum type="arabicPeriod"/>
            </a:pPr>
            <a:r>
              <a:rPr lang="en-US" sz="2000" dirty="0"/>
              <a:t>No FFSR &amp; no biofuel mandate </a:t>
            </a:r>
          </a:p>
          <a:p>
            <a:pPr lvl="1" indent="0">
              <a:spcAft>
                <a:spcPts val="1500"/>
              </a:spcAft>
              <a:buNone/>
            </a:pPr>
            <a:r>
              <a:rPr lang="en-US" sz="2000" dirty="0"/>
              <a:t>	No policy shock: Ref scenario. </a:t>
            </a:r>
          </a:p>
          <a:p>
            <a:pPr marL="457200" indent="-457200">
              <a:spcAft>
                <a:spcPts val="1500"/>
              </a:spcAft>
              <a:buAutoNum type="arabicPeriod"/>
            </a:pPr>
            <a:r>
              <a:rPr lang="en-US" sz="2000" dirty="0"/>
              <a:t>FFSR &amp; No Biofuel mandate</a:t>
            </a:r>
          </a:p>
          <a:p>
            <a:pPr lvl="1" indent="0">
              <a:spcAft>
                <a:spcPts val="1500"/>
              </a:spcAft>
              <a:buNone/>
            </a:pPr>
            <a:r>
              <a:rPr lang="en-US" sz="2000" dirty="0"/>
              <a:t>	Linear FFS phase-out </a:t>
            </a:r>
          </a:p>
          <a:p>
            <a:pPr marL="457200" indent="-457200">
              <a:spcAft>
                <a:spcPts val="1500"/>
              </a:spcAft>
              <a:buAutoNum type="arabicPeriod"/>
            </a:pPr>
            <a:r>
              <a:rPr lang="en-US" sz="2000" dirty="0"/>
              <a:t>FFSR with EU biofuel mandate</a:t>
            </a:r>
          </a:p>
          <a:p>
            <a:pPr lvl="1" indent="0">
              <a:spcAft>
                <a:spcPts val="1500"/>
              </a:spcAft>
              <a:buNone/>
            </a:pPr>
            <a:r>
              <a:rPr lang="en-US" sz="2000" dirty="0"/>
              <a:t>	Simultaneous policies</a:t>
            </a:r>
          </a:p>
          <a:p>
            <a:pPr marL="457200" indent="-457200">
              <a:spcAft>
                <a:spcPts val="1500"/>
              </a:spcAft>
              <a:buAutoNum type="arabicPeriod"/>
            </a:pPr>
            <a:r>
              <a:rPr lang="en-US" sz="2000" dirty="0"/>
              <a:t>No FFSR with EU biofuel mandate</a:t>
            </a:r>
            <a:endParaRPr lang="de-CH" sz="2000" dirty="0"/>
          </a:p>
          <a:p>
            <a:endParaRPr lang="de-CH" sz="2000" dirty="0"/>
          </a:p>
          <a:p>
            <a:endParaRPr lang="en-US" sz="2000" dirty="0"/>
          </a:p>
          <a:p>
            <a:r>
              <a:rPr lang="en-US" sz="2000" dirty="0"/>
              <a:t>EU biofuel mandate: EU regions meet the 14% of renewable energy in transport target</a:t>
            </a:r>
          </a:p>
          <a:p>
            <a:r>
              <a:rPr lang="en-US" sz="2000" dirty="0"/>
              <a:t>with maximum allowable share of biofuel according to RED. Share of conventional Biofuel increase up to 7%, palm-based biodiesel banned. </a:t>
            </a:r>
          </a:p>
        </p:txBody>
      </p:sp>
      <p:grpSp>
        <p:nvGrpSpPr>
          <p:cNvPr id="52" name="Group 51">
            <a:extLst>
              <a:ext uri="{FF2B5EF4-FFF2-40B4-BE49-F238E27FC236}">
                <a16:creationId xmlns:a16="http://schemas.microsoft.com/office/drawing/2014/main" id="{B40295F8-5CB6-470F-BF67-CC8C14C822F4}"/>
              </a:ext>
            </a:extLst>
          </p:cNvPr>
          <p:cNvGrpSpPr/>
          <p:nvPr/>
        </p:nvGrpSpPr>
        <p:grpSpPr>
          <a:xfrm>
            <a:off x="5611350" y="1268760"/>
            <a:ext cx="6019657" cy="3327243"/>
            <a:chOff x="2184760" y="598127"/>
            <a:chExt cx="9640146" cy="5328394"/>
          </a:xfrm>
        </p:grpSpPr>
        <p:grpSp>
          <p:nvGrpSpPr>
            <p:cNvPr id="53" name="Group 52">
              <a:extLst>
                <a:ext uri="{FF2B5EF4-FFF2-40B4-BE49-F238E27FC236}">
                  <a16:creationId xmlns:a16="http://schemas.microsoft.com/office/drawing/2014/main" id="{C45E0C5C-0E7B-4597-93AD-6B96433809FA}"/>
                </a:ext>
              </a:extLst>
            </p:cNvPr>
            <p:cNvGrpSpPr/>
            <p:nvPr/>
          </p:nvGrpSpPr>
          <p:grpSpPr>
            <a:xfrm>
              <a:off x="2184760" y="598127"/>
              <a:ext cx="9640146" cy="4973087"/>
              <a:chOff x="2184760" y="366217"/>
              <a:chExt cx="9640146" cy="4973087"/>
            </a:xfrm>
          </p:grpSpPr>
          <p:grpSp>
            <p:nvGrpSpPr>
              <p:cNvPr id="61" name="Group 60">
                <a:extLst>
                  <a:ext uri="{FF2B5EF4-FFF2-40B4-BE49-F238E27FC236}">
                    <a16:creationId xmlns:a16="http://schemas.microsoft.com/office/drawing/2014/main" id="{7E2079A1-97C4-4DF1-9AE3-18E21D3C7DE5}"/>
                  </a:ext>
                </a:extLst>
              </p:cNvPr>
              <p:cNvGrpSpPr/>
              <p:nvPr/>
            </p:nvGrpSpPr>
            <p:grpSpPr>
              <a:xfrm>
                <a:off x="2184760" y="366217"/>
                <a:ext cx="9640146" cy="4973087"/>
                <a:chOff x="1956161" y="366217"/>
                <a:chExt cx="9640146" cy="4973087"/>
              </a:xfrm>
            </p:grpSpPr>
            <p:grpSp>
              <p:nvGrpSpPr>
                <p:cNvPr id="63" name="Group 62">
                  <a:extLst>
                    <a:ext uri="{FF2B5EF4-FFF2-40B4-BE49-F238E27FC236}">
                      <a16:creationId xmlns:a16="http://schemas.microsoft.com/office/drawing/2014/main" id="{915463F6-90AF-4AA8-A78A-4715962FB343}"/>
                    </a:ext>
                  </a:extLst>
                </p:cNvPr>
                <p:cNvGrpSpPr/>
                <p:nvPr/>
              </p:nvGrpSpPr>
              <p:grpSpPr>
                <a:xfrm>
                  <a:off x="1956161" y="366217"/>
                  <a:ext cx="7916888" cy="4973087"/>
                  <a:chOff x="1956161" y="386096"/>
                  <a:chExt cx="7916888" cy="4973087"/>
                </a:xfrm>
              </p:grpSpPr>
              <p:cxnSp>
                <p:nvCxnSpPr>
                  <p:cNvPr id="80" name="Straight Connector 79">
                    <a:extLst>
                      <a:ext uri="{FF2B5EF4-FFF2-40B4-BE49-F238E27FC236}">
                        <a16:creationId xmlns:a16="http://schemas.microsoft.com/office/drawing/2014/main" id="{2027EEAD-0DAD-4E87-BD8E-435E9AF9B839}"/>
                      </a:ext>
                    </a:extLst>
                  </p:cNvPr>
                  <p:cNvCxnSpPr>
                    <a:cxnSpLocks/>
                  </p:cNvCxnSpPr>
                  <p:nvPr/>
                </p:nvCxnSpPr>
                <p:spPr>
                  <a:xfrm>
                    <a:off x="2527985" y="3766925"/>
                    <a:ext cx="3695014" cy="0"/>
                  </a:xfrm>
                  <a:prstGeom prst="line">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E64EFA33-EB37-44F1-8712-F3F5529922BF}"/>
                      </a:ext>
                    </a:extLst>
                  </p:cNvPr>
                  <p:cNvCxnSpPr>
                    <a:cxnSpLocks/>
                  </p:cNvCxnSpPr>
                  <p:nvPr/>
                </p:nvCxnSpPr>
                <p:spPr>
                  <a:xfrm>
                    <a:off x="2553386" y="1212932"/>
                    <a:ext cx="0" cy="3666101"/>
                  </a:xfrm>
                  <a:prstGeom prst="line">
                    <a:avLst/>
                  </a:prstGeom>
                  <a:ln w="28575"/>
                </p:spPr>
                <p:style>
                  <a:lnRef idx="1">
                    <a:schemeClr val="dk1"/>
                  </a:lnRef>
                  <a:fillRef idx="0">
                    <a:schemeClr val="dk1"/>
                  </a:fillRef>
                  <a:effectRef idx="0">
                    <a:schemeClr val="dk1"/>
                  </a:effectRef>
                  <a:fontRef idx="minor">
                    <a:schemeClr val="tx1"/>
                  </a:fontRef>
                </p:style>
              </p:cxnSp>
              <p:cxnSp>
                <p:nvCxnSpPr>
                  <p:cNvPr id="82" name="Straight Connector 81">
                    <a:extLst>
                      <a:ext uri="{FF2B5EF4-FFF2-40B4-BE49-F238E27FC236}">
                        <a16:creationId xmlns:a16="http://schemas.microsoft.com/office/drawing/2014/main" id="{F4EAEECC-783B-405C-ACE3-E7FA9A6973EB}"/>
                      </a:ext>
                    </a:extLst>
                  </p:cNvPr>
                  <p:cNvCxnSpPr>
                    <a:cxnSpLocks/>
                  </p:cNvCxnSpPr>
                  <p:nvPr/>
                </p:nvCxnSpPr>
                <p:spPr>
                  <a:xfrm flipV="1">
                    <a:off x="2546350" y="4817896"/>
                    <a:ext cx="6903043" cy="53930"/>
                  </a:xfrm>
                  <a:prstGeom prst="line">
                    <a:avLst/>
                  </a:prstGeom>
                  <a:ln w="38100"/>
                </p:spPr>
                <p:style>
                  <a:lnRef idx="1">
                    <a:schemeClr val="dk1"/>
                  </a:lnRef>
                  <a:fillRef idx="0">
                    <a:schemeClr val="dk1"/>
                  </a:fillRef>
                  <a:effectRef idx="0">
                    <a:schemeClr val="dk1"/>
                  </a:effectRef>
                  <a:fontRef idx="minor">
                    <a:schemeClr val="tx1"/>
                  </a:fontRef>
                </p:style>
              </p:cxnSp>
              <p:cxnSp>
                <p:nvCxnSpPr>
                  <p:cNvPr id="83" name="Straight Connector 82">
                    <a:extLst>
                      <a:ext uri="{FF2B5EF4-FFF2-40B4-BE49-F238E27FC236}">
                        <a16:creationId xmlns:a16="http://schemas.microsoft.com/office/drawing/2014/main" id="{F6AAF42B-E59E-4FBD-8C9A-86BB8E69807A}"/>
                      </a:ext>
                    </a:extLst>
                  </p:cNvPr>
                  <p:cNvCxnSpPr>
                    <a:cxnSpLocks/>
                  </p:cNvCxnSpPr>
                  <p:nvPr/>
                </p:nvCxnSpPr>
                <p:spPr>
                  <a:xfrm>
                    <a:off x="2546350" y="3766925"/>
                    <a:ext cx="6806373" cy="0"/>
                  </a:xfrm>
                  <a:prstGeom prst="line">
                    <a:avLst/>
                  </a:prstGeom>
                  <a:ln w="28575">
                    <a:solidFill>
                      <a:schemeClr val="accent1"/>
                    </a:solidFill>
                    <a:prstDash val="dash"/>
                  </a:ln>
                </p:spPr>
                <p:style>
                  <a:lnRef idx="1">
                    <a:schemeClr val="dk1"/>
                  </a:lnRef>
                  <a:fillRef idx="0">
                    <a:schemeClr val="dk1"/>
                  </a:fillRef>
                  <a:effectRef idx="0">
                    <a:schemeClr val="dk1"/>
                  </a:effectRef>
                  <a:fontRef idx="minor">
                    <a:schemeClr val="tx1"/>
                  </a:fontRef>
                </p:style>
              </p:cxnSp>
              <p:sp>
                <p:nvSpPr>
                  <p:cNvPr id="84" name="TextBox 83">
                    <a:extLst>
                      <a:ext uri="{FF2B5EF4-FFF2-40B4-BE49-F238E27FC236}">
                        <a16:creationId xmlns:a16="http://schemas.microsoft.com/office/drawing/2014/main" id="{30897786-B7BD-4332-BCE7-A4DAB59E9CF2}"/>
                      </a:ext>
                    </a:extLst>
                  </p:cNvPr>
                  <p:cNvSpPr txBox="1"/>
                  <p:nvPr/>
                </p:nvSpPr>
                <p:spPr>
                  <a:xfrm>
                    <a:off x="2355850" y="4915584"/>
                    <a:ext cx="3067049" cy="443599"/>
                  </a:xfrm>
                  <a:prstGeom prst="rect">
                    <a:avLst/>
                  </a:prstGeom>
                  <a:noFill/>
                </p:spPr>
                <p:txBody>
                  <a:bodyPr wrap="square" rtlCol="0">
                    <a:spAutoFit/>
                  </a:bodyPr>
                  <a:lstStyle/>
                  <a:p>
                    <a:r>
                      <a:rPr lang="en-US" sz="1200" dirty="0"/>
                      <a:t>2011</a:t>
                    </a:r>
                  </a:p>
                </p:txBody>
              </p:sp>
              <p:sp>
                <p:nvSpPr>
                  <p:cNvPr id="85" name="TextBox 84">
                    <a:extLst>
                      <a:ext uri="{FF2B5EF4-FFF2-40B4-BE49-F238E27FC236}">
                        <a16:creationId xmlns:a16="http://schemas.microsoft.com/office/drawing/2014/main" id="{D22DE354-433E-4014-97A3-BBE8BA0347B5}"/>
                      </a:ext>
                    </a:extLst>
                  </p:cNvPr>
                  <p:cNvSpPr txBox="1"/>
                  <p:nvPr/>
                </p:nvSpPr>
                <p:spPr>
                  <a:xfrm>
                    <a:off x="1959705" y="386096"/>
                    <a:ext cx="3067049" cy="443599"/>
                  </a:xfrm>
                  <a:prstGeom prst="rect">
                    <a:avLst/>
                  </a:prstGeom>
                  <a:noFill/>
                </p:spPr>
                <p:txBody>
                  <a:bodyPr wrap="square" rtlCol="0">
                    <a:spAutoFit/>
                  </a:bodyPr>
                  <a:lstStyle/>
                  <a:p>
                    <a:r>
                      <a:rPr lang="en-US" sz="1200" dirty="0"/>
                      <a:t>Tax rates</a:t>
                    </a:r>
                  </a:p>
                </p:txBody>
              </p:sp>
              <p:cxnSp>
                <p:nvCxnSpPr>
                  <p:cNvPr id="86" name="Straight Connector 85">
                    <a:extLst>
                      <a:ext uri="{FF2B5EF4-FFF2-40B4-BE49-F238E27FC236}">
                        <a16:creationId xmlns:a16="http://schemas.microsoft.com/office/drawing/2014/main" id="{E85A9860-F104-401D-BC7C-BEA2E16A8FE5}"/>
                      </a:ext>
                    </a:extLst>
                  </p:cNvPr>
                  <p:cNvCxnSpPr>
                    <a:cxnSpLocks/>
                  </p:cNvCxnSpPr>
                  <p:nvPr/>
                </p:nvCxnSpPr>
                <p:spPr>
                  <a:xfrm flipV="1">
                    <a:off x="2546350" y="2019847"/>
                    <a:ext cx="6479387" cy="0"/>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sp>
                <p:nvSpPr>
                  <p:cNvPr id="87" name="TextBox 86">
                    <a:extLst>
                      <a:ext uri="{FF2B5EF4-FFF2-40B4-BE49-F238E27FC236}">
                        <a16:creationId xmlns:a16="http://schemas.microsoft.com/office/drawing/2014/main" id="{2A03FE32-EC40-4337-9469-DE49DBD903B5}"/>
                      </a:ext>
                    </a:extLst>
                  </p:cNvPr>
                  <p:cNvSpPr txBox="1"/>
                  <p:nvPr/>
                </p:nvSpPr>
                <p:spPr>
                  <a:xfrm>
                    <a:off x="9025738" y="4915584"/>
                    <a:ext cx="847311" cy="443599"/>
                  </a:xfrm>
                  <a:prstGeom prst="rect">
                    <a:avLst/>
                  </a:prstGeom>
                  <a:noFill/>
                </p:spPr>
                <p:txBody>
                  <a:bodyPr wrap="square" rtlCol="0">
                    <a:spAutoFit/>
                  </a:bodyPr>
                  <a:lstStyle/>
                  <a:p>
                    <a:r>
                      <a:rPr lang="en-US" sz="1200" dirty="0"/>
                      <a:t>2030</a:t>
                    </a:r>
                  </a:p>
                </p:txBody>
              </p:sp>
              <p:sp>
                <p:nvSpPr>
                  <p:cNvPr id="88" name="TextBox 87">
                    <a:extLst>
                      <a:ext uri="{FF2B5EF4-FFF2-40B4-BE49-F238E27FC236}">
                        <a16:creationId xmlns:a16="http://schemas.microsoft.com/office/drawing/2014/main" id="{11E80C35-3C2C-441A-8002-4D46B803BD70}"/>
                      </a:ext>
                    </a:extLst>
                  </p:cNvPr>
                  <p:cNvSpPr txBox="1"/>
                  <p:nvPr/>
                </p:nvSpPr>
                <p:spPr>
                  <a:xfrm>
                    <a:off x="5906532" y="4903189"/>
                    <a:ext cx="970999" cy="443599"/>
                  </a:xfrm>
                  <a:prstGeom prst="rect">
                    <a:avLst/>
                  </a:prstGeom>
                  <a:noFill/>
                </p:spPr>
                <p:txBody>
                  <a:bodyPr wrap="square" rtlCol="0">
                    <a:spAutoFit/>
                  </a:bodyPr>
                  <a:lstStyle/>
                  <a:p>
                    <a:r>
                      <a:rPr lang="en-US" sz="1200" dirty="0"/>
                      <a:t>2022</a:t>
                    </a:r>
                  </a:p>
                </p:txBody>
              </p:sp>
              <p:cxnSp>
                <p:nvCxnSpPr>
                  <p:cNvPr id="89" name="Straight Connector 88">
                    <a:extLst>
                      <a:ext uri="{FF2B5EF4-FFF2-40B4-BE49-F238E27FC236}">
                        <a16:creationId xmlns:a16="http://schemas.microsoft.com/office/drawing/2014/main" id="{CD4C7399-9127-458A-9EF9-4275EBE3E216}"/>
                      </a:ext>
                    </a:extLst>
                  </p:cNvPr>
                  <p:cNvCxnSpPr>
                    <a:cxnSpLocks/>
                  </p:cNvCxnSpPr>
                  <p:nvPr/>
                </p:nvCxnSpPr>
                <p:spPr>
                  <a:xfrm flipV="1">
                    <a:off x="6208181" y="3525353"/>
                    <a:ext cx="0" cy="22860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281B5B3C-CCD9-4E1B-BDF5-D5DD7D5FA88D}"/>
                      </a:ext>
                    </a:extLst>
                  </p:cNvPr>
                  <p:cNvCxnSpPr>
                    <a:cxnSpLocks/>
                  </p:cNvCxnSpPr>
                  <p:nvPr/>
                </p:nvCxnSpPr>
                <p:spPr>
                  <a:xfrm flipH="1">
                    <a:off x="6197242" y="3534878"/>
                    <a:ext cx="40039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4537E00F-6C11-4506-8AA2-E7DAB3321064}"/>
                      </a:ext>
                    </a:extLst>
                  </p:cNvPr>
                  <p:cNvSpPr txBox="1"/>
                  <p:nvPr/>
                </p:nvSpPr>
                <p:spPr>
                  <a:xfrm>
                    <a:off x="1956161" y="1760343"/>
                    <a:ext cx="599456" cy="443599"/>
                  </a:xfrm>
                  <a:prstGeom prst="rect">
                    <a:avLst/>
                  </a:prstGeom>
                  <a:noFill/>
                </p:spPr>
                <p:txBody>
                  <a:bodyPr wrap="square" rtlCol="0">
                    <a:spAutoFit/>
                  </a:bodyPr>
                  <a:lstStyle/>
                  <a:p>
                    <a:r>
                      <a:rPr lang="en-US" sz="1200" dirty="0"/>
                      <a:t>T</a:t>
                    </a:r>
                    <a:r>
                      <a:rPr lang="en-US" sz="1200" baseline="-25000" dirty="0"/>
                      <a:t>2</a:t>
                    </a:r>
                    <a:endParaRPr lang="en-US" sz="1200" dirty="0"/>
                  </a:p>
                </p:txBody>
              </p:sp>
              <p:cxnSp>
                <p:nvCxnSpPr>
                  <p:cNvPr id="92" name="Straight Connector 91">
                    <a:extLst>
                      <a:ext uri="{FF2B5EF4-FFF2-40B4-BE49-F238E27FC236}">
                        <a16:creationId xmlns:a16="http://schemas.microsoft.com/office/drawing/2014/main" id="{07BBB2C3-7B83-4190-9813-3838E661F9B0}"/>
                      </a:ext>
                    </a:extLst>
                  </p:cNvPr>
                  <p:cNvCxnSpPr/>
                  <p:nvPr/>
                </p:nvCxnSpPr>
                <p:spPr>
                  <a:xfrm flipV="1">
                    <a:off x="2553386" y="4797286"/>
                    <a:ext cx="0" cy="184558"/>
                  </a:xfrm>
                  <a:prstGeom prst="line">
                    <a:avLst/>
                  </a:prstGeom>
                  <a:ln w="28575"/>
                </p:spPr>
                <p:style>
                  <a:lnRef idx="1">
                    <a:schemeClr val="dk1"/>
                  </a:lnRef>
                  <a:fillRef idx="0">
                    <a:schemeClr val="dk1"/>
                  </a:fillRef>
                  <a:effectRef idx="0">
                    <a:schemeClr val="dk1"/>
                  </a:effectRef>
                  <a:fontRef idx="minor">
                    <a:schemeClr val="tx1"/>
                  </a:fontRef>
                </p:style>
              </p:cxnSp>
              <p:cxnSp>
                <p:nvCxnSpPr>
                  <p:cNvPr id="93" name="Straight Connector 92">
                    <a:extLst>
                      <a:ext uri="{FF2B5EF4-FFF2-40B4-BE49-F238E27FC236}">
                        <a16:creationId xmlns:a16="http://schemas.microsoft.com/office/drawing/2014/main" id="{99EE9273-7E9E-439C-ACFF-ABB40D14C730}"/>
                      </a:ext>
                    </a:extLst>
                  </p:cNvPr>
                  <p:cNvCxnSpPr>
                    <a:cxnSpLocks/>
                  </p:cNvCxnSpPr>
                  <p:nvPr/>
                </p:nvCxnSpPr>
                <p:spPr>
                  <a:xfrm flipV="1">
                    <a:off x="6222999" y="4831609"/>
                    <a:ext cx="0" cy="124924"/>
                  </a:xfrm>
                  <a:prstGeom prst="line">
                    <a:avLst/>
                  </a:prstGeom>
                  <a:ln w="28575"/>
                </p:spPr>
                <p:style>
                  <a:lnRef idx="1">
                    <a:schemeClr val="dk1"/>
                  </a:lnRef>
                  <a:fillRef idx="0">
                    <a:schemeClr val="dk1"/>
                  </a:fillRef>
                  <a:effectRef idx="0">
                    <a:schemeClr val="dk1"/>
                  </a:effectRef>
                  <a:fontRef idx="minor">
                    <a:schemeClr val="tx1"/>
                  </a:fontRef>
                </p:style>
              </p:cxnSp>
              <p:cxnSp>
                <p:nvCxnSpPr>
                  <p:cNvPr id="94" name="Straight Connector 93">
                    <a:extLst>
                      <a:ext uri="{FF2B5EF4-FFF2-40B4-BE49-F238E27FC236}">
                        <a16:creationId xmlns:a16="http://schemas.microsoft.com/office/drawing/2014/main" id="{05E257B9-9E4A-4234-8735-3FF552513CAE}"/>
                      </a:ext>
                    </a:extLst>
                  </p:cNvPr>
                  <p:cNvCxnSpPr>
                    <a:cxnSpLocks/>
                  </p:cNvCxnSpPr>
                  <p:nvPr/>
                </p:nvCxnSpPr>
                <p:spPr>
                  <a:xfrm flipV="1">
                    <a:off x="9436652" y="4811733"/>
                    <a:ext cx="0" cy="124924"/>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64" name="Straight Connector 63">
                  <a:extLst>
                    <a:ext uri="{FF2B5EF4-FFF2-40B4-BE49-F238E27FC236}">
                      <a16:creationId xmlns:a16="http://schemas.microsoft.com/office/drawing/2014/main" id="{DDE9B16A-28A3-40AC-9599-E20F68677C3C}"/>
                    </a:ext>
                  </a:extLst>
                </p:cNvPr>
                <p:cNvCxnSpPr>
                  <a:cxnSpLocks/>
                </p:cNvCxnSpPr>
                <p:nvPr/>
              </p:nvCxnSpPr>
              <p:spPr>
                <a:xfrm flipV="1">
                  <a:off x="6600825" y="3295925"/>
                  <a:ext cx="0" cy="23522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52A59B8-8453-462B-B768-87574662B6E4}"/>
                    </a:ext>
                  </a:extLst>
                </p:cNvPr>
                <p:cNvCxnSpPr>
                  <a:cxnSpLocks/>
                </p:cNvCxnSpPr>
                <p:nvPr/>
              </p:nvCxnSpPr>
              <p:spPr>
                <a:xfrm flipH="1">
                  <a:off x="6589886" y="3305450"/>
                  <a:ext cx="40039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8E842B3-A8B0-4418-834C-A31260C9C83B}"/>
                    </a:ext>
                  </a:extLst>
                </p:cNvPr>
                <p:cNvCxnSpPr>
                  <a:cxnSpLocks/>
                </p:cNvCxnSpPr>
                <p:nvPr/>
              </p:nvCxnSpPr>
              <p:spPr>
                <a:xfrm flipV="1">
                  <a:off x="6994866" y="3083200"/>
                  <a:ext cx="0" cy="23522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F5296731-0E72-4A9F-9279-C35A9C749AB1}"/>
                    </a:ext>
                  </a:extLst>
                </p:cNvPr>
                <p:cNvCxnSpPr>
                  <a:cxnSpLocks/>
                </p:cNvCxnSpPr>
                <p:nvPr/>
              </p:nvCxnSpPr>
              <p:spPr>
                <a:xfrm flipH="1">
                  <a:off x="6983927" y="3092725"/>
                  <a:ext cx="40039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2356A4D-BFEB-4C87-BDCC-CDAAB96AA90A}"/>
                    </a:ext>
                  </a:extLst>
                </p:cNvPr>
                <p:cNvCxnSpPr>
                  <a:cxnSpLocks/>
                </p:cNvCxnSpPr>
                <p:nvPr/>
              </p:nvCxnSpPr>
              <p:spPr>
                <a:xfrm flipV="1">
                  <a:off x="7385732" y="2870475"/>
                  <a:ext cx="0" cy="23522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FC31D4C2-C02C-4CFD-A87D-A2DAE12F57DE}"/>
                    </a:ext>
                  </a:extLst>
                </p:cNvPr>
                <p:cNvCxnSpPr>
                  <a:cxnSpLocks/>
                </p:cNvCxnSpPr>
                <p:nvPr/>
              </p:nvCxnSpPr>
              <p:spPr>
                <a:xfrm flipH="1">
                  <a:off x="7374793" y="2880000"/>
                  <a:ext cx="40039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900D3F9-C7D7-4EC6-B398-2749F537FDDB}"/>
                    </a:ext>
                  </a:extLst>
                </p:cNvPr>
                <p:cNvCxnSpPr>
                  <a:cxnSpLocks/>
                </p:cNvCxnSpPr>
                <p:nvPr/>
              </p:nvCxnSpPr>
              <p:spPr>
                <a:xfrm flipV="1">
                  <a:off x="7776598" y="2657750"/>
                  <a:ext cx="0" cy="23522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DB9110B-3188-45C8-8FBD-B411B9B4A9FD}"/>
                    </a:ext>
                  </a:extLst>
                </p:cNvPr>
                <p:cNvCxnSpPr>
                  <a:cxnSpLocks/>
                </p:cNvCxnSpPr>
                <p:nvPr/>
              </p:nvCxnSpPr>
              <p:spPr>
                <a:xfrm flipH="1">
                  <a:off x="7765659" y="2667275"/>
                  <a:ext cx="40039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9D67D3A9-31A0-4CDA-9883-A233FCC3FA01}"/>
                    </a:ext>
                  </a:extLst>
                </p:cNvPr>
                <p:cNvCxnSpPr>
                  <a:cxnSpLocks/>
                </p:cNvCxnSpPr>
                <p:nvPr/>
              </p:nvCxnSpPr>
              <p:spPr>
                <a:xfrm flipV="1">
                  <a:off x="8150225" y="2432325"/>
                  <a:ext cx="0" cy="23522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018FF951-B976-46B0-B262-69CA3584FD73}"/>
                    </a:ext>
                  </a:extLst>
                </p:cNvPr>
                <p:cNvCxnSpPr>
                  <a:cxnSpLocks/>
                </p:cNvCxnSpPr>
                <p:nvPr/>
              </p:nvCxnSpPr>
              <p:spPr>
                <a:xfrm flipH="1">
                  <a:off x="8139286" y="2441850"/>
                  <a:ext cx="40039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9A6F562-DA24-4F9E-99E9-71BD711077D1}"/>
                    </a:ext>
                  </a:extLst>
                </p:cNvPr>
                <p:cNvCxnSpPr>
                  <a:cxnSpLocks/>
                </p:cNvCxnSpPr>
                <p:nvPr/>
              </p:nvCxnSpPr>
              <p:spPr>
                <a:xfrm flipV="1">
                  <a:off x="8531225" y="2219600"/>
                  <a:ext cx="0" cy="23522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3745161-0873-4C50-BAB9-B7DF052042F9}"/>
                    </a:ext>
                  </a:extLst>
                </p:cNvPr>
                <p:cNvCxnSpPr>
                  <a:cxnSpLocks/>
                </p:cNvCxnSpPr>
                <p:nvPr/>
              </p:nvCxnSpPr>
              <p:spPr>
                <a:xfrm flipH="1">
                  <a:off x="8520286" y="2229125"/>
                  <a:ext cx="40039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C42ED4E-AABF-4033-8775-905A8D7D0EE3}"/>
                    </a:ext>
                  </a:extLst>
                </p:cNvPr>
                <p:cNvCxnSpPr>
                  <a:cxnSpLocks/>
                </p:cNvCxnSpPr>
                <p:nvPr/>
              </p:nvCxnSpPr>
              <p:spPr>
                <a:xfrm flipV="1">
                  <a:off x="8909050" y="1991000"/>
                  <a:ext cx="0" cy="23522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AE98608-F449-489A-92BB-9C4385E97DCA}"/>
                    </a:ext>
                  </a:extLst>
                </p:cNvPr>
                <p:cNvCxnSpPr>
                  <a:cxnSpLocks/>
                </p:cNvCxnSpPr>
                <p:nvPr/>
              </p:nvCxnSpPr>
              <p:spPr>
                <a:xfrm flipH="1">
                  <a:off x="8898112" y="2000525"/>
                  <a:ext cx="315463"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78" name="Right Brace 77">
                  <a:extLst>
                    <a:ext uri="{FF2B5EF4-FFF2-40B4-BE49-F238E27FC236}">
                      <a16:creationId xmlns:a16="http://schemas.microsoft.com/office/drawing/2014/main" id="{46191260-6B14-4AC7-BEFE-3F3FE9794B85}"/>
                    </a:ext>
                  </a:extLst>
                </p:cNvPr>
                <p:cNvSpPr/>
                <p:nvPr/>
              </p:nvSpPr>
              <p:spPr>
                <a:xfrm>
                  <a:off x="9286875" y="2067903"/>
                  <a:ext cx="797808" cy="1612425"/>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1200"/>
                </a:p>
              </p:txBody>
            </p:sp>
            <p:sp>
              <p:nvSpPr>
                <p:cNvPr id="79" name="Rectangle 78">
                  <a:extLst>
                    <a:ext uri="{FF2B5EF4-FFF2-40B4-BE49-F238E27FC236}">
                      <a16:creationId xmlns:a16="http://schemas.microsoft.com/office/drawing/2014/main" id="{A28E1982-8761-41FC-8A06-E29951586783}"/>
                    </a:ext>
                  </a:extLst>
                </p:cNvPr>
                <p:cNvSpPr/>
                <p:nvPr/>
              </p:nvSpPr>
              <p:spPr>
                <a:xfrm>
                  <a:off x="10084683" y="2657751"/>
                  <a:ext cx="1511624" cy="450376"/>
                </a:xfrm>
                <a:prstGeom prst="rect">
                  <a:avLst/>
                </a:prstGeom>
              </p:spPr>
              <p:txBody>
                <a:bodyPr wrap="none">
                  <a:spAutoFit/>
                </a:bodyPr>
                <a:lstStyle/>
                <a:p>
                  <a:pPr>
                    <a:lnSpc>
                      <a:spcPct val="107000"/>
                    </a:lnSpc>
                    <a:spcAft>
                      <a:spcPts val="800"/>
                    </a:spcAft>
                  </a:pPr>
                  <a:r>
                    <a:rPr lang="en-US" sz="1200" dirty="0">
                      <a:latin typeface="Calibri" panose="020F0502020204030204" pitchFamily="34" charset="0"/>
                      <a:ea typeface="Calibri" panose="020F0502020204030204" pitchFamily="34" charset="0"/>
                      <a:cs typeface="Arial" panose="020B0604020202020204" pitchFamily="34" charset="0"/>
                    </a:rPr>
                    <a:t>Subsidy rate</a:t>
                  </a:r>
                </a:p>
              </p:txBody>
            </p:sp>
          </p:grpSp>
          <p:cxnSp>
            <p:nvCxnSpPr>
              <p:cNvPr id="62" name="Straight Arrow Connector 61">
                <a:extLst>
                  <a:ext uri="{FF2B5EF4-FFF2-40B4-BE49-F238E27FC236}">
                    <a16:creationId xmlns:a16="http://schemas.microsoft.com/office/drawing/2014/main" id="{0988E3D7-D823-4628-BB38-2E81104AEC53}"/>
                  </a:ext>
                </a:extLst>
              </p:cNvPr>
              <p:cNvCxnSpPr/>
              <p:nvPr/>
            </p:nvCxnSpPr>
            <p:spPr>
              <a:xfrm flipV="1">
                <a:off x="2781985" y="844033"/>
                <a:ext cx="0" cy="58093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sp>
          <p:nvSpPr>
            <p:cNvPr id="54" name="TextBox 53">
              <a:extLst>
                <a:ext uri="{FF2B5EF4-FFF2-40B4-BE49-F238E27FC236}">
                  <a16:creationId xmlns:a16="http://schemas.microsoft.com/office/drawing/2014/main" id="{C4A70637-A0F0-476A-80EE-9BA6090DAEBE}"/>
                </a:ext>
              </a:extLst>
            </p:cNvPr>
            <p:cNvSpPr txBox="1"/>
            <p:nvPr/>
          </p:nvSpPr>
          <p:spPr>
            <a:xfrm>
              <a:off x="2200016" y="3712765"/>
              <a:ext cx="599456" cy="443598"/>
            </a:xfrm>
            <a:prstGeom prst="rect">
              <a:avLst/>
            </a:prstGeom>
            <a:noFill/>
          </p:spPr>
          <p:txBody>
            <a:bodyPr wrap="square" rtlCol="0">
              <a:spAutoFit/>
            </a:bodyPr>
            <a:lstStyle/>
            <a:p>
              <a:r>
                <a:rPr lang="en-US" sz="1200" dirty="0"/>
                <a:t>T</a:t>
              </a:r>
              <a:r>
                <a:rPr lang="en-US" sz="1200" baseline="-25000" dirty="0"/>
                <a:t>1</a:t>
              </a:r>
              <a:endParaRPr lang="en-US" sz="1200" dirty="0"/>
            </a:p>
          </p:txBody>
        </p:sp>
        <p:cxnSp>
          <p:nvCxnSpPr>
            <p:cNvPr id="55" name="Straight Connector 54">
              <a:extLst>
                <a:ext uri="{FF2B5EF4-FFF2-40B4-BE49-F238E27FC236}">
                  <a16:creationId xmlns:a16="http://schemas.microsoft.com/office/drawing/2014/main" id="{4CFC9777-316A-4A9C-A384-9767A026FA14}"/>
                </a:ext>
              </a:extLst>
            </p:cNvPr>
            <p:cNvCxnSpPr>
              <a:cxnSpLocks/>
            </p:cNvCxnSpPr>
            <p:nvPr/>
          </p:nvCxnSpPr>
          <p:spPr>
            <a:xfrm>
              <a:off x="7458520" y="5810192"/>
              <a:ext cx="88265" cy="0"/>
            </a:xfrm>
            <a:prstGeom prst="line">
              <a:avLst/>
            </a:prstGeom>
            <a:ln w="28575">
              <a:solidFill>
                <a:schemeClr val="accent1"/>
              </a:solidFill>
              <a:prstDash val="sysDot"/>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DDC34E11-21D8-4FC9-8261-9B50649C9A8A}"/>
                </a:ext>
              </a:extLst>
            </p:cNvPr>
            <p:cNvCxnSpPr>
              <a:cxnSpLocks/>
            </p:cNvCxnSpPr>
            <p:nvPr/>
          </p:nvCxnSpPr>
          <p:spPr>
            <a:xfrm flipH="1">
              <a:off x="5255354" y="5823945"/>
              <a:ext cx="88265"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E8A9C7F5-CD59-4BF4-91FD-4A963CA30B0E}"/>
                </a:ext>
              </a:extLst>
            </p:cNvPr>
            <p:cNvCxnSpPr>
              <a:cxnSpLocks/>
            </p:cNvCxnSpPr>
            <p:nvPr/>
          </p:nvCxnSpPr>
          <p:spPr>
            <a:xfrm flipV="1">
              <a:off x="2886679" y="5792500"/>
              <a:ext cx="88265" cy="0"/>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sp>
          <p:nvSpPr>
            <p:cNvPr id="58" name="TextBox 10">
              <a:extLst>
                <a:ext uri="{FF2B5EF4-FFF2-40B4-BE49-F238E27FC236}">
                  <a16:creationId xmlns:a16="http://schemas.microsoft.com/office/drawing/2014/main" id="{2C5E2E25-FC88-4667-9F17-49D671E2ACD3}"/>
                </a:ext>
              </a:extLst>
            </p:cNvPr>
            <p:cNvSpPr txBox="1"/>
            <p:nvPr/>
          </p:nvSpPr>
          <p:spPr>
            <a:xfrm>
              <a:off x="2974944" y="5678096"/>
              <a:ext cx="2240915" cy="234950"/>
            </a:xfrm>
            <a:prstGeom prst="rect">
              <a:avLst/>
            </a:prstGeom>
            <a:noFill/>
          </p:spPr>
          <p:txBody>
            <a:bodyPr wrap="square" rtlCol="0">
              <a:noAutofit/>
            </a:bodyPr>
            <a:lstStyle/>
            <a:p>
              <a:pPr marL="0" marR="0">
                <a:spcBef>
                  <a:spcPts val="0"/>
                </a:spcBef>
                <a:spcAft>
                  <a:spcPts val="0"/>
                </a:spcAft>
              </a:pPr>
              <a:r>
                <a:rPr lang="en-US" sz="12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Tax rates after subsidy phase out</a:t>
              </a:r>
              <a:endParaRPr lang="en-US" dirty="0">
                <a:effectLst/>
                <a:latin typeface="Times New Roman" panose="02020603050405020304" pitchFamily="18" charset="0"/>
                <a:ea typeface="Times New Roman" panose="02020603050405020304" pitchFamily="18" charset="0"/>
              </a:endParaRPr>
            </a:p>
          </p:txBody>
        </p:sp>
        <p:sp>
          <p:nvSpPr>
            <p:cNvPr id="59" name="TextBox 4">
              <a:extLst>
                <a:ext uri="{FF2B5EF4-FFF2-40B4-BE49-F238E27FC236}">
                  <a16:creationId xmlns:a16="http://schemas.microsoft.com/office/drawing/2014/main" id="{72E67AFF-13EA-4B7E-A966-AFFDF613FB95}"/>
                </a:ext>
              </a:extLst>
            </p:cNvPr>
            <p:cNvSpPr txBox="1"/>
            <p:nvPr/>
          </p:nvSpPr>
          <p:spPr>
            <a:xfrm>
              <a:off x="7610602" y="5680141"/>
              <a:ext cx="3268345" cy="246380"/>
            </a:xfrm>
            <a:prstGeom prst="rect">
              <a:avLst/>
            </a:prstGeom>
            <a:noFill/>
          </p:spPr>
          <p:txBody>
            <a:bodyPr wrap="square" rtlCol="0">
              <a:noAutofit/>
            </a:bodyPr>
            <a:lstStyle/>
            <a:p>
              <a:pPr marL="0" marR="0">
                <a:spcBef>
                  <a:spcPts val="0"/>
                </a:spcBef>
                <a:spcAft>
                  <a:spcPts val="0"/>
                </a:spcAft>
              </a:pPr>
              <a:r>
                <a:rPr lang="en-US" sz="12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Tax rate before subsidy Phase out</a:t>
              </a:r>
              <a:endParaRPr lang="en-US" dirty="0">
                <a:effectLst/>
                <a:latin typeface="Times New Roman" panose="02020603050405020304" pitchFamily="18" charset="0"/>
                <a:ea typeface="Times New Roman" panose="02020603050405020304" pitchFamily="18" charset="0"/>
              </a:endParaRPr>
            </a:p>
          </p:txBody>
        </p:sp>
        <p:sp>
          <p:nvSpPr>
            <p:cNvPr id="60" name="TextBox 7">
              <a:extLst>
                <a:ext uri="{FF2B5EF4-FFF2-40B4-BE49-F238E27FC236}">
                  <a16:creationId xmlns:a16="http://schemas.microsoft.com/office/drawing/2014/main" id="{BC6F1457-DD03-4926-B4DA-F5F080F3C036}"/>
                </a:ext>
              </a:extLst>
            </p:cNvPr>
            <p:cNvSpPr txBox="1"/>
            <p:nvPr/>
          </p:nvSpPr>
          <p:spPr>
            <a:xfrm>
              <a:off x="5456799" y="5678096"/>
              <a:ext cx="1868805" cy="188210"/>
            </a:xfrm>
            <a:prstGeom prst="rect">
              <a:avLst/>
            </a:prstGeom>
            <a:noFill/>
          </p:spPr>
          <p:txBody>
            <a:bodyPr wrap="square" rtlCol="0">
              <a:noAutofit/>
            </a:bodyPr>
            <a:lstStyle/>
            <a:p>
              <a:pPr marL="0" marR="0">
                <a:spcBef>
                  <a:spcPts val="0"/>
                </a:spcBef>
                <a:spcAft>
                  <a:spcPts val="0"/>
                </a:spcAft>
              </a:pPr>
              <a:r>
                <a:rPr lang="en-US" sz="12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Subsidy phase out scenario</a:t>
              </a:r>
              <a:endParaRPr lang="en-US" dirty="0">
                <a:effectLst/>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2429760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9578AC2-4040-4E67-AB39-4AB7240A148C}"/>
              </a:ext>
            </a:extLst>
          </p:cNvPr>
          <p:cNvSpPr>
            <a:spLocks noGrp="1"/>
          </p:cNvSpPr>
          <p:nvPr>
            <p:ph type="title"/>
          </p:nvPr>
        </p:nvSpPr>
        <p:spPr/>
        <p:txBody>
          <a:bodyPr/>
          <a:lstStyle/>
          <a:p>
            <a:r>
              <a:rPr lang="en-US" sz="2400" dirty="0"/>
              <a:t>Fossil Fuel Subsidies </a:t>
            </a:r>
            <a:endParaRPr lang="de-CH" dirty="0"/>
          </a:p>
        </p:txBody>
      </p:sp>
      <p:sp>
        <p:nvSpPr>
          <p:cNvPr id="6" name="Titel 1"/>
          <p:cNvSpPr txBox="1">
            <a:spLocks/>
          </p:cNvSpPr>
          <p:nvPr/>
        </p:nvSpPr>
        <p:spPr>
          <a:xfrm>
            <a:off x="1752600" y="914401"/>
            <a:ext cx="8101840" cy="899783"/>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600" kern="1200">
                <a:solidFill>
                  <a:schemeClr val="tx2"/>
                </a:solidFill>
                <a:latin typeface="+mj-lt"/>
                <a:ea typeface="+mj-ea"/>
                <a:cs typeface="+mj-cs"/>
              </a:defRPr>
            </a:lvl1pPr>
          </a:lstStyle>
          <a:p>
            <a:endParaRPr lang="en-US" sz="3200" dirty="0"/>
          </a:p>
        </p:txBody>
      </p:sp>
      <p:sp>
        <p:nvSpPr>
          <p:cNvPr id="9" name="Fußzeilenplatzhalter 8">
            <a:extLst>
              <a:ext uri="{FF2B5EF4-FFF2-40B4-BE49-F238E27FC236}">
                <a16:creationId xmlns:a16="http://schemas.microsoft.com/office/drawing/2014/main" id="{9C1D575F-1326-432A-83F2-442ED0E78251}"/>
              </a:ext>
            </a:extLst>
          </p:cNvPr>
          <p:cNvSpPr>
            <a:spLocks noGrp="1"/>
          </p:cNvSpPr>
          <p:nvPr>
            <p:ph type="ftr" sz="quarter" idx="11"/>
          </p:nvPr>
        </p:nvSpPr>
        <p:spPr>
          <a:xfrm>
            <a:off x="9854440" y="6525344"/>
            <a:ext cx="1810525" cy="179282"/>
          </a:xfrm>
        </p:spPr>
        <p:txBody>
          <a:bodyPr/>
          <a:lstStyle/>
          <a:p>
            <a:pPr algn="l"/>
            <a:r>
              <a:rPr lang="de-DE" dirty="0"/>
              <a:t>	University </a:t>
            </a:r>
            <a:r>
              <a:rPr lang="de-DE" dirty="0" err="1"/>
              <a:t>of</a:t>
            </a:r>
            <a:r>
              <a:rPr lang="de-DE" dirty="0"/>
              <a:t> Basel</a:t>
            </a:r>
          </a:p>
        </p:txBody>
      </p:sp>
      <p:sp>
        <p:nvSpPr>
          <p:cNvPr id="4" name="Date Placeholder 3">
            <a:extLst>
              <a:ext uri="{FF2B5EF4-FFF2-40B4-BE49-F238E27FC236}">
                <a16:creationId xmlns:a16="http://schemas.microsoft.com/office/drawing/2014/main" id="{A1BA9096-5631-A44D-998D-27C87F78A14B}"/>
              </a:ext>
            </a:extLst>
          </p:cNvPr>
          <p:cNvSpPr>
            <a:spLocks noGrp="1"/>
          </p:cNvSpPr>
          <p:nvPr>
            <p:ph type="dt" sz="half" idx="10"/>
          </p:nvPr>
        </p:nvSpPr>
        <p:spPr/>
        <p:txBody>
          <a:bodyPr/>
          <a:lstStyle/>
          <a:p>
            <a:r>
              <a:rPr lang="en-US" dirty="0"/>
              <a:t>The Interplay of Agriculture, Environmental and Energy Policies</a:t>
            </a:r>
            <a:endParaRPr lang="de-DE" dirty="0"/>
          </a:p>
        </p:txBody>
      </p:sp>
      <p:sp>
        <p:nvSpPr>
          <p:cNvPr id="7" name="Slide Number Placeholder 6">
            <a:extLst>
              <a:ext uri="{FF2B5EF4-FFF2-40B4-BE49-F238E27FC236}">
                <a16:creationId xmlns:a16="http://schemas.microsoft.com/office/drawing/2014/main" id="{FDC5B540-A537-8146-B30C-FD45BDA7EA13}"/>
              </a:ext>
            </a:extLst>
          </p:cNvPr>
          <p:cNvSpPr>
            <a:spLocks noGrp="1"/>
          </p:cNvSpPr>
          <p:nvPr>
            <p:ph type="sldNum" sz="quarter" idx="12"/>
          </p:nvPr>
        </p:nvSpPr>
        <p:spPr/>
        <p:txBody>
          <a:bodyPr/>
          <a:lstStyle/>
          <a:p>
            <a:fld id="{B3811826-9277-4232-A2B5-17D05DFC7392}" type="slidenum">
              <a:rPr lang="de-CH" smtClean="0"/>
              <a:pPr/>
              <a:t>8</a:t>
            </a:fld>
            <a:endParaRPr lang="de-CH" dirty="0"/>
          </a:p>
        </p:txBody>
      </p:sp>
      <p:cxnSp>
        <p:nvCxnSpPr>
          <p:cNvPr id="8" name="Gerade Verbindung 7">
            <a:extLst>
              <a:ext uri="{FF2B5EF4-FFF2-40B4-BE49-F238E27FC236}">
                <a16:creationId xmlns:a16="http://schemas.microsoft.com/office/drawing/2014/main" id="{698F9D91-0BBB-494E-841C-C4A2A8FD5A57}"/>
              </a:ext>
            </a:extLst>
          </p:cNvPr>
          <p:cNvCxnSpPr/>
          <p:nvPr/>
        </p:nvCxnSpPr>
        <p:spPr>
          <a:xfrm>
            <a:off x="334800"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graphicFrame>
        <p:nvGraphicFramePr>
          <p:cNvPr id="15" name="Chart 14">
            <a:extLst>
              <a:ext uri="{FF2B5EF4-FFF2-40B4-BE49-F238E27FC236}">
                <a16:creationId xmlns:a16="http://schemas.microsoft.com/office/drawing/2014/main" id="{4DC71951-979E-4E32-A403-B3A1FB0AEC12}"/>
              </a:ext>
            </a:extLst>
          </p:cNvPr>
          <p:cNvGraphicFramePr/>
          <p:nvPr>
            <p:extLst>
              <p:ext uri="{D42A27DB-BD31-4B8C-83A1-F6EECF244321}">
                <p14:modId xmlns:p14="http://schemas.microsoft.com/office/powerpoint/2010/main" val="4003211009"/>
              </p:ext>
            </p:extLst>
          </p:nvPr>
        </p:nvGraphicFramePr>
        <p:xfrm>
          <a:off x="1752600" y="2225840"/>
          <a:ext cx="8101840" cy="416485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6F22D3C6-B080-400F-9A6B-3B0EC49F4E4E}"/>
              </a:ext>
            </a:extLst>
          </p:cNvPr>
          <p:cNvSpPr txBox="1"/>
          <p:nvPr/>
        </p:nvSpPr>
        <p:spPr>
          <a:xfrm>
            <a:off x="3877496" y="1985682"/>
            <a:ext cx="5184576" cy="450501"/>
          </a:xfrm>
          <a:prstGeom prst="rect">
            <a:avLst/>
          </a:prstGeom>
          <a:noFill/>
        </p:spPr>
        <p:txBody>
          <a:bodyPr wrap="square" lIns="0" tIns="0" rIns="0" bIns="0" rtlCol="0">
            <a:noAutofit/>
          </a:bodyPr>
          <a:lstStyle/>
          <a:p>
            <a:pPr>
              <a:lnSpc>
                <a:spcPts val="2200"/>
              </a:lnSpc>
            </a:pPr>
            <a:r>
              <a:rPr lang="en-US" i="1" dirty="0"/>
              <a:t>2011 subsidies by regions and fuel in $ billion</a:t>
            </a:r>
          </a:p>
        </p:txBody>
      </p:sp>
      <p:sp>
        <p:nvSpPr>
          <p:cNvPr id="17" name="Untertitel 1">
            <a:extLst>
              <a:ext uri="{FF2B5EF4-FFF2-40B4-BE49-F238E27FC236}">
                <a16:creationId xmlns:a16="http://schemas.microsoft.com/office/drawing/2014/main" id="{F758CAFD-853B-40DD-A618-24B687563B12}"/>
              </a:ext>
            </a:extLst>
          </p:cNvPr>
          <p:cNvSpPr>
            <a:spLocks noGrp="1"/>
          </p:cNvSpPr>
          <p:nvPr>
            <p:ph idx="1"/>
          </p:nvPr>
        </p:nvSpPr>
        <p:spPr>
          <a:xfrm>
            <a:off x="8256240" y="1586991"/>
            <a:ext cx="3935760" cy="4866196"/>
          </a:xfrm>
        </p:spPr>
        <p:txBody>
          <a:bodyPr/>
          <a:lstStyle/>
          <a:p>
            <a:endParaRPr lang="en-GB" dirty="0"/>
          </a:p>
          <a:p>
            <a:endParaRPr lang="en-GB" dirty="0"/>
          </a:p>
          <a:p>
            <a:endParaRPr lang="en-GB" dirty="0"/>
          </a:p>
          <a:p>
            <a:endParaRPr lang="en-GB" dirty="0"/>
          </a:p>
          <a:p>
            <a:endParaRPr lang="en-GB" dirty="0"/>
          </a:p>
        </p:txBody>
      </p:sp>
      <p:sp>
        <p:nvSpPr>
          <p:cNvPr id="18" name="Rectangle 17">
            <a:extLst>
              <a:ext uri="{FF2B5EF4-FFF2-40B4-BE49-F238E27FC236}">
                <a16:creationId xmlns:a16="http://schemas.microsoft.com/office/drawing/2014/main" id="{BD8BFAFD-457C-45CD-9416-22B0F9B4F3D9}"/>
              </a:ext>
            </a:extLst>
          </p:cNvPr>
          <p:cNvSpPr/>
          <p:nvPr/>
        </p:nvSpPr>
        <p:spPr>
          <a:xfrm>
            <a:off x="334800" y="1323962"/>
            <a:ext cx="10825549" cy="369332"/>
          </a:xfrm>
          <a:prstGeom prst="rect">
            <a:avLst/>
          </a:prstGeom>
        </p:spPr>
        <p:txBody>
          <a:bodyPr wrap="square">
            <a:spAutoFit/>
          </a:bodyPr>
          <a:lstStyle/>
          <a:p>
            <a:r>
              <a:rPr lang="en-US" dirty="0"/>
              <a:t>Global consumption FFS estimated at $</a:t>
            </a:r>
            <a:r>
              <a:rPr lang="en-GB" dirty="0"/>
              <a:t>100 bn in 2011, </a:t>
            </a:r>
            <a:r>
              <a:rPr lang="en-US" dirty="0"/>
              <a:t>$137 bn in 2020, $200 bn in 2030</a:t>
            </a:r>
          </a:p>
        </p:txBody>
      </p:sp>
    </p:spTree>
    <p:extLst>
      <p:ext uri="{BB962C8B-B14F-4D97-AF65-F5344CB8AC3E}">
        <p14:creationId xmlns:p14="http://schemas.microsoft.com/office/powerpoint/2010/main" val="2718967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9578AC2-4040-4E67-AB39-4AB7240A148C}"/>
              </a:ext>
            </a:extLst>
          </p:cNvPr>
          <p:cNvSpPr>
            <a:spLocks noGrp="1"/>
          </p:cNvSpPr>
          <p:nvPr>
            <p:ph type="title"/>
          </p:nvPr>
        </p:nvSpPr>
        <p:spPr/>
        <p:txBody>
          <a:bodyPr/>
          <a:lstStyle/>
          <a:p>
            <a:r>
              <a:rPr lang="en-US" sz="2400" dirty="0"/>
              <a:t>FFSR impact on Subsidized FF – In reform area</a:t>
            </a:r>
            <a:endParaRPr lang="de-CH" dirty="0"/>
          </a:p>
        </p:txBody>
      </p:sp>
      <p:sp>
        <p:nvSpPr>
          <p:cNvPr id="6" name="Titel 1"/>
          <p:cNvSpPr txBox="1">
            <a:spLocks/>
          </p:cNvSpPr>
          <p:nvPr/>
        </p:nvSpPr>
        <p:spPr>
          <a:xfrm>
            <a:off x="1752600" y="914401"/>
            <a:ext cx="8101840" cy="899783"/>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600" kern="1200">
                <a:solidFill>
                  <a:schemeClr val="tx2"/>
                </a:solidFill>
                <a:latin typeface="+mj-lt"/>
                <a:ea typeface="+mj-ea"/>
                <a:cs typeface="+mj-cs"/>
              </a:defRPr>
            </a:lvl1pPr>
          </a:lstStyle>
          <a:p>
            <a:endParaRPr lang="en-US" sz="3200" dirty="0"/>
          </a:p>
        </p:txBody>
      </p:sp>
      <p:sp>
        <p:nvSpPr>
          <p:cNvPr id="9" name="Fußzeilenplatzhalter 8">
            <a:extLst>
              <a:ext uri="{FF2B5EF4-FFF2-40B4-BE49-F238E27FC236}">
                <a16:creationId xmlns:a16="http://schemas.microsoft.com/office/drawing/2014/main" id="{9C1D575F-1326-432A-83F2-442ED0E78251}"/>
              </a:ext>
            </a:extLst>
          </p:cNvPr>
          <p:cNvSpPr>
            <a:spLocks noGrp="1"/>
          </p:cNvSpPr>
          <p:nvPr>
            <p:ph type="ftr" sz="quarter" idx="11"/>
          </p:nvPr>
        </p:nvSpPr>
        <p:spPr>
          <a:xfrm>
            <a:off x="9854440" y="6525344"/>
            <a:ext cx="1810525" cy="179282"/>
          </a:xfrm>
        </p:spPr>
        <p:txBody>
          <a:bodyPr/>
          <a:lstStyle/>
          <a:p>
            <a:pPr algn="l"/>
            <a:r>
              <a:rPr lang="de-DE" dirty="0"/>
              <a:t>	University </a:t>
            </a:r>
            <a:r>
              <a:rPr lang="de-DE" dirty="0" err="1"/>
              <a:t>of</a:t>
            </a:r>
            <a:r>
              <a:rPr lang="de-DE" dirty="0"/>
              <a:t> Basel</a:t>
            </a:r>
          </a:p>
        </p:txBody>
      </p:sp>
      <p:sp>
        <p:nvSpPr>
          <p:cNvPr id="4" name="Date Placeholder 3">
            <a:extLst>
              <a:ext uri="{FF2B5EF4-FFF2-40B4-BE49-F238E27FC236}">
                <a16:creationId xmlns:a16="http://schemas.microsoft.com/office/drawing/2014/main" id="{A1BA9096-5631-A44D-998D-27C87F78A14B}"/>
              </a:ext>
            </a:extLst>
          </p:cNvPr>
          <p:cNvSpPr>
            <a:spLocks noGrp="1"/>
          </p:cNvSpPr>
          <p:nvPr>
            <p:ph type="dt" sz="half" idx="10"/>
          </p:nvPr>
        </p:nvSpPr>
        <p:spPr/>
        <p:txBody>
          <a:bodyPr/>
          <a:lstStyle/>
          <a:p>
            <a:r>
              <a:rPr lang="en-US" dirty="0"/>
              <a:t>The Interplay of Agriculture, Environmental and Energy Policies</a:t>
            </a:r>
            <a:endParaRPr lang="de-DE" dirty="0"/>
          </a:p>
        </p:txBody>
      </p:sp>
      <p:sp>
        <p:nvSpPr>
          <p:cNvPr id="7" name="Slide Number Placeholder 6">
            <a:extLst>
              <a:ext uri="{FF2B5EF4-FFF2-40B4-BE49-F238E27FC236}">
                <a16:creationId xmlns:a16="http://schemas.microsoft.com/office/drawing/2014/main" id="{FDC5B540-A537-8146-B30C-FD45BDA7EA13}"/>
              </a:ext>
            </a:extLst>
          </p:cNvPr>
          <p:cNvSpPr>
            <a:spLocks noGrp="1"/>
          </p:cNvSpPr>
          <p:nvPr>
            <p:ph type="sldNum" sz="quarter" idx="12"/>
          </p:nvPr>
        </p:nvSpPr>
        <p:spPr/>
        <p:txBody>
          <a:bodyPr/>
          <a:lstStyle/>
          <a:p>
            <a:fld id="{B3811826-9277-4232-A2B5-17D05DFC7392}" type="slidenum">
              <a:rPr lang="de-CH" smtClean="0"/>
              <a:pPr/>
              <a:t>9</a:t>
            </a:fld>
            <a:endParaRPr lang="de-CH" dirty="0"/>
          </a:p>
        </p:txBody>
      </p:sp>
      <p:cxnSp>
        <p:nvCxnSpPr>
          <p:cNvPr id="8" name="Gerade Verbindung 7">
            <a:extLst>
              <a:ext uri="{FF2B5EF4-FFF2-40B4-BE49-F238E27FC236}">
                <a16:creationId xmlns:a16="http://schemas.microsoft.com/office/drawing/2014/main" id="{698F9D91-0BBB-494E-841C-C4A2A8FD5A57}"/>
              </a:ext>
            </a:extLst>
          </p:cNvPr>
          <p:cNvCxnSpPr/>
          <p:nvPr/>
        </p:nvCxnSpPr>
        <p:spPr>
          <a:xfrm>
            <a:off x="334800"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D8BFAFD-457C-45CD-9416-22B0F9B4F3D9}"/>
              </a:ext>
            </a:extLst>
          </p:cNvPr>
          <p:cNvSpPr/>
          <p:nvPr/>
        </p:nvSpPr>
        <p:spPr>
          <a:xfrm>
            <a:off x="390745" y="5599866"/>
            <a:ext cx="10825549" cy="646331"/>
          </a:xfrm>
          <a:prstGeom prst="rect">
            <a:avLst/>
          </a:prstGeom>
        </p:spPr>
        <p:txBody>
          <a:bodyPr wrap="square">
            <a:spAutoFit/>
          </a:bodyPr>
          <a:lstStyle/>
          <a:p>
            <a:r>
              <a:rPr lang="en-US" dirty="0"/>
              <a:t>In reform region FFS phase out increases price and lowers consumption </a:t>
            </a:r>
          </a:p>
          <a:p>
            <a:r>
              <a:rPr lang="en-US" dirty="0"/>
              <a:t>	Consumption diverted to exports. Downward pressure on world price</a:t>
            </a:r>
          </a:p>
        </p:txBody>
      </p:sp>
      <p:grpSp>
        <p:nvGrpSpPr>
          <p:cNvPr id="10" name="Group 9">
            <a:extLst>
              <a:ext uri="{FF2B5EF4-FFF2-40B4-BE49-F238E27FC236}">
                <a16:creationId xmlns:a16="http://schemas.microsoft.com/office/drawing/2014/main" id="{7D7B4B38-CDD6-4170-9277-75D14F77A9F5}"/>
              </a:ext>
            </a:extLst>
          </p:cNvPr>
          <p:cNvGrpSpPr/>
          <p:nvPr/>
        </p:nvGrpSpPr>
        <p:grpSpPr>
          <a:xfrm>
            <a:off x="2174769" y="1439178"/>
            <a:ext cx="7664156" cy="4021115"/>
            <a:chOff x="4702880" y="2563422"/>
            <a:chExt cx="6336704" cy="3324647"/>
          </a:xfrm>
        </p:grpSpPr>
        <p:sp>
          <p:nvSpPr>
            <p:cNvPr id="16" name="TextBox 15">
              <a:extLst>
                <a:ext uri="{FF2B5EF4-FFF2-40B4-BE49-F238E27FC236}">
                  <a16:creationId xmlns:a16="http://schemas.microsoft.com/office/drawing/2014/main" id="{6F22D3C6-B080-400F-9A6B-3B0EC49F4E4E}"/>
                </a:ext>
              </a:extLst>
            </p:cNvPr>
            <p:cNvSpPr txBox="1"/>
            <p:nvPr/>
          </p:nvSpPr>
          <p:spPr>
            <a:xfrm>
              <a:off x="4702880" y="2563422"/>
              <a:ext cx="6336704" cy="450501"/>
            </a:xfrm>
            <a:prstGeom prst="rect">
              <a:avLst/>
            </a:prstGeom>
            <a:noFill/>
          </p:spPr>
          <p:txBody>
            <a:bodyPr wrap="square" lIns="0" tIns="0" rIns="0" bIns="0" rtlCol="0">
              <a:noAutofit/>
            </a:bodyPr>
            <a:lstStyle/>
            <a:p>
              <a:pPr>
                <a:lnSpc>
                  <a:spcPts val="2200"/>
                </a:lnSpc>
              </a:pPr>
              <a:r>
                <a:rPr lang="en-US" i="1" dirty="0"/>
                <a:t>FFSR impact on Middle East N. Africa consumption and prices in 2030</a:t>
              </a:r>
            </a:p>
          </p:txBody>
        </p:sp>
        <p:graphicFrame>
          <p:nvGraphicFramePr>
            <p:cNvPr id="12" name="Chart 11">
              <a:extLst>
                <a:ext uri="{FF2B5EF4-FFF2-40B4-BE49-F238E27FC236}">
                  <a16:creationId xmlns:a16="http://schemas.microsoft.com/office/drawing/2014/main" id="{FBED991F-C600-4FFC-818C-2F4B609E35AB}"/>
                </a:ext>
              </a:extLst>
            </p:cNvPr>
            <p:cNvGraphicFramePr/>
            <p:nvPr>
              <p:extLst>
                <p:ext uri="{D42A27DB-BD31-4B8C-83A1-F6EECF244321}">
                  <p14:modId xmlns:p14="http://schemas.microsoft.com/office/powerpoint/2010/main" val="3983880249"/>
                </p:ext>
              </p:extLst>
            </p:nvPr>
          </p:nvGraphicFramePr>
          <p:xfrm>
            <a:off x="4720769" y="2898429"/>
            <a:ext cx="6032433" cy="2989640"/>
          </p:xfrm>
          <a:graphic>
            <a:graphicData uri="http://schemas.openxmlformats.org/drawingml/2006/chart">
              <c:chart xmlns:c="http://schemas.openxmlformats.org/drawingml/2006/chart" xmlns:r="http://schemas.openxmlformats.org/officeDocument/2006/relationships" r:id="rId3"/>
            </a:graphicData>
          </a:graphic>
        </p:graphicFrame>
      </p:grpSp>
    </p:spTree>
    <p:extLst>
      <p:ext uri="{BB962C8B-B14F-4D97-AF65-F5344CB8AC3E}">
        <p14:creationId xmlns:p14="http://schemas.microsoft.com/office/powerpoint/2010/main" val="3335283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9578AC2-4040-4E67-AB39-4AB7240A148C}"/>
              </a:ext>
            </a:extLst>
          </p:cNvPr>
          <p:cNvSpPr>
            <a:spLocks noGrp="1"/>
          </p:cNvSpPr>
          <p:nvPr>
            <p:ph type="title"/>
          </p:nvPr>
        </p:nvSpPr>
        <p:spPr/>
        <p:txBody>
          <a:bodyPr/>
          <a:lstStyle/>
          <a:p>
            <a:r>
              <a:rPr lang="en-US" sz="2400" dirty="0"/>
              <a:t>FFSR impact on Subsidized FF – Outside reform area</a:t>
            </a:r>
            <a:endParaRPr lang="de-CH" dirty="0"/>
          </a:p>
        </p:txBody>
      </p:sp>
      <p:sp>
        <p:nvSpPr>
          <p:cNvPr id="6" name="Titel 1"/>
          <p:cNvSpPr txBox="1">
            <a:spLocks/>
          </p:cNvSpPr>
          <p:nvPr/>
        </p:nvSpPr>
        <p:spPr>
          <a:xfrm>
            <a:off x="1752600" y="914401"/>
            <a:ext cx="8101840" cy="899783"/>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600" kern="1200">
                <a:solidFill>
                  <a:schemeClr val="tx2"/>
                </a:solidFill>
                <a:latin typeface="+mj-lt"/>
                <a:ea typeface="+mj-ea"/>
                <a:cs typeface="+mj-cs"/>
              </a:defRPr>
            </a:lvl1pPr>
          </a:lstStyle>
          <a:p>
            <a:endParaRPr lang="en-US" sz="3200" dirty="0"/>
          </a:p>
        </p:txBody>
      </p:sp>
      <p:sp>
        <p:nvSpPr>
          <p:cNvPr id="9" name="Fußzeilenplatzhalter 8">
            <a:extLst>
              <a:ext uri="{FF2B5EF4-FFF2-40B4-BE49-F238E27FC236}">
                <a16:creationId xmlns:a16="http://schemas.microsoft.com/office/drawing/2014/main" id="{9C1D575F-1326-432A-83F2-442ED0E78251}"/>
              </a:ext>
            </a:extLst>
          </p:cNvPr>
          <p:cNvSpPr>
            <a:spLocks noGrp="1"/>
          </p:cNvSpPr>
          <p:nvPr>
            <p:ph type="ftr" sz="quarter" idx="11"/>
          </p:nvPr>
        </p:nvSpPr>
        <p:spPr>
          <a:xfrm>
            <a:off x="9854440" y="6525344"/>
            <a:ext cx="1810525" cy="179282"/>
          </a:xfrm>
        </p:spPr>
        <p:txBody>
          <a:bodyPr/>
          <a:lstStyle/>
          <a:p>
            <a:pPr algn="l"/>
            <a:r>
              <a:rPr lang="de-DE" dirty="0"/>
              <a:t>	University </a:t>
            </a:r>
            <a:r>
              <a:rPr lang="de-DE" dirty="0" err="1"/>
              <a:t>of</a:t>
            </a:r>
            <a:r>
              <a:rPr lang="de-DE" dirty="0"/>
              <a:t> Basel</a:t>
            </a:r>
          </a:p>
        </p:txBody>
      </p:sp>
      <p:sp>
        <p:nvSpPr>
          <p:cNvPr id="4" name="Date Placeholder 3">
            <a:extLst>
              <a:ext uri="{FF2B5EF4-FFF2-40B4-BE49-F238E27FC236}">
                <a16:creationId xmlns:a16="http://schemas.microsoft.com/office/drawing/2014/main" id="{A1BA9096-5631-A44D-998D-27C87F78A14B}"/>
              </a:ext>
            </a:extLst>
          </p:cNvPr>
          <p:cNvSpPr>
            <a:spLocks noGrp="1"/>
          </p:cNvSpPr>
          <p:nvPr>
            <p:ph type="dt" sz="half" idx="10"/>
          </p:nvPr>
        </p:nvSpPr>
        <p:spPr/>
        <p:txBody>
          <a:bodyPr/>
          <a:lstStyle/>
          <a:p>
            <a:r>
              <a:rPr lang="en-US" dirty="0"/>
              <a:t>The Interplay of Agriculture, Environmental and Energy Policies</a:t>
            </a:r>
            <a:endParaRPr lang="de-DE" dirty="0"/>
          </a:p>
        </p:txBody>
      </p:sp>
      <p:sp>
        <p:nvSpPr>
          <p:cNvPr id="7" name="Slide Number Placeholder 6">
            <a:extLst>
              <a:ext uri="{FF2B5EF4-FFF2-40B4-BE49-F238E27FC236}">
                <a16:creationId xmlns:a16="http://schemas.microsoft.com/office/drawing/2014/main" id="{FDC5B540-A537-8146-B30C-FD45BDA7EA13}"/>
              </a:ext>
            </a:extLst>
          </p:cNvPr>
          <p:cNvSpPr>
            <a:spLocks noGrp="1"/>
          </p:cNvSpPr>
          <p:nvPr>
            <p:ph type="sldNum" sz="quarter" idx="12"/>
          </p:nvPr>
        </p:nvSpPr>
        <p:spPr/>
        <p:txBody>
          <a:bodyPr/>
          <a:lstStyle/>
          <a:p>
            <a:fld id="{B3811826-9277-4232-A2B5-17D05DFC7392}" type="slidenum">
              <a:rPr lang="de-CH" smtClean="0"/>
              <a:pPr/>
              <a:t>10</a:t>
            </a:fld>
            <a:endParaRPr lang="de-CH" dirty="0"/>
          </a:p>
        </p:txBody>
      </p:sp>
      <p:cxnSp>
        <p:nvCxnSpPr>
          <p:cNvPr id="8" name="Gerade Verbindung 7">
            <a:extLst>
              <a:ext uri="{FF2B5EF4-FFF2-40B4-BE49-F238E27FC236}">
                <a16:creationId xmlns:a16="http://schemas.microsoft.com/office/drawing/2014/main" id="{698F9D91-0BBB-494E-841C-C4A2A8FD5A57}"/>
              </a:ext>
            </a:extLst>
          </p:cNvPr>
          <p:cNvCxnSpPr/>
          <p:nvPr/>
        </p:nvCxnSpPr>
        <p:spPr>
          <a:xfrm>
            <a:off x="334800"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D8BFAFD-457C-45CD-9416-22B0F9B4F3D9}"/>
              </a:ext>
            </a:extLst>
          </p:cNvPr>
          <p:cNvSpPr/>
          <p:nvPr/>
        </p:nvSpPr>
        <p:spPr>
          <a:xfrm>
            <a:off x="6960098" y="2112614"/>
            <a:ext cx="5112568" cy="3139321"/>
          </a:xfrm>
          <a:prstGeom prst="rect">
            <a:avLst/>
          </a:prstGeom>
        </p:spPr>
        <p:txBody>
          <a:bodyPr wrap="square">
            <a:spAutoFit/>
          </a:bodyPr>
          <a:lstStyle/>
          <a:p>
            <a:r>
              <a:rPr lang="en-US" dirty="0"/>
              <a:t>Import price drop  </a:t>
            </a:r>
          </a:p>
          <a:p>
            <a:r>
              <a:rPr lang="en-US" dirty="0"/>
              <a:t>	=&gt; Imports &amp; consumption increase</a:t>
            </a:r>
          </a:p>
          <a:p>
            <a:endParaRPr lang="en-US" dirty="0"/>
          </a:p>
          <a:p>
            <a:endParaRPr lang="en-US" dirty="0"/>
          </a:p>
          <a:p>
            <a:r>
              <a:rPr lang="en-US" dirty="0"/>
              <a:t>Quantity consumed increase while value drops</a:t>
            </a:r>
          </a:p>
          <a:p>
            <a:r>
              <a:rPr lang="en-US" dirty="0"/>
              <a:t>	Total + $5 bn, - $2.4 bn</a:t>
            </a:r>
          </a:p>
          <a:p>
            <a:endParaRPr lang="en-US" dirty="0"/>
          </a:p>
          <a:p>
            <a:endParaRPr lang="en-US" dirty="0"/>
          </a:p>
          <a:p>
            <a:r>
              <a:rPr lang="en-US" dirty="0"/>
              <a:t>Still, globally quantity consumed drops </a:t>
            </a:r>
          </a:p>
          <a:p>
            <a:r>
              <a:rPr lang="en-US" dirty="0"/>
              <a:t>	=&gt; Partial leakage only</a:t>
            </a:r>
          </a:p>
          <a:p>
            <a:r>
              <a:rPr lang="en-US" dirty="0"/>
              <a:t> </a:t>
            </a:r>
          </a:p>
        </p:txBody>
      </p:sp>
      <p:sp>
        <p:nvSpPr>
          <p:cNvPr id="16" name="TextBox 15">
            <a:extLst>
              <a:ext uri="{FF2B5EF4-FFF2-40B4-BE49-F238E27FC236}">
                <a16:creationId xmlns:a16="http://schemas.microsoft.com/office/drawing/2014/main" id="{6F22D3C6-B080-400F-9A6B-3B0EC49F4E4E}"/>
              </a:ext>
            </a:extLst>
          </p:cNvPr>
          <p:cNvSpPr txBox="1"/>
          <p:nvPr/>
        </p:nvSpPr>
        <p:spPr>
          <a:xfrm>
            <a:off x="1127168" y="1855390"/>
            <a:ext cx="5112568" cy="593806"/>
          </a:xfrm>
          <a:prstGeom prst="rect">
            <a:avLst/>
          </a:prstGeom>
          <a:noFill/>
        </p:spPr>
        <p:txBody>
          <a:bodyPr wrap="square" lIns="0" tIns="0" rIns="0" bIns="0" rtlCol="0">
            <a:noAutofit/>
          </a:bodyPr>
          <a:lstStyle/>
          <a:p>
            <a:pPr>
              <a:lnSpc>
                <a:spcPts val="2200"/>
              </a:lnSpc>
            </a:pPr>
            <a:r>
              <a:rPr lang="en-US" i="1" dirty="0"/>
              <a:t>FFSR impact on 2030 consumption in the EU, $bn</a:t>
            </a:r>
          </a:p>
        </p:txBody>
      </p:sp>
      <p:graphicFrame>
        <p:nvGraphicFramePr>
          <p:cNvPr id="11" name="Chart 10">
            <a:extLst>
              <a:ext uri="{FF2B5EF4-FFF2-40B4-BE49-F238E27FC236}">
                <a16:creationId xmlns:a16="http://schemas.microsoft.com/office/drawing/2014/main" id="{07E6CFC8-6D31-4044-9850-D2DE9D99AB47}"/>
              </a:ext>
            </a:extLst>
          </p:cNvPr>
          <p:cNvGraphicFramePr>
            <a:graphicFrameLocks/>
          </p:cNvGraphicFramePr>
          <p:nvPr>
            <p:extLst>
              <p:ext uri="{D42A27DB-BD31-4B8C-83A1-F6EECF244321}">
                <p14:modId xmlns:p14="http://schemas.microsoft.com/office/powerpoint/2010/main" val="4219747704"/>
              </p:ext>
            </p:extLst>
          </p:nvPr>
        </p:nvGraphicFramePr>
        <p:xfrm>
          <a:off x="643335" y="2323772"/>
          <a:ext cx="5943070" cy="35658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8195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9578AC2-4040-4E67-AB39-4AB7240A148C}"/>
              </a:ext>
            </a:extLst>
          </p:cNvPr>
          <p:cNvSpPr>
            <a:spLocks noGrp="1"/>
          </p:cNvSpPr>
          <p:nvPr>
            <p:ph type="title"/>
          </p:nvPr>
        </p:nvSpPr>
        <p:spPr/>
        <p:txBody>
          <a:bodyPr/>
          <a:lstStyle/>
          <a:p>
            <a:r>
              <a:rPr lang="en-US" sz="2400" dirty="0"/>
              <a:t>EU biofuel mandate impact on subsidized FF commodities</a:t>
            </a:r>
            <a:endParaRPr lang="de-CH" dirty="0"/>
          </a:p>
        </p:txBody>
      </p:sp>
      <p:sp>
        <p:nvSpPr>
          <p:cNvPr id="6" name="Titel 1"/>
          <p:cNvSpPr txBox="1">
            <a:spLocks/>
          </p:cNvSpPr>
          <p:nvPr/>
        </p:nvSpPr>
        <p:spPr>
          <a:xfrm>
            <a:off x="1752600" y="914401"/>
            <a:ext cx="8101840" cy="899783"/>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600" kern="1200">
                <a:solidFill>
                  <a:schemeClr val="tx2"/>
                </a:solidFill>
                <a:latin typeface="+mj-lt"/>
                <a:ea typeface="+mj-ea"/>
                <a:cs typeface="+mj-cs"/>
              </a:defRPr>
            </a:lvl1pPr>
          </a:lstStyle>
          <a:p>
            <a:endParaRPr lang="en-US" sz="3200" dirty="0"/>
          </a:p>
        </p:txBody>
      </p:sp>
      <p:sp>
        <p:nvSpPr>
          <p:cNvPr id="9" name="Fußzeilenplatzhalter 8">
            <a:extLst>
              <a:ext uri="{FF2B5EF4-FFF2-40B4-BE49-F238E27FC236}">
                <a16:creationId xmlns:a16="http://schemas.microsoft.com/office/drawing/2014/main" id="{9C1D575F-1326-432A-83F2-442ED0E78251}"/>
              </a:ext>
            </a:extLst>
          </p:cNvPr>
          <p:cNvSpPr>
            <a:spLocks noGrp="1"/>
          </p:cNvSpPr>
          <p:nvPr>
            <p:ph type="ftr" sz="quarter" idx="11"/>
          </p:nvPr>
        </p:nvSpPr>
        <p:spPr>
          <a:xfrm>
            <a:off x="9854440" y="6525344"/>
            <a:ext cx="1810525" cy="179282"/>
          </a:xfrm>
        </p:spPr>
        <p:txBody>
          <a:bodyPr/>
          <a:lstStyle/>
          <a:p>
            <a:pPr algn="l"/>
            <a:r>
              <a:rPr lang="de-DE" dirty="0"/>
              <a:t>	University </a:t>
            </a:r>
            <a:r>
              <a:rPr lang="de-DE" dirty="0" err="1"/>
              <a:t>of</a:t>
            </a:r>
            <a:r>
              <a:rPr lang="de-DE" dirty="0"/>
              <a:t> Basel</a:t>
            </a:r>
          </a:p>
        </p:txBody>
      </p:sp>
      <p:sp>
        <p:nvSpPr>
          <p:cNvPr id="4" name="Date Placeholder 3">
            <a:extLst>
              <a:ext uri="{FF2B5EF4-FFF2-40B4-BE49-F238E27FC236}">
                <a16:creationId xmlns:a16="http://schemas.microsoft.com/office/drawing/2014/main" id="{A1BA9096-5631-A44D-998D-27C87F78A14B}"/>
              </a:ext>
            </a:extLst>
          </p:cNvPr>
          <p:cNvSpPr>
            <a:spLocks noGrp="1"/>
          </p:cNvSpPr>
          <p:nvPr>
            <p:ph type="dt" sz="half" idx="10"/>
          </p:nvPr>
        </p:nvSpPr>
        <p:spPr/>
        <p:txBody>
          <a:bodyPr/>
          <a:lstStyle/>
          <a:p>
            <a:r>
              <a:rPr lang="en-US" dirty="0"/>
              <a:t>The Interplay of Agriculture, Environmental and Energy Policies</a:t>
            </a:r>
            <a:endParaRPr lang="de-DE" dirty="0"/>
          </a:p>
        </p:txBody>
      </p:sp>
      <p:sp>
        <p:nvSpPr>
          <p:cNvPr id="7" name="Slide Number Placeholder 6">
            <a:extLst>
              <a:ext uri="{FF2B5EF4-FFF2-40B4-BE49-F238E27FC236}">
                <a16:creationId xmlns:a16="http://schemas.microsoft.com/office/drawing/2014/main" id="{FDC5B540-A537-8146-B30C-FD45BDA7EA13}"/>
              </a:ext>
            </a:extLst>
          </p:cNvPr>
          <p:cNvSpPr>
            <a:spLocks noGrp="1"/>
          </p:cNvSpPr>
          <p:nvPr>
            <p:ph type="sldNum" sz="quarter" idx="12"/>
          </p:nvPr>
        </p:nvSpPr>
        <p:spPr/>
        <p:txBody>
          <a:bodyPr/>
          <a:lstStyle/>
          <a:p>
            <a:fld id="{B3811826-9277-4232-A2B5-17D05DFC7392}" type="slidenum">
              <a:rPr lang="de-CH" smtClean="0"/>
              <a:pPr/>
              <a:t>11</a:t>
            </a:fld>
            <a:endParaRPr lang="de-CH" dirty="0"/>
          </a:p>
        </p:txBody>
      </p:sp>
      <p:cxnSp>
        <p:nvCxnSpPr>
          <p:cNvPr id="8" name="Gerade Verbindung 7">
            <a:extLst>
              <a:ext uri="{FF2B5EF4-FFF2-40B4-BE49-F238E27FC236}">
                <a16:creationId xmlns:a16="http://schemas.microsoft.com/office/drawing/2014/main" id="{698F9D91-0BBB-494E-841C-C4A2A8FD5A57}"/>
              </a:ext>
            </a:extLst>
          </p:cNvPr>
          <p:cNvCxnSpPr/>
          <p:nvPr/>
        </p:nvCxnSpPr>
        <p:spPr>
          <a:xfrm>
            <a:off x="334800" y="1052736"/>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25338B5-DECC-43CF-9F0A-80D6F7C5F06A}"/>
              </a:ext>
            </a:extLst>
          </p:cNvPr>
          <p:cNvSpPr txBox="1"/>
          <p:nvPr/>
        </p:nvSpPr>
        <p:spPr>
          <a:xfrm>
            <a:off x="544988" y="5445223"/>
            <a:ext cx="10801760" cy="274757"/>
          </a:xfrm>
          <a:prstGeom prst="rect">
            <a:avLst/>
          </a:prstGeom>
          <a:noFill/>
        </p:spPr>
        <p:txBody>
          <a:bodyPr wrap="square" lIns="0" tIns="0" rIns="0" bIns="0" rtlCol="0">
            <a:noAutofit/>
          </a:bodyPr>
          <a:lstStyle/>
          <a:p>
            <a:pPr>
              <a:lnSpc>
                <a:spcPts val="2200"/>
              </a:lnSpc>
            </a:pPr>
            <a:r>
              <a:rPr lang="en-US" dirty="0"/>
              <a:t>Lowers demand in EU, downward pressure on FF price on world market</a:t>
            </a:r>
          </a:p>
          <a:p>
            <a:pPr>
              <a:lnSpc>
                <a:spcPts val="2200"/>
              </a:lnSpc>
            </a:pPr>
            <a:r>
              <a:rPr lang="en-US" dirty="0"/>
              <a:t>‘Compound leakages’:  Oceania consumption of diesel increases by $0.15 bn from the FFSR and by $0.12 bn from the EU biofuel mandate</a:t>
            </a:r>
          </a:p>
        </p:txBody>
      </p:sp>
      <p:sp>
        <p:nvSpPr>
          <p:cNvPr id="2" name="Rectangle 1">
            <a:extLst>
              <a:ext uri="{FF2B5EF4-FFF2-40B4-BE49-F238E27FC236}">
                <a16:creationId xmlns:a16="http://schemas.microsoft.com/office/drawing/2014/main" id="{1EE78F96-5B65-4902-A614-2B81D6594CBB}"/>
              </a:ext>
            </a:extLst>
          </p:cNvPr>
          <p:cNvSpPr/>
          <p:nvPr/>
        </p:nvSpPr>
        <p:spPr>
          <a:xfrm>
            <a:off x="359127" y="1176686"/>
            <a:ext cx="11882850" cy="369332"/>
          </a:xfrm>
          <a:prstGeom prst="rect">
            <a:avLst/>
          </a:prstGeom>
        </p:spPr>
        <p:txBody>
          <a:bodyPr wrap="square">
            <a:spAutoFit/>
          </a:bodyPr>
          <a:lstStyle/>
          <a:p>
            <a:pPr>
              <a:spcAft>
                <a:spcPts val="800"/>
              </a:spcAft>
            </a:pPr>
            <a:r>
              <a:rPr lang="en-US" i="1" dirty="0">
                <a:latin typeface="Calibri" panose="020F0502020204030204" pitchFamily="34" charset="0"/>
                <a:ea typeface="Calibri" panose="020F0502020204030204" pitchFamily="34" charset="0"/>
                <a:cs typeface="Arial" panose="020B0604020202020204" pitchFamily="34" charset="0"/>
              </a:rPr>
              <a:t>Change in the consumption </a:t>
            </a:r>
            <a:r>
              <a:rPr lang="en-US" sz="1100" i="1"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of gasoline and diesel in the EU when biofuel mandate is implemented, in 2030 (USD bn)</a:t>
            </a:r>
            <a:r>
              <a:rPr lang="en-US" i="1" dirty="0"/>
              <a:t> </a:t>
            </a:r>
            <a:r>
              <a:rPr lang="en-US" sz="1100" i="1" dirty="0">
                <a:latin typeface="Calibri" panose="020F0502020204030204" pitchFamily="34" charset="0"/>
                <a:ea typeface="Calibri" panose="020F0502020204030204" pitchFamily="34" charset="0"/>
                <a:cs typeface="Arial" panose="020B0604020202020204" pitchFamily="34" charset="0"/>
              </a:rPr>
              <a:t> </a:t>
            </a:r>
            <a:endParaRPr lang="en-US" sz="1400" i="1"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3" name="Chart 12">
            <a:extLst>
              <a:ext uri="{FF2B5EF4-FFF2-40B4-BE49-F238E27FC236}">
                <a16:creationId xmlns:a16="http://schemas.microsoft.com/office/drawing/2014/main" id="{278ED2F5-D1B1-43D9-9D99-3493436769F7}"/>
              </a:ext>
            </a:extLst>
          </p:cNvPr>
          <p:cNvGraphicFramePr/>
          <p:nvPr>
            <p:extLst>
              <p:ext uri="{D42A27DB-BD31-4B8C-83A1-F6EECF244321}">
                <p14:modId xmlns:p14="http://schemas.microsoft.com/office/powerpoint/2010/main" val="4258232593"/>
              </p:ext>
            </p:extLst>
          </p:nvPr>
        </p:nvGraphicFramePr>
        <p:xfrm>
          <a:off x="544988" y="1669967"/>
          <a:ext cx="10951612" cy="35070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2687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9578AC2-4040-4E67-AB39-4AB7240A148C}"/>
              </a:ext>
            </a:extLst>
          </p:cNvPr>
          <p:cNvSpPr>
            <a:spLocks noGrp="1"/>
          </p:cNvSpPr>
          <p:nvPr>
            <p:ph type="title"/>
          </p:nvPr>
        </p:nvSpPr>
        <p:spPr/>
        <p:txBody>
          <a:bodyPr/>
          <a:lstStyle/>
          <a:p>
            <a:r>
              <a:rPr lang="en-US" sz="2400" dirty="0"/>
              <a:t>FFSR impact on biofuels</a:t>
            </a:r>
            <a:endParaRPr lang="de-CH" dirty="0"/>
          </a:p>
        </p:txBody>
      </p:sp>
      <p:sp>
        <p:nvSpPr>
          <p:cNvPr id="6" name="Titel 1"/>
          <p:cNvSpPr txBox="1">
            <a:spLocks/>
          </p:cNvSpPr>
          <p:nvPr/>
        </p:nvSpPr>
        <p:spPr>
          <a:xfrm>
            <a:off x="1752600" y="914401"/>
            <a:ext cx="8101840" cy="899783"/>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600" kern="1200">
                <a:solidFill>
                  <a:schemeClr val="tx2"/>
                </a:solidFill>
                <a:latin typeface="+mj-lt"/>
                <a:ea typeface="+mj-ea"/>
                <a:cs typeface="+mj-cs"/>
              </a:defRPr>
            </a:lvl1pPr>
          </a:lstStyle>
          <a:p>
            <a:endParaRPr lang="en-US" sz="3200" dirty="0"/>
          </a:p>
        </p:txBody>
      </p:sp>
      <p:sp>
        <p:nvSpPr>
          <p:cNvPr id="9" name="Fußzeilenplatzhalter 8">
            <a:extLst>
              <a:ext uri="{FF2B5EF4-FFF2-40B4-BE49-F238E27FC236}">
                <a16:creationId xmlns:a16="http://schemas.microsoft.com/office/drawing/2014/main" id="{9C1D575F-1326-432A-83F2-442ED0E78251}"/>
              </a:ext>
            </a:extLst>
          </p:cNvPr>
          <p:cNvSpPr>
            <a:spLocks noGrp="1"/>
          </p:cNvSpPr>
          <p:nvPr>
            <p:ph type="ftr" sz="quarter" idx="11"/>
          </p:nvPr>
        </p:nvSpPr>
        <p:spPr>
          <a:xfrm>
            <a:off x="9854440" y="6525344"/>
            <a:ext cx="1810525" cy="179282"/>
          </a:xfrm>
        </p:spPr>
        <p:txBody>
          <a:bodyPr/>
          <a:lstStyle/>
          <a:p>
            <a:pPr algn="l"/>
            <a:r>
              <a:rPr lang="de-DE" dirty="0"/>
              <a:t>	University </a:t>
            </a:r>
            <a:r>
              <a:rPr lang="de-DE" dirty="0" err="1"/>
              <a:t>of</a:t>
            </a:r>
            <a:r>
              <a:rPr lang="de-DE" dirty="0"/>
              <a:t> Basel</a:t>
            </a:r>
          </a:p>
        </p:txBody>
      </p:sp>
      <p:sp>
        <p:nvSpPr>
          <p:cNvPr id="4" name="Date Placeholder 3">
            <a:extLst>
              <a:ext uri="{FF2B5EF4-FFF2-40B4-BE49-F238E27FC236}">
                <a16:creationId xmlns:a16="http://schemas.microsoft.com/office/drawing/2014/main" id="{A1BA9096-5631-A44D-998D-27C87F78A14B}"/>
              </a:ext>
            </a:extLst>
          </p:cNvPr>
          <p:cNvSpPr>
            <a:spLocks noGrp="1"/>
          </p:cNvSpPr>
          <p:nvPr>
            <p:ph type="dt" sz="half" idx="10"/>
          </p:nvPr>
        </p:nvSpPr>
        <p:spPr/>
        <p:txBody>
          <a:bodyPr/>
          <a:lstStyle/>
          <a:p>
            <a:r>
              <a:rPr lang="en-US" dirty="0"/>
              <a:t>The Interplay of Agriculture, Environmental and Energy Policies</a:t>
            </a:r>
            <a:endParaRPr lang="de-DE" dirty="0"/>
          </a:p>
        </p:txBody>
      </p:sp>
      <p:sp>
        <p:nvSpPr>
          <p:cNvPr id="7" name="Slide Number Placeholder 6">
            <a:extLst>
              <a:ext uri="{FF2B5EF4-FFF2-40B4-BE49-F238E27FC236}">
                <a16:creationId xmlns:a16="http://schemas.microsoft.com/office/drawing/2014/main" id="{FDC5B540-A537-8146-B30C-FD45BDA7EA13}"/>
              </a:ext>
            </a:extLst>
          </p:cNvPr>
          <p:cNvSpPr>
            <a:spLocks noGrp="1"/>
          </p:cNvSpPr>
          <p:nvPr>
            <p:ph type="sldNum" sz="quarter" idx="12"/>
          </p:nvPr>
        </p:nvSpPr>
        <p:spPr/>
        <p:txBody>
          <a:bodyPr/>
          <a:lstStyle/>
          <a:p>
            <a:fld id="{B3811826-9277-4232-A2B5-17D05DFC7392}" type="slidenum">
              <a:rPr lang="de-CH" smtClean="0"/>
              <a:pPr/>
              <a:t>12</a:t>
            </a:fld>
            <a:endParaRPr lang="de-CH" dirty="0"/>
          </a:p>
        </p:txBody>
      </p:sp>
      <p:cxnSp>
        <p:nvCxnSpPr>
          <p:cNvPr id="8" name="Gerade Verbindung 7">
            <a:extLst>
              <a:ext uri="{FF2B5EF4-FFF2-40B4-BE49-F238E27FC236}">
                <a16:creationId xmlns:a16="http://schemas.microsoft.com/office/drawing/2014/main" id="{698F9D91-0BBB-494E-841C-C4A2A8FD5A57}"/>
              </a:ext>
            </a:extLst>
          </p:cNvPr>
          <p:cNvCxnSpPr/>
          <p:nvPr/>
        </p:nvCxnSpPr>
        <p:spPr>
          <a:xfrm>
            <a:off x="334800"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0AA46ED-66D5-41E2-8D1D-CEBBF1B5A52E}"/>
              </a:ext>
            </a:extLst>
          </p:cNvPr>
          <p:cNvSpPr/>
          <p:nvPr/>
        </p:nvSpPr>
        <p:spPr>
          <a:xfrm>
            <a:off x="690952" y="1419015"/>
            <a:ext cx="9748448" cy="923330"/>
          </a:xfrm>
          <a:prstGeom prst="rect">
            <a:avLst/>
          </a:prstGeom>
        </p:spPr>
        <p:txBody>
          <a:bodyPr wrap="square">
            <a:spAutoFit/>
          </a:bodyPr>
          <a:lstStyle/>
          <a:p>
            <a:r>
              <a:rPr lang="en-US" dirty="0"/>
              <a:t>In FFSR regions biofuels become relatively cheaper -&gt; substitution away from subsidized FF</a:t>
            </a:r>
          </a:p>
          <a:p>
            <a:r>
              <a:rPr lang="en-US" dirty="0"/>
              <a:t>	Ex: Middle East N. Africa: bioethanol consumption increase by $ 0.018bn or 600%</a:t>
            </a:r>
          </a:p>
          <a:p>
            <a:r>
              <a:rPr lang="en-US" dirty="0"/>
              <a:t>		</a:t>
            </a:r>
          </a:p>
        </p:txBody>
      </p:sp>
      <p:grpSp>
        <p:nvGrpSpPr>
          <p:cNvPr id="2" name="Group 1">
            <a:extLst>
              <a:ext uri="{FF2B5EF4-FFF2-40B4-BE49-F238E27FC236}">
                <a16:creationId xmlns:a16="http://schemas.microsoft.com/office/drawing/2014/main" id="{68F3D62D-7127-4CD2-BB74-7BCED2D02AF2}"/>
              </a:ext>
            </a:extLst>
          </p:cNvPr>
          <p:cNvGrpSpPr/>
          <p:nvPr/>
        </p:nvGrpSpPr>
        <p:grpSpPr>
          <a:xfrm>
            <a:off x="1055440" y="2204864"/>
            <a:ext cx="9838202" cy="4032448"/>
            <a:chOff x="1068910" y="2283131"/>
            <a:chExt cx="9647249" cy="3954181"/>
          </a:xfrm>
        </p:grpSpPr>
        <p:sp>
          <p:nvSpPr>
            <p:cNvPr id="15" name="Rectangle 14">
              <a:extLst>
                <a:ext uri="{FF2B5EF4-FFF2-40B4-BE49-F238E27FC236}">
                  <a16:creationId xmlns:a16="http://schemas.microsoft.com/office/drawing/2014/main" id="{725D3244-BE3C-4251-9320-8A56D8FAE9C0}"/>
                </a:ext>
              </a:extLst>
            </p:cNvPr>
            <p:cNvSpPr/>
            <p:nvPr/>
          </p:nvSpPr>
          <p:spPr>
            <a:xfrm>
              <a:off x="1068910" y="2283131"/>
              <a:ext cx="9647249" cy="369332"/>
            </a:xfrm>
            <a:prstGeom prst="rect">
              <a:avLst/>
            </a:prstGeom>
          </p:spPr>
          <p:txBody>
            <a:bodyPr wrap="square">
              <a:spAutoFit/>
            </a:bodyPr>
            <a:lstStyle/>
            <a:p>
              <a:pPr algn="ctr"/>
              <a:r>
                <a:rPr lang="en-US" i="1" dirty="0">
                  <a:latin typeface="Calibri" panose="020F0502020204030204" pitchFamily="34" charset="0"/>
                  <a:ea typeface="Calibri" panose="020F0502020204030204" pitchFamily="34" charset="0"/>
                  <a:cs typeface="Arial" panose="020B0604020202020204" pitchFamily="34" charset="0"/>
                </a:rPr>
                <a:t>Change in quantity consumed and produced following the FSSR relative to baseline in 2030, USD bn</a:t>
              </a:r>
              <a:endParaRPr lang="en-US" i="1" dirty="0"/>
            </a:p>
          </p:txBody>
        </p:sp>
        <p:graphicFrame>
          <p:nvGraphicFramePr>
            <p:cNvPr id="13" name="Chart 12">
              <a:extLst>
                <a:ext uri="{FF2B5EF4-FFF2-40B4-BE49-F238E27FC236}">
                  <a16:creationId xmlns:a16="http://schemas.microsoft.com/office/drawing/2014/main" id="{706940E1-3DF2-420D-A9D2-4D659A3CC762}"/>
                </a:ext>
              </a:extLst>
            </p:cNvPr>
            <p:cNvGraphicFramePr>
              <a:graphicFrameLocks/>
            </p:cNvGraphicFramePr>
            <p:nvPr>
              <p:extLst>
                <p:ext uri="{D42A27DB-BD31-4B8C-83A1-F6EECF244321}">
                  <p14:modId xmlns:p14="http://schemas.microsoft.com/office/powerpoint/2010/main" val="3124718254"/>
                </p:ext>
              </p:extLst>
            </p:nvPr>
          </p:nvGraphicFramePr>
          <p:xfrm>
            <a:off x="1774133" y="2839690"/>
            <a:ext cx="8596918" cy="3397622"/>
          </p:xfrm>
          <a:graphic>
            <a:graphicData uri="http://schemas.openxmlformats.org/drawingml/2006/chart">
              <c:chart xmlns:c="http://schemas.openxmlformats.org/drawingml/2006/chart" xmlns:r="http://schemas.openxmlformats.org/officeDocument/2006/relationships" r:id="rId3"/>
            </a:graphicData>
          </a:graphic>
        </p:graphicFrame>
      </p:grpSp>
    </p:spTree>
    <p:extLst>
      <p:ext uri="{BB962C8B-B14F-4D97-AF65-F5344CB8AC3E}">
        <p14:creationId xmlns:p14="http://schemas.microsoft.com/office/powerpoint/2010/main" val="202699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9578AC2-4040-4E67-AB39-4AB7240A148C}"/>
              </a:ext>
            </a:extLst>
          </p:cNvPr>
          <p:cNvSpPr>
            <a:spLocks noGrp="1"/>
          </p:cNvSpPr>
          <p:nvPr>
            <p:ph type="title"/>
          </p:nvPr>
        </p:nvSpPr>
        <p:spPr/>
        <p:txBody>
          <a:bodyPr/>
          <a:lstStyle/>
          <a:p>
            <a:r>
              <a:rPr lang="en-US" sz="2400" dirty="0"/>
              <a:t>FFSR impact on EU biofuels mandate </a:t>
            </a:r>
            <a:endParaRPr lang="de-CH" dirty="0"/>
          </a:p>
        </p:txBody>
      </p:sp>
      <p:sp>
        <p:nvSpPr>
          <p:cNvPr id="6" name="Titel 1"/>
          <p:cNvSpPr txBox="1">
            <a:spLocks/>
          </p:cNvSpPr>
          <p:nvPr/>
        </p:nvSpPr>
        <p:spPr>
          <a:xfrm>
            <a:off x="1752600" y="914401"/>
            <a:ext cx="8101840" cy="899783"/>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600" kern="1200">
                <a:solidFill>
                  <a:schemeClr val="tx2"/>
                </a:solidFill>
                <a:latin typeface="+mj-lt"/>
                <a:ea typeface="+mj-ea"/>
                <a:cs typeface="+mj-cs"/>
              </a:defRPr>
            </a:lvl1pPr>
          </a:lstStyle>
          <a:p>
            <a:endParaRPr lang="en-US" sz="3200" dirty="0"/>
          </a:p>
        </p:txBody>
      </p:sp>
      <p:sp>
        <p:nvSpPr>
          <p:cNvPr id="9" name="Fußzeilenplatzhalter 8">
            <a:extLst>
              <a:ext uri="{FF2B5EF4-FFF2-40B4-BE49-F238E27FC236}">
                <a16:creationId xmlns:a16="http://schemas.microsoft.com/office/drawing/2014/main" id="{9C1D575F-1326-432A-83F2-442ED0E78251}"/>
              </a:ext>
            </a:extLst>
          </p:cNvPr>
          <p:cNvSpPr>
            <a:spLocks noGrp="1"/>
          </p:cNvSpPr>
          <p:nvPr>
            <p:ph type="ftr" sz="quarter" idx="11"/>
          </p:nvPr>
        </p:nvSpPr>
        <p:spPr>
          <a:xfrm>
            <a:off x="9854440" y="6525344"/>
            <a:ext cx="1810525" cy="179282"/>
          </a:xfrm>
        </p:spPr>
        <p:txBody>
          <a:bodyPr/>
          <a:lstStyle/>
          <a:p>
            <a:pPr algn="l"/>
            <a:r>
              <a:rPr lang="de-DE" dirty="0"/>
              <a:t>	University </a:t>
            </a:r>
            <a:r>
              <a:rPr lang="de-DE" dirty="0" err="1"/>
              <a:t>of</a:t>
            </a:r>
            <a:r>
              <a:rPr lang="de-DE" dirty="0"/>
              <a:t> Basel</a:t>
            </a:r>
          </a:p>
        </p:txBody>
      </p:sp>
      <p:sp>
        <p:nvSpPr>
          <p:cNvPr id="4" name="Date Placeholder 3">
            <a:extLst>
              <a:ext uri="{FF2B5EF4-FFF2-40B4-BE49-F238E27FC236}">
                <a16:creationId xmlns:a16="http://schemas.microsoft.com/office/drawing/2014/main" id="{A1BA9096-5631-A44D-998D-27C87F78A14B}"/>
              </a:ext>
            </a:extLst>
          </p:cNvPr>
          <p:cNvSpPr>
            <a:spLocks noGrp="1"/>
          </p:cNvSpPr>
          <p:nvPr>
            <p:ph type="dt" sz="half" idx="10"/>
          </p:nvPr>
        </p:nvSpPr>
        <p:spPr/>
        <p:txBody>
          <a:bodyPr/>
          <a:lstStyle/>
          <a:p>
            <a:r>
              <a:rPr lang="en-US" dirty="0"/>
              <a:t>The Interplay of Agriculture, Environmental and Energy Policies</a:t>
            </a:r>
            <a:endParaRPr lang="de-DE" dirty="0"/>
          </a:p>
        </p:txBody>
      </p:sp>
      <p:sp>
        <p:nvSpPr>
          <p:cNvPr id="7" name="Slide Number Placeholder 6">
            <a:extLst>
              <a:ext uri="{FF2B5EF4-FFF2-40B4-BE49-F238E27FC236}">
                <a16:creationId xmlns:a16="http://schemas.microsoft.com/office/drawing/2014/main" id="{FDC5B540-A537-8146-B30C-FD45BDA7EA13}"/>
              </a:ext>
            </a:extLst>
          </p:cNvPr>
          <p:cNvSpPr>
            <a:spLocks noGrp="1"/>
          </p:cNvSpPr>
          <p:nvPr>
            <p:ph type="sldNum" sz="quarter" idx="12"/>
          </p:nvPr>
        </p:nvSpPr>
        <p:spPr/>
        <p:txBody>
          <a:bodyPr/>
          <a:lstStyle/>
          <a:p>
            <a:fld id="{B3811826-9277-4232-A2B5-17D05DFC7392}" type="slidenum">
              <a:rPr lang="de-CH" smtClean="0"/>
              <a:pPr/>
              <a:t>13</a:t>
            </a:fld>
            <a:endParaRPr lang="de-CH" dirty="0"/>
          </a:p>
        </p:txBody>
      </p:sp>
      <p:cxnSp>
        <p:nvCxnSpPr>
          <p:cNvPr id="8" name="Gerade Verbindung 7">
            <a:extLst>
              <a:ext uri="{FF2B5EF4-FFF2-40B4-BE49-F238E27FC236}">
                <a16:creationId xmlns:a16="http://schemas.microsoft.com/office/drawing/2014/main" id="{698F9D91-0BBB-494E-841C-C4A2A8FD5A57}"/>
              </a:ext>
            </a:extLst>
          </p:cNvPr>
          <p:cNvCxnSpPr/>
          <p:nvPr/>
        </p:nvCxnSpPr>
        <p:spPr>
          <a:xfrm>
            <a:off x="334800"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7E41EDE4-49BE-44BF-9F4C-AE41EF8B905F}"/>
              </a:ext>
            </a:extLst>
          </p:cNvPr>
          <p:cNvGraphicFramePr>
            <a:graphicFrameLocks noGrp="1"/>
          </p:cNvGraphicFramePr>
          <p:nvPr>
            <p:extLst>
              <p:ext uri="{D42A27DB-BD31-4B8C-83A1-F6EECF244321}">
                <p14:modId xmlns:p14="http://schemas.microsoft.com/office/powerpoint/2010/main" val="553475802"/>
              </p:ext>
            </p:extLst>
          </p:nvPr>
        </p:nvGraphicFramePr>
        <p:xfrm>
          <a:off x="623392" y="2204864"/>
          <a:ext cx="10801203" cy="3673267"/>
        </p:xfrm>
        <a:graphic>
          <a:graphicData uri="http://schemas.openxmlformats.org/drawingml/2006/table">
            <a:tbl>
              <a:tblPr firstRow="1" firstCol="1" bandRow="1">
                <a:tableStyleId>{9D7B26C5-4107-4FEC-AEDC-1716B250A1EF}</a:tableStyleId>
              </a:tblPr>
              <a:tblGrid>
                <a:gridCol w="1543029">
                  <a:extLst>
                    <a:ext uri="{9D8B030D-6E8A-4147-A177-3AD203B41FA5}">
                      <a16:colId xmlns:a16="http://schemas.microsoft.com/office/drawing/2014/main" val="3798582295"/>
                    </a:ext>
                  </a:extLst>
                </a:gridCol>
                <a:gridCol w="1543029">
                  <a:extLst>
                    <a:ext uri="{9D8B030D-6E8A-4147-A177-3AD203B41FA5}">
                      <a16:colId xmlns:a16="http://schemas.microsoft.com/office/drawing/2014/main" val="2362859252"/>
                    </a:ext>
                  </a:extLst>
                </a:gridCol>
                <a:gridCol w="1543029">
                  <a:extLst>
                    <a:ext uri="{9D8B030D-6E8A-4147-A177-3AD203B41FA5}">
                      <a16:colId xmlns:a16="http://schemas.microsoft.com/office/drawing/2014/main" val="3643418939"/>
                    </a:ext>
                  </a:extLst>
                </a:gridCol>
                <a:gridCol w="1543029">
                  <a:extLst>
                    <a:ext uri="{9D8B030D-6E8A-4147-A177-3AD203B41FA5}">
                      <a16:colId xmlns:a16="http://schemas.microsoft.com/office/drawing/2014/main" val="3217572627"/>
                    </a:ext>
                  </a:extLst>
                </a:gridCol>
                <a:gridCol w="1543029">
                  <a:extLst>
                    <a:ext uri="{9D8B030D-6E8A-4147-A177-3AD203B41FA5}">
                      <a16:colId xmlns:a16="http://schemas.microsoft.com/office/drawing/2014/main" val="3158984365"/>
                    </a:ext>
                  </a:extLst>
                </a:gridCol>
                <a:gridCol w="1543029">
                  <a:extLst>
                    <a:ext uri="{9D8B030D-6E8A-4147-A177-3AD203B41FA5}">
                      <a16:colId xmlns:a16="http://schemas.microsoft.com/office/drawing/2014/main" val="2709621539"/>
                    </a:ext>
                  </a:extLst>
                </a:gridCol>
                <a:gridCol w="1543029">
                  <a:extLst>
                    <a:ext uri="{9D8B030D-6E8A-4147-A177-3AD203B41FA5}">
                      <a16:colId xmlns:a16="http://schemas.microsoft.com/office/drawing/2014/main" val="2955904131"/>
                    </a:ext>
                  </a:extLst>
                </a:gridCol>
              </a:tblGrid>
              <a:tr h="708175">
                <a:tc>
                  <a:txBody>
                    <a:bodyPr/>
                    <a:lstStyle/>
                    <a:p>
                      <a:pPr>
                        <a:lnSpc>
                          <a:spcPct val="107000"/>
                        </a:lnSpc>
                      </a:pPr>
                      <a:endParaRPr lang="en-US" sz="1200" dirty="0">
                        <a:effectLst/>
                        <a:latin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400" dirty="0">
                          <a:effectLst/>
                        </a:rPr>
                        <a:t>Central European Union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400" dirty="0">
                          <a:effectLst/>
                        </a:rPr>
                        <a:t>Germany</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400" dirty="0">
                          <a:effectLst/>
                        </a:rPr>
                        <a:t>Mediterranean</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400" dirty="0">
                          <a:effectLst/>
                        </a:rPr>
                        <a:t>Eastern EU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400" dirty="0">
                          <a:effectLst/>
                        </a:rPr>
                        <a:t>North-Western Europe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Total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117523137"/>
                  </a:ext>
                </a:extLst>
              </a:tr>
              <a:tr h="708175">
                <a:tc>
                  <a:txBody>
                    <a:bodyPr/>
                    <a:lstStyle/>
                    <a:p>
                      <a:pPr marL="0" marR="0">
                        <a:lnSpc>
                          <a:spcPct val="107000"/>
                        </a:lnSpc>
                        <a:spcBef>
                          <a:spcPts val="0"/>
                        </a:spcBef>
                        <a:spcAft>
                          <a:spcPts val="0"/>
                        </a:spcAft>
                      </a:pPr>
                      <a:r>
                        <a:rPr lang="en-US" sz="1400" dirty="0">
                          <a:effectLst/>
                        </a:rPr>
                        <a:t>Bioethanol</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0.08</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0.18</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0.03</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0.07</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0.19</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0.56</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2546342621"/>
                  </a:ext>
                </a:extLst>
              </a:tr>
              <a:tr h="639256">
                <a:tc>
                  <a:txBody>
                    <a:bodyPr/>
                    <a:lstStyle/>
                    <a:p>
                      <a:pPr marL="0" marR="0">
                        <a:lnSpc>
                          <a:spcPct val="107000"/>
                        </a:lnSpc>
                        <a:spcBef>
                          <a:spcPts val="0"/>
                        </a:spcBef>
                        <a:spcAft>
                          <a:spcPts val="0"/>
                        </a:spcAft>
                      </a:pPr>
                      <a:r>
                        <a:rPr lang="en-US" sz="1400" b="1" kern="1200" dirty="0">
                          <a:solidFill>
                            <a:schemeClr val="tx1"/>
                          </a:solidFill>
                          <a:effectLst/>
                          <a:latin typeface="+mn-lt"/>
                          <a:ea typeface="+mn-ea"/>
                          <a:cs typeface="+mn-cs"/>
                        </a:rPr>
                        <a:t>Biodiesel</a:t>
                      </a:r>
                    </a:p>
                  </a:txBody>
                  <a:tcPr marL="68580" marR="68580" marT="0" marB="0" anchor="b"/>
                </a:tc>
                <a:tc>
                  <a:txBody>
                    <a:bodyPr/>
                    <a:lstStyle/>
                    <a:p>
                      <a:pPr marL="0" marR="0" algn="r">
                        <a:lnSpc>
                          <a:spcPct val="107000"/>
                        </a:lnSpc>
                        <a:spcBef>
                          <a:spcPts val="0"/>
                        </a:spcBef>
                        <a:spcAft>
                          <a:spcPts val="0"/>
                        </a:spcAft>
                      </a:pPr>
                      <a:r>
                        <a:rPr lang="en-US" sz="1600" dirty="0">
                          <a:effectLst/>
                        </a:rPr>
                        <a:t>0.33</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0.43</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0.32</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a:effectLst/>
                        </a:rPr>
                        <a:t>0.13</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a:effectLst/>
                        </a:rPr>
                        <a:t>0.20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1.42</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35274451"/>
                  </a:ext>
                </a:extLst>
              </a:tr>
              <a:tr h="909486">
                <a:tc>
                  <a:txBody>
                    <a:bodyPr/>
                    <a:lstStyle/>
                    <a:p>
                      <a:pPr marL="0" marR="0">
                        <a:lnSpc>
                          <a:spcPct val="107000"/>
                        </a:lnSpc>
                        <a:spcBef>
                          <a:spcPts val="0"/>
                        </a:spcBef>
                        <a:spcAft>
                          <a:spcPts val="0"/>
                        </a:spcAft>
                      </a:pPr>
                      <a:r>
                        <a:rPr lang="en-US" sz="1400" b="1" kern="1200" dirty="0">
                          <a:solidFill>
                            <a:schemeClr val="tx1"/>
                          </a:solidFill>
                          <a:effectLst/>
                          <a:latin typeface="+mn-lt"/>
                          <a:ea typeface="+mn-ea"/>
                          <a:cs typeface="+mn-cs"/>
                        </a:rPr>
                        <a:t>Biodiesel from used cooking oil</a:t>
                      </a:r>
                    </a:p>
                  </a:txBody>
                  <a:tcPr marL="68580" marR="68580" marT="0" marB="0" anchor="b"/>
                </a:tc>
                <a:tc>
                  <a:txBody>
                    <a:bodyPr/>
                    <a:lstStyle/>
                    <a:p>
                      <a:pPr marL="0" marR="0" algn="r">
                        <a:lnSpc>
                          <a:spcPct val="107000"/>
                        </a:lnSpc>
                        <a:spcBef>
                          <a:spcPts val="0"/>
                        </a:spcBef>
                        <a:spcAft>
                          <a:spcPts val="0"/>
                        </a:spcAft>
                      </a:pPr>
                      <a:r>
                        <a:rPr lang="en-US" sz="1600">
                          <a:effectLst/>
                        </a:rPr>
                        <a:t>0.06</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0.06</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0.07</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0.02</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0.04</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a:effectLst/>
                        </a:rPr>
                        <a:t>0.24</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4436632"/>
                  </a:ext>
                </a:extLst>
              </a:tr>
              <a:tr h="708175">
                <a:tc>
                  <a:txBody>
                    <a:bodyPr/>
                    <a:lstStyle/>
                    <a:p>
                      <a:pPr marL="0" marR="0">
                        <a:lnSpc>
                          <a:spcPct val="107000"/>
                        </a:lnSpc>
                        <a:spcBef>
                          <a:spcPts val="0"/>
                        </a:spcBef>
                        <a:spcAft>
                          <a:spcPts val="0"/>
                        </a:spcAft>
                      </a:pPr>
                      <a:r>
                        <a:rPr lang="en-US" sz="1400" b="1" kern="1200" dirty="0">
                          <a:solidFill>
                            <a:schemeClr val="tx1"/>
                          </a:solidFill>
                          <a:effectLst/>
                          <a:latin typeface="+mn-lt"/>
                          <a:ea typeface="+mn-ea"/>
                          <a:cs typeface="+mn-cs"/>
                        </a:rPr>
                        <a:t>Total</a:t>
                      </a:r>
                    </a:p>
                  </a:txBody>
                  <a:tcPr marL="68580" marR="68580" marT="0" marB="0" anchor="b"/>
                </a:tc>
                <a:tc>
                  <a:txBody>
                    <a:bodyPr/>
                    <a:lstStyle/>
                    <a:p>
                      <a:pPr marL="0" marR="0" algn="r">
                        <a:lnSpc>
                          <a:spcPct val="107000"/>
                        </a:lnSpc>
                        <a:spcBef>
                          <a:spcPts val="0"/>
                        </a:spcBef>
                        <a:spcAft>
                          <a:spcPts val="0"/>
                        </a:spcAft>
                      </a:pPr>
                      <a:r>
                        <a:rPr lang="en-US" sz="1600">
                          <a:effectLst/>
                        </a:rPr>
                        <a:t>0.47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a:effectLst/>
                        </a:rPr>
                        <a:t>0.67</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a:effectLst/>
                        </a:rPr>
                        <a:t>0.42</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0.23</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0.43</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600" dirty="0">
                          <a:effectLst/>
                        </a:rPr>
                        <a:t>2.22</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2503506232"/>
                  </a:ext>
                </a:extLst>
              </a:tr>
            </a:tbl>
          </a:graphicData>
        </a:graphic>
      </p:graphicFrame>
      <p:sp>
        <p:nvSpPr>
          <p:cNvPr id="12" name="TextBox 11">
            <a:extLst>
              <a:ext uri="{FF2B5EF4-FFF2-40B4-BE49-F238E27FC236}">
                <a16:creationId xmlns:a16="http://schemas.microsoft.com/office/drawing/2014/main" id="{BABD6B44-0F67-49F4-8502-2FA407F715AE}"/>
              </a:ext>
            </a:extLst>
          </p:cNvPr>
          <p:cNvSpPr txBox="1"/>
          <p:nvPr/>
        </p:nvSpPr>
        <p:spPr>
          <a:xfrm>
            <a:off x="527936" y="1364292"/>
            <a:ext cx="11153273" cy="565524"/>
          </a:xfrm>
          <a:prstGeom prst="rect">
            <a:avLst/>
          </a:prstGeom>
          <a:noFill/>
        </p:spPr>
        <p:txBody>
          <a:bodyPr wrap="square" lIns="0" tIns="0" rIns="0" bIns="0" rtlCol="0">
            <a:noAutofit/>
          </a:bodyPr>
          <a:lstStyle/>
          <a:p>
            <a:pPr>
              <a:lnSpc>
                <a:spcPts val="2200"/>
              </a:lnSpc>
            </a:pPr>
            <a:r>
              <a:rPr lang="en-US" dirty="0"/>
              <a:t>Increase spending on biofuel subsidies in EU regions as a result of the FFSR over the 2023-2030 period in $bn to achieve biofuel consumption target </a:t>
            </a:r>
          </a:p>
          <a:p>
            <a:pPr>
              <a:lnSpc>
                <a:spcPts val="2200"/>
              </a:lnSpc>
            </a:pPr>
            <a:endParaRPr lang="en-US" dirty="0"/>
          </a:p>
          <a:p>
            <a:pPr>
              <a:lnSpc>
                <a:spcPts val="2200"/>
              </a:lnSpc>
            </a:pPr>
            <a:endParaRPr lang="en-US" dirty="0"/>
          </a:p>
          <a:p>
            <a:pPr>
              <a:lnSpc>
                <a:spcPts val="2200"/>
              </a:lnSpc>
            </a:pPr>
            <a:endParaRPr lang="en-US" dirty="0"/>
          </a:p>
        </p:txBody>
      </p:sp>
    </p:spTree>
    <p:extLst>
      <p:ext uri="{BB962C8B-B14F-4D97-AF65-F5344CB8AC3E}">
        <p14:creationId xmlns:p14="http://schemas.microsoft.com/office/powerpoint/2010/main" val="3775130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9578AC2-4040-4E67-AB39-4AB7240A148C}"/>
              </a:ext>
            </a:extLst>
          </p:cNvPr>
          <p:cNvSpPr>
            <a:spLocks noGrp="1"/>
          </p:cNvSpPr>
          <p:nvPr>
            <p:ph type="title"/>
          </p:nvPr>
        </p:nvSpPr>
        <p:spPr/>
        <p:txBody>
          <a:bodyPr/>
          <a:lstStyle/>
          <a:p>
            <a:r>
              <a:rPr lang="en-US" sz="2400" dirty="0"/>
              <a:t>Impact on global economy</a:t>
            </a:r>
            <a:endParaRPr lang="de-CH" dirty="0"/>
          </a:p>
        </p:txBody>
      </p:sp>
      <p:sp>
        <p:nvSpPr>
          <p:cNvPr id="6" name="Titel 1"/>
          <p:cNvSpPr txBox="1">
            <a:spLocks/>
          </p:cNvSpPr>
          <p:nvPr/>
        </p:nvSpPr>
        <p:spPr>
          <a:xfrm>
            <a:off x="1752600" y="914401"/>
            <a:ext cx="8101840" cy="899783"/>
          </a:xfrm>
          <a:prstGeom prst="rect">
            <a:avLst/>
          </a:prstGeom>
        </p:spPr>
        <p:txBody>
          <a:bodyPr vert="horz" lIns="0" tIns="0" rIns="0" bIns="0" rtlCol="0" anchor="t" anchorCtr="0">
            <a:noAutofit/>
          </a:bodyPr>
          <a:lstStyle>
            <a:lvl1pPr algn="l" defTabSz="914400" rtl="0" eaLnBrk="1" latinLnBrk="0" hangingPunct="1">
              <a:lnSpc>
                <a:spcPts val="3300"/>
              </a:lnSpc>
              <a:spcBef>
                <a:spcPct val="0"/>
              </a:spcBef>
              <a:buNone/>
              <a:defRPr sz="3600" kern="1200">
                <a:solidFill>
                  <a:schemeClr val="tx2"/>
                </a:solidFill>
                <a:latin typeface="+mj-lt"/>
                <a:ea typeface="+mj-ea"/>
                <a:cs typeface="+mj-cs"/>
              </a:defRPr>
            </a:lvl1pPr>
          </a:lstStyle>
          <a:p>
            <a:endParaRPr lang="en-US" sz="3200" dirty="0"/>
          </a:p>
        </p:txBody>
      </p:sp>
      <p:sp>
        <p:nvSpPr>
          <p:cNvPr id="9" name="Fußzeilenplatzhalter 8">
            <a:extLst>
              <a:ext uri="{FF2B5EF4-FFF2-40B4-BE49-F238E27FC236}">
                <a16:creationId xmlns:a16="http://schemas.microsoft.com/office/drawing/2014/main" id="{9C1D575F-1326-432A-83F2-442ED0E78251}"/>
              </a:ext>
            </a:extLst>
          </p:cNvPr>
          <p:cNvSpPr>
            <a:spLocks noGrp="1"/>
          </p:cNvSpPr>
          <p:nvPr>
            <p:ph type="ftr" sz="quarter" idx="11"/>
          </p:nvPr>
        </p:nvSpPr>
        <p:spPr>
          <a:xfrm>
            <a:off x="9854440" y="6525344"/>
            <a:ext cx="1810525" cy="179282"/>
          </a:xfrm>
        </p:spPr>
        <p:txBody>
          <a:bodyPr/>
          <a:lstStyle/>
          <a:p>
            <a:pPr algn="l"/>
            <a:r>
              <a:rPr lang="de-DE" dirty="0"/>
              <a:t>	University </a:t>
            </a:r>
            <a:r>
              <a:rPr lang="de-DE" dirty="0" err="1"/>
              <a:t>of</a:t>
            </a:r>
            <a:r>
              <a:rPr lang="de-DE" dirty="0"/>
              <a:t> Basel</a:t>
            </a:r>
          </a:p>
        </p:txBody>
      </p:sp>
      <p:sp>
        <p:nvSpPr>
          <p:cNvPr id="4" name="Date Placeholder 3">
            <a:extLst>
              <a:ext uri="{FF2B5EF4-FFF2-40B4-BE49-F238E27FC236}">
                <a16:creationId xmlns:a16="http://schemas.microsoft.com/office/drawing/2014/main" id="{A1BA9096-5631-A44D-998D-27C87F78A14B}"/>
              </a:ext>
            </a:extLst>
          </p:cNvPr>
          <p:cNvSpPr>
            <a:spLocks noGrp="1"/>
          </p:cNvSpPr>
          <p:nvPr>
            <p:ph type="dt" sz="half" idx="10"/>
          </p:nvPr>
        </p:nvSpPr>
        <p:spPr/>
        <p:txBody>
          <a:bodyPr/>
          <a:lstStyle/>
          <a:p>
            <a:r>
              <a:rPr lang="en-US" dirty="0"/>
              <a:t>The Interplay of Agriculture, Environmental and Energy Policies</a:t>
            </a:r>
            <a:endParaRPr lang="de-DE" dirty="0"/>
          </a:p>
        </p:txBody>
      </p:sp>
      <p:sp>
        <p:nvSpPr>
          <p:cNvPr id="7" name="Slide Number Placeholder 6">
            <a:extLst>
              <a:ext uri="{FF2B5EF4-FFF2-40B4-BE49-F238E27FC236}">
                <a16:creationId xmlns:a16="http://schemas.microsoft.com/office/drawing/2014/main" id="{FDC5B540-A537-8146-B30C-FD45BDA7EA13}"/>
              </a:ext>
            </a:extLst>
          </p:cNvPr>
          <p:cNvSpPr>
            <a:spLocks noGrp="1"/>
          </p:cNvSpPr>
          <p:nvPr>
            <p:ph type="sldNum" sz="quarter" idx="12"/>
          </p:nvPr>
        </p:nvSpPr>
        <p:spPr/>
        <p:txBody>
          <a:bodyPr/>
          <a:lstStyle/>
          <a:p>
            <a:fld id="{B3811826-9277-4232-A2B5-17D05DFC7392}" type="slidenum">
              <a:rPr lang="de-CH" smtClean="0"/>
              <a:pPr/>
              <a:t>14</a:t>
            </a:fld>
            <a:endParaRPr lang="de-CH" dirty="0"/>
          </a:p>
        </p:txBody>
      </p:sp>
      <p:cxnSp>
        <p:nvCxnSpPr>
          <p:cNvPr id="8" name="Gerade Verbindung 7">
            <a:extLst>
              <a:ext uri="{FF2B5EF4-FFF2-40B4-BE49-F238E27FC236}">
                <a16:creationId xmlns:a16="http://schemas.microsoft.com/office/drawing/2014/main" id="{698F9D91-0BBB-494E-841C-C4A2A8FD5A57}"/>
              </a:ext>
            </a:extLst>
          </p:cNvPr>
          <p:cNvCxnSpPr/>
          <p:nvPr/>
        </p:nvCxnSpPr>
        <p:spPr>
          <a:xfrm>
            <a:off x="334800"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D62B124E-EE84-4A6F-BDFF-199EFE874759}"/>
              </a:ext>
            </a:extLst>
          </p:cNvPr>
          <p:cNvGraphicFramePr>
            <a:graphicFrameLocks noGrp="1"/>
          </p:cNvGraphicFramePr>
          <p:nvPr>
            <p:extLst>
              <p:ext uri="{D42A27DB-BD31-4B8C-83A1-F6EECF244321}">
                <p14:modId xmlns:p14="http://schemas.microsoft.com/office/powerpoint/2010/main" val="2009968343"/>
              </p:ext>
            </p:extLst>
          </p:nvPr>
        </p:nvGraphicFramePr>
        <p:xfrm>
          <a:off x="695401" y="3599160"/>
          <a:ext cx="10969564" cy="1301190"/>
        </p:xfrm>
        <a:graphic>
          <a:graphicData uri="http://schemas.openxmlformats.org/drawingml/2006/table">
            <a:tbl>
              <a:tblPr firstRow="1" firstCol="1" bandRow="1">
                <a:tableStyleId>{9D7B26C5-4107-4FEC-AEDC-1716B250A1EF}</a:tableStyleId>
              </a:tblPr>
              <a:tblGrid>
                <a:gridCol w="882661">
                  <a:extLst>
                    <a:ext uri="{9D8B030D-6E8A-4147-A177-3AD203B41FA5}">
                      <a16:colId xmlns:a16="http://schemas.microsoft.com/office/drawing/2014/main" val="2752536770"/>
                    </a:ext>
                  </a:extLst>
                </a:gridCol>
                <a:gridCol w="1487554">
                  <a:extLst>
                    <a:ext uri="{9D8B030D-6E8A-4147-A177-3AD203B41FA5}">
                      <a16:colId xmlns:a16="http://schemas.microsoft.com/office/drawing/2014/main" val="646590062"/>
                    </a:ext>
                  </a:extLst>
                </a:gridCol>
                <a:gridCol w="1305053">
                  <a:extLst>
                    <a:ext uri="{9D8B030D-6E8A-4147-A177-3AD203B41FA5}">
                      <a16:colId xmlns:a16="http://schemas.microsoft.com/office/drawing/2014/main" val="971568249"/>
                    </a:ext>
                  </a:extLst>
                </a:gridCol>
                <a:gridCol w="1427868">
                  <a:extLst>
                    <a:ext uri="{9D8B030D-6E8A-4147-A177-3AD203B41FA5}">
                      <a16:colId xmlns:a16="http://schemas.microsoft.com/office/drawing/2014/main" val="2281972696"/>
                    </a:ext>
                  </a:extLst>
                </a:gridCol>
                <a:gridCol w="1192569">
                  <a:extLst>
                    <a:ext uri="{9D8B030D-6E8A-4147-A177-3AD203B41FA5}">
                      <a16:colId xmlns:a16="http://schemas.microsoft.com/office/drawing/2014/main" val="3957483885"/>
                    </a:ext>
                  </a:extLst>
                </a:gridCol>
                <a:gridCol w="1440494">
                  <a:extLst>
                    <a:ext uri="{9D8B030D-6E8A-4147-A177-3AD203B41FA5}">
                      <a16:colId xmlns:a16="http://schemas.microsoft.com/office/drawing/2014/main" val="139683007"/>
                    </a:ext>
                  </a:extLst>
                </a:gridCol>
                <a:gridCol w="1228151">
                  <a:extLst>
                    <a:ext uri="{9D8B030D-6E8A-4147-A177-3AD203B41FA5}">
                      <a16:colId xmlns:a16="http://schemas.microsoft.com/office/drawing/2014/main" val="2466127025"/>
                    </a:ext>
                  </a:extLst>
                </a:gridCol>
                <a:gridCol w="1074345">
                  <a:extLst>
                    <a:ext uri="{9D8B030D-6E8A-4147-A177-3AD203B41FA5}">
                      <a16:colId xmlns:a16="http://schemas.microsoft.com/office/drawing/2014/main" val="3233310257"/>
                    </a:ext>
                  </a:extLst>
                </a:gridCol>
                <a:gridCol w="930869">
                  <a:extLst>
                    <a:ext uri="{9D8B030D-6E8A-4147-A177-3AD203B41FA5}">
                      <a16:colId xmlns:a16="http://schemas.microsoft.com/office/drawing/2014/main" val="4254307553"/>
                    </a:ext>
                  </a:extLst>
                </a:gridCol>
              </a:tblGrid>
              <a:tr h="401408">
                <a:tc gridSpan="9">
                  <a: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Arial" panose="020B0604020202020204" pitchFamily="34" charset="0"/>
                        </a:rPr>
                        <a:t>Global changes in consumption value by product categories from an FFSR compare to reference scenario, USD bn </a:t>
                      </a:r>
                    </a:p>
                  </a:txBody>
                  <a:tcPr marL="68580" marR="68580" marT="0" marB="0"/>
                </a:tc>
                <a:tc hMerge="1">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19761969"/>
                  </a:ext>
                </a:extLst>
              </a:tr>
              <a:tr h="661389">
                <a:tc>
                  <a:txBody>
                    <a:bodyPr/>
                    <a:lstStyle/>
                    <a:p>
                      <a:pPr marL="0" marR="0">
                        <a:lnSpc>
                          <a:spcPct val="107000"/>
                        </a:lnSpc>
                        <a:spcBef>
                          <a:spcPts val="0"/>
                        </a:spcBef>
                        <a:spcAft>
                          <a:spcPts val="0"/>
                        </a:spcAft>
                      </a:pPr>
                      <a:r>
                        <a:rPr lang="en-US" sz="1400" b="0" dirty="0">
                          <a:effectLst/>
                        </a:rPr>
                        <a:t>Crops</a:t>
                      </a:r>
                      <a:endParaRPr lang="en-US" sz="1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rPr>
                        <a:t>Processed agri. </a:t>
                      </a:r>
                      <a:r>
                        <a:rPr lang="en-US" sz="1400" dirty="0" err="1">
                          <a:effectLst/>
                        </a:rPr>
                        <a:t>Prd</a:t>
                      </a:r>
                      <a:r>
                        <a:rPr lang="en-US" sz="1400" dirty="0">
                          <a:effectLst/>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rPr>
                        <a:t>Meat and dairy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rPr>
                        <a:t>Energy excl. biofuels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rPr>
                        <a:t>Biofuels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dirty="0">
                          <a:effectLst/>
                        </a:rPr>
                        <a:t>Forest and forestry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Services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Other</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400">
                          <a:effectLst/>
                        </a:rPr>
                        <a:t>Total</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99556833"/>
                  </a:ext>
                </a:extLst>
              </a:tr>
              <a:tr h="238393">
                <a:tc>
                  <a:txBody>
                    <a:bodyPr/>
                    <a:lstStyle/>
                    <a:p>
                      <a:pPr marL="0" marR="0">
                        <a:lnSpc>
                          <a:spcPct val="107000"/>
                        </a:lnSpc>
                        <a:spcBef>
                          <a:spcPts val="0"/>
                        </a:spcBef>
                        <a:spcAft>
                          <a:spcPts val="0"/>
                        </a:spcAft>
                      </a:pPr>
                      <a:r>
                        <a:rPr lang="en-US" sz="1400" b="0" dirty="0">
                          <a:effectLst/>
                        </a:rPr>
                        <a:t>36.2</a:t>
                      </a:r>
                      <a:endParaRPr lang="en-US" sz="18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marL="0" marR="0">
                        <a:lnSpc>
                          <a:spcPct val="107000"/>
                        </a:lnSpc>
                        <a:spcBef>
                          <a:spcPts val="0"/>
                        </a:spcBef>
                        <a:spcAft>
                          <a:spcPts val="0"/>
                        </a:spcAft>
                      </a:pPr>
                      <a:r>
                        <a:rPr lang="en-US" sz="1400" dirty="0">
                          <a:effectLst/>
                        </a:rPr>
                        <a:t>21</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marL="0" marR="0">
                        <a:lnSpc>
                          <a:spcPct val="107000"/>
                        </a:lnSpc>
                        <a:spcBef>
                          <a:spcPts val="0"/>
                        </a:spcBef>
                        <a:spcAft>
                          <a:spcPts val="0"/>
                        </a:spcAft>
                      </a:pPr>
                      <a:r>
                        <a:rPr lang="en-US" sz="1400" dirty="0">
                          <a:effectLst/>
                        </a:rPr>
                        <a:t>16.9</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marL="0" marR="0">
                        <a:lnSpc>
                          <a:spcPct val="107000"/>
                        </a:lnSpc>
                        <a:spcBef>
                          <a:spcPts val="0"/>
                        </a:spcBef>
                        <a:spcAft>
                          <a:spcPts val="0"/>
                        </a:spcAft>
                      </a:pPr>
                      <a:r>
                        <a:rPr lang="en-US" sz="1400" dirty="0">
                          <a:effectLst/>
                        </a:rPr>
                        <a:t>(-142)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marL="0" marR="0">
                        <a:lnSpc>
                          <a:spcPct val="107000"/>
                        </a:lnSpc>
                        <a:spcBef>
                          <a:spcPts val="0"/>
                        </a:spcBef>
                        <a:spcAft>
                          <a:spcPts val="0"/>
                        </a:spcAft>
                      </a:pPr>
                      <a:r>
                        <a:rPr lang="en-US" sz="1400" dirty="0">
                          <a:effectLst/>
                        </a:rPr>
                        <a:t>(-0.7)</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marL="0" marR="0">
                        <a:lnSpc>
                          <a:spcPct val="107000"/>
                        </a:lnSpc>
                        <a:spcBef>
                          <a:spcPts val="0"/>
                        </a:spcBef>
                        <a:spcAft>
                          <a:spcPts val="0"/>
                        </a:spcAft>
                      </a:pPr>
                      <a:r>
                        <a:rPr lang="en-US" sz="1400" dirty="0">
                          <a:effectLst/>
                        </a:rPr>
                        <a:t>6</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marL="0" marR="0">
                        <a:lnSpc>
                          <a:spcPct val="107000"/>
                        </a:lnSpc>
                        <a:spcBef>
                          <a:spcPts val="0"/>
                        </a:spcBef>
                        <a:spcAft>
                          <a:spcPts val="0"/>
                        </a:spcAft>
                      </a:pPr>
                      <a:r>
                        <a:rPr lang="en-US" sz="1400" dirty="0">
                          <a:effectLst/>
                        </a:rPr>
                        <a:t>75</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marL="0" marR="0">
                        <a:lnSpc>
                          <a:spcPct val="107000"/>
                        </a:lnSpc>
                        <a:spcBef>
                          <a:spcPts val="0"/>
                        </a:spcBef>
                        <a:spcAft>
                          <a:spcPts val="0"/>
                        </a:spcAft>
                      </a:pPr>
                      <a:r>
                        <a:rPr lang="en-US" sz="1400" dirty="0">
                          <a:effectLst/>
                        </a:rPr>
                        <a:t>40</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marL="0" marR="0">
                        <a:lnSpc>
                          <a:spcPct val="107000"/>
                        </a:lnSpc>
                        <a:spcBef>
                          <a:spcPts val="0"/>
                        </a:spcBef>
                        <a:spcAft>
                          <a:spcPts val="0"/>
                        </a:spcAft>
                      </a:pPr>
                      <a:r>
                        <a:rPr lang="en-US" sz="1400" dirty="0">
                          <a:effectLst/>
                        </a:rPr>
                        <a:t>52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extLst>
                  <a:ext uri="{0D108BD9-81ED-4DB2-BD59-A6C34878D82A}">
                    <a16:rowId xmlns:a16="http://schemas.microsoft.com/office/drawing/2014/main" val="1218290099"/>
                  </a:ext>
                </a:extLst>
              </a:tr>
            </a:tbl>
          </a:graphicData>
        </a:graphic>
      </p:graphicFrame>
      <p:sp>
        <p:nvSpPr>
          <p:cNvPr id="11" name="Rectangle 10">
            <a:extLst>
              <a:ext uri="{FF2B5EF4-FFF2-40B4-BE49-F238E27FC236}">
                <a16:creationId xmlns:a16="http://schemas.microsoft.com/office/drawing/2014/main" id="{C5929C01-A7BC-4530-A59A-CCDC039BE256}"/>
              </a:ext>
            </a:extLst>
          </p:cNvPr>
          <p:cNvSpPr/>
          <p:nvPr/>
        </p:nvSpPr>
        <p:spPr>
          <a:xfrm>
            <a:off x="610938" y="1364292"/>
            <a:ext cx="10969564" cy="2031325"/>
          </a:xfrm>
          <a:prstGeom prst="rect">
            <a:avLst/>
          </a:prstGeom>
        </p:spPr>
        <p:txBody>
          <a:bodyPr wrap="square">
            <a:spAutoFit/>
          </a:bodyPr>
          <a:lstStyle/>
          <a:p>
            <a:r>
              <a:rPr lang="en-US" dirty="0"/>
              <a:t>FFSR: Global consumption increase by $52 bn and global GDP by 0.13%</a:t>
            </a:r>
          </a:p>
          <a:p>
            <a:endParaRPr lang="en-US" dirty="0"/>
          </a:p>
          <a:p>
            <a:r>
              <a:rPr lang="en-US" dirty="0"/>
              <a:t>Inputs and by-products of biofuels tend to drop, especially in large producing regions outside of FFSR </a:t>
            </a:r>
          </a:p>
          <a:p>
            <a:r>
              <a:rPr lang="en-US" dirty="0"/>
              <a:t>	Maize in US, sugar cane in Brazil</a:t>
            </a:r>
          </a:p>
          <a:p>
            <a:endParaRPr lang="en-US" dirty="0"/>
          </a:p>
          <a:p>
            <a:r>
              <a:rPr lang="en-US" dirty="0"/>
              <a:t>But globally, value of consumption increase in all but the energy sector </a:t>
            </a:r>
          </a:p>
          <a:p>
            <a:endParaRPr lang="en-US" dirty="0"/>
          </a:p>
        </p:txBody>
      </p:sp>
      <p:sp>
        <p:nvSpPr>
          <p:cNvPr id="13" name="Rectangle 12">
            <a:extLst>
              <a:ext uri="{FF2B5EF4-FFF2-40B4-BE49-F238E27FC236}">
                <a16:creationId xmlns:a16="http://schemas.microsoft.com/office/drawing/2014/main" id="{283C6E02-C593-481B-B1D3-AB408FA0E96A}"/>
              </a:ext>
            </a:extLst>
          </p:cNvPr>
          <p:cNvSpPr/>
          <p:nvPr/>
        </p:nvSpPr>
        <p:spPr>
          <a:xfrm>
            <a:off x="693230" y="5309042"/>
            <a:ext cx="10969564" cy="369332"/>
          </a:xfrm>
          <a:prstGeom prst="rect">
            <a:avLst/>
          </a:prstGeom>
        </p:spPr>
        <p:txBody>
          <a:bodyPr wrap="square">
            <a:spAutoFit/>
          </a:bodyPr>
          <a:lstStyle/>
          <a:p>
            <a:r>
              <a:rPr lang="en-US" dirty="0"/>
              <a:t>Biofuel mandate lowers GDP gains in the EU and globally. Effect remains marginal (-0.06%) </a:t>
            </a:r>
          </a:p>
        </p:txBody>
      </p:sp>
    </p:spTree>
    <p:extLst>
      <p:ext uri="{BB962C8B-B14F-4D97-AF65-F5344CB8AC3E}">
        <p14:creationId xmlns:p14="http://schemas.microsoft.com/office/powerpoint/2010/main" val="746795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5080" y="260797"/>
            <a:ext cx="11521840" cy="755936"/>
          </a:xfrm>
        </p:spPr>
        <p:txBody>
          <a:bodyPr/>
          <a:lstStyle/>
          <a:p>
            <a:r>
              <a:rPr lang="en-GB" dirty="0"/>
              <a:t>Conclusion </a:t>
            </a:r>
            <a:endParaRPr lang="de-CH" dirty="0"/>
          </a:p>
        </p:txBody>
      </p:sp>
      <p:sp>
        <p:nvSpPr>
          <p:cNvPr id="3" name="Inhaltsplatzhalter 2"/>
          <p:cNvSpPr>
            <a:spLocks noGrp="1"/>
          </p:cNvSpPr>
          <p:nvPr>
            <p:ph idx="1"/>
          </p:nvPr>
        </p:nvSpPr>
        <p:spPr>
          <a:xfrm>
            <a:off x="623111" y="1268760"/>
            <a:ext cx="10753541" cy="4752379"/>
          </a:xfrm>
        </p:spPr>
        <p:txBody>
          <a:bodyPr/>
          <a:lstStyle/>
          <a:p>
            <a:r>
              <a:rPr lang="en-US" dirty="0"/>
              <a:t>FFSR and biofuel subsidies have symmetric impacts on FF and biofuels market</a:t>
            </a:r>
          </a:p>
          <a:p>
            <a:endParaRPr lang="en-US" dirty="0"/>
          </a:p>
          <a:p>
            <a:pPr marL="285750" indent="-285750">
              <a:buFont typeface="Arial" panose="020B0604020202020204" pitchFamily="34" charset="0"/>
              <a:buChar char="•"/>
            </a:pPr>
            <a:r>
              <a:rPr lang="en-US" dirty="0"/>
              <a:t>Where implemented FF consumption drop, biofuel consumption increase</a:t>
            </a:r>
          </a:p>
          <a:p>
            <a:pPr marL="285750" indent="-285750">
              <a:buFont typeface="Symbol" panose="05050102010706020507" pitchFamily="18" charset="2"/>
              <a:buChar char="Þ"/>
            </a:pPr>
            <a:r>
              <a:rPr lang="en-US" dirty="0"/>
              <a:t>Positive additive effect when both implemented in same region</a:t>
            </a:r>
          </a:p>
          <a:p>
            <a:pPr marL="285750" indent="-285750">
              <a:buFont typeface="Symbol" panose="05050102010706020507" pitchFamily="18" charset="2"/>
              <a:buChar char="Þ"/>
            </a:pPr>
            <a:endParaRPr lang="en-US" dirty="0"/>
          </a:p>
          <a:p>
            <a:pPr marL="285750" indent="-285750">
              <a:buFont typeface="Arial" panose="020B0604020202020204" pitchFamily="34" charset="0"/>
              <a:buChar char="•"/>
            </a:pPr>
            <a:r>
              <a:rPr lang="en-US" dirty="0"/>
              <a:t>In rest of the word, FF consumption increase while biofuel drops</a:t>
            </a:r>
          </a:p>
          <a:p>
            <a:pPr marL="285750" indent="-285750">
              <a:buFont typeface="Symbol" panose="05050102010706020507" pitchFamily="18" charset="2"/>
              <a:buChar char="Þ"/>
            </a:pPr>
            <a:r>
              <a:rPr lang="en-US" dirty="0"/>
              <a:t>Compound leakages. </a:t>
            </a:r>
          </a:p>
          <a:p>
            <a:pPr marL="285750" indent="-285750">
              <a:buFont typeface="Arial" panose="020B0604020202020204" pitchFamily="34" charset="0"/>
              <a:buChar char="•"/>
            </a:pPr>
            <a:endParaRPr lang="en-US" dirty="0"/>
          </a:p>
          <a:p>
            <a:r>
              <a:rPr lang="en-US" dirty="0"/>
              <a:t>	</a:t>
            </a:r>
          </a:p>
          <a:p>
            <a:pPr marL="285750" indent="-285750">
              <a:buFont typeface="Arial" panose="020B0604020202020204" pitchFamily="34" charset="0"/>
              <a:buChar char="•"/>
            </a:pPr>
            <a:endParaRPr lang="en-US" dirty="0"/>
          </a:p>
          <a:p>
            <a:endParaRPr lang="en-US" dirty="0"/>
          </a:p>
          <a:p>
            <a:pPr>
              <a:spcAft>
                <a:spcPts val="1200"/>
              </a:spcAft>
            </a:pPr>
            <a:endParaRPr lang="en-US" dirty="0"/>
          </a:p>
          <a:p>
            <a:pPr>
              <a:spcAft>
                <a:spcPts val="1200"/>
              </a:spcAft>
            </a:pPr>
            <a:endParaRPr lang="en-US" dirty="0"/>
          </a:p>
          <a:p>
            <a:pPr>
              <a:spcAft>
                <a:spcPts val="1200"/>
              </a:spcAft>
            </a:pPr>
            <a:r>
              <a:rPr lang="en-US" dirty="0"/>
              <a:t>Highlights the interconnectivity of the two policies. If studied in isolation, can underestimation/ overestimation of consumption changes in FF or support needed to achieve biofuel consumption target</a:t>
            </a:r>
          </a:p>
          <a:p>
            <a:pPr>
              <a:spcAft>
                <a:spcPts val="1200"/>
              </a:spcAft>
            </a:pPr>
            <a:r>
              <a:rPr lang="en-US" dirty="0"/>
              <a:t>	=&gt; Bearing on climate mitigation  </a:t>
            </a:r>
          </a:p>
          <a:p>
            <a:pPr>
              <a:spcAft>
                <a:spcPts val="1200"/>
              </a:spcAft>
            </a:pPr>
            <a:endParaRPr lang="en-US" dirty="0"/>
          </a:p>
        </p:txBody>
      </p:sp>
      <p:sp>
        <p:nvSpPr>
          <p:cNvPr id="5" name="Fußzeilenplatzhalter 4"/>
          <p:cNvSpPr>
            <a:spLocks noGrp="1"/>
          </p:cNvSpPr>
          <p:nvPr>
            <p:ph type="ftr" sz="quarter" idx="11"/>
          </p:nvPr>
        </p:nvSpPr>
        <p:spPr/>
        <p:txBody>
          <a:bodyPr/>
          <a:lstStyle/>
          <a:p>
            <a:pPr algn="r"/>
            <a:r>
              <a:rPr lang="en-GB"/>
              <a:t>University of Basel</a:t>
            </a:r>
          </a:p>
          <a:p>
            <a:pPr algn="r"/>
            <a:endParaRPr lang="de-CH" dirty="0"/>
          </a:p>
        </p:txBody>
      </p:sp>
      <p:sp>
        <p:nvSpPr>
          <p:cNvPr id="6" name="Foliennummernplatzhalter 5"/>
          <p:cNvSpPr>
            <a:spLocks noGrp="1"/>
          </p:cNvSpPr>
          <p:nvPr>
            <p:ph type="sldNum" sz="quarter" idx="12"/>
          </p:nvPr>
        </p:nvSpPr>
        <p:spPr/>
        <p:txBody>
          <a:bodyPr/>
          <a:lstStyle/>
          <a:p>
            <a:fld id="{B3811826-9277-4232-A2B5-17D05DFC7392}" type="slidenum">
              <a:rPr lang="de-CH" smtClean="0"/>
              <a:pPr/>
              <a:t>15</a:t>
            </a:fld>
            <a:endParaRPr lang="de-CH" dirty="0"/>
          </a:p>
        </p:txBody>
      </p:sp>
      <p:cxnSp>
        <p:nvCxnSpPr>
          <p:cNvPr id="8" name="Gerade Verbindung 7">
            <a:extLst>
              <a:ext uri="{FF2B5EF4-FFF2-40B4-BE49-F238E27FC236}">
                <a16:creationId xmlns:a16="http://schemas.microsoft.com/office/drawing/2014/main" id="{8A2311E5-410B-41AF-BD8F-69390FC40B7B}"/>
              </a:ext>
            </a:extLst>
          </p:cNvPr>
          <p:cNvCxnSpPr/>
          <p:nvPr/>
        </p:nvCxnSpPr>
        <p:spPr>
          <a:xfrm>
            <a:off x="238962" y="908720"/>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2EE12900-54F5-4CD1-AC1B-E4B74DC84E8C}"/>
              </a:ext>
            </a:extLst>
          </p:cNvPr>
          <p:cNvGraphicFramePr>
            <a:graphicFrameLocks noGrp="1"/>
          </p:cNvGraphicFramePr>
          <p:nvPr>
            <p:extLst>
              <p:ext uri="{D42A27DB-BD31-4B8C-83A1-F6EECF244321}">
                <p14:modId xmlns:p14="http://schemas.microsoft.com/office/powerpoint/2010/main" val="42740639"/>
              </p:ext>
            </p:extLst>
          </p:nvPr>
        </p:nvGraphicFramePr>
        <p:xfrm>
          <a:off x="1415480" y="3457808"/>
          <a:ext cx="9217020" cy="1483360"/>
        </p:xfrm>
        <a:graphic>
          <a:graphicData uri="http://schemas.openxmlformats.org/drawingml/2006/table">
            <a:tbl>
              <a:tblPr firstRow="1" bandRow="1">
                <a:tableStyleId>{9D7B26C5-4107-4FEC-AEDC-1716B250A1EF}</a:tableStyleId>
              </a:tblPr>
              <a:tblGrid>
                <a:gridCol w="1843404">
                  <a:extLst>
                    <a:ext uri="{9D8B030D-6E8A-4147-A177-3AD203B41FA5}">
                      <a16:colId xmlns:a16="http://schemas.microsoft.com/office/drawing/2014/main" val="3048612934"/>
                    </a:ext>
                  </a:extLst>
                </a:gridCol>
                <a:gridCol w="1843404">
                  <a:extLst>
                    <a:ext uri="{9D8B030D-6E8A-4147-A177-3AD203B41FA5}">
                      <a16:colId xmlns:a16="http://schemas.microsoft.com/office/drawing/2014/main" val="1106826469"/>
                    </a:ext>
                  </a:extLst>
                </a:gridCol>
                <a:gridCol w="1843404">
                  <a:extLst>
                    <a:ext uri="{9D8B030D-6E8A-4147-A177-3AD203B41FA5}">
                      <a16:colId xmlns:a16="http://schemas.microsoft.com/office/drawing/2014/main" val="1042753361"/>
                    </a:ext>
                  </a:extLst>
                </a:gridCol>
                <a:gridCol w="1843404">
                  <a:extLst>
                    <a:ext uri="{9D8B030D-6E8A-4147-A177-3AD203B41FA5}">
                      <a16:colId xmlns:a16="http://schemas.microsoft.com/office/drawing/2014/main" val="1759756052"/>
                    </a:ext>
                  </a:extLst>
                </a:gridCol>
                <a:gridCol w="1843404">
                  <a:extLst>
                    <a:ext uri="{9D8B030D-6E8A-4147-A177-3AD203B41FA5}">
                      <a16:colId xmlns:a16="http://schemas.microsoft.com/office/drawing/2014/main" val="1392720676"/>
                    </a:ext>
                  </a:extLst>
                </a:gridCol>
              </a:tblGrid>
              <a:tr h="370840">
                <a:tc gridSpan="5">
                  <a:txBody>
                    <a:bodyPr/>
                    <a:lstStyle/>
                    <a:p>
                      <a:r>
                        <a:rPr lang="en-US" dirty="0"/>
                        <a:t>Change in consumption in Oceania in 2030, $ billion</a:t>
                      </a:r>
                    </a:p>
                  </a:txBody>
                  <a:tcPr/>
                </a:tc>
                <a:tc hMerge="1">
                  <a:txBody>
                    <a:bodyPr/>
                    <a:lstStyle/>
                    <a:p>
                      <a:endParaRPr lang="en-US"/>
                    </a:p>
                  </a:txBody>
                  <a:tcPr/>
                </a:tc>
                <a:tc hMerge="1">
                  <a:txBody>
                    <a:bodyPr/>
                    <a:lstStyle/>
                    <a:p>
                      <a:endParaRPr lang="en-US"/>
                    </a:p>
                  </a:txBody>
                  <a:tcPr/>
                </a:tc>
                <a:tc hMerge="1">
                  <a:txBody>
                    <a:bodyPr/>
                    <a:lstStyle/>
                    <a:p>
                      <a:endParaRPr lang="en-US" b="0" dirty="0"/>
                    </a:p>
                  </a:txBody>
                  <a:tcPr/>
                </a:tc>
                <a:tc hMerge="1">
                  <a:txBody>
                    <a:bodyPr/>
                    <a:lstStyle/>
                    <a:p>
                      <a:endParaRPr lang="en-US" b="0" dirty="0"/>
                    </a:p>
                  </a:txBody>
                  <a:tcPr/>
                </a:tc>
                <a:extLst>
                  <a:ext uri="{0D108BD9-81ED-4DB2-BD59-A6C34878D82A}">
                    <a16:rowId xmlns:a16="http://schemas.microsoft.com/office/drawing/2014/main" val="1651363465"/>
                  </a:ext>
                </a:extLst>
              </a:tr>
              <a:tr h="370840">
                <a:tc>
                  <a:txBody>
                    <a:bodyPr/>
                    <a:lstStyle/>
                    <a:p>
                      <a:endParaRPr lang="en-US" dirty="0"/>
                    </a:p>
                  </a:txBody>
                  <a:tcPr/>
                </a:tc>
                <a:tc>
                  <a:txBody>
                    <a:bodyPr/>
                    <a:lstStyle/>
                    <a:p>
                      <a:pPr algn="r"/>
                      <a:r>
                        <a:rPr lang="en-US" b="0" dirty="0"/>
                        <a:t>Diesel </a:t>
                      </a:r>
                    </a:p>
                  </a:txBody>
                  <a:tcPr/>
                </a:tc>
                <a:tc>
                  <a:txBody>
                    <a:bodyPr/>
                    <a:lstStyle/>
                    <a:p>
                      <a:pPr algn="r"/>
                      <a:r>
                        <a:rPr lang="en-US" b="0" dirty="0"/>
                        <a:t>Gasoline</a:t>
                      </a:r>
                    </a:p>
                  </a:txBody>
                  <a:tcPr/>
                </a:tc>
                <a:tc>
                  <a:txBody>
                    <a:bodyPr/>
                    <a:lstStyle/>
                    <a:p>
                      <a:pPr algn="r"/>
                      <a:r>
                        <a:rPr lang="en-US" b="0" dirty="0"/>
                        <a:t>Biodiesel</a:t>
                      </a:r>
                    </a:p>
                  </a:txBody>
                  <a:tcPr/>
                </a:tc>
                <a:tc>
                  <a:txBody>
                    <a:bodyPr/>
                    <a:lstStyle/>
                    <a:p>
                      <a:pPr algn="r"/>
                      <a:r>
                        <a:rPr lang="en-US" b="0" dirty="0"/>
                        <a:t>Bioethanol</a:t>
                      </a:r>
                    </a:p>
                  </a:txBody>
                  <a:tcPr/>
                </a:tc>
                <a:extLst>
                  <a:ext uri="{0D108BD9-81ED-4DB2-BD59-A6C34878D82A}">
                    <a16:rowId xmlns:a16="http://schemas.microsoft.com/office/drawing/2014/main" val="1274087846"/>
                  </a:ext>
                </a:extLst>
              </a:tr>
              <a:tr h="370840">
                <a:tc>
                  <a:txBody>
                    <a:bodyPr/>
                    <a:lstStyle/>
                    <a:p>
                      <a:r>
                        <a:rPr lang="en-US" dirty="0"/>
                        <a:t>FFSR (abroad)</a:t>
                      </a:r>
                    </a:p>
                  </a:txBody>
                  <a:tcPr/>
                </a:tc>
                <a:tc>
                  <a:txBody>
                    <a:bodyPr/>
                    <a:lstStyle/>
                    <a:p>
                      <a:pPr algn="r"/>
                      <a:r>
                        <a:rPr lang="en-US" dirty="0"/>
                        <a:t>0.15</a:t>
                      </a:r>
                    </a:p>
                  </a:txBody>
                  <a:tcPr/>
                </a:tc>
                <a:tc>
                  <a:txBody>
                    <a:bodyPr/>
                    <a:lstStyle/>
                    <a:p>
                      <a:pPr algn="r"/>
                      <a:r>
                        <a:rPr lang="en-US" dirty="0"/>
                        <a:t>0.14</a:t>
                      </a:r>
                    </a:p>
                  </a:txBody>
                  <a:tcPr/>
                </a:tc>
                <a:tc>
                  <a:txBody>
                    <a:bodyPr/>
                    <a:lstStyle/>
                    <a:p>
                      <a:pPr algn="r"/>
                      <a:r>
                        <a:rPr lang="en-US" dirty="0"/>
                        <a:t>-0.01</a:t>
                      </a:r>
                    </a:p>
                  </a:txBody>
                  <a:tcPr/>
                </a:tc>
                <a:tc>
                  <a:txBody>
                    <a:bodyPr/>
                    <a:lstStyle/>
                    <a:p>
                      <a:pPr algn="r"/>
                      <a:r>
                        <a:rPr lang="en-US" dirty="0"/>
                        <a:t>-0.001</a:t>
                      </a:r>
                    </a:p>
                  </a:txBody>
                  <a:tcPr/>
                </a:tc>
                <a:extLst>
                  <a:ext uri="{0D108BD9-81ED-4DB2-BD59-A6C34878D82A}">
                    <a16:rowId xmlns:a16="http://schemas.microsoft.com/office/drawing/2014/main" val="2019215612"/>
                  </a:ext>
                </a:extLst>
              </a:tr>
              <a:tr h="370840">
                <a:tc>
                  <a:txBody>
                    <a:bodyPr/>
                    <a:lstStyle/>
                    <a:p>
                      <a:r>
                        <a:rPr lang="en-US" dirty="0"/>
                        <a:t>EU BF mandate</a:t>
                      </a:r>
                    </a:p>
                  </a:txBody>
                  <a:tcPr/>
                </a:tc>
                <a:tc>
                  <a:txBody>
                    <a:bodyPr/>
                    <a:lstStyle/>
                    <a:p>
                      <a:pPr algn="r"/>
                      <a:r>
                        <a:rPr lang="en-US" dirty="0"/>
                        <a:t>0.12</a:t>
                      </a:r>
                    </a:p>
                  </a:txBody>
                  <a:tcPr/>
                </a:tc>
                <a:tc>
                  <a:txBody>
                    <a:bodyPr/>
                    <a:lstStyle/>
                    <a:p>
                      <a:pPr algn="r"/>
                      <a:r>
                        <a:rPr lang="en-US" dirty="0"/>
                        <a:t>0.06</a:t>
                      </a:r>
                    </a:p>
                  </a:txBody>
                  <a:tcPr/>
                </a:tc>
                <a:tc>
                  <a:txBody>
                    <a:bodyPr/>
                    <a:lstStyle/>
                    <a:p>
                      <a:pPr algn="r"/>
                      <a:r>
                        <a:rPr lang="en-US" dirty="0"/>
                        <a:t>-0.14</a:t>
                      </a:r>
                    </a:p>
                  </a:txBody>
                  <a:tcPr/>
                </a:tc>
                <a:tc>
                  <a:txBody>
                    <a:bodyPr/>
                    <a:lstStyle/>
                    <a:p>
                      <a:pPr algn="r"/>
                      <a:r>
                        <a:rPr lang="en-US" dirty="0"/>
                        <a:t>-0.003</a:t>
                      </a:r>
                    </a:p>
                  </a:txBody>
                  <a:tcPr/>
                </a:tc>
                <a:extLst>
                  <a:ext uri="{0D108BD9-81ED-4DB2-BD59-A6C34878D82A}">
                    <a16:rowId xmlns:a16="http://schemas.microsoft.com/office/drawing/2014/main" val="2584757574"/>
                  </a:ext>
                </a:extLst>
              </a:tr>
            </a:tbl>
          </a:graphicData>
        </a:graphic>
      </p:graphicFrame>
    </p:spTree>
    <p:extLst>
      <p:ext uri="{BB962C8B-B14F-4D97-AF65-F5344CB8AC3E}">
        <p14:creationId xmlns:p14="http://schemas.microsoft.com/office/powerpoint/2010/main" val="3796490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Limitations &amp; Extensions </a:t>
            </a:r>
            <a:endParaRPr lang="de-CH" dirty="0"/>
          </a:p>
        </p:txBody>
      </p:sp>
      <p:sp>
        <p:nvSpPr>
          <p:cNvPr id="3" name="Inhaltsplatzhalter 2"/>
          <p:cNvSpPr>
            <a:spLocks noGrp="1"/>
          </p:cNvSpPr>
          <p:nvPr>
            <p:ph idx="1"/>
          </p:nvPr>
        </p:nvSpPr>
        <p:spPr>
          <a:xfrm>
            <a:off x="647174" y="1464023"/>
            <a:ext cx="10753541" cy="4716462"/>
          </a:xfrm>
        </p:spPr>
        <p:txBody>
          <a:bodyPr/>
          <a:lstStyle/>
          <a:p>
            <a:r>
              <a:rPr lang="en-US" dirty="0"/>
              <a:t>Limitations:</a:t>
            </a:r>
          </a:p>
          <a:p>
            <a:endParaRPr lang="en-US" dirty="0"/>
          </a:p>
          <a:p>
            <a:pPr marL="285750" indent="-285750">
              <a:buFont typeface="Arial" panose="020B0604020202020204" pitchFamily="34" charset="0"/>
              <a:buChar char="•"/>
            </a:pPr>
            <a:r>
              <a:rPr lang="en-US" dirty="0"/>
              <a:t>Larger subsidies more likely to be visible in dataset but not necessary most likely to be phased-out</a:t>
            </a:r>
          </a:p>
          <a:p>
            <a:pPr marL="285750" indent="-285750">
              <a:buFont typeface="Arial" panose="020B0604020202020204" pitchFamily="34" charset="0"/>
              <a:buChar char="•"/>
            </a:pPr>
            <a:r>
              <a:rPr lang="en-US" dirty="0"/>
              <a:t>Missing subsidies. US and EU</a:t>
            </a:r>
          </a:p>
          <a:p>
            <a:pPr marL="285750" indent="-285750">
              <a:buFont typeface="Arial" panose="020B0604020202020204" pitchFamily="34" charset="0"/>
              <a:buChar char="•"/>
            </a:pPr>
            <a:r>
              <a:rPr lang="en-US" dirty="0"/>
              <a:t>Pre-tax consumption subsidies omit; tax breaks, risk transfers, </a:t>
            </a:r>
            <a:r>
              <a:rPr lang="en-US" dirty="0" err="1"/>
              <a:t>ect</a:t>
            </a:r>
            <a:r>
              <a:rPr lang="en-US" dirty="0"/>
              <a:t> </a:t>
            </a:r>
          </a:p>
          <a:p>
            <a:pPr marL="285750" indent="-285750">
              <a:buFont typeface="Arial" panose="020B0604020202020204" pitchFamily="34" charset="0"/>
              <a:buChar char="•"/>
            </a:pPr>
            <a:r>
              <a:rPr lang="en-US" dirty="0"/>
              <a:t>Assume domestic and import subsidy rate to be the same</a:t>
            </a:r>
          </a:p>
          <a:p>
            <a:pPr marL="285750" indent="-285750">
              <a:buFont typeface="Arial" panose="020B0604020202020204" pitchFamily="34" charset="0"/>
              <a:buChar char="•"/>
            </a:pPr>
            <a:r>
              <a:rPr lang="en-US" dirty="0"/>
              <a:t>Regional aggregation bias</a:t>
            </a:r>
          </a:p>
          <a:p>
            <a:endParaRPr lang="en-US" dirty="0"/>
          </a:p>
          <a:p>
            <a:endParaRPr lang="en-US" dirty="0"/>
          </a:p>
          <a:p>
            <a:r>
              <a:rPr lang="en-US" dirty="0"/>
              <a:t>Extensions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IMF 2021 data instead of filtering 2011 data </a:t>
            </a:r>
          </a:p>
          <a:p>
            <a:pPr marL="285750" indent="-285750">
              <a:buFont typeface="Arial" panose="020B0604020202020204" pitchFamily="34" charset="0"/>
              <a:buChar char="•"/>
            </a:pPr>
            <a:r>
              <a:rPr lang="en-US" dirty="0"/>
              <a:t>IMF post-tax subsidies</a:t>
            </a:r>
          </a:p>
          <a:p>
            <a:pPr marL="285750" indent="-285750">
              <a:buFont typeface="Arial" panose="020B0604020202020204" pitchFamily="34" charset="0"/>
              <a:buChar char="•"/>
            </a:pPr>
            <a:r>
              <a:rPr lang="en-US" dirty="0"/>
              <a:t>Global biofuel targets</a:t>
            </a:r>
          </a:p>
          <a:p>
            <a:pPr marL="285750" indent="-285750">
              <a:buFont typeface="Arial" panose="020B0604020202020204" pitchFamily="34" charset="0"/>
              <a:buChar char="•"/>
            </a:pPr>
            <a:r>
              <a:rPr lang="en-US" dirty="0"/>
              <a:t>Climate policies (i.e. NDC target)</a:t>
            </a:r>
          </a:p>
          <a:p>
            <a:pPr marL="285750" indent="-285750">
              <a:buFont typeface="Arial" panose="020B0604020202020204" pitchFamily="34" charset="0"/>
              <a:buChar char="•"/>
            </a:pPr>
            <a:r>
              <a:rPr lang="en-US" dirty="0"/>
              <a:t>‘New’ regional aggregation</a:t>
            </a:r>
          </a:p>
          <a:p>
            <a:pPr marL="285750" indent="-285750">
              <a:buFont typeface="Arial" panose="020B0604020202020204" pitchFamily="34" charset="0"/>
              <a:buChar char="•"/>
            </a:pPr>
            <a:r>
              <a:rPr lang="en-US" dirty="0"/>
              <a:t>Land use</a:t>
            </a:r>
          </a:p>
          <a:p>
            <a:pPr marL="285750" indent="-285750">
              <a:buFont typeface="Arial" panose="020B0604020202020204" pitchFamily="34" charset="0"/>
              <a:buChar char="•"/>
            </a:pPr>
            <a:endParaRPr lang="en-US" dirty="0"/>
          </a:p>
          <a:p>
            <a:endParaRPr lang="en-US" dirty="0"/>
          </a:p>
          <a:p>
            <a:endParaRPr lang="en-US" dirty="0"/>
          </a:p>
          <a:p>
            <a:pPr>
              <a:spcAft>
                <a:spcPts val="1200"/>
              </a:spcAft>
            </a:pPr>
            <a:endParaRPr lang="en-US" dirty="0"/>
          </a:p>
          <a:p>
            <a:pPr>
              <a:spcAft>
                <a:spcPts val="1200"/>
              </a:spcAft>
            </a:pPr>
            <a:endParaRPr lang="en-US" dirty="0"/>
          </a:p>
          <a:p>
            <a:pPr>
              <a:spcAft>
                <a:spcPts val="1200"/>
              </a:spcAft>
            </a:pPr>
            <a:endParaRPr lang="en-US" dirty="0"/>
          </a:p>
          <a:p>
            <a:pPr>
              <a:spcAft>
                <a:spcPts val="1200"/>
              </a:spcAft>
            </a:pPr>
            <a:endParaRPr lang="en-US" dirty="0"/>
          </a:p>
        </p:txBody>
      </p:sp>
      <p:sp>
        <p:nvSpPr>
          <p:cNvPr id="5" name="Fußzeilenplatzhalter 4"/>
          <p:cNvSpPr>
            <a:spLocks noGrp="1"/>
          </p:cNvSpPr>
          <p:nvPr>
            <p:ph type="ftr" sz="quarter" idx="11"/>
          </p:nvPr>
        </p:nvSpPr>
        <p:spPr/>
        <p:txBody>
          <a:bodyPr/>
          <a:lstStyle/>
          <a:p>
            <a:pPr algn="r"/>
            <a:r>
              <a:rPr lang="en-GB"/>
              <a:t>University of Basel</a:t>
            </a:r>
          </a:p>
          <a:p>
            <a:pPr algn="r"/>
            <a:endParaRPr lang="de-CH" dirty="0"/>
          </a:p>
        </p:txBody>
      </p:sp>
      <p:sp>
        <p:nvSpPr>
          <p:cNvPr id="6" name="Foliennummernplatzhalter 5"/>
          <p:cNvSpPr>
            <a:spLocks noGrp="1"/>
          </p:cNvSpPr>
          <p:nvPr>
            <p:ph type="sldNum" sz="quarter" idx="12"/>
          </p:nvPr>
        </p:nvSpPr>
        <p:spPr/>
        <p:txBody>
          <a:bodyPr/>
          <a:lstStyle/>
          <a:p>
            <a:fld id="{B3811826-9277-4232-A2B5-17D05DFC7392}" type="slidenum">
              <a:rPr lang="de-CH" smtClean="0"/>
              <a:pPr/>
              <a:t>16</a:t>
            </a:fld>
            <a:endParaRPr lang="de-CH" dirty="0"/>
          </a:p>
        </p:txBody>
      </p:sp>
      <p:cxnSp>
        <p:nvCxnSpPr>
          <p:cNvPr id="8" name="Gerade Verbindung 7">
            <a:extLst>
              <a:ext uri="{FF2B5EF4-FFF2-40B4-BE49-F238E27FC236}">
                <a16:creationId xmlns:a16="http://schemas.microsoft.com/office/drawing/2014/main" id="{8A2311E5-410B-41AF-BD8F-69390FC40B7B}"/>
              </a:ext>
            </a:extLst>
          </p:cNvPr>
          <p:cNvCxnSpPr/>
          <p:nvPr/>
        </p:nvCxnSpPr>
        <p:spPr>
          <a:xfrm>
            <a:off x="263025"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35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GB" dirty="0"/>
              <a:t>Thank you</a:t>
            </a:r>
            <a:br>
              <a:rPr lang="en-GB" dirty="0"/>
            </a:br>
            <a:r>
              <a:rPr lang="en-GB" b="0" dirty="0"/>
              <a:t>for your attention.</a:t>
            </a:r>
            <a:endParaRPr lang="de-CH" b="0" dirty="0"/>
          </a:p>
        </p:txBody>
      </p:sp>
    </p:spTree>
    <p:extLst>
      <p:ext uri="{BB962C8B-B14F-4D97-AF65-F5344CB8AC3E}">
        <p14:creationId xmlns:p14="http://schemas.microsoft.com/office/powerpoint/2010/main" val="69276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36104" y="1214829"/>
            <a:ext cx="11419288" cy="5112419"/>
          </a:xfrm>
        </p:spPr>
        <p:txBody>
          <a:bodyPr/>
          <a:lstStyle/>
          <a:p>
            <a:pPr marL="285750" indent="-285750">
              <a:spcAft>
                <a:spcPts val="1200"/>
              </a:spcAft>
              <a:buFont typeface="Arial" panose="020B0604020202020204" pitchFamily="34" charset="0"/>
              <a:buChar char="•"/>
            </a:pPr>
            <a:r>
              <a:rPr lang="en-GB" dirty="0" err="1"/>
              <a:t>Chepeliev</a:t>
            </a:r>
            <a:r>
              <a:rPr lang="en-GB" dirty="0"/>
              <a:t> M, McDougall R, </a:t>
            </a:r>
            <a:r>
              <a:rPr lang="en-GB" dirty="0" err="1"/>
              <a:t>Mensbrugghe</a:t>
            </a:r>
            <a:r>
              <a:rPr lang="en-GB" dirty="0"/>
              <a:t> V. D., 2018. Including Fossil-fuel Consumption Subsidies in the GTAP Data Base. Journal of Global Economic Analysis, Volume 3, No. 1, pp. 84-121.</a:t>
            </a:r>
          </a:p>
          <a:p>
            <a:pPr>
              <a:spcAft>
                <a:spcPts val="1200"/>
              </a:spcAft>
            </a:pPr>
            <a:endParaRPr lang="en-US" dirty="0"/>
          </a:p>
          <a:p>
            <a:pPr marL="285750" indent="-285750">
              <a:spcAft>
                <a:spcPts val="1200"/>
              </a:spcAft>
              <a:buFont typeface="Arial" panose="020B0604020202020204" pitchFamily="34" charset="0"/>
              <a:buChar char="•"/>
            </a:pPr>
            <a:r>
              <a:rPr lang="de-DE" dirty="0" err="1"/>
              <a:t>Delzeit</a:t>
            </a:r>
            <a:r>
              <a:rPr lang="de-DE" dirty="0"/>
              <a:t> R., Heimann T., </a:t>
            </a:r>
            <a:r>
              <a:rPr lang="de-DE" dirty="0" err="1"/>
              <a:t>Schunemann</a:t>
            </a:r>
            <a:r>
              <a:rPr lang="de-DE" dirty="0"/>
              <a:t> F., </a:t>
            </a:r>
            <a:r>
              <a:rPr lang="de-DE" dirty="0" err="1"/>
              <a:t>Soder</a:t>
            </a:r>
            <a:r>
              <a:rPr lang="de-DE" dirty="0"/>
              <a:t> M., (2021). </a:t>
            </a:r>
            <a:r>
              <a:rPr lang="en-GB" dirty="0"/>
              <a:t>DART-BIO: A technical description. Keil Working paper No 2195. </a:t>
            </a:r>
            <a:r>
              <a:rPr lang="en-GB" u="sng" dirty="0">
                <a:hlinkClick r:id="rId2"/>
              </a:rPr>
              <a:t>https://www.ifw-kiel.de/publications/kiel-working-papers/2021/dart-bio-a-technical-description-16550/</a:t>
            </a:r>
            <a:r>
              <a:rPr lang="en-GB" dirty="0"/>
              <a:t> </a:t>
            </a:r>
          </a:p>
          <a:p>
            <a:pPr>
              <a:spcAft>
                <a:spcPts val="1200"/>
              </a:spcAft>
            </a:pPr>
            <a:endParaRPr lang="en-GB" dirty="0"/>
          </a:p>
          <a:p>
            <a:pPr marL="285750" indent="-285750">
              <a:buFont typeface="Arial" panose="020B0604020202020204" pitchFamily="34" charset="0"/>
              <a:buChar char="•"/>
            </a:pPr>
            <a:r>
              <a:rPr lang="en-GB" dirty="0"/>
              <a:t>Parry I, Black S, Vernon N, 2021. Still Not Getting Energy Prices Right: A Global and Country Update of Fossil Fuel Subsidies. IMF working paper WP/21/236</a:t>
            </a:r>
          </a:p>
          <a:p>
            <a:endParaRPr lang="en-US" dirty="0"/>
          </a:p>
          <a:p>
            <a:pPr marL="285750" indent="-285750">
              <a:buFont typeface="Arial" panose="020B0604020202020204" pitchFamily="34" charset="0"/>
              <a:buChar char="•"/>
            </a:pPr>
            <a:r>
              <a:rPr lang="en-US" dirty="0">
                <a:hlinkClick r:id="rId3"/>
              </a:rPr>
              <a:t>https://ec.europa.eu/energy/sites/default/files/annex_to_the_state_of_the_energy_union_report_on_energy_subsidies_in_the_eu.pd</a:t>
            </a:r>
            <a:endParaRPr lang="en-US" dirty="0"/>
          </a:p>
          <a:p>
            <a:pPr marL="285750" indent="-285750">
              <a:spcAft>
                <a:spcPts val="1200"/>
              </a:spcAft>
              <a:buFont typeface="Arial" panose="020B0604020202020204" pitchFamily="34" charset="0"/>
              <a:buChar char="•"/>
            </a:pPr>
            <a:endParaRPr lang="en-US" dirty="0"/>
          </a:p>
          <a:p>
            <a:pPr marL="285750" indent="-285750">
              <a:spcAft>
                <a:spcPts val="1200"/>
              </a:spcAft>
              <a:buFont typeface="Arial" panose="020B0604020202020204" pitchFamily="34" charset="0"/>
              <a:buChar char="•"/>
            </a:pPr>
            <a:endParaRPr lang="en-US" sz="1400" dirty="0"/>
          </a:p>
          <a:p>
            <a:pPr marL="285750" indent="-285750">
              <a:spcAft>
                <a:spcPts val="1200"/>
              </a:spcAft>
              <a:buFont typeface="Arial" panose="020B0604020202020204" pitchFamily="34" charset="0"/>
              <a:buChar char="•"/>
            </a:pPr>
            <a:endParaRPr lang="en-GB" sz="1600" dirty="0"/>
          </a:p>
          <a:p>
            <a:pPr marL="285750" indent="-285750">
              <a:spcAft>
                <a:spcPts val="1200"/>
              </a:spcAft>
              <a:buFont typeface="Arial" panose="020B0604020202020204" pitchFamily="34" charset="0"/>
              <a:buChar char="•"/>
            </a:pPr>
            <a:endParaRPr lang="en-US" sz="1400" dirty="0"/>
          </a:p>
          <a:p>
            <a:pPr marL="285750" indent="-285750">
              <a:spcAft>
                <a:spcPts val="1200"/>
              </a:spcAft>
              <a:buFont typeface="Arial" panose="020B0604020202020204" pitchFamily="34" charset="0"/>
              <a:buChar char="•"/>
            </a:pPr>
            <a:endParaRPr lang="en-US" sz="4800" dirty="0"/>
          </a:p>
        </p:txBody>
      </p:sp>
      <p:sp>
        <p:nvSpPr>
          <p:cNvPr id="5" name="Fußzeilenplatzhalter 4"/>
          <p:cNvSpPr>
            <a:spLocks noGrp="1"/>
          </p:cNvSpPr>
          <p:nvPr>
            <p:ph type="ftr" sz="quarter" idx="11"/>
          </p:nvPr>
        </p:nvSpPr>
        <p:spPr/>
        <p:txBody>
          <a:bodyPr/>
          <a:lstStyle/>
          <a:p>
            <a:pPr algn="r"/>
            <a:r>
              <a:rPr lang="en-GB"/>
              <a:t>University of Basel</a:t>
            </a:r>
          </a:p>
          <a:p>
            <a:pPr algn="r"/>
            <a:endParaRPr lang="de-CH" dirty="0"/>
          </a:p>
        </p:txBody>
      </p:sp>
      <p:sp>
        <p:nvSpPr>
          <p:cNvPr id="6" name="Foliennummernplatzhalter 5"/>
          <p:cNvSpPr>
            <a:spLocks noGrp="1"/>
          </p:cNvSpPr>
          <p:nvPr>
            <p:ph type="sldNum" sz="quarter" idx="12"/>
          </p:nvPr>
        </p:nvSpPr>
        <p:spPr/>
        <p:txBody>
          <a:bodyPr/>
          <a:lstStyle/>
          <a:p>
            <a:fld id="{B3811826-9277-4232-A2B5-17D05DFC7392}" type="slidenum">
              <a:rPr lang="de-CH" smtClean="0"/>
              <a:pPr/>
              <a:t>18</a:t>
            </a:fld>
            <a:endParaRPr lang="de-CH" dirty="0"/>
          </a:p>
        </p:txBody>
      </p:sp>
      <p:cxnSp>
        <p:nvCxnSpPr>
          <p:cNvPr id="8" name="Gerade Verbindung 7">
            <a:extLst>
              <a:ext uri="{FF2B5EF4-FFF2-40B4-BE49-F238E27FC236}">
                <a16:creationId xmlns:a16="http://schemas.microsoft.com/office/drawing/2014/main" id="{8A2311E5-410B-41AF-BD8F-69390FC40B7B}"/>
              </a:ext>
            </a:extLst>
          </p:cNvPr>
          <p:cNvCxnSpPr/>
          <p:nvPr/>
        </p:nvCxnSpPr>
        <p:spPr>
          <a:xfrm>
            <a:off x="238962" y="1005696"/>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954DC0A2-89AA-4C4B-8292-55F8A99C3558}"/>
              </a:ext>
            </a:extLst>
          </p:cNvPr>
          <p:cNvSpPr>
            <a:spLocks noGrp="1"/>
          </p:cNvSpPr>
          <p:nvPr>
            <p:ph type="title"/>
          </p:nvPr>
        </p:nvSpPr>
        <p:spPr>
          <a:xfrm>
            <a:off x="334800" y="260797"/>
            <a:ext cx="11521840" cy="755936"/>
          </a:xfrm>
        </p:spPr>
        <p:txBody>
          <a:bodyPr/>
          <a:lstStyle/>
          <a:p>
            <a:r>
              <a:rPr lang="en-US" dirty="0"/>
              <a:t>References</a:t>
            </a:r>
          </a:p>
        </p:txBody>
      </p:sp>
    </p:spTree>
    <p:extLst>
      <p:ext uri="{BB962C8B-B14F-4D97-AF65-F5344CB8AC3E}">
        <p14:creationId xmlns:p14="http://schemas.microsoft.com/office/powerpoint/2010/main" val="3295543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Appendix A</a:t>
            </a:r>
            <a:endParaRPr lang="de-CH" dirty="0"/>
          </a:p>
        </p:txBody>
      </p:sp>
      <p:sp>
        <p:nvSpPr>
          <p:cNvPr id="3" name="Inhaltsplatzhalter 2"/>
          <p:cNvSpPr>
            <a:spLocks noGrp="1"/>
          </p:cNvSpPr>
          <p:nvPr>
            <p:ph idx="1"/>
          </p:nvPr>
        </p:nvSpPr>
        <p:spPr>
          <a:xfrm>
            <a:off x="647174" y="1464023"/>
            <a:ext cx="10753541" cy="416657"/>
          </a:xfrm>
        </p:spPr>
        <p:txBody>
          <a:bodyPr/>
          <a:lstStyle/>
          <a:p>
            <a:r>
              <a:rPr lang="en-US" dirty="0"/>
              <a:t>Change in consumption of FF in MEA (2030), $ bn </a:t>
            </a:r>
          </a:p>
          <a:p>
            <a:pPr marL="285750" indent="-285750">
              <a:buFont typeface="Arial" panose="020B0604020202020204" pitchFamily="34" charset="0"/>
              <a:buChar char="•"/>
            </a:pPr>
            <a:endParaRPr lang="en-US" dirty="0"/>
          </a:p>
          <a:p>
            <a:endParaRPr lang="en-US" dirty="0"/>
          </a:p>
          <a:p>
            <a:endParaRPr lang="en-US" dirty="0"/>
          </a:p>
          <a:p>
            <a:pPr>
              <a:spcAft>
                <a:spcPts val="1200"/>
              </a:spcAft>
            </a:pPr>
            <a:endParaRPr lang="en-US" dirty="0"/>
          </a:p>
          <a:p>
            <a:pPr>
              <a:spcAft>
                <a:spcPts val="1200"/>
              </a:spcAft>
            </a:pPr>
            <a:endParaRPr lang="en-US" dirty="0"/>
          </a:p>
          <a:p>
            <a:pPr>
              <a:spcAft>
                <a:spcPts val="1200"/>
              </a:spcAft>
            </a:pPr>
            <a:endParaRPr lang="en-US" dirty="0"/>
          </a:p>
          <a:p>
            <a:pPr>
              <a:spcAft>
                <a:spcPts val="1200"/>
              </a:spcAft>
            </a:pPr>
            <a:endParaRPr lang="en-US" dirty="0"/>
          </a:p>
        </p:txBody>
      </p:sp>
      <p:sp>
        <p:nvSpPr>
          <p:cNvPr id="5" name="Fußzeilenplatzhalter 4"/>
          <p:cNvSpPr>
            <a:spLocks noGrp="1"/>
          </p:cNvSpPr>
          <p:nvPr>
            <p:ph type="ftr" sz="quarter" idx="11"/>
          </p:nvPr>
        </p:nvSpPr>
        <p:spPr/>
        <p:txBody>
          <a:bodyPr/>
          <a:lstStyle/>
          <a:p>
            <a:pPr algn="r"/>
            <a:r>
              <a:rPr lang="en-GB"/>
              <a:t>University of Basel</a:t>
            </a:r>
          </a:p>
          <a:p>
            <a:pPr algn="r"/>
            <a:endParaRPr lang="de-CH" dirty="0"/>
          </a:p>
        </p:txBody>
      </p:sp>
      <p:sp>
        <p:nvSpPr>
          <p:cNvPr id="6" name="Foliennummernplatzhalter 5"/>
          <p:cNvSpPr>
            <a:spLocks noGrp="1"/>
          </p:cNvSpPr>
          <p:nvPr>
            <p:ph type="sldNum" sz="quarter" idx="12"/>
          </p:nvPr>
        </p:nvSpPr>
        <p:spPr/>
        <p:txBody>
          <a:bodyPr/>
          <a:lstStyle/>
          <a:p>
            <a:fld id="{B3811826-9277-4232-A2B5-17D05DFC7392}" type="slidenum">
              <a:rPr lang="de-CH" smtClean="0"/>
              <a:pPr/>
              <a:t>19</a:t>
            </a:fld>
            <a:endParaRPr lang="de-CH" dirty="0"/>
          </a:p>
        </p:txBody>
      </p:sp>
      <p:cxnSp>
        <p:nvCxnSpPr>
          <p:cNvPr id="8" name="Gerade Verbindung 7">
            <a:extLst>
              <a:ext uri="{FF2B5EF4-FFF2-40B4-BE49-F238E27FC236}">
                <a16:creationId xmlns:a16="http://schemas.microsoft.com/office/drawing/2014/main" id="{8A2311E5-410B-41AF-BD8F-69390FC40B7B}"/>
              </a:ext>
            </a:extLst>
          </p:cNvPr>
          <p:cNvCxnSpPr/>
          <p:nvPr/>
        </p:nvCxnSpPr>
        <p:spPr>
          <a:xfrm>
            <a:off x="263025"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graphicFrame>
        <p:nvGraphicFramePr>
          <p:cNvPr id="7" name="Chart 6">
            <a:extLst>
              <a:ext uri="{FF2B5EF4-FFF2-40B4-BE49-F238E27FC236}">
                <a16:creationId xmlns:a16="http://schemas.microsoft.com/office/drawing/2014/main" id="{AA5FE5A0-E367-4656-8DF6-4324C3836533}"/>
              </a:ext>
            </a:extLst>
          </p:cNvPr>
          <p:cNvGraphicFramePr/>
          <p:nvPr>
            <p:extLst>
              <p:ext uri="{D42A27DB-BD31-4B8C-83A1-F6EECF244321}">
                <p14:modId xmlns:p14="http://schemas.microsoft.com/office/powerpoint/2010/main" val="1772168265"/>
              </p:ext>
            </p:extLst>
          </p:nvPr>
        </p:nvGraphicFramePr>
        <p:xfrm>
          <a:off x="791285" y="1988840"/>
          <a:ext cx="6384835" cy="3456384"/>
        </p:xfrm>
        <a:graphic>
          <a:graphicData uri="http://schemas.openxmlformats.org/drawingml/2006/chart">
            <c:chart xmlns:c="http://schemas.openxmlformats.org/drawingml/2006/chart" xmlns:r="http://schemas.openxmlformats.org/officeDocument/2006/relationships" r:id="rId3"/>
          </a:graphicData>
        </a:graphic>
      </p:graphicFrame>
      <p:sp>
        <p:nvSpPr>
          <p:cNvPr id="9" name="Inhaltsplatzhalter 2">
            <a:extLst>
              <a:ext uri="{FF2B5EF4-FFF2-40B4-BE49-F238E27FC236}">
                <a16:creationId xmlns:a16="http://schemas.microsoft.com/office/drawing/2014/main" id="{242F6FE7-A03D-4BF4-B727-DE4D0EE882EB}"/>
              </a:ext>
            </a:extLst>
          </p:cNvPr>
          <p:cNvSpPr txBox="1">
            <a:spLocks/>
          </p:cNvSpPr>
          <p:nvPr/>
        </p:nvSpPr>
        <p:spPr>
          <a:xfrm>
            <a:off x="647174" y="5686933"/>
            <a:ext cx="10753541" cy="627101"/>
          </a:xfrm>
          <a:prstGeom prst="rect">
            <a:avLst/>
          </a:prstGeom>
        </p:spPr>
        <p:txBody>
          <a:bodyPr vert="horz" lIns="0" tIns="0" rIns="0" bIns="0" rtlCol="0">
            <a:noAutofit/>
          </a:bodyPr>
          <a:lstStyle>
            <a:lvl1pPr marL="0" indent="0" algn="l" defTabSz="914400" rtl="0" eaLnBrk="1" latinLnBrk="0" hangingPunct="1">
              <a:lnSpc>
                <a:spcPts val="2200"/>
              </a:lnSpc>
              <a:spcBef>
                <a:spcPts val="0"/>
              </a:spcBef>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Substitution to “oil” larger than biofuels. </a:t>
            </a:r>
          </a:p>
          <a:p>
            <a:r>
              <a:rPr lang="en-US" dirty="0"/>
              <a:t>Substitution determined by input shares. Crude oil enter gasoline and diesel. </a:t>
            </a:r>
          </a:p>
          <a:p>
            <a:pPr marL="285750" indent="-285750">
              <a:buFont typeface="Arial" panose="020B0604020202020204" pitchFamily="34" charset="0"/>
              <a:buChar char="•"/>
            </a:pPr>
            <a:endParaRPr lang="en-US" dirty="0"/>
          </a:p>
          <a:p>
            <a:endParaRPr lang="en-US" dirty="0"/>
          </a:p>
          <a:p>
            <a:endParaRPr lang="en-US" dirty="0"/>
          </a:p>
          <a:p>
            <a:pPr>
              <a:spcAft>
                <a:spcPts val="1200"/>
              </a:spcAft>
            </a:pPr>
            <a:endParaRPr lang="en-US" dirty="0"/>
          </a:p>
          <a:p>
            <a:pPr>
              <a:spcAft>
                <a:spcPts val="1200"/>
              </a:spcAft>
            </a:pPr>
            <a:endParaRPr lang="en-US" dirty="0"/>
          </a:p>
          <a:p>
            <a:pPr>
              <a:spcAft>
                <a:spcPts val="1200"/>
              </a:spcAft>
            </a:pPr>
            <a:endParaRPr lang="en-US" dirty="0"/>
          </a:p>
          <a:p>
            <a:pPr>
              <a:spcAft>
                <a:spcPts val="1200"/>
              </a:spcAft>
            </a:pPr>
            <a:endParaRPr lang="en-US" dirty="0"/>
          </a:p>
        </p:txBody>
      </p:sp>
    </p:spTree>
    <p:extLst>
      <p:ext uri="{BB962C8B-B14F-4D97-AF65-F5344CB8AC3E}">
        <p14:creationId xmlns:p14="http://schemas.microsoft.com/office/powerpoint/2010/main" val="101954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Appendix B</a:t>
            </a:r>
            <a:endParaRPr lang="de-CH" dirty="0"/>
          </a:p>
        </p:txBody>
      </p:sp>
      <p:sp>
        <p:nvSpPr>
          <p:cNvPr id="5" name="Fußzeilenplatzhalter 4"/>
          <p:cNvSpPr>
            <a:spLocks noGrp="1"/>
          </p:cNvSpPr>
          <p:nvPr>
            <p:ph type="ftr" sz="quarter" idx="11"/>
          </p:nvPr>
        </p:nvSpPr>
        <p:spPr/>
        <p:txBody>
          <a:bodyPr/>
          <a:lstStyle/>
          <a:p>
            <a:pPr algn="r"/>
            <a:r>
              <a:rPr lang="en-GB"/>
              <a:t>University of Basel</a:t>
            </a:r>
          </a:p>
          <a:p>
            <a:pPr algn="r"/>
            <a:endParaRPr lang="de-CH" dirty="0"/>
          </a:p>
        </p:txBody>
      </p:sp>
      <p:sp>
        <p:nvSpPr>
          <p:cNvPr id="6" name="Foliennummernplatzhalter 5"/>
          <p:cNvSpPr>
            <a:spLocks noGrp="1"/>
          </p:cNvSpPr>
          <p:nvPr>
            <p:ph type="sldNum" sz="quarter" idx="12"/>
          </p:nvPr>
        </p:nvSpPr>
        <p:spPr/>
        <p:txBody>
          <a:bodyPr/>
          <a:lstStyle/>
          <a:p>
            <a:fld id="{B3811826-9277-4232-A2B5-17D05DFC7392}" type="slidenum">
              <a:rPr lang="de-CH" smtClean="0"/>
              <a:pPr/>
              <a:t>20</a:t>
            </a:fld>
            <a:endParaRPr lang="de-CH" dirty="0"/>
          </a:p>
        </p:txBody>
      </p:sp>
      <p:cxnSp>
        <p:nvCxnSpPr>
          <p:cNvPr id="8" name="Gerade Verbindung 7">
            <a:extLst>
              <a:ext uri="{FF2B5EF4-FFF2-40B4-BE49-F238E27FC236}">
                <a16:creationId xmlns:a16="http://schemas.microsoft.com/office/drawing/2014/main" id="{8A2311E5-410B-41AF-BD8F-69390FC40B7B}"/>
              </a:ext>
            </a:extLst>
          </p:cNvPr>
          <p:cNvCxnSpPr/>
          <p:nvPr/>
        </p:nvCxnSpPr>
        <p:spPr>
          <a:xfrm>
            <a:off x="263025" y="1124744"/>
            <a:ext cx="1152184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graphicFrame>
        <p:nvGraphicFramePr>
          <p:cNvPr id="11" name="Content Placeholder 10">
            <a:extLst>
              <a:ext uri="{FF2B5EF4-FFF2-40B4-BE49-F238E27FC236}">
                <a16:creationId xmlns:a16="http://schemas.microsoft.com/office/drawing/2014/main" id="{5C424C3C-374C-49B2-9EA3-43A3B699CCCA}"/>
              </a:ext>
            </a:extLst>
          </p:cNvPr>
          <p:cNvGraphicFramePr>
            <a:graphicFrameLocks noGrp="1"/>
          </p:cNvGraphicFramePr>
          <p:nvPr>
            <p:ph idx="1"/>
            <p:extLst>
              <p:ext uri="{D42A27DB-BD31-4B8C-83A1-F6EECF244321}">
                <p14:modId xmlns:p14="http://schemas.microsoft.com/office/powerpoint/2010/main" val="3416415249"/>
              </p:ext>
            </p:extLst>
          </p:nvPr>
        </p:nvGraphicFramePr>
        <p:xfrm>
          <a:off x="695400" y="1988840"/>
          <a:ext cx="10369151" cy="1440160"/>
        </p:xfrm>
        <a:graphic>
          <a:graphicData uri="http://schemas.openxmlformats.org/drawingml/2006/table">
            <a:tbl>
              <a:tblPr>
                <a:tableStyleId>{6E25E649-3F16-4E02-A733-19D2CDBF48F0}</a:tableStyleId>
              </a:tblPr>
              <a:tblGrid>
                <a:gridCol w="1554660">
                  <a:extLst>
                    <a:ext uri="{9D8B030D-6E8A-4147-A177-3AD203B41FA5}">
                      <a16:colId xmlns:a16="http://schemas.microsoft.com/office/drawing/2014/main" val="228077724"/>
                    </a:ext>
                  </a:extLst>
                </a:gridCol>
                <a:gridCol w="1397668">
                  <a:extLst>
                    <a:ext uri="{9D8B030D-6E8A-4147-A177-3AD203B41FA5}">
                      <a16:colId xmlns:a16="http://schemas.microsoft.com/office/drawing/2014/main" val="4017460098"/>
                    </a:ext>
                  </a:extLst>
                </a:gridCol>
                <a:gridCol w="2520280">
                  <a:extLst>
                    <a:ext uri="{9D8B030D-6E8A-4147-A177-3AD203B41FA5}">
                      <a16:colId xmlns:a16="http://schemas.microsoft.com/office/drawing/2014/main" val="2437022416"/>
                    </a:ext>
                  </a:extLst>
                </a:gridCol>
                <a:gridCol w="1370747">
                  <a:extLst>
                    <a:ext uri="{9D8B030D-6E8A-4147-A177-3AD203B41FA5}">
                      <a16:colId xmlns:a16="http://schemas.microsoft.com/office/drawing/2014/main" val="715471332"/>
                    </a:ext>
                  </a:extLst>
                </a:gridCol>
                <a:gridCol w="1762898">
                  <a:extLst>
                    <a:ext uri="{9D8B030D-6E8A-4147-A177-3AD203B41FA5}">
                      <a16:colId xmlns:a16="http://schemas.microsoft.com/office/drawing/2014/main" val="2334448649"/>
                    </a:ext>
                  </a:extLst>
                </a:gridCol>
                <a:gridCol w="1762898">
                  <a:extLst>
                    <a:ext uri="{9D8B030D-6E8A-4147-A177-3AD203B41FA5}">
                      <a16:colId xmlns:a16="http://schemas.microsoft.com/office/drawing/2014/main" val="835534481"/>
                    </a:ext>
                  </a:extLst>
                </a:gridCol>
              </a:tblGrid>
              <a:tr h="288032">
                <a:tc>
                  <a:txBody>
                    <a:bodyPr/>
                    <a:lstStyle/>
                    <a:p>
                      <a:pPr algn="l" fontAlgn="b"/>
                      <a:endParaRPr lang="en-US" sz="1800" b="0" i="0" u="none" strike="noStrike" dirty="0">
                        <a:solidFill>
                          <a:srgbClr val="000000"/>
                        </a:solidFill>
                        <a:effectLst/>
                        <a:latin typeface="Calibri" panose="020F0502020204030204" pitchFamily="34" charset="0"/>
                      </a:endParaRPr>
                    </a:p>
                  </a:txBody>
                  <a:tcPr marL="9932" marR="9932" marT="9932" marB="0" anchor="b"/>
                </a:tc>
                <a:tc>
                  <a:txBody>
                    <a:bodyPr/>
                    <a:lstStyle/>
                    <a:p>
                      <a:pPr algn="r" fontAlgn="b"/>
                      <a:r>
                        <a:rPr lang="en-US" sz="1800" u="none" strike="noStrike" kern="1200" dirty="0">
                          <a:solidFill>
                            <a:schemeClr val="dk1"/>
                          </a:solidFill>
                          <a:effectLst/>
                          <a:latin typeface="+mn-lt"/>
                          <a:ea typeface="+mn-ea"/>
                          <a:cs typeface="+mn-cs"/>
                        </a:rPr>
                        <a:t>Brazil</a:t>
                      </a:r>
                    </a:p>
                  </a:txBody>
                  <a:tcPr marL="9932" marR="9932" marT="9932" marB="0" anchor="b"/>
                </a:tc>
                <a:tc>
                  <a:txBody>
                    <a:bodyPr/>
                    <a:lstStyle/>
                    <a:p>
                      <a:pPr algn="r" fontAlgn="b"/>
                      <a:r>
                        <a:rPr lang="en-US" sz="1800" u="none" strike="noStrike" kern="1200" dirty="0">
                          <a:solidFill>
                            <a:schemeClr val="dk1"/>
                          </a:solidFill>
                          <a:effectLst/>
                          <a:latin typeface="+mn-lt"/>
                          <a:ea typeface="+mn-ea"/>
                          <a:cs typeface="+mn-cs"/>
                        </a:rPr>
                        <a:t>Rest of </a:t>
                      </a:r>
                      <a:r>
                        <a:rPr lang="en-US" sz="1800" u="none" strike="noStrike" kern="1200" dirty="0" err="1">
                          <a:solidFill>
                            <a:schemeClr val="dk1"/>
                          </a:solidFill>
                          <a:effectLst/>
                          <a:latin typeface="+mn-lt"/>
                          <a:ea typeface="+mn-ea"/>
                          <a:cs typeface="+mn-cs"/>
                        </a:rPr>
                        <a:t>Northen</a:t>
                      </a:r>
                      <a:r>
                        <a:rPr lang="en-US" sz="1800" u="none" strike="noStrike" kern="1200" dirty="0">
                          <a:solidFill>
                            <a:schemeClr val="dk1"/>
                          </a:solidFill>
                          <a:effectLst/>
                          <a:latin typeface="+mn-lt"/>
                          <a:ea typeface="+mn-ea"/>
                          <a:cs typeface="+mn-cs"/>
                        </a:rPr>
                        <a:t> EU</a:t>
                      </a:r>
                    </a:p>
                  </a:txBody>
                  <a:tcPr marL="9932" marR="9932" marT="9932" marB="0" anchor="b"/>
                </a:tc>
                <a:tc>
                  <a:txBody>
                    <a:bodyPr/>
                    <a:lstStyle/>
                    <a:p>
                      <a:pPr algn="r" fontAlgn="b"/>
                      <a:r>
                        <a:rPr lang="en-US" sz="1800" u="none" strike="noStrike" kern="1200" dirty="0">
                          <a:solidFill>
                            <a:schemeClr val="dk1"/>
                          </a:solidFill>
                          <a:effectLst/>
                          <a:latin typeface="+mn-lt"/>
                          <a:ea typeface="+mn-ea"/>
                          <a:cs typeface="+mn-cs"/>
                        </a:rPr>
                        <a:t>Canada</a:t>
                      </a:r>
                    </a:p>
                  </a:txBody>
                  <a:tcPr marL="9932" marR="9932" marT="9932" marB="0" anchor="b"/>
                </a:tc>
                <a:tc>
                  <a:txBody>
                    <a:bodyPr/>
                    <a:lstStyle/>
                    <a:p>
                      <a:pPr algn="r" fontAlgn="b"/>
                      <a:r>
                        <a:rPr lang="en-US" sz="1800" u="none" strike="noStrike" kern="1200" dirty="0">
                          <a:solidFill>
                            <a:schemeClr val="dk1"/>
                          </a:solidFill>
                          <a:effectLst/>
                          <a:latin typeface="+mn-lt"/>
                          <a:ea typeface="+mn-ea"/>
                          <a:cs typeface="+mn-cs"/>
                        </a:rPr>
                        <a:t>United States</a:t>
                      </a:r>
                    </a:p>
                  </a:txBody>
                  <a:tcPr marL="9932" marR="9932" marT="9932" marB="0" anchor="b"/>
                </a:tc>
                <a:tc>
                  <a:txBody>
                    <a:bodyPr/>
                    <a:lstStyle/>
                    <a:p>
                      <a:pPr algn="r" fontAlgn="b"/>
                      <a:r>
                        <a:rPr lang="en-US" sz="1800" u="none" strike="noStrike" kern="1200" dirty="0">
                          <a:solidFill>
                            <a:schemeClr val="dk1"/>
                          </a:solidFill>
                          <a:effectLst/>
                          <a:latin typeface="+mn-lt"/>
                          <a:ea typeface="+mn-ea"/>
                          <a:cs typeface="+mn-cs"/>
                        </a:rPr>
                        <a:t>Oceania</a:t>
                      </a:r>
                    </a:p>
                  </a:txBody>
                  <a:tcPr marL="9932" marR="9932" marT="9932" marB="0" anchor="b"/>
                </a:tc>
                <a:extLst>
                  <a:ext uri="{0D108BD9-81ED-4DB2-BD59-A6C34878D82A}">
                    <a16:rowId xmlns:a16="http://schemas.microsoft.com/office/drawing/2014/main" val="3925793597"/>
                  </a:ext>
                </a:extLst>
              </a:tr>
              <a:tr h="288032">
                <a:tc>
                  <a:txBody>
                    <a:bodyPr/>
                    <a:lstStyle/>
                    <a:p>
                      <a:pPr marL="0" algn="l" defTabSz="914400" rtl="0" eaLnBrk="1" fontAlgn="b" latinLnBrk="0" hangingPunct="1"/>
                      <a:r>
                        <a:rPr lang="en-US" sz="1800" u="none" strike="noStrike" kern="1200" dirty="0">
                          <a:solidFill>
                            <a:schemeClr val="dk1"/>
                          </a:solidFill>
                          <a:effectLst/>
                          <a:latin typeface="+mn-lt"/>
                          <a:ea typeface="+mn-ea"/>
                          <a:cs typeface="+mn-cs"/>
                        </a:rPr>
                        <a:t>Bioethanol</a:t>
                      </a:r>
                    </a:p>
                  </a:txBody>
                  <a:tcPr marL="9932" marR="9932" marT="9932" marB="0" anchor="b"/>
                </a:tc>
                <a:tc>
                  <a:txBody>
                    <a:bodyPr/>
                    <a:lstStyle/>
                    <a:p>
                      <a:pPr algn="r" fontAlgn="b"/>
                      <a:r>
                        <a:rPr lang="en-US" sz="1700" u="none" strike="noStrike">
                          <a:effectLst/>
                        </a:rPr>
                        <a:t>-0.18</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-0.002</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-0.002</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-0.09</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-0.001</a:t>
                      </a:r>
                      <a:endParaRPr lang="en-US" sz="1700" b="0" i="0" u="none" strike="noStrike">
                        <a:solidFill>
                          <a:srgbClr val="000000"/>
                        </a:solidFill>
                        <a:effectLst/>
                        <a:latin typeface="Calibri" panose="020F0502020204030204" pitchFamily="34" charset="0"/>
                      </a:endParaRPr>
                    </a:p>
                  </a:txBody>
                  <a:tcPr marL="9932" marR="9932" marT="9932" marB="0" anchor="b"/>
                </a:tc>
                <a:extLst>
                  <a:ext uri="{0D108BD9-81ED-4DB2-BD59-A6C34878D82A}">
                    <a16:rowId xmlns:a16="http://schemas.microsoft.com/office/drawing/2014/main" val="1571207843"/>
                  </a:ext>
                </a:extLst>
              </a:tr>
              <a:tr h="288032">
                <a:tc>
                  <a:txBody>
                    <a:bodyPr/>
                    <a:lstStyle/>
                    <a:p>
                      <a:pPr marL="0" algn="l" defTabSz="914400" rtl="0" eaLnBrk="1" fontAlgn="b" latinLnBrk="0" hangingPunct="1"/>
                      <a:r>
                        <a:rPr lang="en-US" sz="1800" u="none" strike="noStrike" kern="1200" dirty="0">
                          <a:solidFill>
                            <a:schemeClr val="dk1"/>
                          </a:solidFill>
                          <a:effectLst/>
                          <a:latin typeface="+mn-lt"/>
                          <a:ea typeface="+mn-ea"/>
                          <a:cs typeface="+mn-cs"/>
                        </a:rPr>
                        <a:t>Biodiesel</a:t>
                      </a:r>
                    </a:p>
                  </a:txBody>
                  <a:tcPr marL="9932" marR="9932" marT="9932" marB="0" anchor="b"/>
                </a:tc>
                <a:tc>
                  <a:txBody>
                    <a:bodyPr/>
                    <a:lstStyle/>
                    <a:p>
                      <a:pPr algn="r" fontAlgn="b"/>
                      <a:r>
                        <a:rPr lang="en-US" sz="1700" u="none" strike="noStrike">
                          <a:effectLst/>
                        </a:rPr>
                        <a:t>-0.01</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-0.002</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-0.001</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-0.03</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-0.01</a:t>
                      </a:r>
                      <a:endParaRPr lang="en-US" sz="1700" b="0" i="0" u="none" strike="noStrike">
                        <a:solidFill>
                          <a:srgbClr val="000000"/>
                        </a:solidFill>
                        <a:effectLst/>
                        <a:latin typeface="Calibri" panose="020F0502020204030204" pitchFamily="34" charset="0"/>
                      </a:endParaRPr>
                    </a:p>
                  </a:txBody>
                  <a:tcPr marL="9932" marR="9932" marT="9932" marB="0" anchor="b"/>
                </a:tc>
                <a:extLst>
                  <a:ext uri="{0D108BD9-81ED-4DB2-BD59-A6C34878D82A}">
                    <a16:rowId xmlns:a16="http://schemas.microsoft.com/office/drawing/2014/main" val="827269624"/>
                  </a:ext>
                </a:extLst>
              </a:tr>
              <a:tr h="288032">
                <a:tc>
                  <a:txBody>
                    <a:bodyPr/>
                    <a:lstStyle/>
                    <a:p>
                      <a:pPr marL="0" algn="l" defTabSz="914400" rtl="0" eaLnBrk="1" fontAlgn="b" latinLnBrk="0" hangingPunct="1"/>
                      <a:r>
                        <a:rPr lang="en-US" sz="1800" u="none" strike="noStrike" kern="1200" dirty="0">
                          <a:solidFill>
                            <a:schemeClr val="dk1"/>
                          </a:solidFill>
                          <a:effectLst/>
                          <a:latin typeface="+mn-lt"/>
                          <a:ea typeface="+mn-ea"/>
                          <a:cs typeface="+mn-cs"/>
                        </a:rPr>
                        <a:t>Gasoline</a:t>
                      </a:r>
                    </a:p>
                  </a:txBody>
                  <a:tcPr marL="9932" marR="9932" marT="9932" marB="0" anchor="b"/>
                </a:tc>
                <a:tc>
                  <a:txBody>
                    <a:bodyPr/>
                    <a:lstStyle/>
                    <a:p>
                      <a:pPr algn="r" fontAlgn="b"/>
                      <a:r>
                        <a:rPr lang="en-US" sz="1700" u="none" strike="noStrike">
                          <a:effectLst/>
                        </a:rPr>
                        <a:t>0.30</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0.05</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0.15</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1.87</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0.14</a:t>
                      </a:r>
                      <a:endParaRPr lang="en-US" sz="1700" b="0" i="0" u="none" strike="noStrike">
                        <a:solidFill>
                          <a:srgbClr val="000000"/>
                        </a:solidFill>
                        <a:effectLst/>
                        <a:latin typeface="Calibri" panose="020F0502020204030204" pitchFamily="34" charset="0"/>
                      </a:endParaRPr>
                    </a:p>
                  </a:txBody>
                  <a:tcPr marL="9932" marR="9932" marT="9932" marB="0" anchor="b"/>
                </a:tc>
                <a:extLst>
                  <a:ext uri="{0D108BD9-81ED-4DB2-BD59-A6C34878D82A}">
                    <a16:rowId xmlns:a16="http://schemas.microsoft.com/office/drawing/2014/main" val="771768753"/>
                  </a:ext>
                </a:extLst>
              </a:tr>
              <a:tr h="288032">
                <a:tc>
                  <a:txBody>
                    <a:bodyPr/>
                    <a:lstStyle/>
                    <a:p>
                      <a:pPr marL="0" algn="l" defTabSz="914400" rtl="0" eaLnBrk="1" fontAlgn="b" latinLnBrk="0" hangingPunct="1"/>
                      <a:r>
                        <a:rPr lang="en-US" sz="1800" u="none" strike="noStrike" kern="1200" dirty="0">
                          <a:solidFill>
                            <a:schemeClr val="dk1"/>
                          </a:solidFill>
                          <a:effectLst/>
                          <a:latin typeface="+mn-lt"/>
                          <a:ea typeface="+mn-ea"/>
                          <a:cs typeface="+mn-cs"/>
                        </a:rPr>
                        <a:t>Diesel</a:t>
                      </a:r>
                    </a:p>
                  </a:txBody>
                  <a:tcPr marL="9932" marR="9932" marT="9932" marB="0" anchor="b"/>
                </a:tc>
                <a:tc>
                  <a:txBody>
                    <a:bodyPr/>
                    <a:lstStyle/>
                    <a:p>
                      <a:pPr algn="r" fontAlgn="b"/>
                      <a:r>
                        <a:rPr lang="en-US" sz="1700" u="none" strike="noStrike">
                          <a:effectLst/>
                        </a:rPr>
                        <a:t>0.17</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dirty="0">
                          <a:effectLst/>
                        </a:rPr>
                        <a:t>0.05</a:t>
                      </a:r>
                      <a:endParaRPr lang="en-US" sz="1700" b="0" i="0" u="none" strike="noStrike" dirty="0">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0.08</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0.35</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dirty="0">
                          <a:effectLst/>
                        </a:rPr>
                        <a:t>0.15</a:t>
                      </a:r>
                      <a:endParaRPr lang="en-US" sz="1700" b="0" i="0" u="none" strike="noStrike" dirty="0">
                        <a:solidFill>
                          <a:srgbClr val="000000"/>
                        </a:solidFill>
                        <a:effectLst/>
                        <a:latin typeface="Calibri" panose="020F0502020204030204" pitchFamily="34" charset="0"/>
                      </a:endParaRPr>
                    </a:p>
                  </a:txBody>
                  <a:tcPr marL="9932" marR="9932" marT="9932" marB="0" anchor="b"/>
                </a:tc>
                <a:extLst>
                  <a:ext uri="{0D108BD9-81ED-4DB2-BD59-A6C34878D82A}">
                    <a16:rowId xmlns:a16="http://schemas.microsoft.com/office/drawing/2014/main" val="3409067480"/>
                  </a:ext>
                </a:extLst>
              </a:tr>
            </a:tbl>
          </a:graphicData>
        </a:graphic>
      </p:graphicFrame>
      <p:graphicFrame>
        <p:nvGraphicFramePr>
          <p:cNvPr id="12" name="Table 11">
            <a:extLst>
              <a:ext uri="{FF2B5EF4-FFF2-40B4-BE49-F238E27FC236}">
                <a16:creationId xmlns:a16="http://schemas.microsoft.com/office/drawing/2014/main" id="{F06D8804-D53C-4C41-9213-379D3FE27B2E}"/>
              </a:ext>
            </a:extLst>
          </p:cNvPr>
          <p:cNvGraphicFramePr>
            <a:graphicFrameLocks noGrp="1"/>
          </p:cNvGraphicFramePr>
          <p:nvPr>
            <p:extLst>
              <p:ext uri="{D42A27DB-BD31-4B8C-83A1-F6EECF244321}">
                <p14:modId xmlns:p14="http://schemas.microsoft.com/office/powerpoint/2010/main" val="1565331645"/>
              </p:ext>
            </p:extLst>
          </p:nvPr>
        </p:nvGraphicFramePr>
        <p:xfrm>
          <a:off x="722933" y="4293096"/>
          <a:ext cx="10341618" cy="1440160"/>
        </p:xfrm>
        <a:graphic>
          <a:graphicData uri="http://schemas.openxmlformats.org/drawingml/2006/table">
            <a:tbl>
              <a:tblPr>
                <a:tableStyleId>{6E25E649-3F16-4E02-A733-19D2CDBF48F0}</a:tableStyleId>
              </a:tblPr>
              <a:tblGrid>
                <a:gridCol w="1723603">
                  <a:extLst>
                    <a:ext uri="{9D8B030D-6E8A-4147-A177-3AD203B41FA5}">
                      <a16:colId xmlns:a16="http://schemas.microsoft.com/office/drawing/2014/main" val="2260084957"/>
                    </a:ext>
                  </a:extLst>
                </a:gridCol>
                <a:gridCol w="1201192">
                  <a:extLst>
                    <a:ext uri="{9D8B030D-6E8A-4147-A177-3AD203B41FA5}">
                      <a16:colId xmlns:a16="http://schemas.microsoft.com/office/drawing/2014/main" val="2009856697"/>
                    </a:ext>
                  </a:extLst>
                </a:gridCol>
                <a:gridCol w="2592288">
                  <a:extLst>
                    <a:ext uri="{9D8B030D-6E8A-4147-A177-3AD203B41FA5}">
                      <a16:colId xmlns:a16="http://schemas.microsoft.com/office/drawing/2014/main" val="2818973344"/>
                    </a:ext>
                  </a:extLst>
                </a:gridCol>
                <a:gridCol w="1377329">
                  <a:extLst>
                    <a:ext uri="{9D8B030D-6E8A-4147-A177-3AD203B41FA5}">
                      <a16:colId xmlns:a16="http://schemas.microsoft.com/office/drawing/2014/main" val="4138319439"/>
                    </a:ext>
                  </a:extLst>
                </a:gridCol>
                <a:gridCol w="1723603">
                  <a:extLst>
                    <a:ext uri="{9D8B030D-6E8A-4147-A177-3AD203B41FA5}">
                      <a16:colId xmlns:a16="http://schemas.microsoft.com/office/drawing/2014/main" val="3713259284"/>
                    </a:ext>
                  </a:extLst>
                </a:gridCol>
                <a:gridCol w="1723603">
                  <a:extLst>
                    <a:ext uri="{9D8B030D-6E8A-4147-A177-3AD203B41FA5}">
                      <a16:colId xmlns:a16="http://schemas.microsoft.com/office/drawing/2014/main" val="3171901196"/>
                    </a:ext>
                  </a:extLst>
                </a:gridCol>
              </a:tblGrid>
              <a:tr h="288032">
                <a:tc>
                  <a:txBody>
                    <a:bodyPr/>
                    <a:lstStyle/>
                    <a:p>
                      <a:pPr algn="l" fontAlgn="b"/>
                      <a:endParaRPr lang="en-US" sz="1700" b="0" i="0" u="none" strike="noStrike" dirty="0">
                        <a:solidFill>
                          <a:srgbClr val="000000"/>
                        </a:solidFill>
                        <a:effectLst/>
                        <a:latin typeface="Calibri" panose="020F0502020204030204" pitchFamily="34" charset="0"/>
                      </a:endParaRPr>
                    </a:p>
                  </a:txBody>
                  <a:tcPr marL="9932" marR="9932" marT="9932" marB="0" anchor="b"/>
                </a:tc>
                <a:tc>
                  <a:txBody>
                    <a:bodyPr/>
                    <a:lstStyle/>
                    <a:p>
                      <a:pPr algn="r" fontAlgn="b"/>
                      <a:r>
                        <a:rPr lang="en-US" sz="1800" u="none" strike="noStrike" kern="1200" dirty="0">
                          <a:solidFill>
                            <a:schemeClr val="dk1"/>
                          </a:solidFill>
                          <a:effectLst/>
                          <a:latin typeface="+mn-lt"/>
                          <a:ea typeface="+mn-ea"/>
                          <a:cs typeface="+mn-cs"/>
                        </a:rPr>
                        <a:t>Brazil</a:t>
                      </a:r>
                    </a:p>
                  </a:txBody>
                  <a:tcPr marL="9932" marR="9932" marT="9932" marB="0" anchor="b"/>
                </a:tc>
                <a:tc>
                  <a:txBody>
                    <a:bodyPr/>
                    <a:lstStyle/>
                    <a:p>
                      <a:pPr algn="r" fontAlgn="b"/>
                      <a:r>
                        <a:rPr lang="en-US" sz="1800" u="none" strike="noStrike" kern="1200" dirty="0">
                          <a:solidFill>
                            <a:schemeClr val="dk1"/>
                          </a:solidFill>
                          <a:effectLst/>
                          <a:latin typeface="+mn-lt"/>
                          <a:ea typeface="+mn-ea"/>
                          <a:cs typeface="+mn-cs"/>
                        </a:rPr>
                        <a:t>Rest of </a:t>
                      </a:r>
                      <a:r>
                        <a:rPr lang="en-US" sz="1800" u="none" strike="noStrike" kern="1200" dirty="0" err="1">
                          <a:solidFill>
                            <a:schemeClr val="dk1"/>
                          </a:solidFill>
                          <a:effectLst/>
                          <a:latin typeface="+mn-lt"/>
                          <a:ea typeface="+mn-ea"/>
                          <a:cs typeface="+mn-cs"/>
                        </a:rPr>
                        <a:t>Northen</a:t>
                      </a:r>
                      <a:r>
                        <a:rPr lang="en-US" sz="1800" u="none" strike="noStrike" kern="1200" dirty="0">
                          <a:solidFill>
                            <a:schemeClr val="dk1"/>
                          </a:solidFill>
                          <a:effectLst/>
                          <a:latin typeface="+mn-lt"/>
                          <a:ea typeface="+mn-ea"/>
                          <a:cs typeface="+mn-cs"/>
                        </a:rPr>
                        <a:t> EU</a:t>
                      </a:r>
                    </a:p>
                  </a:txBody>
                  <a:tcPr marL="9932" marR="9932" marT="9932" marB="0" anchor="b"/>
                </a:tc>
                <a:tc>
                  <a:txBody>
                    <a:bodyPr/>
                    <a:lstStyle/>
                    <a:p>
                      <a:pPr algn="r" fontAlgn="b"/>
                      <a:r>
                        <a:rPr lang="en-US" sz="1800" u="none" strike="noStrike" kern="1200" dirty="0">
                          <a:solidFill>
                            <a:schemeClr val="dk1"/>
                          </a:solidFill>
                          <a:effectLst/>
                          <a:latin typeface="+mn-lt"/>
                          <a:ea typeface="+mn-ea"/>
                          <a:cs typeface="+mn-cs"/>
                        </a:rPr>
                        <a:t>Canada</a:t>
                      </a:r>
                    </a:p>
                  </a:txBody>
                  <a:tcPr marL="9932" marR="9932" marT="9932" marB="0" anchor="b"/>
                </a:tc>
                <a:tc>
                  <a:txBody>
                    <a:bodyPr/>
                    <a:lstStyle/>
                    <a:p>
                      <a:pPr algn="r" fontAlgn="b"/>
                      <a:r>
                        <a:rPr lang="en-US" sz="1800" u="none" strike="noStrike" kern="1200" dirty="0">
                          <a:solidFill>
                            <a:schemeClr val="dk1"/>
                          </a:solidFill>
                          <a:effectLst/>
                          <a:latin typeface="+mn-lt"/>
                          <a:ea typeface="+mn-ea"/>
                          <a:cs typeface="+mn-cs"/>
                        </a:rPr>
                        <a:t>United States</a:t>
                      </a:r>
                    </a:p>
                  </a:txBody>
                  <a:tcPr marL="9932" marR="9932" marT="9932" marB="0" anchor="b"/>
                </a:tc>
                <a:tc>
                  <a:txBody>
                    <a:bodyPr/>
                    <a:lstStyle/>
                    <a:p>
                      <a:pPr algn="r" fontAlgn="b"/>
                      <a:r>
                        <a:rPr lang="en-US" sz="1800" u="none" strike="noStrike" kern="1200" dirty="0">
                          <a:solidFill>
                            <a:schemeClr val="dk1"/>
                          </a:solidFill>
                          <a:effectLst/>
                          <a:latin typeface="+mn-lt"/>
                          <a:ea typeface="+mn-ea"/>
                          <a:cs typeface="+mn-cs"/>
                        </a:rPr>
                        <a:t>Oceania</a:t>
                      </a:r>
                    </a:p>
                  </a:txBody>
                  <a:tcPr marL="9932" marR="9932" marT="9932" marB="0" anchor="b"/>
                </a:tc>
                <a:extLst>
                  <a:ext uri="{0D108BD9-81ED-4DB2-BD59-A6C34878D82A}">
                    <a16:rowId xmlns:a16="http://schemas.microsoft.com/office/drawing/2014/main" val="1260305802"/>
                  </a:ext>
                </a:extLst>
              </a:tr>
              <a:tr h="288032">
                <a:tc>
                  <a:txBody>
                    <a:bodyPr/>
                    <a:lstStyle/>
                    <a:p>
                      <a:pPr algn="l" fontAlgn="b"/>
                      <a:r>
                        <a:rPr lang="en-US" sz="1800" u="none" strike="noStrike" kern="1200" dirty="0">
                          <a:solidFill>
                            <a:schemeClr val="dk1"/>
                          </a:solidFill>
                          <a:effectLst/>
                          <a:latin typeface="+mn-lt"/>
                          <a:ea typeface="+mn-ea"/>
                          <a:cs typeface="+mn-cs"/>
                        </a:rPr>
                        <a:t>Bioethanol</a:t>
                      </a:r>
                    </a:p>
                  </a:txBody>
                  <a:tcPr marL="9932" marR="9932" marT="9932" marB="0" anchor="b"/>
                </a:tc>
                <a:tc>
                  <a:txBody>
                    <a:bodyPr/>
                    <a:lstStyle/>
                    <a:p>
                      <a:pPr algn="r" fontAlgn="b"/>
                      <a:r>
                        <a:rPr lang="en-US" sz="1700" u="none" strike="noStrike">
                          <a:effectLst/>
                        </a:rPr>
                        <a:t>0.22</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-0.02</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-0.01</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-0.28</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-0.003</a:t>
                      </a:r>
                      <a:endParaRPr lang="en-US" sz="1700" b="0" i="0" u="none" strike="noStrike">
                        <a:solidFill>
                          <a:srgbClr val="000000"/>
                        </a:solidFill>
                        <a:effectLst/>
                        <a:latin typeface="Calibri" panose="020F0502020204030204" pitchFamily="34" charset="0"/>
                      </a:endParaRPr>
                    </a:p>
                  </a:txBody>
                  <a:tcPr marL="9932" marR="9932" marT="9932" marB="0" anchor="b"/>
                </a:tc>
                <a:extLst>
                  <a:ext uri="{0D108BD9-81ED-4DB2-BD59-A6C34878D82A}">
                    <a16:rowId xmlns:a16="http://schemas.microsoft.com/office/drawing/2014/main" val="3583183172"/>
                  </a:ext>
                </a:extLst>
              </a:tr>
              <a:tr h="288032">
                <a:tc>
                  <a:txBody>
                    <a:bodyPr/>
                    <a:lstStyle/>
                    <a:p>
                      <a:pPr algn="l" fontAlgn="b"/>
                      <a:r>
                        <a:rPr lang="en-US" sz="1800" u="none" strike="noStrike" kern="1200" dirty="0">
                          <a:solidFill>
                            <a:schemeClr val="dk1"/>
                          </a:solidFill>
                          <a:effectLst/>
                          <a:latin typeface="+mn-lt"/>
                          <a:ea typeface="+mn-ea"/>
                          <a:cs typeface="+mn-cs"/>
                        </a:rPr>
                        <a:t>Biodiesel</a:t>
                      </a:r>
                    </a:p>
                  </a:txBody>
                  <a:tcPr marL="9932" marR="9932" marT="9932" marB="0" anchor="b"/>
                </a:tc>
                <a:tc>
                  <a:txBody>
                    <a:bodyPr/>
                    <a:lstStyle/>
                    <a:p>
                      <a:pPr algn="r" fontAlgn="b"/>
                      <a:r>
                        <a:rPr lang="en-US" sz="1700" u="none" strike="noStrike">
                          <a:effectLst/>
                        </a:rPr>
                        <a:t>-0.48</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-0.05</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-0.07</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-0.38</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-0.14</a:t>
                      </a:r>
                      <a:endParaRPr lang="en-US" sz="1700" b="0" i="0" u="none" strike="noStrike">
                        <a:solidFill>
                          <a:srgbClr val="000000"/>
                        </a:solidFill>
                        <a:effectLst/>
                        <a:latin typeface="Calibri" panose="020F0502020204030204" pitchFamily="34" charset="0"/>
                      </a:endParaRPr>
                    </a:p>
                  </a:txBody>
                  <a:tcPr marL="9932" marR="9932" marT="9932" marB="0" anchor="b"/>
                </a:tc>
                <a:extLst>
                  <a:ext uri="{0D108BD9-81ED-4DB2-BD59-A6C34878D82A}">
                    <a16:rowId xmlns:a16="http://schemas.microsoft.com/office/drawing/2014/main" val="86600587"/>
                  </a:ext>
                </a:extLst>
              </a:tr>
              <a:tr h="288032">
                <a:tc>
                  <a:txBody>
                    <a:bodyPr/>
                    <a:lstStyle/>
                    <a:p>
                      <a:pPr algn="l" fontAlgn="b"/>
                      <a:r>
                        <a:rPr lang="en-US" sz="1800" u="none" strike="noStrike" kern="1200" dirty="0">
                          <a:solidFill>
                            <a:schemeClr val="dk1"/>
                          </a:solidFill>
                          <a:effectLst/>
                          <a:latin typeface="+mn-lt"/>
                          <a:ea typeface="+mn-ea"/>
                          <a:cs typeface="+mn-cs"/>
                        </a:rPr>
                        <a:t>Gasoline</a:t>
                      </a:r>
                    </a:p>
                  </a:txBody>
                  <a:tcPr marL="9932" marR="9932" marT="9932" marB="0" anchor="b"/>
                </a:tc>
                <a:tc>
                  <a:txBody>
                    <a:bodyPr/>
                    <a:lstStyle/>
                    <a:p>
                      <a:pPr algn="r" fontAlgn="b"/>
                      <a:r>
                        <a:rPr lang="en-US" sz="1700" u="none" strike="noStrike">
                          <a:effectLst/>
                        </a:rPr>
                        <a:t>0.02</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0.01</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0.07</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0.99</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0.06</a:t>
                      </a:r>
                      <a:endParaRPr lang="en-US" sz="1700" b="0" i="0" u="none" strike="noStrike">
                        <a:solidFill>
                          <a:srgbClr val="000000"/>
                        </a:solidFill>
                        <a:effectLst/>
                        <a:latin typeface="Calibri" panose="020F0502020204030204" pitchFamily="34" charset="0"/>
                      </a:endParaRPr>
                    </a:p>
                  </a:txBody>
                  <a:tcPr marL="9932" marR="9932" marT="9932" marB="0" anchor="b"/>
                </a:tc>
                <a:extLst>
                  <a:ext uri="{0D108BD9-81ED-4DB2-BD59-A6C34878D82A}">
                    <a16:rowId xmlns:a16="http://schemas.microsoft.com/office/drawing/2014/main" val="3496168199"/>
                  </a:ext>
                </a:extLst>
              </a:tr>
              <a:tr h="288032">
                <a:tc>
                  <a:txBody>
                    <a:bodyPr/>
                    <a:lstStyle/>
                    <a:p>
                      <a:pPr algn="l" fontAlgn="b"/>
                      <a:r>
                        <a:rPr lang="en-US" sz="1800" u="none" strike="noStrike" kern="1200" dirty="0">
                          <a:solidFill>
                            <a:schemeClr val="dk1"/>
                          </a:solidFill>
                          <a:effectLst/>
                          <a:latin typeface="+mn-lt"/>
                          <a:ea typeface="+mn-ea"/>
                          <a:cs typeface="+mn-cs"/>
                        </a:rPr>
                        <a:t>Diesel</a:t>
                      </a:r>
                    </a:p>
                  </a:txBody>
                  <a:tcPr marL="9932" marR="9932" marT="9932" marB="0" anchor="b"/>
                </a:tc>
                <a:tc>
                  <a:txBody>
                    <a:bodyPr/>
                    <a:lstStyle/>
                    <a:p>
                      <a:pPr algn="r" fontAlgn="b"/>
                      <a:r>
                        <a:rPr lang="en-US" sz="1700" u="none" strike="noStrike">
                          <a:effectLst/>
                        </a:rPr>
                        <a:t>0.30</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0.04</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0.08</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a:effectLst/>
                        </a:rPr>
                        <a:t>0.19</a:t>
                      </a:r>
                      <a:endParaRPr lang="en-US" sz="1700" b="0" i="0" u="none" strike="noStrike">
                        <a:solidFill>
                          <a:srgbClr val="000000"/>
                        </a:solidFill>
                        <a:effectLst/>
                        <a:latin typeface="Calibri" panose="020F0502020204030204" pitchFamily="34" charset="0"/>
                      </a:endParaRPr>
                    </a:p>
                  </a:txBody>
                  <a:tcPr marL="9932" marR="9932" marT="9932" marB="0" anchor="b"/>
                </a:tc>
                <a:tc>
                  <a:txBody>
                    <a:bodyPr/>
                    <a:lstStyle/>
                    <a:p>
                      <a:pPr algn="r" fontAlgn="b"/>
                      <a:r>
                        <a:rPr lang="en-US" sz="1700" u="none" strike="noStrike" dirty="0">
                          <a:effectLst/>
                        </a:rPr>
                        <a:t>0.12</a:t>
                      </a:r>
                      <a:endParaRPr lang="en-US" sz="1700" b="0" i="0" u="none" strike="noStrike" dirty="0">
                        <a:solidFill>
                          <a:srgbClr val="000000"/>
                        </a:solidFill>
                        <a:effectLst/>
                        <a:latin typeface="Calibri" panose="020F0502020204030204" pitchFamily="34" charset="0"/>
                      </a:endParaRPr>
                    </a:p>
                  </a:txBody>
                  <a:tcPr marL="9932" marR="9932" marT="9932" marB="0" anchor="b"/>
                </a:tc>
                <a:extLst>
                  <a:ext uri="{0D108BD9-81ED-4DB2-BD59-A6C34878D82A}">
                    <a16:rowId xmlns:a16="http://schemas.microsoft.com/office/drawing/2014/main" val="478240528"/>
                  </a:ext>
                </a:extLst>
              </a:tr>
            </a:tbl>
          </a:graphicData>
        </a:graphic>
      </p:graphicFrame>
      <p:sp>
        <p:nvSpPr>
          <p:cNvPr id="13" name="TextBox 12">
            <a:extLst>
              <a:ext uri="{FF2B5EF4-FFF2-40B4-BE49-F238E27FC236}">
                <a16:creationId xmlns:a16="http://schemas.microsoft.com/office/drawing/2014/main" id="{0E331F02-8E7E-4D95-BC5B-7D608D85C123}"/>
              </a:ext>
            </a:extLst>
          </p:cNvPr>
          <p:cNvSpPr txBox="1"/>
          <p:nvPr/>
        </p:nvSpPr>
        <p:spPr>
          <a:xfrm>
            <a:off x="722933" y="1484784"/>
            <a:ext cx="914400" cy="468051"/>
          </a:xfrm>
          <a:prstGeom prst="rect">
            <a:avLst/>
          </a:prstGeom>
          <a:noFill/>
        </p:spPr>
        <p:txBody>
          <a:bodyPr wrap="none" lIns="0" tIns="0" rIns="0" bIns="0" rtlCol="0">
            <a:noAutofit/>
          </a:bodyPr>
          <a:lstStyle/>
          <a:p>
            <a:pPr>
              <a:lnSpc>
                <a:spcPts val="2200"/>
              </a:lnSpc>
            </a:pPr>
            <a:r>
              <a:rPr lang="en-US" dirty="0"/>
              <a:t>Change in consumption from FFSR in regions that do not implement the reform</a:t>
            </a:r>
          </a:p>
        </p:txBody>
      </p:sp>
      <p:sp>
        <p:nvSpPr>
          <p:cNvPr id="14" name="TextBox 13">
            <a:extLst>
              <a:ext uri="{FF2B5EF4-FFF2-40B4-BE49-F238E27FC236}">
                <a16:creationId xmlns:a16="http://schemas.microsoft.com/office/drawing/2014/main" id="{D8D506F8-8DAB-4F92-AEB2-73CA6DE85E5B}"/>
              </a:ext>
            </a:extLst>
          </p:cNvPr>
          <p:cNvSpPr txBox="1"/>
          <p:nvPr/>
        </p:nvSpPr>
        <p:spPr>
          <a:xfrm>
            <a:off x="722933" y="3799891"/>
            <a:ext cx="914400" cy="457200"/>
          </a:xfrm>
          <a:prstGeom prst="rect">
            <a:avLst/>
          </a:prstGeom>
          <a:noFill/>
        </p:spPr>
        <p:txBody>
          <a:bodyPr wrap="none" lIns="0" tIns="0" rIns="0" bIns="0" rtlCol="0">
            <a:noAutofit/>
          </a:bodyPr>
          <a:lstStyle/>
          <a:p>
            <a:pPr>
              <a:lnSpc>
                <a:spcPts val="2200"/>
              </a:lnSpc>
            </a:pPr>
            <a:r>
              <a:rPr lang="en-US" dirty="0"/>
              <a:t>Change in consumption from EU biofuel mandate</a:t>
            </a:r>
          </a:p>
        </p:txBody>
      </p:sp>
    </p:spTree>
    <p:extLst>
      <p:ext uri="{BB962C8B-B14F-4D97-AF65-F5344CB8AC3E}">
        <p14:creationId xmlns:p14="http://schemas.microsoft.com/office/powerpoint/2010/main" val="3297562715"/>
      </p:ext>
    </p:extLst>
  </p:cSld>
  <p:clrMapOvr>
    <a:masterClrMapping/>
  </p:clrMapOvr>
</p:sld>
</file>

<file path=ppt/theme/theme1.xml><?xml version="1.0" encoding="utf-8"?>
<a:theme xmlns:a="http://schemas.openxmlformats.org/drawingml/2006/main" name="uni_basel_V04_de">
  <a:themeElements>
    <a:clrScheme name="Uni Basel">
      <a:dk1>
        <a:srgbClr val="000000"/>
      </a:dk1>
      <a:lt1>
        <a:srgbClr val="FFFFFF"/>
      </a:lt1>
      <a:dk2>
        <a:srgbClr val="006E6E"/>
      </a:dk2>
      <a:lt2>
        <a:srgbClr val="BEC3C8"/>
      </a:lt2>
      <a:accent1>
        <a:srgbClr val="A5D7D2"/>
      </a:accent1>
      <a:accent2>
        <a:srgbClr val="1EA5A5"/>
      </a:accent2>
      <a:accent3>
        <a:srgbClr val="2D373C"/>
      </a:accent3>
      <a:accent4>
        <a:srgbClr val="8C9196"/>
      </a:accent4>
      <a:accent5>
        <a:srgbClr val="D20537"/>
      </a:accent5>
      <a:accent6>
        <a:srgbClr val="EB829B"/>
      </a:accent6>
      <a:hlink>
        <a:srgbClr val="000000"/>
      </a:hlink>
      <a:folHlink>
        <a:srgbClr val="000000"/>
      </a:folHlink>
    </a:clrScheme>
    <a:fontScheme name="Uni Basel">
      <a:majorFont>
        <a:latin typeface="Georgia"/>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ts val="2200"/>
          </a:lnSpc>
          <a:defRPr dirty="0"/>
        </a:defPPr>
      </a:lstStyle>
    </a:txDef>
  </a:objectDefaults>
  <a:extraClrSchemeLst>
    <a:extraClrScheme>
      <a:clrScheme name="Uni Basel">
        <a:dk1>
          <a:srgbClr val="000000"/>
        </a:dk1>
        <a:lt1>
          <a:srgbClr val="FFFFFF"/>
        </a:lt1>
        <a:dk2>
          <a:srgbClr val="006E6E"/>
        </a:dk2>
        <a:lt2>
          <a:srgbClr val="BEC3C8"/>
        </a:lt2>
        <a:accent1>
          <a:srgbClr val="A5D7D2"/>
        </a:accent1>
        <a:accent2>
          <a:srgbClr val="1EA5A5"/>
        </a:accent2>
        <a:accent3>
          <a:srgbClr val="2D373C"/>
        </a:accent3>
        <a:accent4>
          <a:srgbClr val="8C9196"/>
        </a:accent4>
        <a:accent5>
          <a:srgbClr val="D20537"/>
        </a:accent5>
        <a:accent6>
          <a:srgbClr val="EB829B"/>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uni_basel_V04_de</Template>
  <TotalTime>0</TotalTime>
  <Words>2558</Words>
  <Application>Microsoft Office PowerPoint</Application>
  <PresentationFormat>Widescreen</PresentationFormat>
  <Paragraphs>527</Paragraphs>
  <Slides>20</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Georgia</vt:lpstr>
      <vt:lpstr>Symbol</vt:lpstr>
      <vt:lpstr>Times New Roman</vt:lpstr>
      <vt:lpstr>uni_basel_V04_de</vt:lpstr>
      <vt:lpstr>Biofuels &amp; Fossil Fuels Subsidies Reforms   </vt:lpstr>
      <vt:lpstr>PowerPoint Presentation</vt:lpstr>
      <vt:lpstr>Context</vt:lpstr>
      <vt:lpstr>DART-BIO: Model Description </vt:lpstr>
      <vt:lpstr>Sectors &amp; Products in DART-BIO   </vt:lpstr>
      <vt:lpstr>Data</vt:lpstr>
      <vt:lpstr>Scenarios</vt:lpstr>
      <vt:lpstr>Fossil Fuel Subsidies </vt:lpstr>
      <vt:lpstr>FFSR impact on Subsidized FF – In reform area</vt:lpstr>
      <vt:lpstr>FFSR impact on Subsidized FF – Outside reform area</vt:lpstr>
      <vt:lpstr>EU biofuel mandate impact on subsidized FF commodities</vt:lpstr>
      <vt:lpstr>FFSR impact on biofuels</vt:lpstr>
      <vt:lpstr>FFSR impact on EU biofuels mandate </vt:lpstr>
      <vt:lpstr>Impact on global economy</vt:lpstr>
      <vt:lpstr>Conclusion </vt:lpstr>
      <vt:lpstr>Limitations &amp; Extensions </vt:lpstr>
      <vt:lpstr>Thank you for your attention.</vt:lpstr>
      <vt:lpstr>References</vt:lpstr>
      <vt:lpstr>Appendix A</vt:lpstr>
      <vt:lpstr>Appendix B</vt:lpstr>
    </vt:vector>
  </TitlesOfParts>
  <Company>Universität Basel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Titel-/Kapitelfolie, Titel 1 Titel 2</dc:title>
  <dc:creator>Nicole Franke</dc:creator>
  <cp:lastModifiedBy>Robin Argueyrolles</cp:lastModifiedBy>
  <cp:revision>658</cp:revision>
  <dcterms:created xsi:type="dcterms:W3CDTF">2019-11-04T14:58:36Z</dcterms:created>
  <dcterms:modified xsi:type="dcterms:W3CDTF">2022-06-03T07:00:06Z</dcterms:modified>
</cp:coreProperties>
</file>