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344" r:id="rId2"/>
    <p:sldId id="345" r:id="rId3"/>
    <p:sldId id="346" r:id="rId4"/>
    <p:sldId id="375" r:id="rId5"/>
    <p:sldId id="347" r:id="rId6"/>
    <p:sldId id="348" r:id="rId7"/>
    <p:sldId id="349" r:id="rId8"/>
    <p:sldId id="382" r:id="rId9"/>
    <p:sldId id="365" r:id="rId10"/>
    <p:sldId id="350" r:id="rId11"/>
    <p:sldId id="351" r:id="rId12"/>
    <p:sldId id="366" r:id="rId13"/>
    <p:sldId id="352" r:id="rId14"/>
    <p:sldId id="368" r:id="rId15"/>
    <p:sldId id="353" r:id="rId16"/>
    <p:sldId id="376" r:id="rId17"/>
    <p:sldId id="362" r:id="rId18"/>
    <p:sldId id="363" r:id="rId19"/>
    <p:sldId id="364" r:id="rId20"/>
    <p:sldId id="355" r:id="rId21"/>
    <p:sldId id="356" r:id="rId22"/>
    <p:sldId id="358" r:id="rId23"/>
    <p:sldId id="359" r:id="rId24"/>
    <p:sldId id="367" r:id="rId25"/>
    <p:sldId id="354" r:id="rId26"/>
    <p:sldId id="357" r:id="rId27"/>
    <p:sldId id="369" r:id="rId28"/>
    <p:sldId id="370" r:id="rId29"/>
    <p:sldId id="372" r:id="rId30"/>
    <p:sldId id="373" r:id="rId31"/>
    <p:sldId id="374" r:id="rId32"/>
    <p:sldId id="377" r:id="rId33"/>
    <p:sldId id="379" r:id="rId34"/>
    <p:sldId id="380" r:id="rId35"/>
    <p:sldId id="381" r:id="rId36"/>
    <p:sldId id="3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2F3BEA-80F7-43C6-85F5-BCD4460953E3}" v="5" dt="2022-06-09T22:50:53.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7" d="100"/>
          <a:sy n="47" d="100"/>
        </p:scale>
        <p:origin x="708" y="52"/>
      </p:cViewPr>
      <p:guideLst/>
    </p:cSldViewPr>
  </p:slideViewPr>
  <p:notesTextViewPr>
    <p:cViewPr>
      <p:scale>
        <a:sx n="1" d="1"/>
        <a:sy n="1" d="1"/>
      </p:scale>
      <p:origin x="0" y="0"/>
    </p:cViewPr>
  </p:notesTextViewPr>
  <p:sorterViewPr>
    <p:cViewPr>
      <p:scale>
        <a:sx n="100" d="100"/>
        <a:sy n="100" d="100"/>
      </p:scale>
      <p:origin x="0" y="-9652"/>
    </p:cViewPr>
  </p:sorterViewPr>
  <p:notesViewPr>
    <p:cSldViewPr snapToGrid="0">
      <p:cViewPr varScale="1">
        <p:scale>
          <a:sx n="39" d="100"/>
          <a:sy n="39" d="100"/>
        </p:scale>
        <p:origin x="2128"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nuel Falobi" userId="12a27205da5841d5" providerId="LiveId" clId="{E92F3BEA-80F7-43C6-85F5-BCD4460953E3}"/>
    <pc:docChg chg="custSel modMainMaster">
      <pc:chgData name="Emmanuel Falobi" userId="12a27205da5841d5" providerId="LiveId" clId="{E92F3BEA-80F7-43C6-85F5-BCD4460953E3}" dt="2022-06-09T22:50:53.036" v="117"/>
      <pc:docMkLst>
        <pc:docMk/>
      </pc:docMkLst>
      <pc:sldMasterChg chg="addSp modSp modSldLayout sldLayoutOrd">
        <pc:chgData name="Emmanuel Falobi" userId="12a27205da5841d5" providerId="LiveId" clId="{E92F3BEA-80F7-43C6-85F5-BCD4460953E3}" dt="2022-06-09T22:50:53.036" v="117"/>
        <pc:sldMasterMkLst>
          <pc:docMk/>
          <pc:sldMasterMk cId="4064075374" sldId="2147483660"/>
        </pc:sldMasterMkLst>
        <pc:spChg chg="add mod">
          <ac:chgData name="Emmanuel Falobi" userId="12a27205da5841d5" providerId="LiveId" clId="{E92F3BEA-80F7-43C6-85F5-BCD4460953E3}" dt="2022-06-09T22:50:53.036" v="117"/>
          <ac:spMkLst>
            <pc:docMk/>
            <pc:sldMasterMk cId="4064075374" sldId="2147483660"/>
            <ac:spMk id="12" creationId="{AA048A77-CE99-AC26-E226-45175DC0459A}"/>
          </ac:spMkLst>
        </pc:spChg>
        <pc:sldLayoutChg chg="addSp delSp modSp mod ord">
          <pc:chgData name="Emmanuel Falobi" userId="12a27205da5841d5" providerId="LiveId" clId="{E92F3BEA-80F7-43C6-85F5-BCD4460953E3}" dt="2022-06-09T22:50:46.527" v="116" actId="20578"/>
          <pc:sldLayoutMkLst>
            <pc:docMk/>
            <pc:sldMasterMk cId="4064075374" sldId="2147483660"/>
            <pc:sldLayoutMk cId="784042088" sldId="2147483661"/>
          </pc:sldLayoutMkLst>
          <pc:spChg chg="add del mod">
            <ac:chgData name="Emmanuel Falobi" userId="12a27205da5841d5" providerId="LiveId" clId="{E92F3BEA-80F7-43C6-85F5-BCD4460953E3}" dt="2022-06-09T22:49:11.166" v="109" actId="478"/>
            <ac:spMkLst>
              <pc:docMk/>
              <pc:sldMasterMk cId="4064075374" sldId="2147483660"/>
              <pc:sldLayoutMk cId="784042088" sldId="2147483661"/>
              <ac:spMk id="2" creationId="{CA830DC6-1131-80CA-9050-48B885EB4ADF}"/>
            </ac:spMkLst>
          </pc:spChg>
          <pc:spChg chg="add mod">
            <ac:chgData name="Emmanuel Falobi" userId="12a27205da5841d5" providerId="LiveId" clId="{E92F3BEA-80F7-43C6-85F5-BCD4460953E3}" dt="2022-06-09T22:49:25.958" v="113" actId="207"/>
            <ac:spMkLst>
              <pc:docMk/>
              <pc:sldMasterMk cId="4064075374" sldId="2147483660"/>
              <pc:sldLayoutMk cId="784042088" sldId="2147483661"/>
              <ac:spMk id="12" creationId="{AFCF244C-FD43-25EC-6083-14FDD7F321E0}"/>
            </ac:spMkLst>
          </pc:spChg>
        </pc:sldLayoutChg>
        <pc:sldLayoutChg chg="addSp modSp mod">
          <pc:chgData name="Emmanuel Falobi" userId="12a27205da5841d5" providerId="LiveId" clId="{E92F3BEA-80F7-43C6-85F5-BCD4460953E3}" dt="2022-06-09T22:48:47.644" v="108" actId="207"/>
          <pc:sldLayoutMkLst>
            <pc:docMk/>
            <pc:sldMasterMk cId="4064075374" sldId="2147483660"/>
            <pc:sldLayoutMk cId="1744352368" sldId="2147483664"/>
          </pc:sldLayoutMkLst>
          <pc:spChg chg="add mod">
            <ac:chgData name="Emmanuel Falobi" userId="12a27205da5841d5" providerId="LiveId" clId="{E92F3BEA-80F7-43C6-85F5-BCD4460953E3}" dt="2022-06-09T22:48:47.644" v="108" actId="207"/>
            <ac:spMkLst>
              <pc:docMk/>
              <pc:sldMasterMk cId="4064075374" sldId="2147483660"/>
              <pc:sldLayoutMk cId="1744352368" sldId="2147483664"/>
              <ac:spMk id="13" creationId="{E3CAF29D-A0F8-C034-040E-DA2F294CB56A}"/>
            </ac:spMkLst>
          </pc:spChg>
        </pc:sldLayoutChg>
        <pc:sldLayoutChg chg="addSp modSp">
          <pc:chgData name="Emmanuel Falobi" userId="12a27205da5841d5" providerId="LiveId" clId="{E92F3BEA-80F7-43C6-85F5-BCD4460953E3}" dt="2022-06-09T22:50:02.218" v="114"/>
          <pc:sldLayoutMkLst>
            <pc:docMk/>
            <pc:sldMasterMk cId="4064075374" sldId="2147483660"/>
            <pc:sldLayoutMk cId="3816192354" sldId="2147483666"/>
          </pc:sldLayoutMkLst>
          <pc:spChg chg="add mod">
            <ac:chgData name="Emmanuel Falobi" userId="12a27205da5841d5" providerId="LiveId" clId="{E92F3BEA-80F7-43C6-85F5-BCD4460953E3}" dt="2022-06-09T22:50:02.218" v="114"/>
            <ac:spMkLst>
              <pc:docMk/>
              <pc:sldMasterMk cId="4064075374" sldId="2147483660"/>
              <pc:sldLayoutMk cId="3816192354" sldId="2147483666"/>
              <ac:spMk id="6" creationId="{B3FE7813-065C-9F83-96F2-0F6E94818317}"/>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Simulation of Policies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a:solidFill>
                <a:sysClr val="window" lastClr="FFFFFF"/>
              </a:solidFill>
              <a:latin typeface="+mj-lt"/>
              <a:ea typeface="+mn-ea"/>
              <a:cs typeface="+mn-cs"/>
            </a:rPr>
            <a:t>Data and Parameters</a:t>
          </a:r>
          <a:endParaRPr lang="en-US" sz="3200" b="1" dirty="0">
            <a:solidFill>
              <a:sysClr val="window" lastClr="FFFFFF"/>
            </a:solidFill>
            <a:latin typeface="+mj-lt"/>
            <a:ea typeface="+mn-ea"/>
            <a:cs typeface="+mn-cs"/>
          </a:endParaRP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Simulation of 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tx2">
                  <a:lumMod val="40000"/>
                  <a:lumOff val="60000"/>
                </a:schemeClr>
              </a:solidFill>
              <a:latin typeface="+mj-lt"/>
              <a:ea typeface="+mn-ea"/>
              <a:cs typeface="+mn-cs"/>
            </a:rPr>
            <a:t>Data and Parameters</a:t>
          </a: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Simulation</a:t>
          </a:r>
          <a:r>
            <a:rPr lang="en-US" sz="3200" b="1" dirty="0">
              <a:solidFill>
                <a:sysClr val="window" lastClr="FFFFFF"/>
              </a:solidFill>
              <a:latin typeface="+mj-lt"/>
              <a:ea typeface="+mn-ea"/>
              <a:cs typeface="+mn-cs"/>
            </a:rPr>
            <a:t> </a:t>
          </a:r>
          <a:r>
            <a:rPr lang="en-US" sz="3200" b="1" dirty="0">
              <a:solidFill>
                <a:schemeClr val="accent1">
                  <a:lumMod val="60000"/>
                  <a:lumOff val="40000"/>
                </a:schemeClr>
              </a:solidFill>
              <a:latin typeface="+mj-lt"/>
              <a:ea typeface="+mn-ea"/>
              <a:cs typeface="+mn-cs"/>
            </a:rPr>
            <a:t>of</a:t>
          </a:r>
          <a:r>
            <a:rPr lang="en-US" sz="3200" b="1" dirty="0">
              <a:solidFill>
                <a:sysClr val="window" lastClr="FFFFFF"/>
              </a:solidFill>
              <a:latin typeface="+mj-lt"/>
              <a:ea typeface="+mn-ea"/>
              <a:cs typeface="+mn-cs"/>
            </a:rPr>
            <a:t> </a:t>
          </a:r>
          <a:r>
            <a:rPr lang="en-US" sz="3200" b="1" dirty="0">
              <a:solidFill>
                <a:schemeClr val="accent1">
                  <a:lumMod val="60000"/>
                  <a:lumOff val="40000"/>
                </a:schemeClr>
              </a:solidFill>
              <a:latin typeface="+mj-lt"/>
              <a:ea typeface="+mn-ea"/>
              <a:cs typeface="+mn-cs"/>
            </a:rPr>
            <a:t>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Data and Parameters</a:t>
          </a: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custScaleX="100001">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Simulation of 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a:solidFill>
                <a:sysClr val="window" lastClr="FFFFFF"/>
              </a:solidFill>
              <a:latin typeface="+mj-lt"/>
              <a:ea typeface="+mn-ea"/>
              <a:cs typeface="+mn-cs"/>
            </a:rPr>
            <a:t>Data and Parameters</a:t>
          </a:r>
          <a:endParaRPr lang="en-US" sz="3200" b="1" dirty="0">
            <a:solidFill>
              <a:sysClr val="window" lastClr="FFFFFF"/>
            </a:solidFill>
            <a:latin typeface="+mj-lt"/>
            <a:ea typeface="+mn-ea"/>
            <a:cs typeface="+mn-cs"/>
          </a:endParaRP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Simulation of 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a:solidFill>
                <a:sysClr val="window" lastClr="FFFFFF"/>
              </a:solidFill>
              <a:latin typeface="+mj-lt"/>
              <a:ea typeface="+mn-ea"/>
              <a:cs typeface="+mn-cs"/>
            </a:rPr>
            <a:t>Data and Parameters</a:t>
          </a:r>
          <a:endParaRPr lang="en-US" sz="3200" b="1" dirty="0">
            <a:solidFill>
              <a:sysClr val="window" lastClr="FFFFFF"/>
            </a:solidFill>
            <a:latin typeface="+mj-lt"/>
            <a:ea typeface="+mn-ea"/>
            <a:cs typeface="+mn-cs"/>
          </a:endParaRP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ysClr val="window" lastClr="FFFFFF"/>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Simulation of 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Data and Parameters</a:t>
          </a: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E30C463-9C9C-42AF-9046-C29B4D15EF6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050322C-3128-4B09-9DA9-09643801A1CB}">
      <dgm:prSet phldrT="[Text]" custT="1"/>
      <dgm:spPr>
        <a:xfrm>
          <a:off x="305246" y="197811"/>
          <a:ext cx="10152263" cy="395449"/>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Introduction and Motivation</a:t>
          </a:r>
        </a:p>
      </dgm:t>
    </dgm:pt>
    <dgm:pt modelId="{37045DEC-87DB-449A-8DD8-DD79D65849EE}" type="parTrans" cxnId="{F0C26003-BA24-457D-AEC6-591E1FADCA95}">
      <dgm:prSet/>
      <dgm:spPr/>
      <dgm:t>
        <a:bodyPr/>
        <a:lstStyle/>
        <a:p>
          <a:endParaRPr lang="en-US" sz="2400">
            <a:latin typeface="+mj-lt"/>
          </a:endParaRPr>
        </a:p>
      </dgm:t>
    </dgm:pt>
    <dgm:pt modelId="{1FEA154F-9545-47AA-9CCA-C83C4707640C}" type="sibTrans" cxnId="{F0C26003-BA24-457D-AEC6-591E1FADCA95}">
      <dgm:prSet/>
      <dgm:spPr>
        <a:xfrm>
          <a:off x="-4917790" y="-753830"/>
          <a:ext cx="5858998" cy="5858998"/>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gm:spPr>
      <dgm:t>
        <a:bodyPr/>
        <a:lstStyle/>
        <a:p>
          <a:endParaRPr lang="en-US" sz="2400">
            <a:latin typeface="+mj-lt"/>
          </a:endParaRPr>
        </a:p>
      </dgm:t>
    </dgm:pt>
    <dgm:pt modelId="{D3F6E824-5A45-480C-82BC-ADD7F1D66CBD}">
      <dgm:prSet phldrT="[Text]" custT="1"/>
      <dgm:spPr>
        <a:xfrm>
          <a:off x="663361" y="79133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40000"/>
                  <a:lumOff val="60000"/>
                </a:schemeClr>
              </a:solidFill>
              <a:latin typeface="+mj-lt"/>
              <a:ea typeface="+mn-ea"/>
              <a:cs typeface="+mn-cs"/>
            </a:rPr>
            <a:t>Methodology</a:t>
          </a:r>
        </a:p>
      </dgm:t>
    </dgm:pt>
    <dgm:pt modelId="{AA1495C9-0742-4E7A-8D80-2EA27D35C35B}" type="parTrans" cxnId="{5E9393D8-B340-4B7A-AAB7-B74B398083F1}">
      <dgm:prSet/>
      <dgm:spPr/>
      <dgm:t>
        <a:bodyPr/>
        <a:lstStyle/>
        <a:p>
          <a:endParaRPr lang="en-US" sz="2400">
            <a:latin typeface="+mj-lt"/>
          </a:endParaRPr>
        </a:p>
      </dgm:t>
    </dgm:pt>
    <dgm:pt modelId="{E0B36B00-F5BE-497E-88FE-541DBD9FC438}" type="sibTrans" cxnId="{5E9393D8-B340-4B7A-AAB7-B74B398083F1}">
      <dgm:prSet/>
      <dgm:spPr/>
      <dgm:t>
        <a:bodyPr/>
        <a:lstStyle/>
        <a:p>
          <a:endParaRPr lang="en-US" sz="2400">
            <a:latin typeface="+mj-lt"/>
          </a:endParaRPr>
        </a:p>
      </dgm:t>
    </dgm:pt>
    <dgm:pt modelId="{9778C77E-8C06-4444-8CC2-64A489AADE9F}">
      <dgm:prSet phldrT="[Text]" custT="1"/>
      <dgm:spPr>
        <a:xfrm>
          <a:off x="859606" y="2571466"/>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bg1"/>
              </a:solidFill>
              <a:latin typeface="+mj-lt"/>
              <a:ea typeface="+mn-ea"/>
              <a:cs typeface="+mn-cs"/>
            </a:rPr>
            <a:t>Simulation of Polices</a:t>
          </a:r>
        </a:p>
      </dgm:t>
    </dgm:pt>
    <dgm:pt modelId="{5E9F29CE-2D0D-456F-8D58-C3A196EF4D59}" type="parTrans" cxnId="{62C1C530-859F-4D85-ADB8-F93D3681D773}">
      <dgm:prSet/>
      <dgm:spPr/>
      <dgm:t>
        <a:bodyPr/>
        <a:lstStyle/>
        <a:p>
          <a:endParaRPr lang="en-US" sz="2400">
            <a:latin typeface="+mj-lt"/>
          </a:endParaRPr>
        </a:p>
      </dgm:t>
    </dgm:pt>
    <dgm:pt modelId="{D598C4C1-CDCF-4A79-9E59-C48DD789DBC7}" type="sibTrans" cxnId="{62C1C530-859F-4D85-ADB8-F93D3681D773}">
      <dgm:prSet/>
      <dgm:spPr/>
      <dgm:t>
        <a:bodyPr/>
        <a:lstStyle/>
        <a:p>
          <a:endParaRPr lang="en-US" sz="2400">
            <a:latin typeface="+mj-lt"/>
          </a:endParaRPr>
        </a:p>
      </dgm:t>
    </dgm:pt>
    <dgm:pt modelId="{F8CC6E66-1B1C-48EE-BAE2-8FA38C3EE0C9}">
      <dgm:prSet phldrT="[Text]" custT="1"/>
      <dgm:spPr>
        <a:xfrm>
          <a:off x="663361" y="3164554"/>
          <a:ext cx="9794148"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Results</a:t>
          </a:r>
        </a:p>
      </dgm:t>
    </dgm:pt>
    <dgm:pt modelId="{6059C69C-1512-47F5-B706-02BBEBF2664B}" type="parTrans" cxnId="{F6F1327B-EE32-4EC1-AC98-DB1B620B6F4D}">
      <dgm:prSet/>
      <dgm:spPr/>
      <dgm:t>
        <a:bodyPr/>
        <a:lstStyle/>
        <a:p>
          <a:endParaRPr lang="en-US" sz="2400">
            <a:latin typeface="+mj-lt"/>
          </a:endParaRPr>
        </a:p>
      </dgm:t>
    </dgm:pt>
    <dgm:pt modelId="{882E0CCD-0FA0-4FE8-9E4A-7848FA1DEE00}" type="sibTrans" cxnId="{F6F1327B-EE32-4EC1-AC98-DB1B620B6F4D}">
      <dgm:prSet/>
      <dgm:spPr/>
      <dgm:t>
        <a:bodyPr/>
        <a:lstStyle/>
        <a:p>
          <a:endParaRPr lang="en-US" sz="2400">
            <a:latin typeface="+mj-lt"/>
          </a:endParaRPr>
        </a:p>
      </dgm:t>
    </dgm:pt>
    <dgm:pt modelId="{A54B4D89-A3B0-4F23-9DAF-5ACA25DCDCBA}">
      <dgm:prSet phldrT="[Text]" custT="1"/>
      <dgm:spPr>
        <a:xfrm>
          <a:off x="305246" y="3758076"/>
          <a:ext cx="1015226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Conclusions</a:t>
          </a:r>
        </a:p>
      </dgm:t>
    </dgm:pt>
    <dgm:pt modelId="{AB8AFFC1-2F66-4B3A-A54C-93216485C979}" type="parTrans" cxnId="{55D27996-2BDC-4E8D-9E46-0C9AB7945EE3}">
      <dgm:prSet/>
      <dgm:spPr/>
      <dgm:t>
        <a:bodyPr/>
        <a:lstStyle/>
        <a:p>
          <a:endParaRPr lang="en-US" sz="2400">
            <a:latin typeface="+mj-lt"/>
          </a:endParaRPr>
        </a:p>
      </dgm:t>
    </dgm:pt>
    <dgm:pt modelId="{0F62873B-9634-4ECD-B1E1-A0ED1DFAAAE8}" type="sibTrans" cxnId="{55D27996-2BDC-4E8D-9E46-0C9AB7945EE3}">
      <dgm:prSet/>
      <dgm:spPr/>
      <dgm:t>
        <a:bodyPr/>
        <a:lstStyle/>
        <a:p>
          <a:endParaRPr lang="en-US" sz="2400">
            <a:latin typeface="+mj-lt"/>
          </a:endParaRPr>
        </a:p>
      </dgm:t>
    </dgm:pt>
    <dgm:pt modelId="{F0CAB9AA-3EA5-4F86-A4D7-885D8505012D}">
      <dgm:prSet phldrT="[Text]" custT="1"/>
      <dgm:spPr>
        <a:xfrm>
          <a:off x="859606" y="1384421"/>
          <a:ext cx="9597902"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Model Overview</a:t>
          </a:r>
        </a:p>
      </dgm:t>
    </dgm:pt>
    <dgm:pt modelId="{58455D57-6C5E-4BD0-A762-58B50C9CEB00}" type="parTrans" cxnId="{DE52AF5E-FCD0-422D-891C-17BC844CDC07}">
      <dgm:prSet/>
      <dgm:spPr/>
      <dgm:t>
        <a:bodyPr/>
        <a:lstStyle/>
        <a:p>
          <a:endParaRPr lang="en-US"/>
        </a:p>
      </dgm:t>
    </dgm:pt>
    <dgm:pt modelId="{7FC6525E-BC0E-456F-9A84-25C37C3B5913}" type="sibTrans" cxnId="{DE52AF5E-FCD0-422D-891C-17BC844CDC07}">
      <dgm:prSet/>
      <dgm:spPr/>
      <dgm:t>
        <a:bodyPr/>
        <a:lstStyle/>
        <a:p>
          <a:endParaRPr lang="en-US"/>
        </a:p>
      </dgm:t>
    </dgm:pt>
    <dgm:pt modelId="{99C24EC5-19A9-4065-A2EA-073D3DF0BE97}">
      <dgm:prSet phldrT="[Text]" custT="1"/>
      <dgm:spPr>
        <a:xfrm>
          <a:off x="922266" y="1977944"/>
          <a:ext cx="9535243" cy="395449"/>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3200" b="1" dirty="0">
              <a:solidFill>
                <a:schemeClr val="accent1">
                  <a:lumMod val="60000"/>
                  <a:lumOff val="40000"/>
                </a:schemeClr>
              </a:solidFill>
              <a:latin typeface="+mj-lt"/>
              <a:ea typeface="+mn-ea"/>
              <a:cs typeface="+mn-cs"/>
            </a:rPr>
            <a:t>Data and Parameters</a:t>
          </a:r>
        </a:p>
      </dgm:t>
    </dgm:pt>
    <dgm:pt modelId="{DCE4A6C8-9C86-405C-BFA7-4E9F586333AC}" type="parTrans" cxnId="{C5D39F9A-DAEC-49B5-8092-27E841FDD33F}">
      <dgm:prSet/>
      <dgm:spPr/>
      <dgm:t>
        <a:bodyPr/>
        <a:lstStyle/>
        <a:p>
          <a:endParaRPr lang="en-US"/>
        </a:p>
      </dgm:t>
    </dgm:pt>
    <dgm:pt modelId="{793AA978-17D6-4C7B-B8E7-F1D1864A961D}" type="sibTrans" cxnId="{C5D39F9A-DAEC-49B5-8092-27E841FDD33F}">
      <dgm:prSet/>
      <dgm:spPr/>
      <dgm:t>
        <a:bodyPr/>
        <a:lstStyle/>
        <a:p>
          <a:endParaRPr lang="en-US"/>
        </a:p>
      </dgm:t>
    </dgm:pt>
    <dgm:pt modelId="{BB8C5FFD-8298-4FB6-9C87-BFF77662078C}" type="pres">
      <dgm:prSet presAssocID="{5E30C463-9C9C-42AF-9046-C29B4D15EF6D}" presName="Name0" presStyleCnt="0">
        <dgm:presLayoutVars>
          <dgm:chMax val="7"/>
          <dgm:chPref val="7"/>
          <dgm:dir/>
        </dgm:presLayoutVars>
      </dgm:prSet>
      <dgm:spPr/>
    </dgm:pt>
    <dgm:pt modelId="{A0F05A04-E636-4FBF-9E57-EA15C6A39AD6}" type="pres">
      <dgm:prSet presAssocID="{5E30C463-9C9C-42AF-9046-C29B4D15EF6D}" presName="Name1" presStyleCnt="0"/>
      <dgm:spPr/>
    </dgm:pt>
    <dgm:pt modelId="{6F198791-548C-4EAA-AC98-D337D6D4C320}" type="pres">
      <dgm:prSet presAssocID="{5E30C463-9C9C-42AF-9046-C29B4D15EF6D}" presName="cycle" presStyleCnt="0"/>
      <dgm:spPr/>
    </dgm:pt>
    <dgm:pt modelId="{14D8A9D1-F38D-4A29-A358-9367F42C076E}" type="pres">
      <dgm:prSet presAssocID="{5E30C463-9C9C-42AF-9046-C29B4D15EF6D}" presName="srcNode" presStyleLbl="node1" presStyleIdx="0" presStyleCnt="7"/>
      <dgm:spPr/>
    </dgm:pt>
    <dgm:pt modelId="{A83F1410-FE20-4499-8A7F-46ECD5CF0787}" type="pres">
      <dgm:prSet presAssocID="{5E30C463-9C9C-42AF-9046-C29B4D15EF6D}" presName="conn" presStyleLbl="parChTrans1D2" presStyleIdx="0" presStyleCnt="1"/>
      <dgm:spPr/>
    </dgm:pt>
    <dgm:pt modelId="{E50D6BF5-C1CF-485F-B863-EBE9F7D79C34}" type="pres">
      <dgm:prSet presAssocID="{5E30C463-9C9C-42AF-9046-C29B4D15EF6D}" presName="extraNode" presStyleLbl="node1" presStyleIdx="0" presStyleCnt="7"/>
      <dgm:spPr/>
    </dgm:pt>
    <dgm:pt modelId="{3D056C76-5221-4520-B8BB-71CDAE7D112C}" type="pres">
      <dgm:prSet presAssocID="{5E30C463-9C9C-42AF-9046-C29B4D15EF6D}" presName="dstNode" presStyleLbl="node1" presStyleIdx="0" presStyleCnt="7"/>
      <dgm:spPr/>
    </dgm:pt>
    <dgm:pt modelId="{1D6979DE-C842-4201-8541-0E739896516F}" type="pres">
      <dgm:prSet presAssocID="{4050322C-3128-4B09-9DA9-09643801A1CB}" presName="text_1" presStyleLbl="node1" presStyleIdx="0" presStyleCnt="7">
        <dgm:presLayoutVars>
          <dgm:bulletEnabled val="1"/>
        </dgm:presLayoutVars>
      </dgm:prSet>
      <dgm:spPr/>
    </dgm:pt>
    <dgm:pt modelId="{CBC3A38D-7576-473E-AC5D-98444BE10BD3}" type="pres">
      <dgm:prSet presAssocID="{4050322C-3128-4B09-9DA9-09643801A1CB}" presName="accent_1" presStyleCnt="0"/>
      <dgm:spPr/>
    </dgm:pt>
    <dgm:pt modelId="{7A47B737-B7F1-43C3-B23A-ED2F37D76AFD}" type="pres">
      <dgm:prSet presAssocID="{4050322C-3128-4B09-9DA9-09643801A1CB}" presName="accentRepeatNode" presStyleLbl="solidFgAcc1" presStyleIdx="0" presStyleCnt="7"/>
      <dgm:spPr>
        <a:xfrm>
          <a:off x="58090" y="148380"/>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F923073-0266-4138-B42C-DAD19B2F9141}" type="pres">
      <dgm:prSet presAssocID="{F0CAB9AA-3EA5-4F86-A4D7-885D8505012D}" presName="text_2" presStyleLbl="node1" presStyleIdx="1" presStyleCnt="7">
        <dgm:presLayoutVars>
          <dgm:bulletEnabled val="1"/>
        </dgm:presLayoutVars>
      </dgm:prSet>
      <dgm:spPr>
        <a:prstGeom prst="rect">
          <a:avLst/>
        </a:prstGeom>
      </dgm:spPr>
    </dgm:pt>
    <dgm:pt modelId="{407B22B1-BF55-479C-B414-C9044DE2E963}" type="pres">
      <dgm:prSet presAssocID="{F0CAB9AA-3EA5-4F86-A4D7-885D8505012D}" presName="accent_2" presStyleCnt="0"/>
      <dgm:spPr/>
    </dgm:pt>
    <dgm:pt modelId="{35A60B4E-1CFE-4C0E-AC8A-1816F4C22785}" type="pres">
      <dgm:prSet presAssocID="{F0CAB9AA-3EA5-4F86-A4D7-885D8505012D}" presName="accentRepeatNode" presStyleLbl="solidFgAcc1" presStyleIdx="1" presStyleCnt="7"/>
      <dgm:spPr/>
    </dgm:pt>
    <dgm:pt modelId="{42B40F47-8E01-448D-BC34-8A86253F00F0}" type="pres">
      <dgm:prSet presAssocID="{99C24EC5-19A9-4065-A2EA-073D3DF0BE97}" presName="text_3" presStyleLbl="node1" presStyleIdx="2" presStyleCnt="7">
        <dgm:presLayoutVars>
          <dgm:bulletEnabled val="1"/>
        </dgm:presLayoutVars>
      </dgm:prSet>
      <dgm:spPr/>
    </dgm:pt>
    <dgm:pt modelId="{A0AACA36-F59A-4D01-B357-70BDE7B04ABB}" type="pres">
      <dgm:prSet presAssocID="{99C24EC5-19A9-4065-A2EA-073D3DF0BE97}" presName="accent_3" presStyleCnt="0"/>
      <dgm:spPr/>
    </dgm:pt>
    <dgm:pt modelId="{A29965BC-06BB-4674-AE0E-3EDF55FF8675}" type="pres">
      <dgm:prSet presAssocID="{99C24EC5-19A9-4065-A2EA-073D3DF0BE97}" presName="accentRepeatNode" presStyleLbl="solidFgAcc1" presStyleIdx="2" presStyleCnt="7"/>
      <dgm:spPr/>
    </dgm:pt>
    <dgm:pt modelId="{8D4C59F0-EE34-4105-9B5F-1452E8835235}" type="pres">
      <dgm:prSet presAssocID="{D3F6E824-5A45-480C-82BC-ADD7F1D66CBD}" presName="text_4" presStyleLbl="node1" presStyleIdx="3" presStyleCnt="7">
        <dgm:presLayoutVars>
          <dgm:bulletEnabled val="1"/>
        </dgm:presLayoutVars>
      </dgm:prSet>
      <dgm:spPr/>
    </dgm:pt>
    <dgm:pt modelId="{EFF40351-59B8-451C-805B-E67B7D17731C}" type="pres">
      <dgm:prSet presAssocID="{D3F6E824-5A45-480C-82BC-ADD7F1D66CBD}" presName="accent_4" presStyleCnt="0"/>
      <dgm:spPr/>
    </dgm:pt>
    <dgm:pt modelId="{EFA23751-8DE1-4AA2-9728-F71120FE5717}" type="pres">
      <dgm:prSet presAssocID="{D3F6E824-5A45-480C-82BC-ADD7F1D66CBD}" presName="accentRepeatNode" presStyleLbl="solidFgAcc1" presStyleIdx="3" presStyleCnt="7"/>
      <dgm:spPr>
        <a:xfrm>
          <a:off x="416205" y="741903"/>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D46648-609E-456B-BC1F-CC9E44CBD585}" type="pres">
      <dgm:prSet presAssocID="{9778C77E-8C06-4444-8CC2-64A489AADE9F}" presName="text_5" presStyleLbl="node1" presStyleIdx="4" presStyleCnt="7">
        <dgm:presLayoutVars>
          <dgm:bulletEnabled val="1"/>
        </dgm:presLayoutVars>
      </dgm:prSet>
      <dgm:spPr/>
    </dgm:pt>
    <dgm:pt modelId="{671A30EF-AFD0-443F-968E-D5A25DEE7AC9}" type="pres">
      <dgm:prSet presAssocID="{9778C77E-8C06-4444-8CC2-64A489AADE9F}" presName="accent_5" presStyleCnt="0"/>
      <dgm:spPr/>
    </dgm:pt>
    <dgm:pt modelId="{B994AB4F-38F7-4806-905D-AB940D1036CC}" type="pres">
      <dgm:prSet presAssocID="{9778C77E-8C06-4444-8CC2-64A489AADE9F}" presName="accentRepeatNode" presStyleLbl="solidFgAcc1" presStyleIdx="4" presStyleCnt="7"/>
      <dgm:spPr>
        <a:xfrm>
          <a:off x="612450" y="252203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F3B23B9F-201A-4984-A2A7-732E3700132B}" type="pres">
      <dgm:prSet presAssocID="{F8CC6E66-1B1C-48EE-BAE2-8FA38C3EE0C9}" presName="text_6" presStyleLbl="node1" presStyleIdx="5" presStyleCnt="7">
        <dgm:presLayoutVars>
          <dgm:bulletEnabled val="1"/>
        </dgm:presLayoutVars>
      </dgm:prSet>
      <dgm:spPr/>
    </dgm:pt>
    <dgm:pt modelId="{C4BCD61F-3AD5-4FFE-B031-C68427A04016}" type="pres">
      <dgm:prSet presAssocID="{F8CC6E66-1B1C-48EE-BAE2-8FA38C3EE0C9}" presName="accent_6" presStyleCnt="0"/>
      <dgm:spPr/>
    </dgm:pt>
    <dgm:pt modelId="{8A813FFD-5E46-4653-9513-542CF0AFF92A}" type="pres">
      <dgm:prSet presAssocID="{F8CC6E66-1B1C-48EE-BAE2-8FA38C3EE0C9}" presName="accentRepeatNode" presStyleLbl="solidFgAcc1" presStyleIdx="5" presStyleCnt="7"/>
      <dgm:spPr>
        <a:xfrm>
          <a:off x="416205" y="3115122"/>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 modelId="{DAE0F51B-D7B3-4505-8817-BC02190A9C72}" type="pres">
      <dgm:prSet presAssocID="{A54B4D89-A3B0-4F23-9DAF-5ACA25DCDCBA}" presName="text_7" presStyleLbl="node1" presStyleIdx="6" presStyleCnt="7">
        <dgm:presLayoutVars>
          <dgm:bulletEnabled val="1"/>
        </dgm:presLayoutVars>
      </dgm:prSet>
      <dgm:spPr/>
    </dgm:pt>
    <dgm:pt modelId="{1E0472B1-DB65-4A2A-AC5A-E914D9E6106F}" type="pres">
      <dgm:prSet presAssocID="{A54B4D89-A3B0-4F23-9DAF-5ACA25DCDCBA}" presName="accent_7" presStyleCnt="0"/>
      <dgm:spPr/>
    </dgm:pt>
    <dgm:pt modelId="{CCA7D86B-DA05-452E-BE5E-5419D0C3221B}" type="pres">
      <dgm:prSet presAssocID="{A54B4D89-A3B0-4F23-9DAF-5ACA25DCDCBA}" presName="accentRepeatNode" presStyleLbl="solidFgAcc1" presStyleIdx="6" presStyleCnt="7"/>
      <dgm:spPr>
        <a:xfrm>
          <a:off x="58090" y="3708645"/>
          <a:ext cx="494311" cy="494311"/>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gm:spPr>
    </dgm:pt>
  </dgm:ptLst>
  <dgm:cxnLst>
    <dgm:cxn modelId="{F0C26003-BA24-457D-AEC6-591E1FADCA95}" srcId="{5E30C463-9C9C-42AF-9046-C29B4D15EF6D}" destId="{4050322C-3128-4B09-9DA9-09643801A1CB}" srcOrd="0" destOrd="0" parTransId="{37045DEC-87DB-449A-8DD8-DD79D65849EE}" sibTransId="{1FEA154F-9545-47AA-9CCA-C83C4707640C}"/>
    <dgm:cxn modelId="{33879418-79A5-43FE-9F44-A456814A083D}" type="presOf" srcId="{5E30C463-9C9C-42AF-9046-C29B4D15EF6D}" destId="{BB8C5FFD-8298-4FB6-9C87-BFF77662078C}" srcOrd="0" destOrd="0" presId="urn:microsoft.com/office/officeart/2008/layout/VerticalCurvedList"/>
    <dgm:cxn modelId="{62C1C530-859F-4D85-ADB8-F93D3681D773}" srcId="{5E30C463-9C9C-42AF-9046-C29B4D15EF6D}" destId="{9778C77E-8C06-4444-8CC2-64A489AADE9F}" srcOrd="4" destOrd="0" parTransId="{5E9F29CE-2D0D-456F-8D58-C3A196EF4D59}" sibTransId="{D598C4C1-CDCF-4A79-9E59-C48DD789DBC7}"/>
    <dgm:cxn modelId="{E050EE5C-595A-4BA5-84DC-DFDC31F9E8F8}" type="presOf" srcId="{99C24EC5-19A9-4065-A2EA-073D3DF0BE97}" destId="{42B40F47-8E01-448D-BC34-8A86253F00F0}" srcOrd="0" destOrd="0" presId="urn:microsoft.com/office/officeart/2008/layout/VerticalCurvedList"/>
    <dgm:cxn modelId="{DE52AF5E-FCD0-422D-891C-17BC844CDC07}" srcId="{5E30C463-9C9C-42AF-9046-C29B4D15EF6D}" destId="{F0CAB9AA-3EA5-4F86-A4D7-885D8505012D}" srcOrd="1" destOrd="0" parTransId="{58455D57-6C5E-4BD0-A762-58B50C9CEB00}" sibTransId="{7FC6525E-BC0E-456F-9A84-25C37C3B5913}"/>
    <dgm:cxn modelId="{70F63F60-6DF9-4EC3-84A9-2E14BF8B9F9D}" type="presOf" srcId="{F8CC6E66-1B1C-48EE-BAE2-8FA38C3EE0C9}" destId="{F3B23B9F-201A-4984-A2A7-732E3700132B}" srcOrd="0" destOrd="0" presId="urn:microsoft.com/office/officeart/2008/layout/VerticalCurvedList"/>
    <dgm:cxn modelId="{E542524B-76BA-4F9E-862F-DF5172AC8E57}" type="presOf" srcId="{F0CAB9AA-3EA5-4F86-A4D7-885D8505012D}" destId="{FF923073-0266-4138-B42C-DAD19B2F9141}" srcOrd="0" destOrd="0" presId="urn:microsoft.com/office/officeart/2008/layout/VerticalCurvedList"/>
    <dgm:cxn modelId="{56A24B58-6E3E-4ECE-8622-327AFA978C4C}" type="presOf" srcId="{A54B4D89-A3B0-4F23-9DAF-5ACA25DCDCBA}" destId="{DAE0F51B-D7B3-4505-8817-BC02190A9C72}" srcOrd="0" destOrd="0" presId="urn:microsoft.com/office/officeart/2008/layout/VerticalCurvedList"/>
    <dgm:cxn modelId="{F6F1327B-EE32-4EC1-AC98-DB1B620B6F4D}" srcId="{5E30C463-9C9C-42AF-9046-C29B4D15EF6D}" destId="{F8CC6E66-1B1C-48EE-BAE2-8FA38C3EE0C9}" srcOrd="5" destOrd="0" parTransId="{6059C69C-1512-47F5-B706-02BBEBF2664B}" sibTransId="{882E0CCD-0FA0-4FE8-9E4A-7848FA1DEE00}"/>
    <dgm:cxn modelId="{55D27996-2BDC-4E8D-9E46-0C9AB7945EE3}" srcId="{5E30C463-9C9C-42AF-9046-C29B4D15EF6D}" destId="{A54B4D89-A3B0-4F23-9DAF-5ACA25DCDCBA}" srcOrd="6" destOrd="0" parTransId="{AB8AFFC1-2F66-4B3A-A54C-93216485C979}" sibTransId="{0F62873B-9634-4ECD-B1E1-A0ED1DFAAAE8}"/>
    <dgm:cxn modelId="{C5D39F9A-DAEC-49B5-8092-27E841FDD33F}" srcId="{5E30C463-9C9C-42AF-9046-C29B4D15EF6D}" destId="{99C24EC5-19A9-4065-A2EA-073D3DF0BE97}" srcOrd="2" destOrd="0" parTransId="{DCE4A6C8-9C86-405C-BFA7-4E9F586333AC}" sibTransId="{793AA978-17D6-4C7B-B8E7-F1D1864A961D}"/>
    <dgm:cxn modelId="{D5BC75AB-B3C1-4E62-9530-E3D9A2936BFB}" type="presOf" srcId="{9778C77E-8C06-4444-8CC2-64A489AADE9F}" destId="{F3D46648-609E-456B-BC1F-CC9E44CBD585}" srcOrd="0" destOrd="0" presId="urn:microsoft.com/office/officeart/2008/layout/VerticalCurvedList"/>
    <dgm:cxn modelId="{07E6C1AF-126D-4755-B541-31B370D27304}" type="presOf" srcId="{4050322C-3128-4B09-9DA9-09643801A1CB}" destId="{1D6979DE-C842-4201-8541-0E739896516F}" srcOrd="0" destOrd="0" presId="urn:microsoft.com/office/officeart/2008/layout/VerticalCurvedList"/>
    <dgm:cxn modelId="{9E2F59C3-71F4-475E-A0B4-0286742419B6}" type="presOf" srcId="{1FEA154F-9545-47AA-9CCA-C83C4707640C}" destId="{A83F1410-FE20-4499-8A7F-46ECD5CF0787}" srcOrd="0" destOrd="0" presId="urn:microsoft.com/office/officeart/2008/layout/VerticalCurvedList"/>
    <dgm:cxn modelId="{3A6CF2CA-7B87-47EF-8B84-90C691F3189B}" type="presOf" srcId="{D3F6E824-5A45-480C-82BC-ADD7F1D66CBD}" destId="{8D4C59F0-EE34-4105-9B5F-1452E8835235}" srcOrd="0" destOrd="0" presId="urn:microsoft.com/office/officeart/2008/layout/VerticalCurvedList"/>
    <dgm:cxn modelId="{5E9393D8-B340-4B7A-AAB7-B74B398083F1}" srcId="{5E30C463-9C9C-42AF-9046-C29B4D15EF6D}" destId="{D3F6E824-5A45-480C-82BC-ADD7F1D66CBD}" srcOrd="3" destOrd="0" parTransId="{AA1495C9-0742-4E7A-8D80-2EA27D35C35B}" sibTransId="{E0B36B00-F5BE-497E-88FE-541DBD9FC438}"/>
    <dgm:cxn modelId="{04F5912B-018F-4563-B122-97AA7C6B095F}" type="presParOf" srcId="{BB8C5FFD-8298-4FB6-9C87-BFF77662078C}" destId="{A0F05A04-E636-4FBF-9E57-EA15C6A39AD6}" srcOrd="0" destOrd="0" presId="urn:microsoft.com/office/officeart/2008/layout/VerticalCurvedList"/>
    <dgm:cxn modelId="{62EF4292-AE83-413D-A098-D1C11A49F0CC}" type="presParOf" srcId="{A0F05A04-E636-4FBF-9E57-EA15C6A39AD6}" destId="{6F198791-548C-4EAA-AC98-D337D6D4C320}" srcOrd="0" destOrd="0" presId="urn:microsoft.com/office/officeart/2008/layout/VerticalCurvedList"/>
    <dgm:cxn modelId="{7CA5E2D2-AF90-488D-A037-5F4B834FE4CC}" type="presParOf" srcId="{6F198791-548C-4EAA-AC98-D337D6D4C320}" destId="{14D8A9D1-F38D-4A29-A358-9367F42C076E}" srcOrd="0" destOrd="0" presId="urn:microsoft.com/office/officeart/2008/layout/VerticalCurvedList"/>
    <dgm:cxn modelId="{8B441E54-10D6-455F-9B84-3C32E3CA7EEA}" type="presParOf" srcId="{6F198791-548C-4EAA-AC98-D337D6D4C320}" destId="{A83F1410-FE20-4499-8A7F-46ECD5CF0787}" srcOrd="1" destOrd="0" presId="urn:microsoft.com/office/officeart/2008/layout/VerticalCurvedList"/>
    <dgm:cxn modelId="{EA8428CF-10B2-4CA9-9160-D02A6DFD3C8C}" type="presParOf" srcId="{6F198791-548C-4EAA-AC98-D337D6D4C320}" destId="{E50D6BF5-C1CF-485F-B863-EBE9F7D79C34}" srcOrd="2" destOrd="0" presId="urn:microsoft.com/office/officeart/2008/layout/VerticalCurvedList"/>
    <dgm:cxn modelId="{216FFBAE-C3F5-41AC-BA2D-40D3613394F0}" type="presParOf" srcId="{6F198791-548C-4EAA-AC98-D337D6D4C320}" destId="{3D056C76-5221-4520-B8BB-71CDAE7D112C}" srcOrd="3" destOrd="0" presId="urn:microsoft.com/office/officeart/2008/layout/VerticalCurvedList"/>
    <dgm:cxn modelId="{0E808C8D-E4B2-4CB2-B508-81896DA5713B}" type="presParOf" srcId="{A0F05A04-E636-4FBF-9E57-EA15C6A39AD6}" destId="{1D6979DE-C842-4201-8541-0E739896516F}" srcOrd="1" destOrd="0" presId="urn:microsoft.com/office/officeart/2008/layout/VerticalCurvedList"/>
    <dgm:cxn modelId="{6A7ECF90-F19D-4FBC-8E77-D4A14C02327F}" type="presParOf" srcId="{A0F05A04-E636-4FBF-9E57-EA15C6A39AD6}" destId="{CBC3A38D-7576-473E-AC5D-98444BE10BD3}" srcOrd="2" destOrd="0" presId="urn:microsoft.com/office/officeart/2008/layout/VerticalCurvedList"/>
    <dgm:cxn modelId="{36215159-061D-4DCB-83D2-E66F2C28206A}" type="presParOf" srcId="{CBC3A38D-7576-473E-AC5D-98444BE10BD3}" destId="{7A47B737-B7F1-43C3-B23A-ED2F37D76AFD}" srcOrd="0" destOrd="0" presId="urn:microsoft.com/office/officeart/2008/layout/VerticalCurvedList"/>
    <dgm:cxn modelId="{B009C9A8-433D-42C3-9548-E152BB0B7E38}" type="presParOf" srcId="{A0F05A04-E636-4FBF-9E57-EA15C6A39AD6}" destId="{FF923073-0266-4138-B42C-DAD19B2F9141}" srcOrd="3" destOrd="0" presId="urn:microsoft.com/office/officeart/2008/layout/VerticalCurvedList"/>
    <dgm:cxn modelId="{0E62E8D4-A7BF-4B55-A2A2-1AD4DB555D88}" type="presParOf" srcId="{A0F05A04-E636-4FBF-9E57-EA15C6A39AD6}" destId="{407B22B1-BF55-479C-B414-C9044DE2E963}" srcOrd="4" destOrd="0" presId="urn:microsoft.com/office/officeart/2008/layout/VerticalCurvedList"/>
    <dgm:cxn modelId="{83C8B370-1B05-481D-8AB6-C9AFB82CF315}" type="presParOf" srcId="{407B22B1-BF55-479C-B414-C9044DE2E963}" destId="{35A60B4E-1CFE-4C0E-AC8A-1816F4C22785}" srcOrd="0" destOrd="0" presId="urn:microsoft.com/office/officeart/2008/layout/VerticalCurvedList"/>
    <dgm:cxn modelId="{6CEC67BD-5922-4AF6-BB29-D7BDEB7FF5ED}" type="presParOf" srcId="{A0F05A04-E636-4FBF-9E57-EA15C6A39AD6}" destId="{42B40F47-8E01-448D-BC34-8A86253F00F0}" srcOrd="5" destOrd="0" presId="urn:microsoft.com/office/officeart/2008/layout/VerticalCurvedList"/>
    <dgm:cxn modelId="{7CBABAAA-7E88-4F79-9FE2-72E87F36A550}" type="presParOf" srcId="{A0F05A04-E636-4FBF-9E57-EA15C6A39AD6}" destId="{A0AACA36-F59A-4D01-B357-70BDE7B04ABB}" srcOrd="6" destOrd="0" presId="urn:microsoft.com/office/officeart/2008/layout/VerticalCurvedList"/>
    <dgm:cxn modelId="{DE911547-3122-4E6E-9493-E837BB8616D3}" type="presParOf" srcId="{A0AACA36-F59A-4D01-B357-70BDE7B04ABB}" destId="{A29965BC-06BB-4674-AE0E-3EDF55FF8675}" srcOrd="0" destOrd="0" presId="urn:microsoft.com/office/officeart/2008/layout/VerticalCurvedList"/>
    <dgm:cxn modelId="{7660BDC3-3976-4157-A70D-292462F55FC4}" type="presParOf" srcId="{A0F05A04-E636-4FBF-9E57-EA15C6A39AD6}" destId="{8D4C59F0-EE34-4105-9B5F-1452E8835235}" srcOrd="7" destOrd="0" presId="urn:microsoft.com/office/officeart/2008/layout/VerticalCurvedList"/>
    <dgm:cxn modelId="{5DC9AD1E-6079-4412-B4A8-251D1D6DD6EC}" type="presParOf" srcId="{A0F05A04-E636-4FBF-9E57-EA15C6A39AD6}" destId="{EFF40351-59B8-451C-805B-E67B7D17731C}" srcOrd="8" destOrd="0" presId="urn:microsoft.com/office/officeart/2008/layout/VerticalCurvedList"/>
    <dgm:cxn modelId="{EC76DC61-D3FE-4E64-88F8-9CAADDC73CBF}" type="presParOf" srcId="{EFF40351-59B8-451C-805B-E67B7D17731C}" destId="{EFA23751-8DE1-4AA2-9728-F71120FE5717}" srcOrd="0" destOrd="0" presId="urn:microsoft.com/office/officeart/2008/layout/VerticalCurvedList"/>
    <dgm:cxn modelId="{9468E738-7F6E-4DE6-91D8-2EDEF959BF08}" type="presParOf" srcId="{A0F05A04-E636-4FBF-9E57-EA15C6A39AD6}" destId="{F3D46648-609E-456B-BC1F-CC9E44CBD585}" srcOrd="9" destOrd="0" presId="urn:microsoft.com/office/officeart/2008/layout/VerticalCurvedList"/>
    <dgm:cxn modelId="{6C317A33-F138-4601-9604-DFC7BE7E9F76}" type="presParOf" srcId="{A0F05A04-E636-4FBF-9E57-EA15C6A39AD6}" destId="{671A30EF-AFD0-443F-968E-D5A25DEE7AC9}" srcOrd="10" destOrd="0" presId="urn:microsoft.com/office/officeart/2008/layout/VerticalCurvedList"/>
    <dgm:cxn modelId="{AD5F67D3-697E-4566-AC1F-82199AD61E73}" type="presParOf" srcId="{671A30EF-AFD0-443F-968E-D5A25DEE7AC9}" destId="{B994AB4F-38F7-4806-905D-AB940D1036CC}" srcOrd="0" destOrd="0" presId="urn:microsoft.com/office/officeart/2008/layout/VerticalCurvedList"/>
    <dgm:cxn modelId="{A7E7F1BF-C311-4DF7-BD9A-9E493BF4137E}" type="presParOf" srcId="{A0F05A04-E636-4FBF-9E57-EA15C6A39AD6}" destId="{F3B23B9F-201A-4984-A2A7-732E3700132B}" srcOrd="11" destOrd="0" presId="urn:microsoft.com/office/officeart/2008/layout/VerticalCurvedList"/>
    <dgm:cxn modelId="{7DAD4574-FE50-46AB-9D41-25551396982E}" type="presParOf" srcId="{A0F05A04-E636-4FBF-9E57-EA15C6A39AD6}" destId="{C4BCD61F-3AD5-4FFE-B031-C68427A04016}" srcOrd="12" destOrd="0" presId="urn:microsoft.com/office/officeart/2008/layout/VerticalCurvedList"/>
    <dgm:cxn modelId="{E36BB609-E92F-44F4-8661-F7A579583A22}" type="presParOf" srcId="{C4BCD61F-3AD5-4FFE-B031-C68427A04016}" destId="{8A813FFD-5E46-4653-9513-542CF0AFF92A}" srcOrd="0" destOrd="0" presId="urn:microsoft.com/office/officeart/2008/layout/VerticalCurvedList"/>
    <dgm:cxn modelId="{4E25682C-E1A1-4932-805E-22F45D088164}" type="presParOf" srcId="{A0F05A04-E636-4FBF-9E57-EA15C6A39AD6}" destId="{DAE0F51B-D7B3-4505-8817-BC02190A9C72}" srcOrd="13" destOrd="0" presId="urn:microsoft.com/office/officeart/2008/layout/VerticalCurvedList"/>
    <dgm:cxn modelId="{4AEE4A5C-86A9-465C-BEA2-113976194D13}" type="presParOf" srcId="{A0F05A04-E636-4FBF-9E57-EA15C6A39AD6}" destId="{1E0472B1-DB65-4A2A-AC5A-E914D9E6106F}" srcOrd="14" destOrd="0" presId="urn:microsoft.com/office/officeart/2008/layout/VerticalCurvedList"/>
    <dgm:cxn modelId="{5D5690E7-DAC6-4B0A-97A1-1578681A3829}" type="presParOf" srcId="{1E0472B1-DB65-4A2A-AC5A-E914D9E6106F}" destId="{CCA7D86B-DA05-452E-BE5E-5419D0C3221B}" srcOrd="0" destOrd="0" presId="urn:microsoft.com/office/officeart/2008/layout/VerticalCurvedList"/>
  </dgm:cxnLst>
  <dgm:bg/>
  <dgm:whole>
    <a:ln>
      <a:solidFill>
        <a:srgbClr val="00B0F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a:solidFill>
                <a:sysClr val="window" lastClr="FFFFFF"/>
              </a:solidFill>
              <a:latin typeface="+mj-lt"/>
              <a:ea typeface="+mn-ea"/>
              <a:cs typeface="+mn-cs"/>
            </a:rPr>
            <a:t>Data and Parameters</a:t>
          </a:r>
          <a:endParaRPr lang="en-US" sz="3200" b="1" kern="1200" dirty="0">
            <a:solidFill>
              <a:sysClr val="window" lastClr="FFFFFF"/>
            </a:solidFill>
            <a:latin typeface="+mj-lt"/>
            <a:ea typeface="+mn-ea"/>
            <a:cs typeface="+mn-cs"/>
          </a:endParaRP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Simulation of Policies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Data and Parameters</a:t>
          </a: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Simulation of Polices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2">
                  <a:lumMod val="40000"/>
                  <a:lumOff val="60000"/>
                </a:schemeClr>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307"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149" y="217240"/>
          <a:ext cx="10362329"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Introduction and Motivation</a:t>
          </a:r>
        </a:p>
      </dsp:txBody>
      <dsp:txXfrm>
        <a:off x="335149" y="217240"/>
        <a:ext cx="10362329" cy="434290"/>
      </dsp:txXfrm>
    </dsp:sp>
    <dsp:sp modelId="{7A47B737-B7F1-43C3-B23A-ED2F37D76AFD}">
      <dsp:nvSpPr>
        <dsp:cNvPr id="0" name=""/>
        <dsp:cNvSpPr/>
      </dsp:nvSpPr>
      <dsp:spPr>
        <a:xfrm>
          <a:off x="63770"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490"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Model Overview</a:t>
          </a:r>
        </a:p>
      </dsp:txBody>
      <dsp:txXfrm>
        <a:off x="728490" y="869058"/>
        <a:ext cx="9968936" cy="434290"/>
      </dsp:txXfrm>
    </dsp:sp>
    <dsp:sp modelId="{35A60B4E-1CFE-4C0E-AC8A-1816F4C22785}">
      <dsp:nvSpPr>
        <dsp:cNvPr id="0" name=""/>
        <dsp:cNvSpPr/>
      </dsp:nvSpPr>
      <dsp:spPr>
        <a:xfrm>
          <a:off x="457058"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10"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Data and Parameters</a:t>
          </a:r>
        </a:p>
      </dsp:txBody>
      <dsp:txXfrm>
        <a:off x="944010" y="1520398"/>
        <a:ext cx="9753416" cy="434290"/>
      </dsp:txXfrm>
    </dsp:sp>
    <dsp:sp modelId="{A29965BC-06BB-4674-AE0E-3EDF55FF8675}">
      <dsp:nvSpPr>
        <dsp:cNvPr id="0" name=""/>
        <dsp:cNvSpPr/>
      </dsp:nvSpPr>
      <dsp:spPr>
        <a:xfrm>
          <a:off x="672579"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24"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Methodology</a:t>
          </a:r>
        </a:p>
      </dsp:txBody>
      <dsp:txXfrm>
        <a:off x="1012824" y="2172216"/>
        <a:ext cx="9684602" cy="434290"/>
      </dsp:txXfrm>
    </dsp:sp>
    <dsp:sp modelId="{EFA23751-8DE1-4AA2-9728-F71120FE5717}">
      <dsp:nvSpPr>
        <dsp:cNvPr id="0" name=""/>
        <dsp:cNvSpPr/>
      </dsp:nvSpPr>
      <dsp:spPr>
        <a:xfrm>
          <a:off x="741392"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10"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Simulation</a:t>
          </a:r>
          <a:r>
            <a:rPr lang="en-US" sz="3200" b="1" kern="1200" dirty="0">
              <a:solidFill>
                <a:sysClr val="window" lastClr="FFFFFF"/>
              </a:solidFill>
              <a:latin typeface="+mj-lt"/>
              <a:ea typeface="+mn-ea"/>
              <a:cs typeface="+mn-cs"/>
            </a:rPr>
            <a:t> </a:t>
          </a:r>
          <a:r>
            <a:rPr lang="en-US" sz="3200" b="1" kern="1200" dirty="0">
              <a:solidFill>
                <a:schemeClr val="accent1">
                  <a:lumMod val="60000"/>
                  <a:lumOff val="40000"/>
                </a:schemeClr>
              </a:solidFill>
              <a:latin typeface="+mj-lt"/>
              <a:ea typeface="+mn-ea"/>
              <a:cs typeface="+mn-cs"/>
            </a:rPr>
            <a:t>of</a:t>
          </a:r>
          <a:r>
            <a:rPr lang="en-US" sz="3200" b="1" kern="1200" dirty="0">
              <a:solidFill>
                <a:sysClr val="window" lastClr="FFFFFF"/>
              </a:solidFill>
              <a:latin typeface="+mj-lt"/>
              <a:ea typeface="+mn-ea"/>
              <a:cs typeface="+mn-cs"/>
            </a:rPr>
            <a:t> </a:t>
          </a:r>
          <a:r>
            <a:rPr lang="en-US" sz="3200" b="1" kern="1200" dirty="0">
              <a:solidFill>
                <a:schemeClr val="accent1">
                  <a:lumMod val="60000"/>
                  <a:lumOff val="40000"/>
                </a:schemeClr>
              </a:solidFill>
              <a:latin typeface="+mj-lt"/>
              <a:ea typeface="+mn-ea"/>
              <a:cs typeface="+mn-cs"/>
            </a:rPr>
            <a:t>Polices</a:t>
          </a:r>
        </a:p>
      </dsp:txBody>
      <dsp:txXfrm>
        <a:off x="944010" y="2824034"/>
        <a:ext cx="9753416" cy="434290"/>
      </dsp:txXfrm>
    </dsp:sp>
    <dsp:sp modelId="{B994AB4F-38F7-4806-905D-AB940D1036CC}">
      <dsp:nvSpPr>
        <dsp:cNvPr id="0" name=""/>
        <dsp:cNvSpPr/>
      </dsp:nvSpPr>
      <dsp:spPr>
        <a:xfrm>
          <a:off x="672579"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490"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Results</a:t>
          </a:r>
        </a:p>
      </dsp:txBody>
      <dsp:txXfrm>
        <a:off x="728490" y="3475374"/>
        <a:ext cx="9968936" cy="434290"/>
      </dsp:txXfrm>
    </dsp:sp>
    <dsp:sp modelId="{8A813FFD-5E46-4653-9513-542CF0AFF92A}">
      <dsp:nvSpPr>
        <dsp:cNvPr id="0" name=""/>
        <dsp:cNvSpPr/>
      </dsp:nvSpPr>
      <dsp:spPr>
        <a:xfrm>
          <a:off x="457058"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01"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Conclusions</a:t>
          </a:r>
        </a:p>
      </dsp:txBody>
      <dsp:txXfrm>
        <a:off x="335201" y="4127191"/>
        <a:ext cx="10362225" cy="434290"/>
      </dsp:txXfrm>
    </dsp:sp>
    <dsp:sp modelId="{CCA7D86B-DA05-452E-BE5E-5419D0C3221B}">
      <dsp:nvSpPr>
        <dsp:cNvPr id="0" name=""/>
        <dsp:cNvSpPr/>
      </dsp:nvSpPr>
      <dsp:spPr>
        <a:xfrm>
          <a:off x="63770"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a:solidFill>
                <a:sysClr val="window" lastClr="FFFFFF"/>
              </a:solidFill>
              <a:latin typeface="+mj-lt"/>
              <a:ea typeface="+mn-ea"/>
              <a:cs typeface="+mn-cs"/>
            </a:rPr>
            <a:t>Data and Parameters</a:t>
          </a:r>
          <a:endParaRPr lang="en-US" sz="3200" b="1" kern="1200" dirty="0">
            <a:solidFill>
              <a:sysClr val="window" lastClr="FFFFFF"/>
            </a:solidFill>
            <a:latin typeface="+mj-lt"/>
            <a:ea typeface="+mn-ea"/>
            <a:cs typeface="+mn-cs"/>
          </a:endParaRP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Simulation of Polices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a:solidFill>
                <a:sysClr val="window" lastClr="FFFFFF"/>
              </a:solidFill>
              <a:latin typeface="+mj-lt"/>
              <a:ea typeface="+mn-ea"/>
              <a:cs typeface="+mn-cs"/>
            </a:rPr>
            <a:t>Data and Parameters</a:t>
          </a:r>
          <a:endParaRPr lang="en-US" sz="3200" b="1" kern="1200" dirty="0">
            <a:solidFill>
              <a:sysClr val="window" lastClr="FFFFFF"/>
            </a:solidFill>
            <a:latin typeface="+mj-lt"/>
            <a:ea typeface="+mn-ea"/>
            <a:cs typeface="+mn-cs"/>
          </a:endParaRP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Simulation of Polices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Data and Parameters</a:t>
          </a: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ysClr val="window" lastClr="FFFFFF"/>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Simulation of Polices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F1410-FE20-4499-8A7F-46ECD5CF0787}">
      <dsp:nvSpPr>
        <dsp:cNvPr id="0" name=""/>
        <dsp:cNvSpPr/>
      </dsp:nvSpPr>
      <dsp:spPr>
        <a:xfrm>
          <a:off x="-5400281" y="-827340"/>
          <a:ext cx="6433403" cy="6433403"/>
        </a:xfrm>
        <a:prstGeom prst="blockArc">
          <a:avLst>
            <a:gd name="adj1" fmla="val 18900000"/>
            <a:gd name="adj2" fmla="val 2700000"/>
            <a:gd name="adj3" fmla="val 369"/>
          </a:avLst>
        </a:prstGeom>
        <a:noFill/>
        <a:ln w="12700" cap="flat" cmpd="sng" algn="ctr">
          <a:solidFill>
            <a:srgbClr val="4472C4">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D6979DE-C842-4201-8541-0E739896516F}">
      <dsp:nvSpPr>
        <dsp:cNvPr id="0" name=""/>
        <dsp:cNvSpPr/>
      </dsp:nvSpPr>
      <dsp:spPr>
        <a:xfrm>
          <a:off x="335227" y="217240"/>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Introduction and Motivation</a:t>
          </a:r>
        </a:p>
      </dsp:txBody>
      <dsp:txXfrm>
        <a:off x="335227" y="217240"/>
        <a:ext cx="10362225" cy="434290"/>
      </dsp:txXfrm>
    </dsp:sp>
    <dsp:sp modelId="{7A47B737-B7F1-43C3-B23A-ED2F37D76AFD}">
      <dsp:nvSpPr>
        <dsp:cNvPr id="0" name=""/>
        <dsp:cNvSpPr/>
      </dsp:nvSpPr>
      <dsp:spPr>
        <a:xfrm>
          <a:off x="63795" y="162954"/>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F923073-0266-4138-B42C-DAD19B2F9141}">
      <dsp:nvSpPr>
        <dsp:cNvPr id="0" name=""/>
        <dsp:cNvSpPr/>
      </dsp:nvSpPr>
      <dsp:spPr>
        <a:xfrm>
          <a:off x="728516" y="869058"/>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Model Overview</a:t>
          </a:r>
        </a:p>
      </dsp:txBody>
      <dsp:txXfrm>
        <a:off x="728516" y="869058"/>
        <a:ext cx="9968936" cy="434290"/>
      </dsp:txXfrm>
    </dsp:sp>
    <dsp:sp modelId="{35A60B4E-1CFE-4C0E-AC8A-1816F4C22785}">
      <dsp:nvSpPr>
        <dsp:cNvPr id="0" name=""/>
        <dsp:cNvSpPr/>
      </dsp:nvSpPr>
      <dsp:spPr>
        <a:xfrm>
          <a:off x="457084" y="81477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0F47-8E01-448D-BC34-8A86253F00F0}">
      <dsp:nvSpPr>
        <dsp:cNvPr id="0" name=""/>
        <dsp:cNvSpPr/>
      </dsp:nvSpPr>
      <dsp:spPr>
        <a:xfrm>
          <a:off x="944036" y="1520398"/>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Data and Parameters</a:t>
          </a:r>
        </a:p>
      </dsp:txBody>
      <dsp:txXfrm>
        <a:off x="944036" y="1520398"/>
        <a:ext cx="9753416" cy="434290"/>
      </dsp:txXfrm>
    </dsp:sp>
    <dsp:sp modelId="{A29965BC-06BB-4674-AE0E-3EDF55FF8675}">
      <dsp:nvSpPr>
        <dsp:cNvPr id="0" name=""/>
        <dsp:cNvSpPr/>
      </dsp:nvSpPr>
      <dsp:spPr>
        <a:xfrm>
          <a:off x="672605" y="1466112"/>
          <a:ext cx="542862" cy="54286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4C59F0-EE34-4105-9B5F-1452E8835235}">
      <dsp:nvSpPr>
        <dsp:cNvPr id="0" name=""/>
        <dsp:cNvSpPr/>
      </dsp:nvSpPr>
      <dsp:spPr>
        <a:xfrm>
          <a:off x="1012850" y="2172216"/>
          <a:ext cx="9684602"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40000"/>
                  <a:lumOff val="60000"/>
                </a:schemeClr>
              </a:solidFill>
              <a:latin typeface="+mj-lt"/>
              <a:ea typeface="+mn-ea"/>
              <a:cs typeface="+mn-cs"/>
            </a:rPr>
            <a:t>Methodology</a:t>
          </a:r>
        </a:p>
      </dsp:txBody>
      <dsp:txXfrm>
        <a:off x="1012850" y="2172216"/>
        <a:ext cx="9684602" cy="434290"/>
      </dsp:txXfrm>
    </dsp:sp>
    <dsp:sp modelId="{EFA23751-8DE1-4AA2-9728-F71120FE5717}">
      <dsp:nvSpPr>
        <dsp:cNvPr id="0" name=""/>
        <dsp:cNvSpPr/>
      </dsp:nvSpPr>
      <dsp:spPr>
        <a:xfrm>
          <a:off x="741418" y="2117930"/>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D46648-609E-456B-BC1F-CC9E44CBD585}">
      <dsp:nvSpPr>
        <dsp:cNvPr id="0" name=""/>
        <dsp:cNvSpPr/>
      </dsp:nvSpPr>
      <dsp:spPr>
        <a:xfrm>
          <a:off x="944036" y="2824034"/>
          <a:ext cx="975341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latin typeface="+mj-lt"/>
              <a:ea typeface="+mn-ea"/>
              <a:cs typeface="+mn-cs"/>
            </a:rPr>
            <a:t>Simulation of Polices</a:t>
          </a:r>
        </a:p>
      </dsp:txBody>
      <dsp:txXfrm>
        <a:off x="944036" y="2824034"/>
        <a:ext cx="9753416" cy="434290"/>
      </dsp:txXfrm>
    </dsp:sp>
    <dsp:sp modelId="{B994AB4F-38F7-4806-905D-AB940D1036CC}">
      <dsp:nvSpPr>
        <dsp:cNvPr id="0" name=""/>
        <dsp:cNvSpPr/>
      </dsp:nvSpPr>
      <dsp:spPr>
        <a:xfrm>
          <a:off x="672605" y="276974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3B23B9F-201A-4984-A2A7-732E3700132B}">
      <dsp:nvSpPr>
        <dsp:cNvPr id="0" name=""/>
        <dsp:cNvSpPr/>
      </dsp:nvSpPr>
      <dsp:spPr>
        <a:xfrm>
          <a:off x="728516" y="3475374"/>
          <a:ext cx="9968936"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Results</a:t>
          </a:r>
        </a:p>
      </dsp:txBody>
      <dsp:txXfrm>
        <a:off x="728516" y="3475374"/>
        <a:ext cx="9968936" cy="434290"/>
      </dsp:txXfrm>
    </dsp:sp>
    <dsp:sp modelId="{8A813FFD-5E46-4653-9513-542CF0AFF92A}">
      <dsp:nvSpPr>
        <dsp:cNvPr id="0" name=""/>
        <dsp:cNvSpPr/>
      </dsp:nvSpPr>
      <dsp:spPr>
        <a:xfrm>
          <a:off x="457084" y="3421087"/>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AE0F51B-D7B3-4505-8817-BC02190A9C72}">
      <dsp:nvSpPr>
        <dsp:cNvPr id="0" name=""/>
        <dsp:cNvSpPr/>
      </dsp:nvSpPr>
      <dsp:spPr>
        <a:xfrm>
          <a:off x="335227" y="4127191"/>
          <a:ext cx="10362225" cy="434290"/>
        </a:xfrm>
        <a:prstGeom prst="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4718"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accent1">
                  <a:lumMod val="60000"/>
                  <a:lumOff val="40000"/>
                </a:schemeClr>
              </a:solidFill>
              <a:latin typeface="+mj-lt"/>
              <a:ea typeface="+mn-ea"/>
              <a:cs typeface="+mn-cs"/>
            </a:rPr>
            <a:t>Conclusions</a:t>
          </a:r>
        </a:p>
      </dsp:txBody>
      <dsp:txXfrm>
        <a:off x="335227" y="4127191"/>
        <a:ext cx="10362225" cy="434290"/>
      </dsp:txXfrm>
    </dsp:sp>
    <dsp:sp modelId="{CCA7D86B-DA05-452E-BE5E-5419D0C3221B}">
      <dsp:nvSpPr>
        <dsp:cNvPr id="0" name=""/>
        <dsp:cNvSpPr/>
      </dsp:nvSpPr>
      <dsp:spPr>
        <a:xfrm>
          <a:off x="63795" y="4072905"/>
          <a:ext cx="542862" cy="542862"/>
        </a:xfrm>
        <a:prstGeom prst="ellipse">
          <a:avLst/>
        </a:prstGeom>
        <a:solidFill>
          <a:sysClr val="window" lastClr="FFFFFF">
            <a:hueOff val="0"/>
            <a:satOff val="0"/>
            <a:lumOff val="0"/>
            <a:alphaOff val="0"/>
          </a:sys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E404CE-ADBA-B4BE-6709-3C7F5EEFAF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67E6B3-ED03-1FCA-E9DA-9FCBF968FD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C76059-8A67-4155-87E2-65FDF4CCCB2F}" type="datetimeFigureOut">
              <a:rPr lang="en-US" smtClean="0"/>
              <a:t>6/8/2022</a:t>
            </a:fld>
            <a:endParaRPr lang="en-US"/>
          </a:p>
        </p:txBody>
      </p:sp>
      <p:sp>
        <p:nvSpPr>
          <p:cNvPr id="4" name="Footer Placeholder 3">
            <a:extLst>
              <a:ext uri="{FF2B5EF4-FFF2-40B4-BE49-F238E27FC236}">
                <a16:creationId xmlns:a16="http://schemas.microsoft.com/office/drawing/2014/main" id="{7CD96D28-C8F4-4EE9-9D07-74385C74DC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6BB05D-3C9F-3335-DB8E-7513B92784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20981-7259-45FC-B1EC-E3BCDE10DC4A}" type="slidenum">
              <a:rPr lang="en-US" smtClean="0"/>
              <a:t>‹#›</a:t>
            </a:fld>
            <a:endParaRPr lang="en-US"/>
          </a:p>
        </p:txBody>
      </p:sp>
    </p:spTree>
    <p:extLst>
      <p:ext uri="{BB962C8B-B14F-4D97-AF65-F5344CB8AC3E}">
        <p14:creationId xmlns:p14="http://schemas.microsoft.com/office/powerpoint/2010/main" val="1478291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20DA7-246F-43E5-BF72-A3E2DE387C12}" type="datetimeFigureOut">
              <a:rPr lang="en-US" smtClean="0"/>
              <a:t>6/8/2022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912B6-FC72-464F-B57F-8032A10FFD5F}" type="slidenum">
              <a:rPr lang="en-US" smtClean="0"/>
              <a:t>‹#›</a:t>
            </a:fld>
            <a:endParaRPr lang="en-US"/>
          </a:p>
        </p:txBody>
      </p:sp>
    </p:spTree>
    <p:extLst>
      <p:ext uri="{BB962C8B-B14F-4D97-AF65-F5344CB8AC3E}">
        <p14:creationId xmlns:p14="http://schemas.microsoft.com/office/powerpoint/2010/main" val="2567907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8912B6-FC72-464F-B57F-8032A10FFD5F}" type="slidenum">
              <a:rPr lang="en-US" smtClean="0"/>
              <a:t>1</a:t>
            </a:fld>
            <a:endParaRPr lang="en-US"/>
          </a:p>
        </p:txBody>
      </p:sp>
    </p:spTree>
    <p:extLst>
      <p:ext uri="{BB962C8B-B14F-4D97-AF65-F5344CB8AC3E}">
        <p14:creationId xmlns:p14="http://schemas.microsoft.com/office/powerpoint/2010/main" val="312042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Supply Side:</a:t>
            </a:r>
          </a:p>
          <a:p>
            <a:pPr marL="171450" indent="-171450">
              <a:buFont typeface="Arial" panose="020B0604020202020204" pitchFamily="34" charset="0"/>
              <a:buChar char="•"/>
            </a:pPr>
            <a:r>
              <a:rPr lang="en-US" dirty="0"/>
              <a:t>This brings out the linkages amongst various industries through their demands for intermediate inputs and competition for the primary factor inputs of production that are required to turn intermediate inputs into final products.</a:t>
            </a:r>
          </a:p>
        </p:txBody>
      </p:sp>
      <p:sp>
        <p:nvSpPr>
          <p:cNvPr id="4" name="Slide Number Placeholder 3"/>
          <p:cNvSpPr>
            <a:spLocks noGrp="1"/>
          </p:cNvSpPr>
          <p:nvPr>
            <p:ph type="sldNum" sz="quarter" idx="5"/>
          </p:nvPr>
        </p:nvSpPr>
        <p:spPr/>
        <p:txBody>
          <a:bodyPr/>
          <a:lstStyle/>
          <a:p>
            <a:fld id="{1A8912B6-FC72-464F-B57F-8032A10FFD5F}" type="slidenum">
              <a:rPr lang="en-US" smtClean="0"/>
              <a:t>16</a:t>
            </a:fld>
            <a:endParaRPr lang="en-US"/>
          </a:p>
        </p:txBody>
      </p:sp>
    </p:spTree>
    <p:extLst>
      <p:ext uri="{BB962C8B-B14F-4D97-AF65-F5344CB8AC3E}">
        <p14:creationId xmlns:p14="http://schemas.microsoft.com/office/powerpoint/2010/main" val="371489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nested CES functional form – allows substitutability between inputs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Top Level</a:t>
            </a:r>
            <a:r>
              <a:rPr lang="en-US" sz="1200" dirty="0"/>
              <a:t> ==&gt; Substitution among Non-Energy intermediate inputs;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Level 1 </a:t>
            </a:r>
            <a:r>
              <a:rPr lang="en-US" sz="1200" dirty="0"/>
              <a:t>==&gt; Substitution between factors and a composite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"capital + energy" good;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Level 2</a:t>
            </a:r>
            <a:r>
              <a:rPr lang="en-US" sz="1200" dirty="0"/>
              <a:t> ==&gt; Substitution between capital and a composite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		energy good;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1A8912B6-FC72-464F-B57F-8032A10FFD5F}" type="slidenum">
              <a:rPr lang="en-US" smtClean="0"/>
              <a:t>29</a:t>
            </a:fld>
            <a:endParaRPr lang="en-US"/>
          </a:p>
        </p:txBody>
      </p:sp>
    </p:spTree>
    <p:extLst>
      <p:ext uri="{BB962C8B-B14F-4D97-AF65-F5344CB8AC3E}">
        <p14:creationId xmlns:p14="http://schemas.microsoft.com/office/powerpoint/2010/main" val="1367206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For the Land-use Change model, we consider both the </a:t>
            </a:r>
            <a:r>
              <a:rPr lang="en-US" sz="1200" b="1" dirty="0"/>
              <a:t>Substitution Effect </a:t>
            </a:r>
            <a:r>
              <a:rPr lang="en-US" sz="1200" dirty="0"/>
              <a:t>(i.e. the change in land-use distribution amongst different crops existing arable land; and the </a:t>
            </a:r>
            <a:r>
              <a:rPr lang="en-US" sz="1200" b="1" dirty="0"/>
              <a:t>Expansion Effect</a:t>
            </a:r>
            <a:r>
              <a:rPr lang="en-US" sz="1200" dirty="0"/>
              <a:t> of using more arable land made for cultivation and its impact on other types of 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CET structure assumes imperfect substitution for different land types (croplands, grasslands, and pasturelands)</a:t>
            </a:r>
            <a:endParaRPr lang="en-US" dirty="0"/>
          </a:p>
          <a:p>
            <a:pPr marL="171450" indent="-171450">
              <a:buFont typeface="Arial" panose="020B0604020202020204" pitchFamily="34" charset="0"/>
              <a:buChar char="•"/>
            </a:pPr>
            <a:r>
              <a:rPr lang="en-US" dirty="0"/>
              <a:t>AEZs are mapping of global land based on </a:t>
            </a:r>
            <a:r>
              <a:rPr lang="en-US" dirty="0" err="1"/>
              <a:t>agro</a:t>
            </a:r>
            <a:r>
              <a:rPr lang="en-US" dirty="0"/>
              <a:t>-ecological characteristics (such as precipitation, temperature, soil type, </a:t>
            </a:r>
            <a:r>
              <a:rPr lang="en-US" dirty="0" err="1"/>
              <a:t>etc</a:t>
            </a:r>
            <a:r>
              <a:rPr lang="en-US" dirty="0"/>
              <a:t>)</a:t>
            </a:r>
          </a:p>
          <a:p>
            <a:pPr marL="171450" indent="-171450">
              <a:buFont typeface="Arial" panose="020B0604020202020204" pitchFamily="34" charset="0"/>
              <a:buChar char="•"/>
            </a:pPr>
            <a:r>
              <a:rPr lang="en-US" dirty="0"/>
              <a:t>The land data complimenting GTAP economic database has 18 AEZs representing the combination of 6 lengths of growing period categories with 3 climatic regimes (Tropical, Temperate &amp; </a:t>
            </a:r>
            <a:r>
              <a:rPr lang="en-US" dirty="0" err="1"/>
              <a:t>Borea</a:t>
            </a:r>
            <a:r>
              <a:rPr lang="en-US" dirty="0"/>
              <a:t>).</a:t>
            </a:r>
          </a:p>
        </p:txBody>
      </p:sp>
      <p:sp>
        <p:nvSpPr>
          <p:cNvPr id="4" name="Slide Number Placeholder 3"/>
          <p:cNvSpPr>
            <a:spLocks noGrp="1"/>
          </p:cNvSpPr>
          <p:nvPr>
            <p:ph type="sldNum" sz="quarter" idx="5"/>
          </p:nvPr>
        </p:nvSpPr>
        <p:spPr/>
        <p:txBody>
          <a:bodyPr/>
          <a:lstStyle/>
          <a:p>
            <a:fld id="{1A8912B6-FC72-464F-B57F-8032A10FFD5F}" type="slidenum">
              <a:rPr lang="en-US" smtClean="0"/>
              <a:t>30</a:t>
            </a:fld>
            <a:endParaRPr lang="en-US"/>
          </a:p>
        </p:txBody>
      </p:sp>
    </p:spTree>
    <p:extLst>
      <p:ext uri="{BB962C8B-B14F-4D97-AF65-F5344CB8AC3E}">
        <p14:creationId xmlns:p14="http://schemas.microsoft.com/office/powerpoint/2010/main" val="348944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Level 1 ==&gt; substitution between electricity and a composite non-electric good;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Level 2 ==&gt; Substitution between coal and a non-coal composite;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Level 3 ==&gt; Substitution between remaining fuels (crude oil, natural gas and petroleum products).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1A8912B6-FC72-464F-B57F-8032A10FFD5F}" type="slidenum">
              <a:rPr lang="en-US" smtClean="0"/>
              <a:t>31</a:t>
            </a:fld>
            <a:endParaRPr lang="en-US"/>
          </a:p>
        </p:txBody>
      </p:sp>
    </p:spTree>
    <p:extLst>
      <p:ext uri="{BB962C8B-B14F-4D97-AF65-F5344CB8AC3E}">
        <p14:creationId xmlns:p14="http://schemas.microsoft.com/office/powerpoint/2010/main" val="3653994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8912B6-FC72-464F-B57F-8032A10FFD5F}" type="slidenum">
              <a:rPr lang="en-US" smtClean="0"/>
              <a:t>34</a:t>
            </a:fld>
            <a:endParaRPr lang="en-US"/>
          </a:p>
        </p:txBody>
      </p:sp>
    </p:spTree>
    <p:extLst>
      <p:ext uri="{BB962C8B-B14F-4D97-AF65-F5344CB8AC3E}">
        <p14:creationId xmlns:p14="http://schemas.microsoft.com/office/powerpoint/2010/main" val="4232704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are using different land mobility assumptions to capture the likely impacts of biofuel expansion on the GHG emissions and forestry sub-sector</a:t>
            </a:r>
          </a:p>
          <a:p>
            <a:pPr marL="171450" indent="-171450">
              <a:buFont typeface="Arial" panose="020B0604020202020204" pitchFamily="34" charset="0"/>
              <a:buChar char="•"/>
            </a:pPr>
            <a:r>
              <a:rPr lang="en-US" dirty="0"/>
              <a:t>Specifically, three land mobility assumptions are being imposed on the model:</a:t>
            </a:r>
          </a:p>
          <a:p>
            <a:pPr marL="1085850" lvl="2" indent="-171450">
              <a:buFont typeface="Arial" panose="020B0604020202020204" pitchFamily="34" charset="0"/>
              <a:buChar char="•"/>
            </a:pPr>
            <a:r>
              <a:rPr lang="en-US" dirty="0"/>
              <a:t>Fully employed and activity specific (Immobile)</a:t>
            </a:r>
          </a:p>
          <a:p>
            <a:pPr marL="1085850" lvl="2" indent="-171450">
              <a:buFont typeface="Arial" panose="020B0604020202020204" pitchFamily="34" charset="0"/>
              <a:buChar char="•"/>
            </a:pPr>
            <a:r>
              <a:rPr lang="en-US" dirty="0"/>
              <a:t>Not fully employed &amp; mobile across sectors; and</a:t>
            </a:r>
          </a:p>
          <a:p>
            <a:pPr marL="1085850" lvl="2" indent="-171450">
              <a:buFont typeface="Arial" panose="020B0604020202020204" pitchFamily="34" charset="0"/>
              <a:buChar char="•"/>
            </a:pPr>
            <a:r>
              <a:rPr lang="en-US" dirty="0"/>
              <a:t>Fully employed and mobile across sectors.</a:t>
            </a:r>
          </a:p>
          <a:p>
            <a:pPr marL="628650" lvl="1" indent="-171450">
              <a:buFont typeface="Arial" panose="020B0604020202020204" pitchFamily="34" charset="0"/>
              <a:buChar char="•"/>
            </a:pPr>
            <a:r>
              <a:rPr lang="en-US" dirty="0"/>
              <a:t>According to </a:t>
            </a:r>
            <a:r>
              <a:rPr lang="en-US" dirty="0" err="1"/>
              <a:t>Fargione</a:t>
            </a:r>
            <a:r>
              <a:rPr lang="en-US" dirty="0"/>
              <a:t> et al., (2008) land-use conversion from native land users to biofuel crops leads to GHG emission.</a:t>
            </a:r>
          </a:p>
        </p:txBody>
      </p:sp>
      <p:sp>
        <p:nvSpPr>
          <p:cNvPr id="4" name="Slide Number Placeholder 3"/>
          <p:cNvSpPr>
            <a:spLocks noGrp="1"/>
          </p:cNvSpPr>
          <p:nvPr>
            <p:ph type="sldNum" sz="quarter" idx="5"/>
          </p:nvPr>
        </p:nvSpPr>
        <p:spPr/>
        <p:txBody>
          <a:bodyPr/>
          <a:lstStyle/>
          <a:p>
            <a:fld id="{1A8912B6-FC72-464F-B57F-8032A10FFD5F}" type="slidenum">
              <a:rPr lang="en-US" smtClean="0"/>
              <a:t>35</a:t>
            </a:fld>
            <a:endParaRPr lang="en-US"/>
          </a:p>
        </p:txBody>
      </p:sp>
    </p:spTree>
    <p:extLst>
      <p:ext uri="{BB962C8B-B14F-4D97-AF65-F5344CB8AC3E}">
        <p14:creationId xmlns:p14="http://schemas.microsoft.com/office/powerpoint/2010/main" val="469619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hidden="1"/>
          <p:cNvSpPr>
            <a:spLocks noGrp="1"/>
          </p:cNvSpPr>
          <p:nvPr>
            <p:ph type="title"/>
          </p:nvPr>
        </p:nvSpPr>
        <p:spPr>
          <a:xfrm>
            <a:off x="816864" y="228600"/>
            <a:ext cx="10871200" cy="990600"/>
          </a:xfrm>
        </p:spPr>
        <p:txBody>
          <a:bodyPr/>
          <a:lstStyle/>
          <a:p>
            <a:r>
              <a:rPr kumimoji="0" lang="en-US" dirty="0"/>
              <a:t>Click to edit Master title style</a:t>
            </a:r>
          </a:p>
        </p:txBody>
      </p:sp>
      <p:sp>
        <p:nvSpPr>
          <p:cNvPr id="4" name="Date Placeholder 3" hidden="1"/>
          <p:cNvSpPr>
            <a:spLocks noGrp="1"/>
          </p:cNvSpPr>
          <p:nvPr>
            <p:ph type="dt" sz="half" idx="10"/>
          </p:nvPr>
        </p:nvSpPr>
        <p:spPr/>
        <p:txBody>
          <a:bodyPr/>
          <a:lstStyle/>
          <a:p>
            <a:fld id="{E4597DD0-E5B0-416A-BF83-494CCC48ECBA}" type="datetime1">
              <a:rPr lang="en-US" smtClean="0"/>
              <a:t>6/8/2022</a:t>
            </a:fld>
            <a:endParaRPr lang="en-US"/>
          </a:p>
        </p:txBody>
      </p:sp>
      <p:sp>
        <p:nvSpPr>
          <p:cNvPr id="5" name="Footer Placeholder 4" hidden="1"/>
          <p:cNvSpPr>
            <a:spLocks noGrp="1"/>
          </p:cNvSpPr>
          <p:nvPr>
            <p:ph type="ftr" sz="quarter" idx="11"/>
          </p:nvPr>
        </p:nvSpPr>
        <p:spPr/>
        <p:txBody>
          <a:bodyPr/>
          <a:lstStyle/>
          <a:p>
            <a:endParaRPr lang="en-US"/>
          </a:p>
        </p:txBody>
      </p:sp>
      <p:sp>
        <p:nvSpPr>
          <p:cNvPr id="6" name="Slide Number Placeholder 5" hidden="1"/>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a:p>
        </p:txBody>
      </p:sp>
      <p:sp>
        <p:nvSpPr>
          <p:cNvPr id="8" name="Content Placeholder 7" hidden="1"/>
          <p:cNvSpPr>
            <a:spLocks noGrp="1"/>
          </p:cNvSpPr>
          <p:nvPr>
            <p:ph sz="quarter" idx="1"/>
          </p:nvPr>
        </p:nvSpPr>
        <p:spPr>
          <a:xfrm>
            <a:off x="816864" y="1600200"/>
            <a:ext cx="10871200" cy="44958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53999184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996633"/>
        </a:solid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rgbClr val="0033CC"/>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8" name="Date Placeholder 27"/>
          <p:cNvSpPr>
            <a:spLocks/>
          </p:cNvSpPr>
          <p:nvPr>
            <p:ph type="dt" sz="half" idx="10"/>
          </p:nvPr>
        </p:nvSpPr>
        <p:spPr>
          <a:xfrm>
            <a:off x="101600" y="6068699"/>
            <a:ext cx="2828120" cy="685800"/>
          </a:xfrm>
        </p:spPr>
        <p:txBody>
          <a:bodyPr>
            <a:noAutofit/>
          </a:bodyPr>
          <a:lstStyle>
            <a:lvl1pPr algn="ctr">
              <a:defRPr sz="2000">
                <a:solidFill>
                  <a:srgbClr val="FFFFFF"/>
                </a:solidFill>
              </a:defRPr>
            </a:lvl1pPr>
          </a:lstStyle>
          <a:p>
            <a:r>
              <a:rPr lang="en-US" dirty="0"/>
              <a:t>June 8 – 10, 2022</a:t>
            </a:r>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B6F15528-21DE-4FAA-801E-634DDDAF4B2B}" type="slidenum">
              <a:rPr lang="en-US" smtClean="0"/>
              <a:t>‹#›</a:t>
            </a:fld>
            <a:endParaRPr lang="en-US"/>
          </a:p>
        </p:txBody>
      </p:sp>
      <p:sp>
        <p:nvSpPr>
          <p:cNvPr id="12" name="TextBox 11">
            <a:extLst>
              <a:ext uri="{FF2B5EF4-FFF2-40B4-BE49-F238E27FC236}">
                <a16:creationId xmlns:a16="http://schemas.microsoft.com/office/drawing/2014/main" id="{AFCF244C-FD43-25EC-6083-14FDD7F321E0}"/>
              </a:ext>
            </a:extLst>
          </p:cNvPr>
          <p:cNvSpPr txBox="1"/>
          <p:nvPr userDrawn="1"/>
        </p:nvSpPr>
        <p:spPr>
          <a:xfrm rot="19907693">
            <a:off x="3138382" y="2932612"/>
            <a:ext cx="7280478" cy="523220"/>
          </a:xfrm>
          <a:prstGeom prst="rect">
            <a:avLst/>
          </a:prstGeom>
          <a:noFill/>
        </p:spPr>
        <p:txBody>
          <a:bodyPr wrap="square" rtlCol="0">
            <a:spAutoFit/>
          </a:bodyPr>
          <a:lstStyle/>
          <a:p>
            <a:r>
              <a:rPr lang="en-US" sz="2800" dirty="0">
                <a:solidFill>
                  <a:schemeClr val="tx2">
                    <a:lumMod val="20000"/>
                    <a:lumOff val="80000"/>
                  </a:schemeClr>
                </a:solidFill>
              </a:rPr>
              <a:t>D R A F T:   N O T  F O R  P U B L I C A T I O N</a:t>
            </a:r>
          </a:p>
        </p:txBody>
      </p:sp>
    </p:spTree>
    <p:extLst>
      <p:ext uri="{BB962C8B-B14F-4D97-AF65-F5344CB8AC3E}">
        <p14:creationId xmlns:p14="http://schemas.microsoft.com/office/powerpoint/2010/main" val="784042088"/>
      </p:ext>
    </p:extLst>
  </p:cSld>
  <p:clrMapOvr>
    <a:overrideClrMapping bg1="dk1" tx1="lt1" bg2="dk2" tx2="lt2" accent1="accent1" accent2="accent2" accent3="accent3" accent4="accent4" accent5="accent5" accent6="accent6" hlink="hlink" folHlink="folHlink"/>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222B36FE-05A6-4428-A38D-AEFB0F9CDC70}" type="datetime1">
              <a:rPr lang="en-US" smtClean="0"/>
              <a:t>6/8/2022</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B6F15528-21DE-4FAA-801E-634DDDAF4B2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pic>
        <p:nvPicPr>
          <p:cNvPr id="10" name="Picture 9">
            <a:extLst>
              <a:ext uri="{FF2B5EF4-FFF2-40B4-BE49-F238E27FC236}">
                <a16:creationId xmlns:a16="http://schemas.microsoft.com/office/drawing/2014/main" id="{44B87EDC-D209-C481-7660-61CBB8CBF3F8}"/>
              </a:ext>
            </a:extLst>
          </p:cNvPr>
          <p:cNvPicPr>
            <a:picLocks noChangeAspect="1"/>
          </p:cNvPicPr>
          <p:nvPr userDrawn="1"/>
        </p:nvPicPr>
        <p:blipFill>
          <a:blip r:embed="rId2"/>
          <a:stretch>
            <a:fillRect/>
          </a:stretch>
        </p:blipFill>
        <p:spPr>
          <a:xfrm>
            <a:off x="10030791" y="-20521"/>
            <a:ext cx="2141057" cy="409141"/>
          </a:xfrm>
          <a:prstGeom prst="rect">
            <a:avLst/>
          </a:prstGeom>
        </p:spPr>
      </p:pic>
    </p:spTree>
    <p:extLst>
      <p:ext uri="{BB962C8B-B14F-4D97-AF65-F5344CB8AC3E}">
        <p14:creationId xmlns:p14="http://schemas.microsoft.com/office/powerpoint/2010/main" val="3438776160"/>
      </p:ext>
    </p:extLst>
  </p:cSld>
  <p:clrMapOvr>
    <a:overrideClrMapping bg1="lt1" tx1="dk1" bg2="lt2" tx2="dk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1066800" y="1604524"/>
            <a:ext cx="5181600" cy="4572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77F2F712-5E6B-45F6-AE70-CE5AD2AF3E74}" type="datetime1">
              <a:rPr lang="en-US" smtClean="0"/>
              <a:t>6/9/2022</a:t>
            </a:fld>
            <a:endParaRPr lang="en-US"/>
          </a:p>
        </p:txBody>
      </p:sp>
      <p:sp>
        <p:nvSpPr>
          <p:cNvPr id="10" name="Slide Number Placeholder 9"/>
          <p:cNvSpPr>
            <a:spLocks noGrp="1"/>
          </p:cNvSpPr>
          <p:nvPr>
            <p:ph type="sldNum" sz="quarter" idx="16"/>
          </p:nvPr>
        </p:nvSpPr>
        <p:spPr/>
        <p:txBody>
          <a:bodyPr rtlCol="0"/>
          <a:lstStyle/>
          <a:p>
            <a:fld id="{B6F15528-21DE-4FAA-801E-634DDDAF4B2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
        <p:nvSpPr>
          <p:cNvPr id="13" name="TextBox 12">
            <a:extLst>
              <a:ext uri="{FF2B5EF4-FFF2-40B4-BE49-F238E27FC236}">
                <a16:creationId xmlns:a16="http://schemas.microsoft.com/office/drawing/2014/main" id="{E3CAF29D-A0F8-C034-040E-DA2F294CB56A}"/>
              </a:ext>
            </a:extLst>
          </p:cNvPr>
          <p:cNvSpPr txBox="1"/>
          <p:nvPr userDrawn="1"/>
        </p:nvSpPr>
        <p:spPr>
          <a:xfrm rot="19907693">
            <a:off x="2923777" y="3475658"/>
            <a:ext cx="7280478" cy="523220"/>
          </a:xfrm>
          <a:prstGeom prst="rect">
            <a:avLst/>
          </a:prstGeom>
          <a:noFill/>
        </p:spPr>
        <p:txBody>
          <a:bodyPr wrap="square" rtlCol="0">
            <a:spAutoFit/>
          </a:bodyPr>
          <a:lstStyle/>
          <a:p>
            <a:r>
              <a:rPr lang="en-US" sz="2800" dirty="0">
                <a:solidFill>
                  <a:schemeClr val="tx2">
                    <a:lumMod val="20000"/>
                    <a:lumOff val="80000"/>
                  </a:schemeClr>
                </a:solidFill>
              </a:rPr>
              <a:t>D R A F T:   N O T  F O R  P U B L I C A T I O N</a:t>
            </a:r>
          </a:p>
        </p:txBody>
      </p:sp>
    </p:spTree>
    <p:extLst>
      <p:ext uri="{BB962C8B-B14F-4D97-AF65-F5344CB8AC3E}">
        <p14:creationId xmlns:p14="http://schemas.microsoft.com/office/powerpoint/2010/main" val="174435236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6400800" y="2456934"/>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08005649-7074-422E-B5C1-BCF076D2ED00}" type="datetime1">
              <a:rPr lang="en-US" smtClean="0"/>
              <a:t>6/8/2022</a:t>
            </a:fld>
            <a:endParaRPr lang="en-US"/>
          </a:p>
        </p:txBody>
      </p:sp>
      <p:sp>
        <p:nvSpPr>
          <p:cNvPr id="12" name="Slide Number Placeholder 11"/>
          <p:cNvSpPr>
            <a:spLocks noGrp="1"/>
          </p:cNvSpPr>
          <p:nvPr>
            <p:ph type="sldNum" sz="quarter" idx="16"/>
          </p:nvPr>
        </p:nvSpPr>
        <p:spPr/>
        <p:txBody>
          <a:bodyPr rtlCol="0"/>
          <a:lstStyle/>
          <a:p>
            <a:fld id="{B6F15528-21DE-4FAA-801E-634DDDAF4B2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113777261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2274FC6-6C0B-43DB-9E3B-0874E15FA43E}" type="datetime1">
              <a:rPr lang="en-US" smtClean="0"/>
              <a:t>6/9/2022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a:p>
        </p:txBody>
      </p:sp>
      <p:sp>
        <p:nvSpPr>
          <p:cNvPr id="6" name="TextBox 5">
            <a:extLst>
              <a:ext uri="{FF2B5EF4-FFF2-40B4-BE49-F238E27FC236}">
                <a16:creationId xmlns:a16="http://schemas.microsoft.com/office/drawing/2014/main" id="{B3FE7813-065C-9F83-96F2-0F6E94818317}"/>
              </a:ext>
            </a:extLst>
          </p:cNvPr>
          <p:cNvSpPr txBox="1"/>
          <p:nvPr userDrawn="1"/>
        </p:nvSpPr>
        <p:spPr>
          <a:xfrm rot="19907693">
            <a:off x="2923777" y="3475658"/>
            <a:ext cx="7280478" cy="523220"/>
          </a:xfrm>
          <a:prstGeom prst="rect">
            <a:avLst/>
          </a:prstGeom>
          <a:noFill/>
        </p:spPr>
        <p:txBody>
          <a:bodyPr wrap="square" rtlCol="0">
            <a:spAutoFit/>
          </a:bodyPr>
          <a:lstStyle/>
          <a:p>
            <a:r>
              <a:rPr lang="en-US" sz="2800" dirty="0">
                <a:solidFill>
                  <a:schemeClr val="tx2">
                    <a:lumMod val="20000"/>
                    <a:lumOff val="80000"/>
                  </a:schemeClr>
                </a:solidFill>
              </a:rPr>
              <a:t>D R A F T:   N O T  F O R  P U B L I C A T I O N</a:t>
            </a:r>
          </a:p>
        </p:txBody>
      </p:sp>
    </p:spTree>
    <p:extLst>
      <p:ext uri="{BB962C8B-B14F-4D97-AF65-F5344CB8AC3E}">
        <p14:creationId xmlns:p14="http://schemas.microsoft.com/office/powerpoint/2010/main" val="38161923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985E57-6049-4768-9F29-4F4BD5163477}" type="datetime1">
              <a:rPr lang="en-US" smtClean="0"/>
              <a:t>6/8/2022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B6F15528-21DE-4FAA-801E-634DDDAF4B2B}" type="slidenum">
              <a:rPr lang="en-US" smtClean="0"/>
              <a:t>‹#›</a:t>
            </a:fld>
            <a:endParaRPr lang="en-US"/>
          </a:p>
        </p:txBody>
      </p:sp>
      <p:pic>
        <p:nvPicPr>
          <p:cNvPr id="5" name="Picture 4">
            <a:extLst>
              <a:ext uri="{FF2B5EF4-FFF2-40B4-BE49-F238E27FC236}">
                <a16:creationId xmlns:a16="http://schemas.microsoft.com/office/drawing/2014/main" id="{515A6232-60D8-1838-4DD9-244A0FCED74B}"/>
              </a:ext>
            </a:extLst>
          </p:cNvPr>
          <p:cNvPicPr>
            <a:picLocks noChangeAspect="1"/>
          </p:cNvPicPr>
          <p:nvPr userDrawn="1"/>
        </p:nvPicPr>
        <p:blipFill>
          <a:blip r:embed="rId2"/>
          <a:stretch>
            <a:fillRect/>
          </a:stretch>
        </p:blipFill>
        <p:spPr>
          <a:xfrm>
            <a:off x="10030791" y="-20521"/>
            <a:ext cx="2141057" cy="409141"/>
          </a:xfrm>
          <a:prstGeom prst="rect">
            <a:avLst/>
          </a:prstGeom>
        </p:spPr>
      </p:pic>
    </p:spTree>
    <p:extLst>
      <p:ext uri="{BB962C8B-B14F-4D97-AF65-F5344CB8AC3E}">
        <p14:creationId xmlns:p14="http://schemas.microsoft.com/office/powerpoint/2010/main" val="363253132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B86E817B-1B2C-4762-8E02-3CFDB4D65DA4}" type="datetime1">
              <a:rPr lang="en-US" smtClean="0"/>
              <a:t>6/8/2022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3048000" y="1699054"/>
            <a:ext cx="8534400" cy="4419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31234922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E65BB5B-D81F-4E11-BFC6-0D433A65D082}" type="datetime1">
              <a:rPr lang="en-US" smtClean="0"/>
              <a:t>6/8/2022</a:t>
            </a:fld>
            <a:endParaRPr lang="en-US"/>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B6F15528-21DE-4FAA-801E-634DDDAF4B2B}" type="slidenum">
              <a:rPr lang="en-US" smtClean="0"/>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1938528" y="94488"/>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p>
        </p:txBody>
      </p:sp>
    </p:spTree>
    <p:extLst>
      <p:ext uri="{BB962C8B-B14F-4D97-AF65-F5344CB8AC3E}">
        <p14:creationId xmlns:p14="http://schemas.microsoft.com/office/powerpoint/2010/main" val="1044524786"/>
      </p:ext>
    </p:extLst>
  </p:cSld>
  <p:clrMapOvr>
    <a:overrideClrMapping bg1="lt1" tx1="dk1" bg2="lt2" tx2="dk2" accent1="accent1" accent2="accent2" accent3="accent3" accent4="accent4" accent5="accent5" accent6="accent6" hlink="hlink" folHlink="folHlink"/>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kumimoji="0" lang="en-US"/>
              <a:t>Click to edit Master title style</a:t>
            </a:r>
          </a:p>
        </p:txBody>
      </p:sp>
      <p:sp>
        <p:nvSpPr>
          <p:cNvPr id="3" name="Vertical Text Placeholder 2" hidden="1"/>
          <p:cNvSpPr>
            <a:spLocks noGrp="1"/>
          </p:cNvSpPr>
          <p:nvPr>
            <p:ph type="body" orient="vert" idx="1"/>
          </p:nvPr>
        </p:nvSpPr>
        <p:spPr>
          <a:xfrm rot="16200000">
            <a:off x="660400" y="4689158"/>
            <a:ext cx="10871200" cy="4526280"/>
          </a:xfrm>
        </p:spPr>
        <p:txBody>
          <a:bodyPr vert="eaVer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hidden="1"/>
          <p:cNvSpPr>
            <a:spLocks noGrp="1"/>
          </p:cNvSpPr>
          <p:nvPr>
            <p:ph type="dt" sz="half" idx="10"/>
          </p:nvPr>
        </p:nvSpPr>
        <p:spPr/>
        <p:txBody>
          <a:bodyPr/>
          <a:lstStyle/>
          <a:p>
            <a:fld id="{F095276A-5EF3-46B5-8C03-8E22919286E4}" type="datetime1">
              <a:rPr lang="en-US" smtClean="0"/>
              <a:t>6/8/2022</a:t>
            </a:fld>
            <a:endParaRPr lang="en-US"/>
          </a:p>
        </p:txBody>
      </p:sp>
      <p:sp>
        <p:nvSpPr>
          <p:cNvPr id="5" name="Footer Placeholder 4" hidden="1"/>
          <p:cNvSpPr>
            <a:spLocks noGrp="1"/>
          </p:cNvSpPr>
          <p:nvPr>
            <p:ph type="ftr" sz="quarter" idx="11"/>
          </p:nvPr>
        </p:nvSpPr>
        <p:spPr/>
        <p:txBody>
          <a:bodyPr/>
          <a:lstStyle/>
          <a:p>
            <a:endParaRPr lang="en-US"/>
          </a:p>
        </p:txBody>
      </p:sp>
      <p:sp>
        <p:nvSpPr>
          <p:cNvPr id="6" name="Slide Number Placeholder 5" hidden="1"/>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7162569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A8628914-65EC-4F4D-9DFF-96013B947225}" type="datetime1">
              <a:rPr lang="en-US" smtClean="0"/>
              <a:t>6/8/2022</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98459709"/>
      </p:ext>
    </p:extLst>
  </p:cSld>
  <p:clrMapOvr>
    <a:overrideClrMapping bg1="lt1" tx1="dk1" bg2="lt2" tx2="dk2" accent1="accent1" accent2="accent2" accent3="accent3" accent4="accent4" accent5="accent5" accent6="accent6" hlink="hlink" folHlink="folHlink"/>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DD4567FC-4828-4A67-88B7-83060522C661}" type="datetime1">
              <a:rPr lang="en-US" smtClean="0"/>
              <a:t>6/9/2022</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t>‹#›</a:t>
            </a:fld>
            <a:endParaRPr lang="en-US"/>
          </a:p>
        </p:txBody>
      </p:sp>
      <p:pic>
        <p:nvPicPr>
          <p:cNvPr id="11" name="Picture 10">
            <a:extLst>
              <a:ext uri="{FF2B5EF4-FFF2-40B4-BE49-F238E27FC236}">
                <a16:creationId xmlns:a16="http://schemas.microsoft.com/office/drawing/2014/main" id="{78BEE4DD-CD9E-B261-AD43-277660ECD676}"/>
              </a:ext>
            </a:extLst>
          </p:cNvPr>
          <p:cNvPicPr>
            <a:picLocks noChangeAspect="1"/>
          </p:cNvPicPr>
          <p:nvPr userDrawn="1"/>
        </p:nvPicPr>
        <p:blipFill>
          <a:blip r:embed="rId13"/>
          <a:stretch>
            <a:fillRect/>
          </a:stretch>
        </p:blipFill>
        <p:spPr>
          <a:xfrm>
            <a:off x="10030791" y="-20521"/>
            <a:ext cx="2141057" cy="409141"/>
          </a:xfrm>
          <a:prstGeom prst="rect">
            <a:avLst/>
          </a:prstGeom>
        </p:spPr>
      </p:pic>
      <p:sp>
        <p:nvSpPr>
          <p:cNvPr id="12" name="TextBox 11">
            <a:extLst>
              <a:ext uri="{FF2B5EF4-FFF2-40B4-BE49-F238E27FC236}">
                <a16:creationId xmlns:a16="http://schemas.microsoft.com/office/drawing/2014/main" id="{AA048A77-CE99-AC26-E226-45175DC0459A}"/>
              </a:ext>
            </a:extLst>
          </p:cNvPr>
          <p:cNvSpPr txBox="1"/>
          <p:nvPr userDrawn="1"/>
        </p:nvSpPr>
        <p:spPr>
          <a:xfrm rot="19907693">
            <a:off x="2923777" y="3475658"/>
            <a:ext cx="7280478" cy="523220"/>
          </a:xfrm>
          <a:prstGeom prst="rect">
            <a:avLst/>
          </a:prstGeom>
          <a:noFill/>
        </p:spPr>
        <p:txBody>
          <a:bodyPr wrap="square" rtlCol="0">
            <a:spAutoFit/>
          </a:bodyPr>
          <a:lstStyle/>
          <a:p>
            <a:r>
              <a:rPr lang="en-US" sz="2800" dirty="0">
                <a:solidFill>
                  <a:schemeClr val="tx2">
                    <a:lumMod val="20000"/>
                    <a:lumOff val="80000"/>
                  </a:schemeClr>
                </a:solidFill>
              </a:rPr>
              <a:t>D R A F T:   N O T  F O R  P U B L I C A T I O N</a:t>
            </a:r>
          </a:p>
        </p:txBody>
      </p:sp>
    </p:spTree>
    <p:extLst>
      <p:ext uri="{BB962C8B-B14F-4D97-AF65-F5344CB8AC3E}">
        <p14:creationId xmlns:p14="http://schemas.microsoft.com/office/powerpoint/2010/main" val="4064075374"/>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C056D7D-33B5-4A75-BDE7-7ACE4E8C8E8F}"/>
              </a:ext>
            </a:extLst>
          </p:cNvPr>
          <p:cNvSpPr>
            <a:spLocks noGrp="1"/>
          </p:cNvSpPr>
          <p:nvPr>
            <p:ph type="subTitle" idx="1"/>
          </p:nvPr>
        </p:nvSpPr>
        <p:spPr>
          <a:xfrm>
            <a:off x="3448834" y="6262288"/>
            <a:ext cx="8087638" cy="672230"/>
          </a:xfrm>
        </p:spPr>
        <p:txBody>
          <a:bodyPr>
            <a:normAutofit lnSpcReduction="10000"/>
          </a:bodyPr>
          <a:lstStyle/>
          <a:p>
            <a:pPr algn="ctr"/>
            <a:r>
              <a:rPr lang="pt-BR" sz="2000" b="1" spc="-5" dirty="0">
                <a:latin typeface="Arial Black" panose="020B0A04020102020204" pitchFamily="34" charset="0"/>
                <a:cs typeface="Century Gothic"/>
              </a:rPr>
              <a:t>25th Annual Conference on Global Economic Analysis. June 8 – 10, 2022 </a:t>
            </a:r>
            <a:endParaRPr lang="pt-BR" sz="2000" dirty="0">
              <a:latin typeface="Arial Black" panose="020B0A04020102020204" pitchFamily="34" charset="0"/>
              <a:cs typeface="Century Gothic"/>
            </a:endParaRPr>
          </a:p>
          <a:p>
            <a:pPr algn="ctr"/>
            <a:endParaRPr lang="en-US" sz="1800" dirty="0">
              <a:latin typeface="Arial Black" panose="020B0A04020102020204" pitchFamily="34" charset="0"/>
            </a:endParaRPr>
          </a:p>
        </p:txBody>
      </p:sp>
      <p:sp>
        <p:nvSpPr>
          <p:cNvPr id="17" name="Slide Number Placeholder 16" hidden="1">
            <a:extLst>
              <a:ext uri="{FF2B5EF4-FFF2-40B4-BE49-F238E27FC236}">
                <a16:creationId xmlns:a16="http://schemas.microsoft.com/office/drawing/2014/main" id="{5936FEC2-EBBC-43E1-AD76-A5DE40385332}"/>
              </a:ext>
            </a:extLst>
          </p:cNvPr>
          <p:cNvSpPr>
            <a:spLocks noGrp="1"/>
          </p:cNvSpPr>
          <p:nvPr>
            <p:ph type="sldNum" sz="quarter" idx="12"/>
          </p:nvPr>
        </p:nvSpPr>
        <p:spPr/>
        <p:txBody>
          <a:bodyPr/>
          <a:lstStyle/>
          <a:p>
            <a:fld id="{B6F15528-21DE-4FAA-801E-634DDDAF4B2B}" type="slidenum">
              <a:rPr lang="en-US">
                <a:solidFill>
                  <a:srgbClr val="EEECE1"/>
                </a:solidFill>
                <a:latin typeface="Tw Cen MT" panose="020B0602020104020603"/>
              </a:rPr>
              <a:pPr/>
              <a:t>1</a:t>
            </a:fld>
            <a:endParaRPr lang="en-US" dirty="0">
              <a:solidFill>
                <a:srgbClr val="EEECE1"/>
              </a:solidFill>
              <a:latin typeface="Tw Cen MT" panose="020B0602020104020603"/>
            </a:endParaRPr>
          </a:p>
        </p:txBody>
      </p:sp>
      <p:sp>
        <p:nvSpPr>
          <p:cNvPr id="5" name="Subtitle 2">
            <a:extLst>
              <a:ext uri="{FF2B5EF4-FFF2-40B4-BE49-F238E27FC236}">
                <a16:creationId xmlns:a16="http://schemas.microsoft.com/office/drawing/2014/main" id="{E7E0ED8F-599A-2EA7-73EA-8FD8D01B2652}"/>
              </a:ext>
            </a:extLst>
          </p:cNvPr>
          <p:cNvSpPr txBox="1">
            <a:spLocks/>
          </p:cNvSpPr>
          <p:nvPr/>
        </p:nvSpPr>
        <p:spPr>
          <a:xfrm>
            <a:off x="3540608" y="3429000"/>
            <a:ext cx="5628444" cy="1655762"/>
          </a:xfrm>
          <a:prstGeom prst="rect">
            <a:avLst/>
          </a:prstGeom>
        </p:spPr>
        <p:txBody>
          <a:bodyPr vert="horz" anchor="ctr">
            <a:noAutofit/>
          </a:bodyPr>
          <a:lstStyle>
            <a:lvl1pPr marL="0" indent="0" algn="l" rtl="0" eaLnBrk="1" latinLnBrk="0" hangingPunct="1">
              <a:spcBef>
                <a:spcPts val="700"/>
              </a:spcBef>
              <a:buClr>
                <a:schemeClr val="accent2"/>
              </a:buClr>
              <a:buSzPct val="60000"/>
              <a:buFont typeface="Wingdings"/>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0" sz="1800" kern="1200" baseline="0">
                <a:solidFill>
                  <a:schemeClr val="tx1"/>
                </a:solidFill>
                <a:latin typeface="+mn-lt"/>
                <a:ea typeface="+mn-ea"/>
                <a:cs typeface="+mn-cs"/>
              </a:defRPr>
            </a:lvl9pPr>
          </a:lstStyle>
          <a:p>
            <a:pPr algn="ctr"/>
            <a:r>
              <a:rPr lang="en-US" sz="2400" b="1" dirty="0"/>
              <a:t>BY</a:t>
            </a:r>
          </a:p>
          <a:p>
            <a:pPr algn="ctr"/>
            <a:endParaRPr lang="en-US" sz="2400" b="1" dirty="0"/>
          </a:p>
          <a:p>
            <a:pPr algn="ctr"/>
            <a:r>
              <a:rPr lang="en-US" sz="2400" b="1" dirty="0"/>
              <a:t>FALOBI, EMMANUEL OMONIYI</a:t>
            </a:r>
          </a:p>
          <a:p>
            <a:pPr algn="ctr"/>
            <a:r>
              <a:rPr lang="en-US" sz="2400" b="1" dirty="0"/>
              <a:t>ADENIKINJU, A F.  PhD</a:t>
            </a:r>
          </a:p>
          <a:p>
            <a:pPr algn="ctr"/>
            <a:r>
              <a:rPr lang="en-US" sz="2400" b="1" dirty="0"/>
              <a:t>FALODE, O. A. PhD</a:t>
            </a:r>
          </a:p>
          <a:p>
            <a:pPr algn="ctr"/>
            <a:r>
              <a:rPr lang="en-US" sz="2400" b="1" dirty="0"/>
              <a:t>CPEEL, UNIVERSITY OF IBADAN. NIGERIA</a:t>
            </a:r>
          </a:p>
        </p:txBody>
      </p:sp>
      <p:sp>
        <p:nvSpPr>
          <p:cNvPr id="6" name="Title 1">
            <a:extLst>
              <a:ext uri="{FF2B5EF4-FFF2-40B4-BE49-F238E27FC236}">
                <a16:creationId xmlns:a16="http://schemas.microsoft.com/office/drawing/2014/main" id="{999EBAE7-9CF2-3644-0243-D35B1A90EEA2}"/>
              </a:ext>
            </a:extLst>
          </p:cNvPr>
          <p:cNvSpPr>
            <a:spLocks noGrp="1"/>
          </p:cNvSpPr>
          <p:nvPr>
            <p:ph type="ctrTitle"/>
          </p:nvPr>
        </p:nvSpPr>
        <p:spPr>
          <a:xfrm>
            <a:off x="1884997" y="307451"/>
            <a:ext cx="8795966" cy="2501630"/>
          </a:xfrm>
        </p:spPr>
        <p:txBody>
          <a:bodyPr>
            <a:noAutofit/>
          </a:bodyPr>
          <a:lstStyle/>
          <a:p>
            <a:pPr algn="ctr"/>
            <a:r>
              <a:rPr lang="en-US" sz="3600" b="1" dirty="0"/>
              <a:t>ECONOMIC AND ENVIRONMENTAL IMPACTS OF BIOFUELS PROMOTION IN NIGERIA: A RECURSIVE DYNAMIC  GTAP APPROACH</a:t>
            </a:r>
          </a:p>
        </p:txBody>
      </p:sp>
    </p:spTree>
    <p:extLst>
      <p:ext uri="{BB962C8B-B14F-4D97-AF65-F5344CB8AC3E}">
        <p14:creationId xmlns:p14="http://schemas.microsoft.com/office/powerpoint/2010/main" val="571227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A36A-4DC8-D07F-C52D-0B1E4A148586}"/>
              </a:ext>
            </a:extLst>
          </p:cNvPr>
          <p:cNvSpPr>
            <a:spLocks noGrp="1"/>
          </p:cNvSpPr>
          <p:nvPr>
            <p:ph type="title"/>
          </p:nvPr>
        </p:nvSpPr>
        <p:spPr>
          <a:ln>
            <a:solidFill>
              <a:srgbClr val="00B0F0"/>
            </a:solidFill>
          </a:ln>
        </p:spPr>
        <p:txBody>
          <a:bodyPr>
            <a:normAutofit/>
          </a:bodyPr>
          <a:lstStyle/>
          <a:p>
            <a:r>
              <a:rPr lang="en-US" sz="3600" b="1" dirty="0"/>
              <a:t>Disclaimer</a:t>
            </a:r>
          </a:p>
        </p:txBody>
      </p:sp>
      <p:sp>
        <p:nvSpPr>
          <p:cNvPr id="3" name="Slide Number Placeholder 2">
            <a:extLst>
              <a:ext uri="{FF2B5EF4-FFF2-40B4-BE49-F238E27FC236}">
                <a16:creationId xmlns:a16="http://schemas.microsoft.com/office/drawing/2014/main" id="{16F8B527-575E-4836-6C91-62EC4E784330}"/>
              </a:ext>
            </a:extLst>
          </p:cNvPr>
          <p:cNvSpPr>
            <a:spLocks noGrp="1"/>
          </p:cNvSpPr>
          <p:nvPr>
            <p:ph type="sldNum" sz="quarter" idx="12"/>
          </p:nvPr>
        </p:nvSpPr>
        <p:spPr/>
        <p:txBody>
          <a:bodyPr>
            <a:normAutofit fontScale="85000" lnSpcReduction="20000"/>
          </a:bodyPr>
          <a:lstStyle/>
          <a:p>
            <a:fld id="{B6F15528-21DE-4FAA-801E-634DDDAF4B2B}" type="slidenum">
              <a:rPr lang="en-US" smtClean="0"/>
              <a:t>2</a:t>
            </a:fld>
            <a:endParaRPr lang="en-US"/>
          </a:p>
        </p:txBody>
      </p:sp>
      <p:sp>
        <p:nvSpPr>
          <p:cNvPr id="4" name="Content Placeholder 3">
            <a:extLst>
              <a:ext uri="{FF2B5EF4-FFF2-40B4-BE49-F238E27FC236}">
                <a16:creationId xmlns:a16="http://schemas.microsoft.com/office/drawing/2014/main" id="{F19EA20D-25DC-D48F-FAB7-A524641DF93D}"/>
              </a:ext>
            </a:extLst>
          </p:cNvPr>
          <p:cNvSpPr>
            <a:spLocks noGrp="1"/>
          </p:cNvSpPr>
          <p:nvPr>
            <p:ph sz="quarter" idx="1"/>
          </p:nvPr>
        </p:nvSpPr>
        <p:spPr>
          <a:ln>
            <a:solidFill>
              <a:srgbClr val="00B0F0"/>
            </a:solidFill>
          </a:ln>
        </p:spPr>
        <p:txBody>
          <a:bodyPr/>
          <a:lstStyle/>
          <a:p>
            <a:pPr marL="0" indent="0">
              <a:buNone/>
            </a:pPr>
            <a:r>
              <a:rPr lang="en-US" sz="3600" b="1" dirty="0"/>
              <a:t>Please take note that:</a:t>
            </a:r>
          </a:p>
          <a:p>
            <a:r>
              <a:rPr lang="en-US" sz="3600" b="1" dirty="0">
                <a:solidFill>
                  <a:srgbClr val="0000FF"/>
                </a:solidFill>
              </a:rPr>
              <a:t>All views expressed in this presentation are entirely those of the authors only. They do not necessarily represent those of CPEEL or University of Ibadan.</a:t>
            </a:r>
          </a:p>
          <a:p>
            <a:endParaRPr lang="en-US" sz="3600" b="1" dirty="0"/>
          </a:p>
          <a:p>
            <a:r>
              <a:rPr lang="en-US" sz="3600" b="1" dirty="0"/>
              <a:t>Thanks.</a:t>
            </a:r>
          </a:p>
          <a:p>
            <a:endParaRPr lang="en-US" dirty="0"/>
          </a:p>
        </p:txBody>
      </p:sp>
    </p:spTree>
    <p:extLst>
      <p:ext uri="{BB962C8B-B14F-4D97-AF65-F5344CB8AC3E}">
        <p14:creationId xmlns:p14="http://schemas.microsoft.com/office/powerpoint/2010/main" val="562501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xfrm>
            <a:off x="812799" y="223740"/>
            <a:ext cx="10871200" cy="990600"/>
          </a:xfrm>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3</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3556356109"/>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3257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xfrm>
            <a:off x="812799" y="223740"/>
            <a:ext cx="10871200" cy="990600"/>
          </a:xfrm>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4</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3840684152"/>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6874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1B3D4-55F2-DADE-CF68-835E0D8BF3A8}"/>
              </a:ext>
            </a:extLst>
          </p:cNvPr>
          <p:cNvSpPr>
            <a:spLocks noGrp="1"/>
          </p:cNvSpPr>
          <p:nvPr>
            <p:ph type="title"/>
          </p:nvPr>
        </p:nvSpPr>
        <p:spPr>
          <a:ln>
            <a:solidFill>
              <a:srgbClr val="00B0F0"/>
            </a:solidFill>
          </a:ln>
        </p:spPr>
        <p:txBody>
          <a:bodyPr>
            <a:normAutofit/>
          </a:bodyPr>
          <a:lstStyle/>
          <a:p>
            <a:r>
              <a:rPr lang="en-US" sz="3600" b="1" dirty="0"/>
              <a:t>Introduction and Motivation</a:t>
            </a:r>
            <a:endParaRPr lang="en-US" sz="3600" dirty="0"/>
          </a:p>
        </p:txBody>
      </p:sp>
      <p:sp>
        <p:nvSpPr>
          <p:cNvPr id="3" name="Slide Number Placeholder 2">
            <a:extLst>
              <a:ext uri="{FF2B5EF4-FFF2-40B4-BE49-F238E27FC236}">
                <a16:creationId xmlns:a16="http://schemas.microsoft.com/office/drawing/2014/main" id="{035AE4CE-EABE-FADB-ADB9-55EC539285E1}"/>
              </a:ext>
            </a:extLst>
          </p:cNvPr>
          <p:cNvSpPr>
            <a:spLocks noGrp="1"/>
          </p:cNvSpPr>
          <p:nvPr>
            <p:ph type="sldNum" sz="quarter" idx="12"/>
          </p:nvPr>
        </p:nvSpPr>
        <p:spPr/>
        <p:txBody>
          <a:bodyPr>
            <a:normAutofit fontScale="85000" lnSpcReduction="20000"/>
          </a:bodyPr>
          <a:lstStyle/>
          <a:p>
            <a:fld id="{B6F15528-21DE-4FAA-801E-634DDDAF4B2B}" type="slidenum">
              <a:rPr lang="en-US" smtClean="0"/>
              <a:t>5</a:t>
            </a:fld>
            <a:endParaRPr lang="en-US"/>
          </a:p>
        </p:txBody>
      </p:sp>
      <p:sp>
        <p:nvSpPr>
          <p:cNvPr id="4" name="Content Placeholder 3">
            <a:extLst>
              <a:ext uri="{FF2B5EF4-FFF2-40B4-BE49-F238E27FC236}">
                <a16:creationId xmlns:a16="http://schemas.microsoft.com/office/drawing/2014/main" id="{59510BE5-4589-5852-B44C-F0AF99E5C837}"/>
              </a:ext>
            </a:extLst>
          </p:cNvPr>
          <p:cNvSpPr>
            <a:spLocks noGrp="1"/>
          </p:cNvSpPr>
          <p:nvPr>
            <p:ph sz="quarter" idx="1"/>
          </p:nvPr>
        </p:nvSpPr>
        <p:spPr>
          <a:xfrm>
            <a:off x="816864" y="1600199"/>
            <a:ext cx="10871200" cy="5151329"/>
          </a:xfrm>
          <a:ln>
            <a:solidFill>
              <a:srgbClr val="00B0F0"/>
            </a:solidFill>
          </a:ln>
        </p:spPr>
        <p:txBody>
          <a:bodyPr>
            <a:normAutofit fontScale="85000" lnSpcReduction="10000"/>
          </a:bodyPr>
          <a:lstStyle/>
          <a:p>
            <a:r>
              <a:rPr lang="en-US" sz="2800" dirty="0">
                <a:cs typeface="Times New Roman" panose="02020603050405020304" pitchFamily="18" charset="0"/>
              </a:rPr>
              <a:t>Biofuels promotion is critical in Nigeria’s energy mix &amp; receiving global attention</a:t>
            </a:r>
          </a:p>
          <a:p>
            <a:endParaRPr lang="en-US" sz="2800" dirty="0">
              <a:cs typeface="Times New Roman" panose="02020603050405020304" pitchFamily="18" charset="0"/>
            </a:endParaRPr>
          </a:p>
          <a:p>
            <a:r>
              <a:rPr lang="en-US" sz="2800" dirty="0">
                <a:cs typeface="Times New Roman" panose="02020603050405020304" pitchFamily="18" charset="0"/>
              </a:rPr>
              <a:t>They contribute to </a:t>
            </a:r>
            <a:r>
              <a:rPr lang="en-US" sz="2800" b="1" dirty="0">
                <a:cs typeface="Times New Roman" panose="02020603050405020304" pitchFamily="18" charset="0"/>
              </a:rPr>
              <a:t>climate protection</a:t>
            </a:r>
            <a:r>
              <a:rPr lang="en-US" sz="2800" dirty="0">
                <a:cs typeface="Times New Roman" panose="02020603050405020304" pitchFamily="18" charset="0"/>
              </a:rPr>
              <a:t> through the reduction of greenhouse gas (GHG) emissions and reduce dependency on fossil fuels and, also reduce oil price volatility</a:t>
            </a:r>
          </a:p>
          <a:p>
            <a:endParaRPr lang="en-US" sz="2800" dirty="0">
              <a:cs typeface="Times New Roman" panose="02020603050405020304" pitchFamily="18" charset="0"/>
            </a:endParaRPr>
          </a:p>
          <a:p>
            <a:r>
              <a:rPr lang="en-US" sz="2800" dirty="0">
                <a:cs typeface="Times New Roman" panose="02020603050405020304" pitchFamily="18" charset="0"/>
              </a:rPr>
              <a:t>Also, they</a:t>
            </a:r>
            <a:r>
              <a:rPr lang="en-US" sz="2800" b="1" dirty="0">
                <a:cs typeface="Times New Roman" panose="02020603050405020304" pitchFamily="18" charset="0"/>
              </a:rPr>
              <a:t> enhance  </a:t>
            </a:r>
            <a:r>
              <a:rPr lang="en-US" sz="2800" dirty="0">
                <a:cs typeface="Times New Roman" panose="02020603050405020304" pitchFamily="18" charset="0"/>
              </a:rPr>
              <a:t>the </a:t>
            </a:r>
            <a:r>
              <a:rPr lang="en-US" sz="2800" b="1" dirty="0">
                <a:cs typeface="Times New Roman" panose="02020603050405020304" pitchFamily="18" charset="0"/>
              </a:rPr>
              <a:t>security of energy supply</a:t>
            </a:r>
          </a:p>
          <a:p>
            <a:endParaRPr lang="en-US" sz="2800" b="1" dirty="0">
              <a:cs typeface="Times New Roman" panose="02020603050405020304" pitchFamily="18" charset="0"/>
            </a:endParaRPr>
          </a:p>
          <a:p>
            <a:r>
              <a:rPr lang="en-US" sz="2800" dirty="0">
                <a:cs typeface="Times New Roman" panose="02020603050405020304" pitchFamily="18" charset="0"/>
              </a:rPr>
              <a:t>Hence biofuels policy seek to promote renewable policy in most countries, to augment the Oil &amp; Gas, and Power Sectors ever increasing energy demand and Nigeria is no exception</a:t>
            </a:r>
          </a:p>
          <a:p>
            <a:endParaRPr lang="en-US" sz="2800" dirty="0">
              <a:cs typeface="Times New Roman" panose="02020603050405020304" pitchFamily="18" charset="0"/>
            </a:endParaRPr>
          </a:p>
          <a:p>
            <a:r>
              <a:rPr lang="en-US" sz="2800" dirty="0">
                <a:cs typeface="Times New Roman" panose="02020603050405020304" pitchFamily="18" charset="0"/>
              </a:rPr>
              <a:t>This necessitated the enactment of the Nigerian Biofuel Policy and Incentives (2007)</a:t>
            </a:r>
          </a:p>
          <a:p>
            <a:endParaRPr lang="en-US" sz="2800" dirty="0">
              <a:cs typeface="Times New Roman" panose="02020603050405020304" pitchFamily="18" charset="0"/>
            </a:endParaRPr>
          </a:p>
          <a:p>
            <a:endParaRPr lang="en-US" sz="2800" dirty="0"/>
          </a:p>
        </p:txBody>
      </p:sp>
    </p:spTree>
    <p:extLst>
      <p:ext uri="{BB962C8B-B14F-4D97-AF65-F5344CB8AC3E}">
        <p14:creationId xmlns:p14="http://schemas.microsoft.com/office/powerpoint/2010/main" val="3984535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7B83-CF99-5402-1380-654C60B018AE}"/>
              </a:ext>
            </a:extLst>
          </p:cNvPr>
          <p:cNvSpPr>
            <a:spLocks noGrp="1"/>
          </p:cNvSpPr>
          <p:nvPr>
            <p:ph type="title"/>
          </p:nvPr>
        </p:nvSpPr>
        <p:spPr>
          <a:ln>
            <a:solidFill>
              <a:srgbClr val="00B0F0"/>
            </a:solidFill>
          </a:ln>
        </p:spPr>
        <p:txBody>
          <a:bodyPr>
            <a:normAutofit/>
          </a:bodyPr>
          <a:lstStyle/>
          <a:p>
            <a:r>
              <a:rPr lang="en-US" sz="3600" b="1" dirty="0"/>
              <a:t>Introduction and Motivation</a:t>
            </a:r>
            <a:endParaRPr lang="en-US" sz="3600" dirty="0"/>
          </a:p>
        </p:txBody>
      </p:sp>
      <p:sp>
        <p:nvSpPr>
          <p:cNvPr id="3" name="Slide Number Placeholder 2">
            <a:extLst>
              <a:ext uri="{FF2B5EF4-FFF2-40B4-BE49-F238E27FC236}">
                <a16:creationId xmlns:a16="http://schemas.microsoft.com/office/drawing/2014/main" id="{70112193-F132-BF67-4096-0610AF413A0B}"/>
              </a:ext>
            </a:extLst>
          </p:cNvPr>
          <p:cNvSpPr>
            <a:spLocks noGrp="1"/>
          </p:cNvSpPr>
          <p:nvPr>
            <p:ph type="sldNum" sz="quarter" idx="12"/>
          </p:nvPr>
        </p:nvSpPr>
        <p:spPr/>
        <p:txBody>
          <a:bodyPr>
            <a:normAutofit fontScale="85000" lnSpcReduction="20000"/>
          </a:bodyPr>
          <a:lstStyle/>
          <a:p>
            <a:fld id="{B6F15528-21DE-4FAA-801E-634DDDAF4B2B}" type="slidenum">
              <a:rPr lang="en-US" smtClean="0"/>
              <a:t>6</a:t>
            </a:fld>
            <a:endParaRPr lang="en-US"/>
          </a:p>
        </p:txBody>
      </p:sp>
      <p:sp>
        <p:nvSpPr>
          <p:cNvPr id="4" name="Content Placeholder 3">
            <a:extLst>
              <a:ext uri="{FF2B5EF4-FFF2-40B4-BE49-F238E27FC236}">
                <a16:creationId xmlns:a16="http://schemas.microsoft.com/office/drawing/2014/main" id="{F589A930-AD62-C1A8-FD8B-ED523BD9FF88}"/>
              </a:ext>
            </a:extLst>
          </p:cNvPr>
          <p:cNvSpPr>
            <a:spLocks noGrp="1"/>
          </p:cNvSpPr>
          <p:nvPr>
            <p:ph sz="quarter" idx="1"/>
          </p:nvPr>
        </p:nvSpPr>
        <p:spPr>
          <a:xfrm>
            <a:off x="816864" y="1600199"/>
            <a:ext cx="10871200" cy="5163855"/>
          </a:xfrm>
          <a:ln>
            <a:solidFill>
              <a:srgbClr val="00B0F0"/>
            </a:solidFill>
          </a:ln>
        </p:spPr>
        <p:txBody>
          <a:bodyPr>
            <a:normAutofit lnSpcReduction="10000"/>
          </a:bodyPr>
          <a:lstStyle/>
          <a:p>
            <a:r>
              <a:rPr lang="en-US" sz="2500" dirty="0">
                <a:cs typeface="Times New Roman" panose="02020603050405020304" pitchFamily="18" charset="0"/>
              </a:rPr>
              <a:t>The Policy Initiative had set a bioethanol target of 1.27 billion liters per year to achieve a blend of 10% Ethanol (E-10) in gasoline by 2010 using cassava and sugar cane as main feedstocks</a:t>
            </a:r>
          </a:p>
          <a:p>
            <a:endParaRPr lang="en-US" sz="2500" dirty="0">
              <a:cs typeface="Times New Roman" panose="02020603050405020304" pitchFamily="18" charset="0"/>
            </a:endParaRPr>
          </a:p>
          <a:p>
            <a:r>
              <a:rPr lang="en-US" sz="2500" dirty="0">
                <a:cs typeface="Times New Roman" panose="02020603050405020304" pitchFamily="18" charset="0"/>
              </a:rPr>
              <a:t>Several studies abound in the literature on biofuels (e.g. </a:t>
            </a:r>
            <a:r>
              <a:rPr lang="en-US" sz="2500" dirty="0" err="1">
                <a:cs typeface="Times New Roman" panose="02020603050405020304" pitchFamily="18" charset="0"/>
              </a:rPr>
              <a:t>Taheripour</a:t>
            </a:r>
            <a:r>
              <a:rPr lang="en-US" sz="2500" dirty="0">
                <a:cs typeface="Times New Roman" panose="02020603050405020304" pitchFamily="18" charset="0"/>
              </a:rPr>
              <a:t> et. al., (2007); </a:t>
            </a:r>
            <a:r>
              <a:rPr lang="en-US" sz="2500" dirty="0" err="1">
                <a:cs typeface="Times New Roman" panose="02020603050405020304" pitchFamily="18" charset="0"/>
              </a:rPr>
              <a:t>Padella</a:t>
            </a:r>
            <a:r>
              <a:rPr lang="en-US" sz="2500" dirty="0">
                <a:cs typeface="Times New Roman" panose="02020603050405020304" pitchFamily="18" charset="0"/>
              </a:rPr>
              <a:t> M et. al., (2012; Arndt C. et. al., (2008), Hertel, Tyner, and </a:t>
            </a:r>
            <a:r>
              <a:rPr lang="en-US" sz="2500" dirty="0" err="1">
                <a:cs typeface="Times New Roman" panose="02020603050405020304" pitchFamily="18" charset="0"/>
              </a:rPr>
              <a:t>Birur</a:t>
            </a:r>
            <a:r>
              <a:rPr lang="en-US" sz="2500" dirty="0">
                <a:cs typeface="Times New Roman" panose="02020603050405020304" pitchFamily="18" charset="0"/>
              </a:rPr>
              <a:t> (2010) but none has so addressed the economy-wide impacts of biofuels promotion </a:t>
            </a:r>
            <a:r>
              <a:rPr lang="en-US" sz="2500">
                <a:cs typeface="Times New Roman" panose="02020603050405020304" pitchFamily="18" charset="0"/>
              </a:rPr>
              <a:t>and its environmental </a:t>
            </a:r>
            <a:r>
              <a:rPr lang="en-US" sz="2500" dirty="0">
                <a:cs typeface="Times New Roman" panose="02020603050405020304" pitchFamily="18" charset="0"/>
              </a:rPr>
              <a:t>impacts on Nigeria’s economy</a:t>
            </a:r>
          </a:p>
          <a:p>
            <a:endParaRPr lang="en-US" sz="2500" dirty="0">
              <a:cs typeface="Times New Roman" panose="02020603050405020304" pitchFamily="18" charset="0"/>
            </a:endParaRPr>
          </a:p>
          <a:p>
            <a:r>
              <a:rPr lang="en-US" sz="2500" dirty="0">
                <a:cs typeface="Times New Roman" panose="02020603050405020304" pitchFamily="18" charset="0"/>
              </a:rPr>
              <a:t>This study seeks to fill this knowledge gap using a dynamic tool like the CGE Model to examine the economy-wide and sector-level implications of the biofuel policy and promotion for plausible policy decision-making in a developing economy like Nigeria.</a:t>
            </a:r>
          </a:p>
          <a:p>
            <a:endParaRPr lang="en-US" sz="2500" dirty="0"/>
          </a:p>
        </p:txBody>
      </p:sp>
    </p:spTree>
    <p:extLst>
      <p:ext uri="{BB962C8B-B14F-4D97-AF65-F5344CB8AC3E}">
        <p14:creationId xmlns:p14="http://schemas.microsoft.com/office/powerpoint/2010/main" val="1528358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1078-9ACC-22CA-174B-4A3F70986F0D}"/>
              </a:ext>
            </a:extLst>
          </p:cNvPr>
          <p:cNvSpPr>
            <a:spLocks noGrp="1"/>
          </p:cNvSpPr>
          <p:nvPr>
            <p:ph type="title"/>
          </p:nvPr>
        </p:nvSpPr>
        <p:spPr>
          <a:ln>
            <a:solidFill>
              <a:srgbClr val="00B0F0"/>
            </a:solidFill>
          </a:ln>
        </p:spPr>
        <p:txBody>
          <a:bodyPr>
            <a:normAutofit/>
          </a:bodyPr>
          <a:lstStyle/>
          <a:p>
            <a:r>
              <a:rPr lang="en-US" sz="3600" b="1" dirty="0"/>
              <a:t>Motivation</a:t>
            </a:r>
          </a:p>
        </p:txBody>
      </p:sp>
      <p:sp>
        <p:nvSpPr>
          <p:cNvPr id="3" name="Slide Number Placeholder 2">
            <a:extLst>
              <a:ext uri="{FF2B5EF4-FFF2-40B4-BE49-F238E27FC236}">
                <a16:creationId xmlns:a16="http://schemas.microsoft.com/office/drawing/2014/main" id="{DE3836BE-E4FC-A4A4-9410-4649774E1843}"/>
              </a:ext>
            </a:extLst>
          </p:cNvPr>
          <p:cNvSpPr>
            <a:spLocks noGrp="1"/>
          </p:cNvSpPr>
          <p:nvPr>
            <p:ph type="sldNum" sz="quarter" idx="12"/>
          </p:nvPr>
        </p:nvSpPr>
        <p:spPr/>
        <p:txBody>
          <a:bodyPr>
            <a:normAutofit fontScale="85000" lnSpcReduction="20000"/>
          </a:bodyPr>
          <a:lstStyle/>
          <a:p>
            <a:fld id="{B6F15528-21DE-4FAA-801E-634DDDAF4B2B}" type="slidenum">
              <a:rPr lang="en-US" smtClean="0"/>
              <a:t>7</a:t>
            </a:fld>
            <a:endParaRPr lang="en-US"/>
          </a:p>
        </p:txBody>
      </p:sp>
      <p:sp>
        <p:nvSpPr>
          <p:cNvPr id="4" name="Content Placeholder 3">
            <a:extLst>
              <a:ext uri="{FF2B5EF4-FFF2-40B4-BE49-F238E27FC236}">
                <a16:creationId xmlns:a16="http://schemas.microsoft.com/office/drawing/2014/main" id="{20466DED-CEF8-39C2-BA87-6B091C772E45}"/>
              </a:ext>
            </a:extLst>
          </p:cNvPr>
          <p:cNvSpPr>
            <a:spLocks noGrp="1"/>
          </p:cNvSpPr>
          <p:nvPr>
            <p:ph sz="quarter" idx="1"/>
          </p:nvPr>
        </p:nvSpPr>
        <p:spPr>
          <a:xfrm>
            <a:off x="816864" y="1601202"/>
            <a:ext cx="10871200" cy="5220222"/>
          </a:xfrm>
          <a:ln>
            <a:solidFill>
              <a:srgbClr val="00B0F0"/>
            </a:solidFill>
          </a:ln>
        </p:spPr>
        <p:txBody>
          <a:bodyPr>
            <a:normAutofit fontScale="85000" lnSpcReduction="20000"/>
          </a:bodyPr>
          <a:lstStyle/>
          <a:p>
            <a:r>
              <a:rPr lang="en-US" dirty="0"/>
              <a:t>The recursive-dynamic features make it easily amenable to modify the standard GTAP model to accommodate renewable energy (biofuel) policy analysis</a:t>
            </a:r>
          </a:p>
          <a:p>
            <a:endParaRPr lang="en-US" dirty="0"/>
          </a:p>
          <a:p>
            <a:r>
              <a:rPr lang="en-US" dirty="0"/>
              <a:t>GEMPACK employs a constant difference of elasticities (CDE) demand system which allow for the introduction of own-price and income elasticities</a:t>
            </a:r>
          </a:p>
          <a:p>
            <a:endParaRPr lang="en-US" dirty="0"/>
          </a:p>
          <a:p>
            <a:r>
              <a:rPr lang="en-US" dirty="0"/>
              <a:t>Flexibility inherent in the core GTAP data base to accommodate several extensions (e.g. GTAP-E, GTAP-BIO, GTAP-POWER, GTAP-AEZ) to analyze climate change mitigation / GHG emissions, energy policies, and land use</a:t>
            </a:r>
          </a:p>
          <a:p>
            <a:endParaRPr lang="en-US" dirty="0"/>
          </a:p>
          <a:p>
            <a:r>
              <a:rPr lang="en-US" dirty="0"/>
              <a:t>Interdependencies amongst economic sectors, economic agents, and economic markets are easily captured</a:t>
            </a:r>
          </a:p>
          <a:p>
            <a:endParaRPr lang="en-US" dirty="0"/>
          </a:p>
          <a:p>
            <a:r>
              <a:rPr lang="en-US" dirty="0"/>
              <a:t>Novel research on Nigeria’s Biofuel Policy (2007)</a:t>
            </a:r>
          </a:p>
          <a:p>
            <a:endParaRPr lang="en-US" dirty="0"/>
          </a:p>
          <a:p>
            <a:endParaRPr lang="en-US" dirty="0"/>
          </a:p>
        </p:txBody>
      </p:sp>
    </p:spTree>
    <p:extLst>
      <p:ext uri="{BB962C8B-B14F-4D97-AF65-F5344CB8AC3E}">
        <p14:creationId xmlns:p14="http://schemas.microsoft.com/office/powerpoint/2010/main" val="59591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81CFD-DB82-9877-605F-820C8621FF74}"/>
              </a:ext>
            </a:extLst>
          </p:cNvPr>
          <p:cNvSpPr>
            <a:spLocks noGrp="1"/>
          </p:cNvSpPr>
          <p:nvPr>
            <p:ph type="title"/>
          </p:nvPr>
        </p:nvSpPr>
        <p:spPr>
          <a:ln>
            <a:solidFill>
              <a:schemeClr val="accent1"/>
            </a:solidFill>
          </a:ln>
        </p:spPr>
        <p:txBody>
          <a:bodyPr>
            <a:normAutofit/>
          </a:bodyPr>
          <a:lstStyle/>
          <a:p>
            <a:r>
              <a:rPr lang="en-US" sz="3600" b="1" dirty="0"/>
              <a:t>Motivation</a:t>
            </a:r>
            <a:endParaRPr lang="en-US" sz="3600" dirty="0"/>
          </a:p>
        </p:txBody>
      </p:sp>
      <p:sp>
        <p:nvSpPr>
          <p:cNvPr id="3" name="Slide Number Placeholder 2">
            <a:extLst>
              <a:ext uri="{FF2B5EF4-FFF2-40B4-BE49-F238E27FC236}">
                <a16:creationId xmlns:a16="http://schemas.microsoft.com/office/drawing/2014/main" id="{2E11E150-65F4-0DCC-C301-4A4CA92BB9A3}"/>
              </a:ext>
            </a:extLst>
          </p:cNvPr>
          <p:cNvSpPr>
            <a:spLocks noGrp="1"/>
          </p:cNvSpPr>
          <p:nvPr>
            <p:ph type="sldNum" sz="quarter" idx="12"/>
          </p:nvPr>
        </p:nvSpPr>
        <p:spPr/>
        <p:txBody>
          <a:bodyPr>
            <a:normAutofit fontScale="85000" lnSpcReduction="20000"/>
          </a:bodyPr>
          <a:lstStyle/>
          <a:p>
            <a:fld id="{B6F15528-21DE-4FAA-801E-634DDDAF4B2B}" type="slidenum">
              <a:rPr lang="en-US" smtClean="0"/>
              <a:t>8</a:t>
            </a:fld>
            <a:endParaRPr lang="en-US"/>
          </a:p>
        </p:txBody>
      </p:sp>
      <p:sp>
        <p:nvSpPr>
          <p:cNvPr id="4" name="Content Placeholder 3">
            <a:extLst>
              <a:ext uri="{FF2B5EF4-FFF2-40B4-BE49-F238E27FC236}">
                <a16:creationId xmlns:a16="http://schemas.microsoft.com/office/drawing/2014/main" id="{81CB56C8-11AD-146D-67C6-9C35968D26D8}"/>
              </a:ext>
            </a:extLst>
          </p:cNvPr>
          <p:cNvSpPr>
            <a:spLocks noGrp="1"/>
          </p:cNvSpPr>
          <p:nvPr>
            <p:ph sz="quarter" idx="1"/>
          </p:nvPr>
        </p:nvSpPr>
        <p:spPr>
          <a:xfrm>
            <a:off x="816864" y="1600200"/>
            <a:ext cx="10871200" cy="5029200"/>
          </a:xfrm>
          <a:ln>
            <a:solidFill>
              <a:schemeClr val="accent1"/>
            </a:solidFill>
          </a:ln>
        </p:spPr>
        <p:txBody>
          <a:bodyPr>
            <a:normAutofit lnSpcReduction="10000"/>
          </a:bodyPr>
          <a:lstStyle/>
          <a:p>
            <a:pPr marL="0" indent="0">
              <a:buNone/>
            </a:pPr>
            <a:r>
              <a:rPr lang="en-US" b="1" dirty="0">
                <a:solidFill>
                  <a:schemeClr val="accent6"/>
                </a:solidFill>
              </a:rPr>
              <a:t>Main Objective</a:t>
            </a:r>
          </a:p>
          <a:p>
            <a:r>
              <a:rPr lang="en-US" dirty="0"/>
              <a:t>To investigate the economic and environmental impacts of biofuel promotion in Nigeria focusing on impacts of biofuel policy on indirect land use changes and GHG emissions</a:t>
            </a:r>
          </a:p>
          <a:p>
            <a:endParaRPr lang="en-US" dirty="0"/>
          </a:p>
          <a:p>
            <a:pPr marL="0" indent="0">
              <a:buNone/>
            </a:pPr>
            <a:r>
              <a:rPr lang="en-US" b="1" dirty="0">
                <a:solidFill>
                  <a:schemeClr val="accent6"/>
                </a:solidFill>
              </a:rPr>
              <a:t>Specific Objectives</a:t>
            </a:r>
          </a:p>
          <a:p>
            <a:r>
              <a:rPr lang="en-US" dirty="0"/>
              <a:t>To examine the net effect of biofuel promotion on household real income</a:t>
            </a:r>
          </a:p>
          <a:p>
            <a:r>
              <a:rPr lang="en-US" dirty="0"/>
              <a:t>To examine the net effect of biofuel promotion on GHG emissions; and</a:t>
            </a:r>
          </a:p>
          <a:p>
            <a:r>
              <a:rPr lang="en-US" dirty="0"/>
              <a:t>To assess the effect of biofuel promotion on the forest sub-sector</a:t>
            </a:r>
          </a:p>
        </p:txBody>
      </p:sp>
    </p:spTree>
    <p:extLst>
      <p:ext uri="{BB962C8B-B14F-4D97-AF65-F5344CB8AC3E}">
        <p14:creationId xmlns:p14="http://schemas.microsoft.com/office/powerpoint/2010/main" val="244942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9</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560847605"/>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4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0C33-FEFA-FA8E-ADC4-F96DDE990D81}"/>
              </a:ext>
            </a:extLst>
          </p:cNvPr>
          <p:cNvSpPr>
            <a:spLocks noGrp="1"/>
          </p:cNvSpPr>
          <p:nvPr>
            <p:ph type="title"/>
          </p:nvPr>
        </p:nvSpPr>
        <p:spPr>
          <a:ln>
            <a:solidFill>
              <a:srgbClr val="00B0F0"/>
            </a:solidFill>
          </a:ln>
        </p:spPr>
        <p:txBody>
          <a:bodyPr>
            <a:normAutofit/>
          </a:bodyPr>
          <a:lstStyle/>
          <a:p>
            <a:r>
              <a:rPr lang="en-US" sz="3600" b="1" dirty="0"/>
              <a:t>RD-GTAP Model Overview</a:t>
            </a:r>
          </a:p>
        </p:txBody>
      </p:sp>
      <p:sp>
        <p:nvSpPr>
          <p:cNvPr id="3" name="Slide Number Placeholder 2">
            <a:extLst>
              <a:ext uri="{FF2B5EF4-FFF2-40B4-BE49-F238E27FC236}">
                <a16:creationId xmlns:a16="http://schemas.microsoft.com/office/drawing/2014/main" id="{05557DA1-A78A-E17D-23DF-BC08253A3B7D}"/>
              </a:ext>
            </a:extLst>
          </p:cNvPr>
          <p:cNvSpPr>
            <a:spLocks noGrp="1"/>
          </p:cNvSpPr>
          <p:nvPr>
            <p:ph type="sldNum" sz="quarter" idx="12"/>
          </p:nvPr>
        </p:nvSpPr>
        <p:spPr/>
        <p:txBody>
          <a:bodyPr>
            <a:normAutofit fontScale="85000" lnSpcReduction="20000"/>
          </a:bodyPr>
          <a:lstStyle/>
          <a:p>
            <a:fld id="{B6F15528-21DE-4FAA-801E-634DDDAF4B2B}" type="slidenum">
              <a:rPr lang="en-US" smtClean="0"/>
              <a:t>10</a:t>
            </a:fld>
            <a:endParaRPr lang="en-US"/>
          </a:p>
        </p:txBody>
      </p:sp>
      <p:sp>
        <p:nvSpPr>
          <p:cNvPr id="4" name="Content Placeholder 3">
            <a:extLst>
              <a:ext uri="{FF2B5EF4-FFF2-40B4-BE49-F238E27FC236}">
                <a16:creationId xmlns:a16="http://schemas.microsoft.com/office/drawing/2014/main" id="{1D884544-4B27-AF4F-5D95-FF5836D1AB54}"/>
              </a:ext>
            </a:extLst>
          </p:cNvPr>
          <p:cNvSpPr>
            <a:spLocks noGrp="1"/>
          </p:cNvSpPr>
          <p:nvPr>
            <p:ph sz="quarter" idx="1"/>
          </p:nvPr>
        </p:nvSpPr>
        <p:spPr>
          <a:xfrm>
            <a:off x="816864" y="1600200"/>
            <a:ext cx="11106912" cy="5257800"/>
          </a:xfrm>
          <a:ln>
            <a:solidFill>
              <a:srgbClr val="00B0F0"/>
            </a:solidFill>
          </a:ln>
        </p:spPr>
        <p:txBody>
          <a:bodyPr>
            <a:normAutofit fontScale="62500" lnSpcReduction="20000"/>
          </a:bodyPr>
          <a:lstStyle/>
          <a:p>
            <a:r>
              <a:rPr lang="en-US" dirty="0"/>
              <a:t>Adoption of year-on-year </a:t>
            </a:r>
            <a:r>
              <a:rPr lang="en-US" b="1" dirty="0"/>
              <a:t>capital accumulation </a:t>
            </a:r>
            <a:r>
              <a:rPr lang="en-US" dirty="0"/>
              <a:t> leveraging</a:t>
            </a:r>
            <a:r>
              <a:rPr lang="en-US" b="1" dirty="0"/>
              <a:t> </a:t>
            </a:r>
            <a:r>
              <a:rPr lang="en-US" dirty="0"/>
              <a:t>Aguiar et al., (2020)</a:t>
            </a:r>
          </a:p>
          <a:p>
            <a:endParaRPr lang="en-US" dirty="0"/>
          </a:p>
          <a:p>
            <a:endParaRPr lang="en-US" dirty="0"/>
          </a:p>
          <a:p>
            <a:endParaRPr lang="en-US" dirty="0"/>
          </a:p>
          <a:p>
            <a:r>
              <a:rPr lang="en-US" dirty="0"/>
              <a:t>RD Model based on sequence of time-based comparative static equilibria </a:t>
            </a:r>
          </a:p>
          <a:p>
            <a:endParaRPr lang="en-US" dirty="0"/>
          </a:p>
          <a:p>
            <a:r>
              <a:rPr lang="en-US" dirty="0"/>
              <a:t>Endogenous capital accumulation will drive growth in capital stock (investment &amp; capital flow relation usually has a 1-year gestation lag) </a:t>
            </a:r>
          </a:p>
          <a:p>
            <a:endParaRPr lang="en-US" dirty="0"/>
          </a:p>
          <a:p>
            <a:r>
              <a:rPr lang="en-US" dirty="0"/>
              <a:t>In static GTAP model, end of period capital stock is determined by the capital accumulation function, where:  </a:t>
            </a:r>
          </a:p>
          <a:p>
            <a:endParaRPr lang="en-US" dirty="0"/>
          </a:p>
          <a:p>
            <a:r>
              <a:rPr lang="en-US" dirty="0"/>
              <a:t>The beginning period capital stock (kb) does not change as the aggregate capital supply/endowment  (</a:t>
            </a:r>
            <a:r>
              <a:rPr lang="en-US" dirty="0" err="1"/>
              <a:t>qe</a:t>
            </a:r>
            <a:r>
              <a:rPr lang="en-US" dirty="0"/>
              <a:t>(‘</a:t>
            </a:r>
            <a:r>
              <a:rPr lang="en-US" dirty="0" err="1"/>
              <a:t>capital”,r</a:t>
            </a:r>
            <a:r>
              <a:rPr lang="en-US" dirty="0"/>
              <a:t>) is fixed</a:t>
            </a:r>
          </a:p>
          <a:p>
            <a:endParaRPr lang="en-US" dirty="0"/>
          </a:p>
          <a:p>
            <a:r>
              <a:rPr lang="en-US" dirty="0"/>
              <a:t>Hence, the need to add dynamic equation linking net investment changes within the year to year on year growth in </a:t>
            </a:r>
            <a:r>
              <a:rPr lang="en-US" dirty="0" err="1"/>
              <a:t>qe</a:t>
            </a:r>
            <a:r>
              <a:rPr lang="en-US" dirty="0"/>
              <a:t>(“</a:t>
            </a:r>
            <a:r>
              <a:rPr lang="en-US" dirty="0" err="1"/>
              <a:t>capital”,r</a:t>
            </a:r>
            <a:r>
              <a:rPr lang="en-US" dirty="0"/>
              <a:t>) and kb.</a:t>
            </a:r>
          </a:p>
          <a:p>
            <a:endParaRPr lang="en-US" dirty="0"/>
          </a:p>
        </p:txBody>
      </p:sp>
      <p:sp>
        <p:nvSpPr>
          <p:cNvPr id="5" name="TextBox 1">
            <a:extLst>
              <a:ext uri="{FF2B5EF4-FFF2-40B4-BE49-F238E27FC236}">
                <a16:creationId xmlns:a16="http://schemas.microsoft.com/office/drawing/2014/main" id="{5C1C435A-34D2-4E4F-C33D-79DCBB57ED8C}"/>
              </a:ext>
            </a:extLst>
          </p:cNvPr>
          <p:cNvSpPr txBox="1"/>
          <p:nvPr/>
        </p:nvSpPr>
        <p:spPr>
          <a:xfrm>
            <a:off x="1644396" y="1762760"/>
            <a:ext cx="1710405" cy="535596"/>
          </a:xfrm>
          <a:prstGeom prst="rect">
            <a:avLst/>
          </a:prstGeom>
          <a:noFill/>
        </p:spPr>
        <p:txBody>
          <a:bodyPr wrap="none" lIns="0" tIns="0" rIns="0" rtlCol="0">
            <a:spAutoFit/>
          </a:bodyPr>
          <a:lstStyle/>
          <a:p>
            <a:pPr>
              <a:lnSpc>
                <a:spcPts val="4400"/>
              </a:lnSpc>
              <a:tabLst/>
            </a:pPr>
            <a:r>
              <a:rPr lang="en-US" altLang="zh-CN" i="1" dirty="0">
                <a:solidFill>
                  <a:srgbClr val="000000"/>
                </a:solidFill>
                <a:latin typeface="Times New Roman" pitchFamily="18" charset="0"/>
                <a:cs typeface="Times New Roman" pitchFamily="18" charset="0"/>
              </a:rPr>
              <a:t>K</a:t>
            </a:r>
            <a:r>
              <a:rPr lang="en-US" altLang="zh-CN" sz="1100" i="1" dirty="0">
                <a:solidFill>
                  <a:srgbClr val="000000"/>
                </a:solidFill>
                <a:latin typeface="Times New Roman" pitchFamily="18" charset="0"/>
                <a:cs typeface="Times New Roman" pitchFamily="18" charset="0"/>
              </a:rPr>
              <a:t>t</a:t>
            </a:r>
            <a:r>
              <a:rPr lang="en-US" altLang="zh-CN" sz="1100" dirty="0">
                <a:solidFill>
                  <a:srgbClr val="000000"/>
                </a:solidFill>
                <a:latin typeface="Symbol" pitchFamily="18" charset="0"/>
                <a:cs typeface="Symbol" pitchFamily="18" charset="0"/>
              </a:rPr>
              <a:t></a:t>
            </a:r>
            <a:r>
              <a:rPr lang="en-US" altLang="zh-CN" sz="1100" dirty="0">
                <a:solidFill>
                  <a:srgbClr val="000000"/>
                </a:solidFill>
                <a:latin typeface="Times New Roman" pitchFamily="18" charset="0"/>
                <a:cs typeface="Times New Roman" pitchFamily="18" charset="0"/>
              </a:rPr>
              <a:t>1</a:t>
            </a:r>
            <a:r>
              <a:rPr lang="en-US" altLang="zh-CN" dirty="0">
                <a:latin typeface="Times New Roman" pitchFamily="18" charset="0"/>
                <a:cs typeface="Times New Roman" pitchFamily="18" charset="0"/>
              </a:rPr>
              <a:t> </a:t>
            </a:r>
            <a:r>
              <a:rPr lang="en-US" altLang="zh-CN" dirty="0">
                <a:solidFill>
                  <a:srgbClr val="000000"/>
                </a:solidFill>
                <a:latin typeface="Symbol" pitchFamily="18" charset="0"/>
                <a:cs typeface="Symbol" pitchFamily="18" charset="0"/>
              </a:rPr>
              <a:t></a:t>
            </a:r>
            <a:r>
              <a:rPr lang="en-US" altLang="zh-CN" sz="2400" dirty="0">
                <a:solidFill>
                  <a:srgbClr val="000000"/>
                </a:solidFill>
                <a:latin typeface="Symbol" pitchFamily="18" charset="0"/>
                <a:cs typeface="Symbol" pitchFamily="18" charset="0"/>
              </a:rPr>
              <a:t></a:t>
            </a:r>
            <a:r>
              <a:rPr lang="en-US" altLang="zh-CN" dirty="0">
                <a:solidFill>
                  <a:srgbClr val="000000"/>
                </a:solidFill>
                <a:latin typeface="Times New Roman" pitchFamily="18" charset="0"/>
                <a:cs typeface="Times New Roman" pitchFamily="18" charset="0"/>
              </a:rPr>
              <a:t>1</a:t>
            </a:r>
            <a:r>
              <a:rPr lang="en-US" altLang="zh-CN" dirty="0">
                <a:solidFill>
                  <a:srgbClr val="000000"/>
                </a:solidFill>
                <a:latin typeface="Symbol" pitchFamily="18" charset="0"/>
                <a:cs typeface="Symbol" pitchFamily="18" charset="0"/>
              </a:rPr>
              <a:t></a:t>
            </a:r>
            <a:r>
              <a:rPr lang="en-US" altLang="zh-CN" sz="2000" dirty="0">
                <a:solidFill>
                  <a:srgbClr val="000000"/>
                </a:solidFill>
                <a:latin typeface="Symbol" pitchFamily="18" charset="0"/>
                <a:cs typeface="Symbol" pitchFamily="18" charset="0"/>
              </a:rPr>
              <a:t></a:t>
            </a:r>
            <a:r>
              <a:rPr lang="en-US" altLang="zh-CN" sz="2400" dirty="0">
                <a:solidFill>
                  <a:srgbClr val="000000"/>
                </a:solidFill>
                <a:latin typeface="Symbol" pitchFamily="18" charset="0"/>
                <a:cs typeface="Symbol" pitchFamily="18" charset="0"/>
              </a:rPr>
              <a:t></a:t>
            </a:r>
            <a:r>
              <a:rPr lang="en-US" altLang="zh-CN" i="1" dirty="0">
                <a:solidFill>
                  <a:srgbClr val="000000"/>
                </a:solidFill>
                <a:latin typeface="Times New Roman" pitchFamily="18" charset="0"/>
                <a:cs typeface="Times New Roman" pitchFamily="18" charset="0"/>
              </a:rPr>
              <a:t>K</a:t>
            </a:r>
            <a:r>
              <a:rPr lang="en-US" altLang="zh-CN" sz="1100" i="1" dirty="0">
                <a:solidFill>
                  <a:srgbClr val="000000"/>
                </a:solidFill>
                <a:latin typeface="Times New Roman" pitchFamily="18" charset="0"/>
                <a:cs typeface="Times New Roman" pitchFamily="18" charset="0"/>
              </a:rPr>
              <a:t>t</a:t>
            </a:r>
            <a:r>
              <a:rPr lang="en-US" altLang="zh-CN" dirty="0">
                <a:latin typeface="Times New Roman" pitchFamily="18" charset="0"/>
                <a:cs typeface="Times New Roman" pitchFamily="18" charset="0"/>
              </a:rPr>
              <a:t> </a:t>
            </a:r>
            <a:r>
              <a:rPr lang="en-US" altLang="zh-CN" dirty="0">
                <a:solidFill>
                  <a:srgbClr val="000000"/>
                </a:solidFill>
                <a:latin typeface="Symbol" pitchFamily="18" charset="0"/>
                <a:cs typeface="Symbol" pitchFamily="18" charset="0"/>
              </a:rPr>
              <a:t></a:t>
            </a:r>
            <a:r>
              <a:rPr lang="en-US" altLang="zh-CN" dirty="0">
                <a:latin typeface="Times New Roman" pitchFamily="18" charset="0"/>
                <a:cs typeface="Times New Roman" pitchFamily="18" charset="0"/>
              </a:rPr>
              <a:t> </a:t>
            </a:r>
            <a:r>
              <a:rPr lang="en-US" altLang="zh-CN" i="1" dirty="0">
                <a:solidFill>
                  <a:srgbClr val="000000"/>
                </a:solidFill>
                <a:latin typeface="Times New Roman" pitchFamily="18" charset="0"/>
                <a:cs typeface="Times New Roman" pitchFamily="18" charset="0"/>
              </a:rPr>
              <a:t>I</a:t>
            </a:r>
            <a:r>
              <a:rPr lang="en-US" altLang="zh-CN" sz="1100" i="1" dirty="0">
                <a:solidFill>
                  <a:srgbClr val="000000"/>
                </a:solidFill>
                <a:latin typeface="Times New Roman" pitchFamily="18" charset="0"/>
                <a:cs typeface="Times New Roman" pitchFamily="18" charset="0"/>
              </a:rPr>
              <a:t>t</a:t>
            </a:r>
          </a:p>
        </p:txBody>
      </p:sp>
      <p:sp>
        <p:nvSpPr>
          <p:cNvPr id="6" name="TextBox 1">
            <a:extLst>
              <a:ext uri="{FF2B5EF4-FFF2-40B4-BE49-F238E27FC236}">
                <a16:creationId xmlns:a16="http://schemas.microsoft.com/office/drawing/2014/main" id="{27DCB09D-C80F-C006-1AB9-E3A0F306F137}"/>
              </a:ext>
            </a:extLst>
          </p:cNvPr>
          <p:cNvSpPr txBox="1"/>
          <p:nvPr/>
        </p:nvSpPr>
        <p:spPr>
          <a:xfrm>
            <a:off x="1681510" y="2320413"/>
            <a:ext cx="1401025" cy="487506"/>
          </a:xfrm>
          <a:prstGeom prst="rect">
            <a:avLst/>
          </a:prstGeom>
          <a:noFill/>
        </p:spPr>
        <p:txBody>
          <a:bodyPr wrap="none" lIns="0" tIns="0" rIns="0" rtlCol="0">
            <a:spAutoFit/>
          </a:bodyPr>
          <a:lstStyle/>
          <a:p>
            <a:pPr>
              <a:lnSpc>
                <a:spcPts val="3900"/>
              </a:lnSpc>
              <a:tabLst/>
            </a:pPr>
            <a:r>
              <a:rPr lang="en-US" altLang="zh-CN" sz="2000" dirty="0">
                <a:solidFill>
                  <a:srgbClr val="000000"/>
                </a:solidFill>
                <a:latin typeface="Symbol" pitchFamily="18" charset="0"/>
                <a:cs typeface="Symbol" pitchFamily="18" charset="0"/>
              </a:rPr>
              <a:t></a:t>
            </a:r>
            <a:r>
              <a:rPr lang="en-US" altLang="zh-CN" sz="2000" i="1" dirty="0">
                <a:solidFill>
                  <a:srgbClr val="000000"/>
                </a:solidFill>
                <a:latin typeface="Times New Roman" pitchFamily="18" charset="0"/>
                <a:cs typeface="Times New Roman" pitchFamily="18" charset="0"/>
              </a:rPr>
              <a:t>K</a:t>
            </a:r>
            <a:r>
              <a:rPr lang="en-US" altLang="zh-CN" sz="1200" i="1" dirty="0">
                <a:solidFill>
                  <a:srgbClr val="000000"/>
                </a:solidFill>
                <a:latin typeface="Times New Roman" pitchFamily="18" charset="0"/>
                <a:cs typeface="Times New Roman" pitchFamily="18" charset="0"/>
              </a:rPr>
              <a:t>t</a:t>
            </a:r>
            <a:r>
              <a:rPr lang="en-US" altLang="zh-CN" sz="2000" dirty="0">
                <a:latin typeface="Times New Roman" pitchFamily="18" charset="0"/>
                <a:cs typeface="Times New Roman" pitchFamily="18" charset="0"/>
              </a:rPr>
              <a:t>  </a:t>
            </a:r>
            <a:r>
              <a:rPr lang="en-US" altLang="zh-CN" sz="2000" dirty="0">
                <a:solidFill>
                  <a:srgbClr val="000000"/>
                </a:solidFill>
                <a:latin typeface="Symbol" pitchFamily="18" charset="0"/>
                <a:cs typeface="Symbol" pitchFamily="18" charset="0"/>
              </a:rPr>
              <a:t></a:t>
            </a:r>
            <a:r>
              <a:rPr lang="en-US" altLang="zh-CN" sz="2000" dirty="0">
                <a:latin typeface="Times New Roman" pitchFamily="18" charset="0"/>
                <a:cs typeface="Times New Roman" pitchFamily="18" charset="0"/>
              </a:rPr>
              <a:t> </a:t>
            </a:r>
            <a:r>
              <a:rPr lang="en-US" altLang="zh-CN" sz="2000" i="1" dirty="0">
                <a:solidFill>
                  <a:srgbClr val="000000"/>
                </a:solidFill>
                <a:latin typeface="Times New Roman" pitchFamily="18" charset="0"/>
                <a:cs typeface="Times New Roman" pitchFamily="18" charset="0"/>
              </a:rPr>
              <a:t>I</a:t>
            </a:r>
            <a:r>
              <a:rPr lang="en-US" altLang="zh-CN" sz="1200" i="1" dirty="0">
                <a:solidFill>
                  <a:srgbClr val="000000"/>
                </a:solidFill>
                <a:latin typeface="Times New Roman" pitchFamily="18" charset="0"/>
                <a:cs typeface="Times New Roman" pitchFamily="18" charset="0"/>
              </a:rPr>
              <a:t>t</a:t>
            </a:r>
            <a:r>
              <a:rPr lang="en-US" altLang="zh-CN" sz="2000" dirty="0">
                <a:latin typeface="Times New Roman" pitchFamily="18" charset="0"/>
                <a:cs typeface="Times New Roman" pitchFamily="18" charset="0"/>
              </a:rPr>
              <a:t> </a:t>
            </a:r>
            <a:r>
              <a:rPr lang="en-US" altLang="zh-CN" sz="2000" dirty="0">
                <a:solidFill>
                  <a:srgbClr val="000000"/>
                </a:solidFill>
                <a:latin typeface="Symbol" pitchFamily="18" charset="0"/>
                <a:cs typeface="Symbol" pitchFamily="18" charset="0"/>
              </a:rPr>
              <a:t></a:t>
            </a:r>
            <a:r>
              <a:rPr lang="en-US" altLang="zh-CN" sz="2400" dirty="0">
                <a:solidFill>
                  <a:srgbClr val="000000"/>
                </a:solidFill>
                <a:latin typeface="Symbol" pitchFamily="18" charset="0"/>
                <a:cs typeface="Symbol" pitchFamily="18" charset="0"/>
              </a:rPr>
              <a:t></a:t>
            </a:r>
            <a:r>
              <a:rPr lang="en-US" altLang="zh-CN" sz="2000" i="1" dirty="0">
                <a:solidFill>
                  <a:srgbClr val="000000"/>
                </a:solidFill>
                <a:latin typeface="Times New Roman" pitchFamily="18" charset="0"/>
                <a:cs typeface="Times New Roman" pitchFamily="18" charset="0"/>
              </a:rPr>
              <a:t>K</a:t>
            </a:r>
            <a:r>
              <a:rPr lang="en-US" altLang="zh-CN" sz="1200" i="1" dirty="0">
                <a:solidFill>
                  <a:srgbClr val="000000"/>
                </a:solidFill>
                <a:latin typeface="Times New Roman" pitchFamily="18" charset="0"/>
                <a:cs typeface="Times New Roman" pitchFamily="18" charset="0"/>
              </a:rPr>
              <a:t>t</a:t>
            </a:r>
          </a:p>
        </p:txBody>
      </p:sp>
      <p:sp>
        <p:nvSpPr>
          <p:cNvPr id="7" name="TextBox 1">
            <a:extLst>
              <a:ext uri="{FF2B5EF4-FFF2-40B4-BE49-F238E27FC236}">
                <a16:creationId xmlns:a16="http://schemas.microsoft.com/office/drawing/2014/main" id="{D4CD265E-D94E-7541-2212-194774F15A09}"/>
              </a:ext>
            </a:extLst>
          </p:cNvPr>
          <p:cNvSpPr txBox="1"/>
          <p:nvPr/>
        </p:nvSpPr>
        <p:spPr>
          <a:xfrm>
            <a:off x="3041396" y="4409318"/>
            <a:ext cx="3526093" cy="509435"/>
          </a:xfrm>
          <a:prstGeom prst="rect">
            <a:avLst/>
          </a:prstGeom>
          <a:noFill/>
        </p:spPr>
        <p:txBody>
          <a:bodyPr wrap="none" lIns="0" tIns="0" rIns="0" rtlCol="0">
            <a:spAutoFit/>
          </a:bodyPr>
          <a:lstStyle/>
          <a:p>
            <a:pPr>
              <a:lnSpc>
                <a:spcPts val="4300"/>
              </a:lnSpc>
              <a:tabLst/>
            </a:pPr>
            <a:r>
              <a:rPr lang="en-US" altLang="zh-CN" sz="1400" i="1" dirty="0">
                <a:solidFill>
                  <a:srgbClr val="000000"/>
                </a:solidFill>
                <a:latin typeface="Times New Roman" pitchFamily="18" charset="0"/>
                <a:cs typeface="Times New Roman" pitchFamily="18" charset="0"/>
              </a:rPr>
              <a:t>ke</a:t>
            </a:r>
            <a:r>
              <a:rPr lang="en-US" altLang="zh-CN" sz="1400" dirty="0">
                <a:latin typeface="Times New Roman" pitchFamily="18" charset="0"/>
                <a:cs typeface="Times New Roman" pitchFamily="18" charset="0"/>
              </a:rPr>
              <a:t> </a:t>
            </a:r>
            <a:r>
              <a:rPr lang="en-US" altLang="zh-CN" sz="1400" dirty="0">
                <a:solidFill>
                  <a:srgbClr val="000000"/>
                </a:solidFill>
                <a:latin typeface="Symbol" pitchFamily="18" charset="0"/>
                <a:cs typeface="Symbol" pitchFamily="18" charset="0"/>
              </a:rPr>
              <a:t></a:t>
            </a:r>
            <a:r>
              <a:rPr lang="en-US" altLang="zh-CN" dirty="0">
                <a:solidFill>
                  <a:srgbClr val="000000"/>
                </a:solidFill>
                <a:latin typeface="Symbol" pitchFamily="18" charset="0"/>
                <a:cs typeface="Symbol" pitchFamily="18" charset="0"/>
              </a:rPr>
              <a:t></a:t>
            </a:r>
            <a:r>
              <a:rPr lang="en-US" altLang="zh-CN" sz="1400" dirty="0">
                <a:solidFill>
                  <a:srgbClr val="000000"/>
                </a:solidFill>
                <a:latin typeface="Times New Roman" pitchFamily="18" charset="0"/>
                <a:cs typeface="Times New Roman" pitchFamily="18" charset="0"/>
              </a:rPr>
              <a:t>1</a:t>
            </a:r>
            <a:r>
              <a:rPr lang="en-US" altLang="zh-CN" sz="1400" dirty="0">
                <a:solidFill>
                  <a:srgbClr val="000000"/>
                </a:solidFill>
                <a:latin typeface="Symbol" pitchFamily="18" charset="0"/>
                <a:cs typeface="Symbol" pitchFamily="18" charset="0"/>
              </a:rPr>
              <a:t></a:t>
            </a:r>
            <a:r>
              <a:rPr lang="en-US" altLang="zh-CN" sz="1400" dirty="0">
                <a:latin typeface="Times New Roman" pitchFamily="18" charset="0"/>
                <a:cs typeface="Times New Roman" pitchFamily="18" charset="0"/>
              </a:rPr>
              <a:t> </a:t>
            </a:r>
            <a:r>
              <a:rPr lang="en-US" altLang="zh-CN" sz="1400" i="1" dirty="0">
                <a:solidFill>
                  <a:srgbClr val="000000"/>
                </a:solidFill>
                <a:latin typeface="Times New Roman" pitchFamily="18" charset="0"/>
                <a:cs typeface="Times New Roman" pitchFamily="18" charset="0"/>
              </a:rPr>
              <a:t>INVKERATIO</a:t>
            </a:r>
            <a:r>
              <a:rPr lang="en-US" altLang="zh-CN" dirty="0">
                <a:solidFill>
                  <a:srgbClr val="000000"/>
                </a:solidFill>
                <a:latin typeface="Symbol" pitchFamily="18" charset="0"/>
                <a:cs typeface="Symbol" pitchFamily="18" charset="0"/>
              </a:rPr>
              <a:t></a:t>
            </a:r>
            <a:r>
              <a:rPr lang="en-US" altLang="zh-CN" sz="1400" dirty="0">
                <a:solidFill>
                  <a:srgbClr val="000000"/>
                </a:solidFill>
                <a:latin typeface="Times New Roman" pitchFamily="18" charset="0"/>
                <a:cs typeface="Times New Roman" pitchFamily="18" charset="0"/>
              </a:rPr>
              <a:t>*</a:t>
            </a:r>
            <a:r>
              <a:rPr lang="en-US" altLang="zh-CN" sz="1400" i="1" dirty="0">
                <a:solidFill>
                  <a:srgbClr val="000000"/>
                </a:solidFill>
                <a:latin typeface="Times New Roman" pitchFamily="18" charset="0"/>
                <a:cs typeface="Times New Roman" pitchFamily="18" charset="0"/>
              </a:rPr>
              <a:t>kb</a:t>
            </a:r>
            <a:r>
              <a:rPr lang="en-US" altLang="zh-CN" sz="1400" dirty="0">
                <a:solidFill>
                  <a:srgbClr val="000000"/>
                </a:solidFill>
                <a:latin typeface="Symbol" pitchFamily="18" charset="0"/>
                <a:cs typeface="Symbol" pitchFamily="18" charset="0"/>
              </a:rPr>
              <a:t></a:t>
            </a:r>
            <a:r>
              <a:rPr lang="en-US" altLang="zh-CN" sz="1400" dirty="0">
                <a:latin typeface="Times New Roman" pitchFamily="18" charset="0"/>
                <a:cs typeface="Times New Roman" pitchFamily="18" charset="0"/>
              </a:rPr>
              <a:t> </a:t>
            </a:r>
            <a:r>
              <a:rPr lang="en-US" altLang="zh-CN" sz="1400" i="1" dirty="0">
                <a:solidFill>
                  <a:srgbClr val="000000"/>
                </a:solidFill>
                <a:latin typeface="Times New Roman" pitchFamily="18" charset="0"/>
                <a:cs typeface="Times New Roman" pitchFamily="18" charset="0"/>
              </a:rPr>
              <a:t>INVKERATIO</a:t>
            </a:r>
            <a:r>
              <a:rPr lang="en-US" altLang="zh-CN" sz="1400" dirty="0">
                <a:solidFill>
                  <a:srgbClr val="000000"/>
                </a:solidFill>
                <a:latin typeface="Times New Roman" pitchFamily="18" charset="0"/>
                <a:cs typeface="Times New Roman" pitchFamily="18" charset="0"/>
              </a:rPr>
              <a:t>*</a:t>
            </a:r>
            <a:r>
              <a:rPr lang="en-US" altLang="zh-CN" sz="1400" i="1" dirty="0">
                <a:solidFill>
                  <a:srgbClr val="000000"/>
                </a:solidFill>
                <a:latin typeface="Times New Roman" pitchFamily="18" charset="0"/>
                <a:cs typeface="Times New Roman" pitchFamily="18" charset="0"/>
              </a:rPr>
              <a:t>qinv</a:t>
            </a:r>
          </a:p>
        </p:txBody>
      </p:sp>
    </p:spTree>
    <p:extLst>
      <p:ext uri="{BB962C8B-B14F-4D97-AF65-F5344CB8AC3E}">
        <p14:creationId xmlns:p14="http://schemas.microsoft.com/office/powerpoint/2010/main" val="9332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EAA86-78F6-4ABE-81FE-BAEE504BFD55}"/>
              </a:ext>
            </a:extLst>
          </p:cNvPr>
          <p:cNvSpPr>
            <a:spLocks noGrp="1"/>
          </p:cNvSpPr>
          <p:nvPr>
            <p:ph type="title"/>
          </p:nvPr>
        </p:nvSpPr>
        <p:spPr>
          <a:ln>
            <a:solidFill>
              <a:srgbClr val="00B0F0"/>
            </a:solidFill>
          </a:ln>
        </p:spPr>
        <p:txBody>
          <a:bodyPr/>
          <a:lstStyle/>
          <a:p>
            <a:r>
              <a:rPr lang="en-US" sz="4400" b="1" dirty="0"/>
              <a:t>RD-GTAP Model Overview cont’d</a:t>
            </a:r>
            <a:endParaRPr lang="en-US" dirty="0"/>
          </a:p>
        </p:txBody>
      </p:sp>
      <p:sp>
        <p:nvSpPr>
          <p:cNvPr id="3" name="Slide Number Placeholder 2">
            <a:extLst>
              <a:ext uri="{FF2B5EF4-FFF2-40B4-BE49-F238E27FC236}">
                <a16:creationId xmlns:a16="http://schemas.microsoft.com/office/drawing/2014/main" id="{03AEE679-B1DA-2F54-2B5D-107AE6C9F593}"/>
              </a:ext>
            </a:extLst>
          </p:cNvPr>
          <p:cNvSpPr>
            <a:spLocks noGrp="1"/>
          </p:cNvSpPr>
          <p:nvPr>
            <p:ph type="sldNum" sz="quarter" idx="12"/>
          </p:nvPr>
        </p:nvSpPr>
        <p:spPr/>
        <p:txBody>
          <a:bodyPr>
            <a:normAutofit fontScale="85000" lnSpcReduction="20000"/>
          </a:bodyPr>
          <a:lstStyle/>
          <a:p>
            <a:fld id="{B6F15528-21DE-4FAA-801E-634DDDAF4B2B}" type="slidenum">
              <a:rPr lang="en-US" smtClean="0"/>
              <a:t>11</a:t>
            </a:fld>
            <a:endParaRPr lang="en-US"/>
          </a:p>
        </p:txBody>
      </p:sp>
      <p:sp>
        <p:nvSpPr>
          <p:cNvPr id="4" name="Content Placeholder 3">
            <a:extLst>
              <a:ext uri="{FF2B5EF4-FFF2-40B4-BE49-F238E27FC236}">
                <a16:creationId xmlns:a16="http://schemas.microsoft.com/office/drawing/2014/main" id="{075C83F1-4642-8282-5D3B-0F4321A90998}"/>
              </a:ext>
            </a:extLst>
          </p:cNvPr>
          <p:cNvSpPr>
            <a:spLocks noGrp="1"/>
          </p:cNvSpPr>
          <p:nvPr>
            <p:ph sz="quarter" idx="1"/>
          </p:nvPr>
        </p:nvSpPr>
        <p:spPr>
          <a:xfrm>
            <a:off x="816864" y="1619655"/>
            <a:ext cx="10871200" cy="5029200"/>
          </a:xfrm>
          <a:ln>
            <a:solidFill>
              <a:srgbClr val="00B0F0"/>
            </a:solidFill>
          </a:ln>
        </p:spPr>
        <p:txBody>
          <a:bodyPr>
            <a:normAutofit fontScale="92500" lnSpcReduction="10000"/>
          </a:bodyPr>
          <a:lstStyle/>
          <a:p>
            <a:r>
              <a:rPr lang="en-US" dirty="0"/>
              <a:t>Characterized by nested CES and CET functional forms (representing Production behavior and land supply respectively)</a:t>
            </a:r>
          </a:p>
          <a:p>
            <a:endParaRPr lang="en-US" dirty="0"/>
          </a:p>
          <a:p>
            <a:r>
              <a:rPr lang="en-US" dirty="0"/>
              <a:t>Leverages GTAP-E for inter-fuel substitution, capital-energy substitutability/complementarity, trade elasticities, carbon  tax revenues &amp; expenditure and carbon emission trading (</a:t>
            </a:r>
            <a:r>
              <a:rPr lang="en-US" dirty="0" err="1"/>
              <a:t>Burniaux</a:t>
            </a:r>
            <a:r>
              <a:rPr lang="en-US" dirty="0"/>
              <a:t> and Truong, 2002)</a:t>
            </a:r>
          </a:p>
          <a:p>
            <a:endParaRPr lang="en-US" dirty="0"/>
          </a:p>
          <a:p>
            <a:r>
              <a:rPr lang="en-US" dirty="0"/>
              <a:t>Households are represented by </a:t>
            </a:r>
            <a:r>
              <a:rPr lang="en-US" dirty="0" err="1"/>
              <a:t>Nonhomothetic</a:t>
            </a:r>
            <a:r>
              <a:rPr lang="en-US" dirty="0"/>
              <a:t> Constant Difference of Elasticities (CDE) function form</a:t>
            </a:r>
          </a:p>
          <a:p>
            <a:endParaRPr lang="en-US" dirty="0"/>
          </a:p>
          <a:p>
            <a:r>
              <a:rPr lang="en-US" dirty="0"/>
              <a:t>Land-use biofuel sectors are fully represented</a:t>
            </a:r>
          </a:p>
          <a:p>
            <a:endParaRPr lang="en-US" dirty="0"/>
          </a:p>
        </p:txBody>
      </p:sp>
    </p:spTree>
    <p:extLst>
      <p:ext uri="{BB962C8B-B14F-4D97-AF65-F5344CB8AC3E}">
        <p14:creationId xmlns:p14="http://schemas.microsoft.com/office/powerpoint/2010/main" val="298847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12</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606361509"/>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3">
            <a:extLst>
              <a:ext uri="{FF2B5EF4-FFF2-40B4-BE49-F238E27FC236}">
                <a16:creationId xmlns:a16="http://schemas.microsoft.com/office/drawing/2014/main" id="{B0169355-944E-9A87-2943-B32EB68A6C06}"/>
              </a:ext>
            </a:extLst>
          </p:cNvPr>
          <p:cNvGraphicFramePr>
            <a:graphicFrameLocks/>
          </p:cNvGraphicFramePr>
          <p:nvPr>
            <p:extLst>
              <p:ext uri="{D42A27DB-BD31-4B8C-83A1-F6EECF244321}">
                <p14:modId xmlns:p14="http://schemas.microsoft.com/office/powerpoint/2010/main" val="1941939526"/>
              </p:ext>
            </p:extLst>
          </p:nvPr>
        </p:nvGraphicFramePr>
        <p:xfrm>
          <a:off x="812800" y="1850677"/>
          <a:ext cx="10761249" cy="47787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7238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26F0-A38D-146C-37B0-87D1F4638802}"/>
              </a:ext>
            </a:extLst>
          </p:cNvPr>
          <p:cNvSpPr>
            <a:spLocks noGrp="1"/>
          </p:cNvSpPr>
          <p:nvPr>
            <p:ph type="title"/>
          </p:nvPr>
        </p:nvSpPr>
        <p:spPr>
          <a:ln>
            <a:solidFill>
              <a:srgbClr val="00B0F0"/>
            </a:solidFill>
          </a:ln>
        </p:spPr>
        <p:txBody>
          <a:bodyPr/>
          <a:lstStyle/>
          <a:p>
            <a:r>
              <a:rPr lang="en-US" b="1" dirty="0"/>
              <a:t>Data and Parameters</a:t>
            </a:r>
          </a:p>
        </p:txBody>
      </p:sp>
      <p:sp>
        <p:nvSpPr>
          <p:cNvPr id="3" name="Slide Number Placeholder 2">
            <a:extLst>
              <a:ext uri="{FF2B5EF4-FFF2-40B4-BE49-F238E27FC236}">
                <a16:creationId xmlns:a16="http://schemas.microsoft.com/office/drawing/2014/main" id="{C152C4B3-2A0B-E379-E950-F14CF2DC2AF2}"/>
              </a:ext>
            </a:extLst>
          </p:cNvPr>
          <p:cNvSpPr>
            <a:spLocks noGrp="1"/>
          </p:cNvSpPr>
          <p:nvPr>
            <p:ph type="sldNum" sz="quarter" idx="12"/>
          </p:nvPr>
        </p:nvSpPr>
        <p:spPr/>
        <p:txBody>
          <a:bodyPr>
            <a:normAutofit fontScale="85000" lnSpcReduction="20000"/>
          </a:bodyPr>
          <a:lstStyle/>
          <a:p>
            <a:fld id="{B6F15528-21DE-4FAA-801E-634DDDAF4B2B}" type="slidenum">
              <a:rPr lang="en-US" smtClean="0"/>
              <a:t>13</a:t>
            </a:fld>
            <a:endParaRPr lang="en-US"/>
          </a:p>
        </p:txBody>
      </p:sp>
      <p:sp>
        <p:nvSpPr>
          <p:cNvPr id="4" name="Content Placeholder 3">
            <a:extLst>
              <a:ext uri="{FF2B5EF4-FFF2-40B4-BE49-F238E27FC236}">
                <a16:creationId xmlns:a16="http://schemas.microsoft.com/office/drawing/2014/main" id="{8142D7E4-E19E-5E56-D2ED-D1EF5CA70985}"/>
              </a:ext>
            </a:extLst>
          </p:cNvPr>
          <p:cNvSpPr>
            <a:spLocks noGrp="1"/>
          </p:cNvSpPr>
          <p:nvPr>
            <p:ph sz="quarter" idx="1"/>
          </p:nvPr>
        </p:nvSpPr>
        <p:spPr>
          <a:xfrm>
            <a:off x="816864" y="1550095"/>
            <a:ext cx="10871200" cy="5257801"/>
          </a:xfrm>
          <a:ln>
            <a:solidFill>
              <a:srgbClr val="00B0F0"/>
            </a:solidFill>
          </a:ln>
        </p:spPr>
        <p:txBody>
          <a:bodyPr>
            <a:normAutofit fontScale="85000" lnSpcReduction="10000"/>
          </a:bodyPr>
          <a:lstStyle/>
          <a:p>
            <a:r>
              <a:rPr lang="en-US" sz="2600" dirty="0">
                <a:effectLst/>
                <a:ea typeface="Calibri" panose="020F0502020204030204" pitchFamily="34" charset="0"/>
              </a:rPr>
              <a:t>Core data for this research derive mainly from the revised Social Accounting Matrix (SAM) for Nigeria (2011)  (</a:t>
            </a:r>
            <a:r>
              <a:rPr lang="en-US" sz="2600" dirty="0" err="1">
                <a:effectLst/>
                <a:ea typeface="Calibri" panose="020F0502020204030204" pitchFamily="34" charset="0"/>
              </a:rPr>
              <a:t>Nwafor</a:t>
            </a:r>
            <a:r>
              <a:rPr lang="en-US" sz="2600" dirty="0">
                <a:effectLst/>
                <a:ea typeface="Calibri" panose="020F0502020204030204" pitchFamily="34" charset="0"/>
              </a:rPr>
              <a:t> et.al. 2010; </a:t>
            </a:r>
            <a:r>
              <a:rPr lang="en-US" sz="2600" dirty="0" err="1">
                <a:effectLst/>
                <a:ea typeface="Calibri" panose="020F0502020204030204" pitchFamily="34" charset="0"/>
              </a:rPr>
              <a:t>Siddig</a:t>
            </a:r>
            <a:r>
              <a:rPr lang="en-US" sz="2600" dirty="0">
                <a:effectLst/>
                <a:ea typeface="Calibri" panose="020F0502020204030204" pitchFamily="34" charset="0"/>
              </a:rPr>
              <a:t> et. al., (2012)</a:t>
            </a:r>
          </a:p>
          <a:p>
            <a:endParaRPr lang="en-US" sz="1100" dirty="0"/>
          </a:p>
          <a:p>
            <a:r>
              <a:rPr lang="en-US" sz="2600" dirty="0"/>
              <a:t>Updated 2010 Input-Output Table and National Accounts data provided by Nigeria Bureau of Statistics (NBS) and the Central Bank of Nigeria (CBN)</a:t>
            </a:r>
          </a:p>
          <a:p>
            <a:endParaRPr lang="en-US" sz="1050" dirty="0"/>
          </a:p>
          <a:p>
            <a:r>
              <a:rPr lang="en-US" sz="2800" dirty="0"/>
              <a:t>GTAP version 9 Database –  disaggregates 140 Countries/, Regions 57 Commodities/Sectors and 8 Factors of Production for Three (3) Benchmark Years: 2004, 2007, and </a:t>
            </a:r>
            <a:r>
              <a:rPr lang="en-US" sz="2800" b="1" dirty="0"/>
              <a:t>2011</a:t>
            </a:r>
          </a:p>
          <a:p>
            <a:endParaRPr lang="en-US" sz="900" dirty="0"/>
          </a:p>
          <a:p>
            <a:r>
              <a:rPr lang="en-US" sz="2800" dirty="0"/>
              <a:t> GTAP 9 Production Sector has 4 distinct blocks, namely:</a:t>
            </a:r>
          </a:p>
          <a:p>
            <a:pPr lvl="1"/>
            <a:r>
              <a:rPr lang="en-US" sz="2400" dirty="0">
                <a:effectLst/>
                <a:uFill>
                  <a:solidFill>
                    <a:srgbClr val="0033CC"/>
                  </a:solidFill>
                </a:uFill>
                <a:ea typeface="Calibri" panose="020F0502020204030204" pitchFamily="34" charset="0"/>
                <a:cs typeface="Times New Roman" panose="02020603050405020304" pitchFamily="18" charset="0"/>
              </a:rPr>
              <a:t>A fully disaggregated energy sector identifying biofuels as a separate sub-sector;</a:t>
            </a:r>
          </a:p>
          <a:p>
            <a:pPr lvl="1"/>
            <a:r>
              <a:rPr lang="en-US" sz="2400" dirty="0">
                <a:uFill>
                  <a:solidFill>
                    <a:srgbClr val="0033CC"/>
                  </a:solidFill>
                </a:uFill>
                <a:ea typeface="Calibri" panose="020F0502020204030204" pitchFamily="34" charset="0"/>
                <a:cs typeface="Times New Roman" panose="02020603050405020304" pitchFamily="18" charset="0"/>
              </a:rPr>
              <a:t>Disaggregated agricultural sector identifying biofuel feedstock </a:t>
            </a:r>
            <a:r>
              <a:rPr lang="en-US" sz="2400" dirty="0">
                <a:effectLst/>
                <a:ea typeface="Calibri" panose="020F0502020204030204" pitchFamily="34" charset="0"/>
                <a:cs typeface="Times New Roman" panose="02020603050405020304" pitchFamily="18" charset="0"/>
              </a:rPr>
              <a:t>as a sub-sector;</a:t>
            </a:r>
            <a:endParaRPr lang="en-US" sz="2400" dirty="0">
              <a:effectLst/>
              <a:uFill>
                <a:solidFill>
                  <a:srgbClr val="0033CC"/>
                </a:solidFill>
              </a:uFill>
              <a:ea typeface="Calibri" panose="020F0502020204030204" pitchFamily="34" charset="0"/>
              <a:cs typeface="Times New Roman" panose="02020603050405020304" pitchFamily="18" charset="0"/>
            </a:endParaRPr>
          </a:p>
          <a:p>
            <a:pPr lvl="1"/>
            <a:r>
              <a:rPr lang="en-US" sz="2400" dirty="0">
                <a:effectLst/>
                <a:uFill>
                  <a:solidFill>
                    <a:srgbClr val="0033CC"/>
                  </a:solidFill>
                </a:uFill>
                <a:ea typeface="Calibri" panose="020F0502020204030204" pitchFamily="34" charset="0"/>
                <a:cs typeface="Times New Roman" panose="02020603050405020304" pitchFamily="18" charset="0"/>
              </a:rPr>
              <a:t>Disaggregated energy-intensive manufacturing sectors such as Iron and Steel, pulp and paper, </a:t>
            </a:r>
            <a:r>
              <a:rPr lang="en-US" sz="2400" dirty="0" err="1">
                <a:effectLst/>
                <a:uFill>
                  <a:solidFill>
                    <a:srgbClr val="0033CC"/>
                  </a:solidFill>
                </a:uFill>
                <a:ea typeface="Calibri" panose="020F0502020204030204" pitchFamily="34" charset="0"/>
                <a:cs typeface="Times New Roman" panose="02020603050405020304" pitchFamily="18" charset="0"/>
              </a:rPr>
              <a:t>etc</a:t>
            </a:r>
            <a:r>
              <a:rPr lang="en-US" sz="2400" dirty="0">
                <a:effectLst/>
                <a:uFill>
                  <a:solidFill>
                    <a:srgbClr val="0033CC"/>
                  </a:solidFill>
                </a:uFill>
                <a:ea typeface="Calibri" panose="020F0502020204030204" pitchFamily="34" charset="0"/>
                <a:cs typeface="Times New Roman" panose="02020603050405020304" pitchFamily="18" charset="0"/>
              </a:rPr>
              <a:t>;</a:t>
            </a:r>
          </a:p>
          <a:p>
            <a:pPr lvl="1"/>
            <a:r>
              <a:rPr lang="en-US" sz="2400" dirty="0">
                <a:effectLst/>
                <a:uFill>
                  <a:solidFill>
                    <a:srgbClr val="0033CC"/>
                  </a:solidFill>
                </a:uFill>
                <a:ea typeface="Calibri" panose="020F0502020204030204" pitchFamily="34" charset="0"/>
                <a:cs typeface="Times New Roman" panose="02020603050405020304" pitchFamily="18" charset="0"/>
              </a:rPr>
              <a:t>A fuller representation of land types and uses, including croplands, forestlands, pasturelands, and grasslands.</a:t>
            </a:r>
          </a:p>
          <a:p>
            <a:pPr lvl="1"/>
            <a:endParaRPr lang="en-US" sz="1500" dirty="0">
              <a:effectLst/>
              <a:uFill>
                <a:solidFill>
                  <a:srgbClr val="0033CC"/>
                </a:solidFill>
              </a:uFill>
              <a:latin typeface="Calibri" panose="020F0502020204030204" pitchFamily="34" charset="0"/>
              <a:ea typeface="Calibri" panose="020F0502020204030204" pitchFamily="34" charset="0"/>
              <a:cs typeface="Times New Roman" panose="02020603050405020304" pitchFamily="18" charset="0"/>
            </a:endParaRPr>
          </a:p>
          <a:p>
            <a:endParaRPr lang="en-US" sz="3600" dirty="0"/>
          </a:p>
          <a:p>
            <a:endParaRPr lang="en-US" sz="3600" dirty="0"/>
          </a:p>
        </p:txBody>
      </p:sp>
    </p:spTree>
    <p:extLst>
      <p:ext uri="{BB962C8B-B14F-4D97-AF65-F5344CB8AC3E}">
        <p14:creationId xmlns:p14="http://schemas.microsoft.com/office/powerpoint/2010/main" val="3042736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C9AE-B29C-18CC-C86C-11567E65EE21}"/>
              </a:ext>
            </a:extLst>
          </p:cNvPr>
          <p:cNvSpPr>
            <a:spLocks noGrp="1"/>
          </p:cNvSpPr>
          <p:nvPr>
            <p:ph type="title"/>
          </p:nvPr>
        </p:nvSpPr>
        <p:spPr>
          <a:ln>
            <a:solidFill>
              <a:srgbClr val="00B0F0"/>
            </a:solidFill>
          </a:ln>
        </p:spPr>
        <p:txBody>
          <a:bodyPr>
            <a:normAutofit/>
          </a:bodyPr>
          <a:lstStyle/>
          <a:p>
            <a:r>
              <a:rPr lang="en-US" sz="3600" b="1" dirty="0"/>
              <a:t>Set Elements of the Aggregated GTAP Model</a:t>
            </a:r>
          </a:p>
        </p:txBody>
      </p:sp>
      <p:sp>
        <p:nvSpPr>
          <p:cNvPr id="3" name="Slide Number Placeholder 2">
            <a:extLst>
              <a:ext uri="{FF2B5EF4-FFF2-40B4-BE49-F238E27FC236}">
                <a16:creationId xmlns:a16="http://schemas.microsoft.com/office/drawing/2014/main" id="{633273EE-1C98-849E-C09D-EA73AAD0F212}"/>
              </a:ext>
            </a:extLst>
          </p:cNvPr>
          <p:cNvSpPr>
            <a:spLocks noGrp="1"/>
          </p:cNvSpPr>
          <p:nvPr>
            <p:ph type="sldNum" sz="quarter" idx="12"/>
          </p:nvPr>
        </p:nvSpPr>
        <p:spPr/>
        <p:txBody>
          <a:bodyPr>
            <a:normAutofit fontScale="85000" lnSpcReduction="20000"/>
          </a:bodyPr>
          <a:lstStyle/>
          <a:p>
            <a:fld id="{B6F15528-21DE-4FAA-801E-634DDDAF4B2B}" type="slidenum">
              <a:rPr lang="en-US" smtClean="0"/>
              <a:t>14</a:t>
            </a:fld>
            <a:endParaRPr lang="en-US"/>
          </a:p>
        </p:txBody>
      </p:sp>
      <p:graphicFrame>
        <p:nvGraphicFramePr>
          <p:cNvPr id="5" name="Content Placeholder 4">
            <a:extLst>
              <a:ext uri="{FF2B5EF4-FFF2-40B4-BE49-F238E27FC236}">
                <a16:creationId xmlns:a16="http://schemas.microsoft.com/office/drawing/2014/main" id="{9234FB00-AE6E-6893-694C-30471059F4B1}"/>
              </a:ext>
            </a:extLst>
          </p:cNvPr>
          <p:cNvGraphicFramePr>
            <a:graphicFrameLocks noGrp="1"/>
          </p:cNvGraphicFramePr>
          <p:nvPr>
            <p:ph sz="quarter" idx="1"/>
            <p:extLst>
              <p:ext uri="{D42A27DB-BD31-4B8C-83A1-F6EECF244321}">
                <p14:modId xmlns:p14="http://schemas.microsoft.com/office/powerpoint/2010/main" val="2306491698"/>
              </p:ext>
            </p:extLst>
          </p:nvPr>
        </p:nvGraphicFramePr>
        <p:xfrm>
          <a:off x="808475" y="2237354"/>
          <a:ext cx="10408855" cy="4280170"/>
        </p:xfrm>
        <a:graphic>
          <a:graphicData uri="http://schemas.openxmlformats.org/drawingml/2006/table">
            <a:tbl>
              <a:tblPr firstRow="1" firstCol="1" bandRow="1">
                <a:tableStyleId>{5C22544A-7EE6-4342-B048-85BDC9FD1C3A}</a:tableStyleId>
              </a:tblPr>
              <a:tblGrid>
                <a:gridCol w="3468815">
                  <a:extLst>
                    <a:ext uri="{9D8B030D-6E8A-4147-A177-3AD203B41FA5}">
                      <a16:colId xmlns:a16="http://schemas.microsoft.com/office/drawing/2014/main" val="2216408896"/>
                    </a:ext>
                  </a:extLst>
                </a:gridCol>
                <a:gridCol w="3470020">
                  <a:extLst>
                    <a:ext uri="{9D8B030D-6E8A-4147-A177-3AD203B41FA5}">
                      <a16:colId xmlns:a16="http://schemas.microsoft.com/office/drawing/2014/main" val="2219997032"/>
                    </a:ext>
                  </a:extLst>
                </a:gridCol>
                <a:gridCol w="3470020">
                  <a:extLst>
                    <a:ext uri="{9D8B030D-6E8A-4147-A177-3AD203B41FA5}">
                      <a16:colId xmlns:a16="http://schemas.microsoft.com/office/drawing/2014/main" val="1818323751"/>
                    </a:ext>
                  </a:extLst>
                </a:gridCol>
              </a:tblGrid>
              <a:tr h="766812">
                <a:tc>
                  <a:txBody>
                    <a:bodyPr/>
                    <a:lstStyle/>
                    <a:p>
                      <a:pPr marL="0" marR="0" algn="ctr">
                        <a:lnSpc>
                          <a:spcPct val="107000"/>
                        </a:lnSpc>
                        <a:spcBef>
                          <a:spcPts val="0"/>
                        </a:spcBef>
                        <a:spcAft>
                          <a:spcPts val="0"/>
                        </a:spcAft>
                        <a:tabLst>
                          <a:tab pos="0" algn="l"/>
                        </a:tabLst>
                      </a:pPr>
                      <a:r>
                        <a:rPr lang="en-US" sz="2400">
                          <a:effectLst/>
                        </a:rPr>
                        <a:t>REGION</a:t>
                      </a:r>
                    </a:p>
                    <a:p>
                      <a:pPr marL="0" marR="0" algn="ctr">
                        <a:lnSpc>
                          <a:spcPct val="107000"/>
                        </a:lnSpc>
                        <a:spcBef>
                          <a:spcPts val="0"/>
                        </a:spcBef>
                        <a:spcAft>
                          <a:spcPts val="0"/>
                        </a:spcAft>
                        <a:tabLst>
                          <a:tab pos="0" algn="l"/>
                        </a:tabLst>
                      </a:pPr>
                      <a:r>
                        <a:rPr lang="en-US" sz="2400">
                          <a:effectLst/>
                        </a:rPr>
                        <a:t> (Set REG)</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tabLst>
                          <a:tab pos="0" algn="l"/>
                        </a:tabLst>
                      </a:pPr>
                      <a:r>
                        <a:rPr lang="en-US" sz="2400">
                          <a:effectLst/>
                        </a:rPr>
                        <a:t>SECTORS</a:t>
                      </a:r>
                    </a:p>
                    <a:p>
                      <a:pPr marL="0" marR="0" algn="ctr">
                        <a:lnSpc>
                          <a:spcPct val="107000"/>
                        </a:lnSpc>
                        <a:spcBef>
                          <a:spcPts val="0"/>
                        </a:spcBef>
                        <a:spcAft>
                          <a:spcPts val="0"/>
                        </a:spcAft>
                        <a:tabLst>
                          <a:tab pos="0" algn="l"/>
                        </a:tabLst>
                      </a:pPr>
                      <a:r>
                        <a:rPr lang="en-US" sz="2400">
                          <a:effectLst/>
                        </a:rPr>
                        <a:t> (Set TRAD_COMM)</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tabLst>
                          <a:tab pos="0" algn="l"/>
                        </a:tabLst>
                      </a:pPr>
                      <a:r>
                        <a:rPr lang="en-US" sz="2400">
                          <a:effectLst/>
                        </a:rPr>
                        <a:t>FACTORS </a:t>
                      </a:r>
                    </a:p>
                    <a:p>
                      <a:pPr marL="0" marR="0" algn="ctr">
                        <a:lnSpc>
                          <a:spcPct val="107000"/>
                        </a:lnSpc>
                        <a:spcBef>
                          <a:spcPts val="0"/>
                        </a:spcBef>
                        <a:spcAft>
                          <a:spcPts val="0"/>
                        </a:spcAft>
                        <a:tabLst>
                          <a:tab pos="0" algn="l"/>
                        </a:tabLst>
                      </a:pPr>
                      <a:r>
                        <a:rPr lang="en-US" sz="2400">
                          <a:effectLst/>
                        </a:rPr>
                        <a:t>(Set ENDW_COMM)</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6980832"/>
                  </a:ext>
                </a:extLst>
              </a:tr>
              <a:tr h="3513358">
                <a:tc>
                  <a:txBody>
                    <a:bodyPr/>
                    <a:lstStyle/>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Nigeria (NGA)</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Rest of World (</a:t>
                      </a:r>
                      <a:r>
                        <a:rPr lang="en-US" sz="2400" dirty="0" err="1">
                          <a:effectLst/>
                        </a:rPr>
                        <a:t>RoW</a:t>
                      </a:r>
                      <a:r>
                        <a:rPr lang="en-US" sz="2400" dirty="0">
                          <a:effectLst/>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Agriculture</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Crude Petroleum</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Natural Gas</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Oil Refining</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Manufacturing</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Electricity</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Transport</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Services</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Public Admin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Land</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Labor</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Capital</a:t>
                      </a:r>
                    </a:p>
                    <a:p>
                      <a:pPr marL="342900" marR="0" lvl="0" indent="-342900" algn="just">
                        <a:lnSpc>
                          <a:spcPct val="107000"/>
                        </a:lnSpc>
                        <a:spcBef>
                          <a:spcPts val="0"/>
                        </a:spcBef>
                        <a:spcAft>
                          <a:spcPts val="0"/>
                        </a:spcAft>
                        <a:buFont typeface="Symbol" panose="05050102010706020507" pitchFamily="18" charset="2"/>
                        <a:buChar char=""/>
                        <a:tabLst>
                          <a:tab pos="0" algn="l"/>
                        </a:tabLst>
                      </a:pPr>
                      <a:r>
                        <a:rPr lang="en-US" sz="2400" dirty="0">
                          <a:effectLst/>
                        </a:rPr>
                        <a:t>Energy</a:t>
                      </a:r>
                    </a:p>
                    <a:p>
                      <a:pPr marL="342900" marR="0" lvl="0" indent="-342900" algn="just">
                        <a:lnSpc>
                          <a:spcPct val="107000"/>
                        </a:lnSpc>
                        <a:spcBef>
                          <a:spcPts val="0"/>
                        </a:spcBef>
                        <a:spcAft>
                          <a:spcPts val="800"/>
                        </a:spcAft>
                        <a:buFont typeface="Symbol" panose="05050102010706020507" pitchFamily="18" charset="2"/>
                        <a:buChar char=""/>
                        <a:tabLst>
                          <a:tab pos="0" algn="l"/>
                        </a:tabLst>
                      </a:pPr>
                      <a:r>
                        <a:rPr lang="en-US" sz="2400" dirty="0">
                          <a:effectLst/>
                        </a:rPr>
                        <a:t>BIO</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4006338"/>
                  </a:ext>
                </a:extLst>
              </a:tr>
            </a:tbl>
          </a:graphicData>
        </a:graphic>
      </p:graphicFrame>
      <p:sp>
        <p:nvSpPr>
          <p:cNvPr id="7" name="TextBox 6">
            <a:extLst>
              <a:ext uri="{FF2B5EF4-FFF2-40B4-BE49-F238E27FC236}">
                <a16:creationId xmlns:a16="http://schemas.microsoft.com/office/drawing/2014/main" id="{EBC3962B-03E4-5C5D-FDFF-F223C6E39228}"/>
              </a:ext>
            </a:extLst>
          </p:cNvPr>
          <p:cNvSpPr txBox="1"/>
          <p:nvPr/>
        </p:nvSpPr>
        <p:spPr>
          <a:xfrm>
            <a:off x="816864" y="6342429"/>
            <a:ext cx="6099242" cy="504625"/>
          </a:xfrm>
          <a:prstGeom prst="rect">
            <a:avLst/>
          </a:prstGeom>
          <a:noFill/>
        </p:spPr>
        <p:txBody>
          <a:bodyPr wrap="square">
            <a:spAutoFit/>
          </a:bodyPr>
          <a:lstStyle/>
          <a:p>
            <a:pPr marL="0" marR="0" algn="just">
              <a:lnSpc>
                <a:spcPct val="150000"/>
              </a:lnSpc>
              <a:spcBef>
                <a:spcPts val="0"/>
              </a:spcBef>
              <a:spcAft>
                <a:spcPts val="800"/>
              </a:spcAft>
              <a:tabLst>
                <a:tab pos="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Source: Author – Aggregation from GTAP 9 model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data base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ontent Placeholder 3">
            <a:extLst>
              <a:ext uri="{FF2B5EF4-FFF2-40B4-BE49-F238E27FC236}">
                <a16:creationId xmlns:a16="http://schemas.microsoft.com/office/drawing/2014/main" id="{55005DCA-002E-E2C6-6D83-75019BA3D7F9}"/>
              </a:ext>
            </a:extLst>
          </p:cNvPr>
          <p:cNvSpPr txBox="1">
            <a:spLocks/>
          </p:cNvSpPr>
          <p:nvPr/>
        </p:nvSpPr>
        <p:spPr>
          <a:xfrm>
            <a:off x="816864" y="1425105"/>
            <a:ext cx="10871200" cy="85117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200" dirty="0">
                <a:ea typeface="Calibri" panose="020F0502020204030204" pitchFamily="34" charset="0"/>
              </a:rPr>
              <a:t>The lists of the main </a:t>
            </a:r>
            <a:r>
              <a:rPr lang="en-US" sz="2200" b="1" dirty="0">
                <a:ea typeface="Calibri" panose="020F0502020204030204" pitchFamily="34" charset="0"/>
              </a:rPr>
              <a:t>Sets</a:t>
            </a:r>
            <a:r>
              <a:rPr lang="en-US" sz="2200" dirty="0">
                <a:ea typeface="Calibri" panose="020F0502020204030204" pitchFamily="34" charset="0"/>
              </a:rPr>
              <a:t> follow from the data aggregation that was applied to the model</a:t>
            </a:r>
          </a:p>
          <a:p>
            <a:r>
              <a:rPr lang="en-US" sz="2200" dirty="0">
                <a:solidFill>
                  <a:schemeClr val="accent6"/>
                </a:solidFill>
                <a:effectLst/>
                <a:ea typeface="Calibri" panose="020F0502020204030204" pitchFamily="34" charset="0"/>
              </a:rPr>
              <a:t>Detail description of each set category is contained in the </a:t>
            </a:r>
            <a:r>
              <a:rPr lang="en-US" sz="2200" b="1" dirty="0">
                <a:solidFill>
                  <a:schemeClr val="accent6"/>
                </a:solidFill>
                <a:effectLst/>
                <a:ea typeface="Calibri" panose="020F0502020204030204" pitchFamily="34" charset="0"/>
              </a:rPr>
              <a:t>“</a:t>
            </a:r>
            <a:r>
              <a:rPr lang="en-US" sz="2200" b="1" dirty="0" err="1">
                <a:solidFill>
                  <a:schemeClr val="accent6"/>
                </a:solidFill>
                <a:effectLst/>
                <a:ea typeface="Calibri" panose="020F0502020204030204" pitchFamily="34" charset="0"/>
              </a:rPr>
              <a:t>sets.har</a:t>
            </a:r>
            <a:r>
              <a:rPr lang="en-US" sz="2200" b="1" dirty="0">
                <a:solidFill>
                  <a:schemeClr val="accent6"/>
                </a:solidFill>
                <a:effectLst/>
                <a:ea typeface="Calibri" panose="020F0502020204030204" pitchFamily="34" charset="0"/>
              </a:rPr>
              <a:t>”</a:t>
            </a:r>
            <a:r>
              <a:rPr lang="en-US" sz="2200" dirty="0">
                <a:solidFill>
                  <a:schemeClr val="accent6"/>
                </a:solidFill>
                <a:effectLst/>
                <a:ea typeface="Calibri" panose="020F0502020204030204" pitchFamily="34" charset="0"/>
              </a:rPr>
              <a:t> file of the GTAP Model</a:t>
            </a:r>
            <a:r>
              <a:rPr lang="en-US" sz="2200" dirty="0">
                <a:ea typeface="Calibri" panose="020F0502020204030204" pitchFamily="34" charset="0"/>
              </a:rPr>
              <a:t> </a:t>
            </a:r>
            <a:endParaRPr lang="en-US" sz="2200" dirty="0"/>
          </a:p>
        </p:txBody>
      </p:sp>
    </p:spTree>
    <p:extLst>
      <p:ext uri="{BB962C8B-B14F-4D97-AF65-F5344CB8AC3E}">
        <p14:creationId xmlns:p14="http://schemas.microsoft.com/office/powerpoint/2010/main" val="3611526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B513F-D3EF-7718-60DB-F99874F41E5C}"/>
              </a:ext>
            </a:extLst>
          </p:cNvPr>
          <p:cNvSpPr>
            <a:spLocks noGrp="1"/>
          </p:cNvSpPr>
          <p:nvPr>
            <p:ph type="title"/>
          </p:nvPr>
        </p:nvSpPr>
        <p:spPr>
          <a:ln>
            <a:solidFill>
              <a:srgbClr val="00B0F0"/>
            </a:solidFill>
          </a:ln>
        </p:spPr>
        <p:txBody>
          <a:bodyPr>
            <a:normAutofit fontScale="90000"/>
          </a:bodyPr>
          <a:lstStyle/>
          <a:p>
            <a:r>
              <a:rPr lang="en-US" b="1" dirty="0"/>
              <a:t>Data and Parameters cont’d</a:t>
            </a:r>
            <a:br>
              <a:rPr lang="en-US" b="1" dirty="0"/>
            </a:br>
            <a:r>
              <a:rPr lang="en-US" b="1" dirty="0">
                <a:solidFill>
                  <a:schemeClr val="accent6"/>
                </a:solidFill>
              </a:rPr>
              <a:t>Nigeria’s SAM (CSV Data Format)</a:t>
            </a:r>
            <a:endParaRPr lang="en-US" dirty="0">
              <a:solidFill>
                <a:schemeClr val="accent6"/>
              </a:solidFill>
            </a:endParaRPr>
          </a:p>
        </p:txBody>
      </p:sp>
      <p:sp>
        <p:nvSpPr>
          <p:cNvPr id="3" name="Slide Number Placeholder 2">
            <a:extLst>
              <a:ext uri="{FF2B5EF4-FFF2-40B4-BE49-F238E27FC236}">
                <a16:creationId xmlns:a16="http://schemas.microsoft.com/office/drawing/2014/main" id="{5FB7F279-05B1-CD17-C0CE-5A9759464BFF}"/>
              </a:ext>
            </a:extLst>
          </p:cNvPr>
          <p:cNvSpPr>
            <a:spLocks noGrp="1"/>
          </p:cNvSpPr>
          <p:nvPr>
            <p:ph type="sldNum" sz="quarter" idx="12"/>
          </p:nvPr>
        </p:nvSpPr>
        <p:spPr/>
        <p:txBody>
          <a:bodyPr>
            <a:normAutofit fontScale="85000" lnSpcReduction="20000"/>
          </a:bodyPr>
          <a:lstStyle/>
          <a:p>
            <a:fld id="{B6F15528-21DE-4FAA-801E-634DDDAF4B2B}" type="slidenum">
              <a:rPr lang="en-US" smtClean="0"/>
              <a:t>15</a:t>
            </a:fld>
            <a:endParaRPr lang="en-US"/>
          </a:p>
        </p:txBody>
      </p:sp>
      <p:sp>
        <p:nvSpPr>
          <p:cNvPr id="4" name="Content Placeholder 3">
            <a:extLst>
              <a:ext uri="{FF2B5EF4-FFF2-40B4-BE49-F238E27FC236}">
                <a16:creationId xmlns:a16="http://schemas.microsoft.com/office/drawing/2014/main" id="{41D5E24A-0E3B-2E89-6C90-58FE888B53A2}"/>
              </a:ext>
            </a:extLst>
          </p:cNvPr>
          <p:cNvSpPr>
            <a:spLocks noGrp="1"/>
          </p:cNvSpPr>
          <p:nvPr>
            <p:ph sz="quarter" idx="1"/>
          </p:nvPr>
        </p:nvSpPr>
        <p:spPr>
          <a:xfrm>
            <a:off x="51344" y="5231573"/>
            <a:ext cx="12049865" cy="1516699"/>
          </a:xfrm>
          <a:ln>
            <a:solidFill>
              <a:srgbClr val="00B0F0"/>
            </a:solidFill>
          </a:ln>
        </p:spPr>
        <p:txBody>
          <a:bodyPr>
            <a:normAutofit fontScale="92500" lnSpcReduction="10000"/>
          </a:bodyPr>
          <a:lstStyle/>
          <a:p>
            <a:r>
              <a:rPr lang="en-US" sz="2400" dirty="0">
                <a:effectLst/>
                <a:ea typeface="Calibri" panose="020F0502020204030204" pitchFamily="34" charset="0"/>
              </a:rPr>
              <a:t>Elasticity parameters are exogenous describing supply and demand responsiveness to changes in relative prices and income.</a:t>
            </a:r>
          </a:p>
          <a:p>
            <a:r>
              <a:rPr lang="en-US" sz="2400" dirty="0">
                <a:effectLst/>
                <a:ea typeface="Calibri" panose="020F0502020204030204" pitchFamily="34" charset="0"/>
              </a:rPr>
              <a:t>Elasticity parameters needed for this study are obtained from both the GTAP 9 database and existing studies in the literature.</a:t>
            </a:r>
          </a:p>
          <a:p>
            <a:endParaRPr lang="en-US" sz="3600" dirty="0"/>
          </a:p>
        </p:txBody>
      </p:sp>
      <p:pic>
        <p:nvPicPr>
          <p:cNvPr id="1026" name="Picture 2">
            <a:extLst>
              <a:ext uri="{FF2B5EF4-FFF2-40B4-BE49-F238E27FC236}">
                <a16:creationId xmlns:a16="http://schemas.microsoft.com/office/drawing/2014/main" id="{7841F485-C50B-E985-1572-160C0E00BE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46" y="1708259"/>
            <a:ext cx="12089307" cy="3441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419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CB1D-BCD5-4B9B-79F0-7B411952EAEA}"/>
              </a:ext>
            </a:extLst>
          </p:cNvPr>
          <p:cNvSpPr>
            <a:spLocks noGrp="1"/>
          </p:cNvSpPr>
          <p:nvPr>
            <p:ph type="title"/>
          </p:nvPr>
        </p:nvSpPr>
        <p:spPr>
          <a:xfrm>
            <a:off x="822960" y="342900"/>
            <a:ext cx="11322304" cy="876300"/>
          </a:xfrm>
          <a:ln>
            <a:solidFill>
              <a:srgbClr val="00B0F0"/>
            </a:solidFill>
          </a:ln>
        </p:spPr>
        <p:txBody>
          <a:bodyPr>
            <a:normAutofit fontScale="90000"/>
          </a:bodyPr>
          <a:lstStyle/>
          <a:p>
            <a:r>
              <a:rPr lang="en-US" sz="4000" b="1" dirty="0"/>
              <a:t>Production Data Input in Nigeria’s 2 x 9 SAM (N Million)</a:t>
            </a:r>
            <a:br>
              <a:rPr lang="en-US" sz="3600" b="1" dirty="0"/>
            </a:br>
            <a:r>
              <a:rPr lang="en-US" sz="3600" b="1" dirty="0">
                <a:solidFill>
                  <a:schemeClr val="accent6"/>
                </a:solidFill>
              </a:rPr>
              <a:t>- Supply-side of Nigeria’s economy</a:t>
            </a:r>
            <a:endParaRPr lang="en-US" sz="3600" b="1" dirty="0"/>
          </a:p>
        </p:txBody>
      </p:sp>
      <p:sp>
        <p:nvSpPr>
          <p:cNvPr id="3" name="Slide Number Placeholder 2">
            <a:extLst>
              <a:ext uri="{FF2B5EF4-FFF2-40B4-BE49-F238E27FC236}">
                <a16:creationId xmlns:a16="http://schemas.microsoft.com/office/drawing/2014/main" id="{2C926861-C3E3-8B33-E42B-85A4841B74A7}"/>
              </a:ext>
            </a:extLst>
          </p:cNvPr>
          <p:cNvSpPr>
            <a:spLocks noGrp="1"/>
          </p:cNvSpPr>
          <p:nvPr>
            <p:ph type="sldNum" sz="quarter" idx="12"/>
          </p:nvPr>
        </p:nvSpPr>
        <p:spPr/>
        <p:txBody>
          <a:bodyPr>
            <a:normAutofit fontScale="85000" lnSpcReduction="20000"/>
          </a:bodyPr>
          <a:lstStyle/>
          <a:p>
            <a:fld id="{B6F15528-21DE-4FAA-801E-634DDDAF4B2B}" type="slidenum">
              <a:rPr lang="en-US" smtClean="0"/>
              <a:t>16</a:t>
            </a:fld>
            <a:endParaRPr lang="en-US"/>
          </a:p>
        </p:txBody>
      </p:sp>
      <p:graphicFrame>
        <p:nvGraphicFramePr>
          <p:cNvPr id="5" name="Content Placeholder 4">
            <a:extLst>
              <a:ext uri="{FF2B5EF4-FFF2-40B4-BE49-F238E27FC236}">
                <a16:creationId xmlns:a16="http://schemas.microsoft.com/office/drawing/2014/main" id="{BF8DC8F2-354E-0FCC-F154-982A0246E15F}"/>
              </a:ext>
            </a:extLst>
          </p:cNvPr>
          <p:cNvGraphicFramePr>
            <a:graphicFrameLocks noGrp="1"/>
          </p:cNvGraphicFramePr>
          <p:nvPr>
            <p:ph sz="quarter" idx="1"/>
            <p:extLst>
              <p:ext uri="{D42A27DB-BD31-4B8C-83A1-F6EECF244321}">
                <p14:modId xmlns:p14="http://schemas.microsoft.com/office/powerpoint/2010/main" val="2079978121"/>
              </p:ext>
            </p:extLst>
          </p:nvPr>
        </p:nvGraphicFramePr>
        <p:xfrm>
          <a:off x="787400" y="1470979"/>
          <a:ext cx="10859771" cy="5353853"/>
        </p:xfrm>
        <a:graphic>
          <a:graphicData uri="http://schemas.openxmlformats.org/drawingml/2006/table">
            <a:tbl>
              <a:tblPr firstRow="1" firstCol="1" bandRow="1">
                <a:tableStyleId>{5C22544A-7EE6-4342-B048-85BDC9FD1C3A}</a:tableStyleId>
              </a:tblPr>
              <a:tblGrid>
                <a:gridCol w="1171375">
                  <a:extLst>
                    <a:ext uri="{9D8B030D-6E8A-4147-A177-3AD203B41FA5}">
                      <a16:colId xmlns:a16="http://schemas.microsoft.com/office/drawing/2014/main" val="2314493721"/>
                    </a:ext>
                  </a:extLst>
                </a:gridCol>
                <a:gridCol w="965186">
                  <a:extLst>
                    <a:ext uri="{9D8B030D-6E8A-4147-A177-3AD203B41FA5}">
                      <a16:colId xmlns:a16="http://schemas.microsoft.com/office/drawing/2014/main" val="1741914611"/>
                    </a:ext>
                  </a:extLst>
                </a:gridCol>
                <a:gridCol w="877518">
                  <a:extLst>
                    <a:ext uri="{9D8B030D-6E8A-4147-A177-3AD203B41FA5}">
                      <a16:colId xmlns:a16="http://schemas.microsoft.com/office/drawing/2014/main" val="1137003583"/>
                    </a:ext>
                  </a:extLst>
                </a:gridCol>
                <a:gridCol w="877518">
                  <a:extLst>
                    <a:ext uri="{9D8B030D-6E8A-4147-A177-3AD203B41FA5}">
                      <a16:colId xmlns:a16="http://schemas.microsoft.com/office/drawing/2014/main" val="1103104416"/>
                    </a:ext>
                  </a:extLst>
                </a:gridCol>
                <a:gridCol w="970868">
                  <a:extLst>
                    <a:ext uri="{9D8B030D-6E8A-4147-A177-3AD203B41FA5}">
                      <a16:colId xmlns:a16="http://schemas.microsoft.com/office/drawing/2014/main" val="2531215586"/>
                    </a:ext>
                  </a:extLst>
                </a:gridCol>
                <a:gridCol w="970868">
                  <a:extLst>
                    <a:ext uri="{9D8B030D-6E8A-4147-A177-3AD203B41FA5}">
                      <a16:colId xmlns:a16="http://schemas.microsoft.com/office/drawing/2014/main" val="1637533600"/>
                    </a:ext>
                  </a:extLst>
                </a:gridCol>
                <a:gridCol w="877518">
                  <a:extLst>
                    <a:ext uri="{9D8B030D-6E8A-4147-A177-3AD203B41FA5}">
                      <a16:colId xmlns:a16="http://schemas.microsoft.com/office/drawing/2014/main" val="1394802341"/>
                    </a:ext>
                  </a:extLst>
                </a:gridCol>
                <a:gridCol w="965186">
                  <a:extLst>
                    <a:ext uri="{9D8B030D-6E8A-4147-A177-3AD203B41FA5}">
                      <a16:colId xmlns:a16="http://schemas.microsoft.com/office/drawing/2014/main" val="2063868430"/>
                    </a:ext>
                  </a:extLst>
                </a:gridCol>
                <a:gridCol w="965186">
                  <a:extLst>
                    <a:ext uri="{9D8B030D-6E8A-4147-A177-3AD203B41FA5}">
                      <a16:colId xmlns:a16="http://schemas.microsoft.com/office/drawing/2014/main" val="1451116328"/>
                    </a:ext>
                  </a:extLst>
                </a:gridCol>
                <a:gridCol w="877518">
                  <a:extLst>
                    <a:ext uri="{9D8B030D-6E8A-4147-A177-3AD203B41FA5}">
                      <a16:colId xmlns:a16="http://schemas.microsoft.com/office/drawing/2014/main" val="2285618903"/>
                    </a:ext>
                  </a:extLst>
                </a:gridCol>
                <a:gridCol w="658339">
                  <a:extLst>
                    <a:ext uri="{9D8B030D-6E8A-4147-A177-3AD203B41FA5}">
                      <a16:colId xmlns:a16="http://schemas.microsoft.com/office/drawing/2014/main" val="2233539409"/>
                    </a:ext>
                  </a:extLst>
                </a:gridCol>
                <a:gridCol w="682691">
                  <a:extLst>
                    <a:ext uri="{9D8B030D-6E8A-4147-A177-3AD203B41FA5}">
                      <a16:colId xmlns:a16="http://schemas.microsoft.com/office/drawing/2014/main" val="2846594027"/>
                    </a:ext>
                  </a:extLst>
                </a:gridCol>
              </a:tblGrid>
              <a:tr h="176087">
                <a:tc rowSpan="2">
                  <a:txBody>
                    <a:bodyPr/>
                    <a:lstStyle/>
                    <a:p>
                      <a:pPr marL="0" marR="0" algn="ctr">
                        <a:lnSpc>
                          <a:spcPct val="107000"/>
                        </a:lnSpc>
                        <a:spcBef>
                          <a:spcPts val="0"/>
                        </a:spcBef>
                        <a:spcAft>
                          <a:spcPts val="0"/>
                        </a:spcAft>
                      </a:pPr>
                      <a:r>
                        <a:rPr lang="en-US" sz="700" b="0" dirty="0">
                          <a:effectLst/>
                          <a:latin typeface="Arial Black" panose="020B0A04020102020204" pitchFamily="34" charset="0"/>
                        </a:rPr>
                        <a:t>SAM Entry</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ctr"/>
                </a:tc>
                <a:tc gridSpan="9">
                  <a:txBody>
                    <a:bodyPr/>
                    <a:lstStyle/>
                    <a:p>
                      <a:pPr marL="0" marR="0" algn="ctr">
                        <a:lnSpc>
                          <a:spcPct val="107000"/>
                        </a:lnSpc>
                        <a:spcBef>
                          <a:spcPts val="0"/>
                        </a:spcBef>
                        <a:spcAft>
                          <a:spcPts val="0"/>
                        </a:spcAft>
                      </a:pPr>
                      <a:r>
                        <a:rPr lang="en-US" sz="600" b="0">
                          <a:effectLst/>
                          <a:latin typeface="Arial Black" panose="020B0A04020102020204" pitchFamily="34" charset="0"/>
                        </a:rPr>
                        <a:t>A C T I V I T I E S</a:t>
                      </a:r>
                      <a:endParaRPr lang="en-US" sz="6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algn="ctr">
                        <a:lnSpc>
                          <a:spcPct val="107000"/>
                        </a:lnSpc>
                        <a:spcBef>
                          <a:spcPts val="0"/>
                        </a:spcBef>
                        <a:spcAft>
                          <a:spcPts val="0"/>
                        </a:spcAft>
                      </a:pPr>
                      <a:r>
                        <a:rPr lang="en-US" sz="700" b="0" dirty="0">
                          <a:effectLst/>
                          <a:latin typeface="Arial Black" panose="020B0A04020102020204" pitchFamily="34" charset="0"/>
                        </a:rPr>
                        <a:t>Definition</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ctr"/>
                </a:tc>
                <a:tc rowSpan="2" hMerge="1">
                  <a:txBody>
                    <a:bodyPr/>
                    <a:lstStyle/>
                    <a:p>
                      <a:endParaRPr lang="en-US"/>
                    </a:p>
                  </a:txBody>
                  <a:tcPr/>
                </a:tc>
                <a:extLst>
                  <a:ext uri="{0D108BD9-81ED-4DB2-BD59-A6C34878D82A}">
                    <a16:rowId xmlns:a16="http://schemas.microsoft.com/office/drawing/2014/main" val="2213138178"/>
                  </a:ext>
                </a:extLst>
              </a:tr>
              <a:tr h="148898">
                <a:tc vMerge="1">
                  <a:txBody>
                    <a:bodyPr/>
                    <a:lstStyle/>
                    <a:p>
                      <a:endParaRPr lang="en-US"/>
                    </a:p>
                  </a:txBody>
                  <a:tcPr/>
                </a:tc>
                <a:tc>
                  <a:txBody>
                    <a:bodyPr/>
                    <a:lstStyle/>
                    <a:p>
                      <a:pPr marL="0" marR="0">
                        <a:lnSpc>
                          <a:spcPct val="107000"/>
                        </a:lnSpc>
                        <a:spcBef>
                          <a:spcPts val="0"/>
                        </a:spcBef>
                        <a:spcAft>
                          <a:spcPts val="0"/>
                        </a:spcAft>
                      </a:pPr>
                      <a:r>
                        <a:rPr lang="en-US" sz="700" b="0" dirty="0">
                          <a:effectLst/>
                          <a:latin typeface="Arial Black" panose="020B0A04020102020204" pitchFamily="34" charset="0"/>
                        </a:rPr>
                        <a:t>Agric</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CPET</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NGAS</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PET</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MAN</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ELEC</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TRANS</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SER</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NTR</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361712743"/>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Commodities - Total</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4,525,431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1,022,809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3,098,319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415,574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4,034,026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145,060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973,869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22,147,464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1,375,856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rowSpan="10" gridSpan="2">
                  <a:txBody>
                    <a:bodyPr/>
                    <a:lstStyle/>
                    <a:p>
                      <a:pPr marL="0" marR="0" algn="ctr">
                        <a:lnSpc>
                          <a:spcPct val="107000"/>
                        </a:lnSpc>
                        <a:spcBef>
                          <a:spcPts val="0"/>
                        </a:spcBef>
                        <a:spcAft>
                          <a:spcPts val="0"/>
                        </a:spcAft>
                      </a:pPr>
                      <a:r>
                        <a:rPr lang="en-US" sz="1000" b="0" dirty="0">
                          <a:effectLst/>
                          <a:latin typeface="Arial Black" panose="020B0A04020102020204" pitchFamily="34" charset="0"/>
                        </a:rPr>
                        <a:t>Intermediate Inputs</a:t>
                      </a:r>
                      <a:endParaRPr lang="en-US" sz="10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vert="vert270" anchor="ctr"/>
                </a:tc>
                <a:tc rowSpan="10" hMerge="1">
                  <a:txBody>
                    <a:bodyPr/>
                    <a:lstStyle/>
                    <a:p>
                      <a:endParaRPr lang="en-US"/>
                    </a:p>
                  </a:txBody>
                  <a:tcPr/>
                </a:tc>
                <a:extLst>
                  <a:ext uri="{0D108BD9-81ED-4DB2-BD59-A6C34878D82A}">
                    <a16:rowId xmlns:a16="http://schemas.microsoft.com/office/drawing/2014/main" val="3692347370"/>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Agric</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4,159,039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1,015,551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54,352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429255667"/>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CPET</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110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298,689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20606109"/>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    NGAS</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3,021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426,521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1,279,562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357,313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115,360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409,440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5,077,614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562164076"/>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PET</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36,090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19,616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58,847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68,199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205,174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14,113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298,844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228247349"/>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MAN</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282,900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77,916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263,639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47,745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2,139,150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14,864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50,973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3,577,390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868863436"/>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ELEC</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4,824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13,097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292,859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705779904"/>
                  </a:ext>
                </a:extLst>
              </a:tr>
              <a:tr h="145335">
                <a:tc>
                  <a:txBody>
                    <a:bodyPr/>
                    <a:lstStyle/>
                    <a:p>
                      <a:pPr marL="0" marR="0">
                        <a:lnSpc>
                          <a:spcPct val="107000"/>
                        </a:lnSpc>
                        <a:spcBef>
                          <a:spcPts val="0"/>
                        </a:spcBef>
                        <a:spcAft>
                          <a:spcPts val="0"/>
                        </a:spcAft>
                      </a:pPr>
                      <a:r>
                        <a:rPr lang="en-US" sz="700" b="0">
                          <a:effectLst/>
                          <a:latin typeface="Arial Black" panose="020B0A04020102020204" pitchFamily="34" charset="0"/>
                        </a:rPr>
                        <a:t>    TRANS</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400,674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1,202,022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29,053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22,918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406,328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573682773"/>
                  </a:ext>
                </a:extLst>
              </a:tr>
              <a:tr h="252591">
                <a:tc>
                  <a:txBody>
                    <a:bodyPr/>
                    <a:lstStyle/>
                    <a:p>
                      <a:pPr marL="0" marR="0">
                        <a:lnSpc>
                          <a:spcPct val="107000"/>
                        </a:lnSpc>
                        <a:spcBef>
                          <a:spcPts val="0"/>
                        </a:spcBef>
                        <a:spcAft>
                          <a:spcPts val="0"/>
                        </a:spcAft>
                      </a:pPr>
                      <a:r>
                        <a:rPr lang="en-US" sz="700" b="0" dirty="0">
                          <a:effectLst/>
                          <a:latin typeface="Arial Black" panose="020B0A04020102020204" pitchFamily="34" charset="0"/>
                        </a:rPr>
                        <a:t>    SER</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44,271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98,083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294,248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931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282,960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1,272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476,425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12,440,078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627180404"/>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    NTR</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466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1,375,856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904986079"/>
                  </a:ext>
                </a:extLst>
              </a:tr>
              <a:tr h="53033">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extLst>
                  <a:ext uri="{0D108BD9-81ED-4DB2-BD59-A6C34878D82A}">
                    <a16:rowId xmlns:a16="http://schemas.microsoft.com/office/drawing/2014/main" val="3628026474"/>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Factors - Total</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13,758,000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6,668,635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5,516,327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540,461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6,614,520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345,199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1,756,367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20,492,498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2,049,031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rowSpan="6">
                  <a:txBody>
                    <a:bodyPr/>
                    <a:lstStyle/>
                    <a:p>
                      <a:pPr marL="0" marR="0" algn="ctr">
                        <a:lnSpc>
                          <a:spcPct val="107000"/>
                        </a:lnSpc>
                        <a:spcBef>
                          <a:spcPts val="0"/>
                        </a:spcBef>
                        <a:spcAft>
                          <a:spcPts val="0"/>
                        </a:spcAft>
                      </a:pPr>
                      <a:r>
                        <a:rPr lang="en-US" sz="900" b="0" dirty="0">
                          <a:effectLst/>
                          <a:latin typeface="Arial Black" panose="020B0A04020102020204" pitchFamily="34" charset="0"/>
                        </a:rPr>
                        <a:t>Factor Payments</a:t>
                      </a:r>
                      <a:endParaRPr lang="en-US" sz="9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vert="vert270" anchor="b"/>
                </a:tc>
                <a:tc rowSpan="15">
                  <a:txBody>
                    <a:bodyPr/>
                    <a:lstStyle/>
                    <a:p>
                      <a:pPr marL="0" marR="0" algn="ctr">
                        <a:lnSpc>
                          <a:spcPct val="107000"/>
                        </a:lnSpc>
                        <a:spcBef>
                          <a:spcPts val="0"/>
                        </a:spcBef>
                        <a:spcAft>
                          <a:spcPts val="0"/>
                        </a:spcAft>
                      </a:pPr>
                      <a:r>
                        <a:rPr lang="en-US" sz="900" b="0" dirty="0">
                          <a:effectLst/>
                          <a:latin typeface="Arial Black" panose="020B0A04020102020204" pitchFamily="34" charset="0"/>
                        </a:rPr>
                        <a:t>Value-Added</a:t>
                      </a:r>
                      <a:endParaRPr lang="en-US" sz="9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vert="vert270" anchor="ctr"/>
                </a:tc>
                <a:extLst>
                  <a:ext uri="{0D108BD9-81ED-4DB2-BD59-A6C34878D82A}">
                    <a16:rowId xmlns:a16="http://schemas.microsoft.com/office/drawing/2014/main" val="1888921238"/>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    Land</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25,746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4,126,875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1,450,037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42,126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538,272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85,869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31,325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1,549,617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209,616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167035491"/>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    Labor</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82,431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1,906,568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561,110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70,510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722,318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183,312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213,398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2,731,093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96,393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44803182"/>
                  </a:ext>
                </a:extLst>
              </a:tr>
              <a:tr h="263509">
                <a:tc>
                  <a:txBody>
                    <a:bodyPr/>
                    <a:lstStyle/>
                    <a:p>
                      <a:pPr marL="0" marR="0">
                        <a:lnSpc>
                          <a:spcPct val="107000"/>
                        </a:lnSpc>
                        <a:spcBef>
                          <a:spcPts val="0"/>
                        </a:spcBef>
                        <a:spcAft>
                          <a:spcPts val="0"/>
                        </a:spcAft>
                      </a:pPr>
                      <a:r>
                        <a:rPr lang="en-US" sz="700" b="0">
                          <a:effectLst/>
                          <a:latin typeface="Arial Black" panose="020B0A04020102020204" pitchFamily="34" charset="0"/>
                        </a:rPr>
                        <a:t>    Capital</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13,633,674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623,343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3,499,524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420,942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4,667,255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60,975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1,495,723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16,093,528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1,653,644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901027461"/>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Energy</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16,147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11,849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5,655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6,883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686,675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15,043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15,920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118,261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89,379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35859040"/>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    Biofuel</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49670714"/>
                  </a:ext>
                </a:extLst>
              </a:tr>
              <a:tr h="108140">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extLst>
                  <a:ext uri="{0D108BD9-81ED-4DB2-BD59-A6C34878D82A}">
                    <a16:rowId xmlns:a16="http://schemas.microsoft.com/office/drawing/2014/main" val="913611602"/>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Production Tax (TP)</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(5,468)</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48,068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16,023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6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11,563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7,647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38,614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41,548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rowSpan="7">
                  <a:txBody>
                    <a:bodyPr/>
                    <a:lstStyle/>
                    <a:p>
                      <a:pPr marL="0" marR="0" algn="ctr">
                        <a:lnSpc>
                          <a:spcPct val="107000"/>
                        </a:lnSpc>
                        <a:spcBef>
                          <a:spcPts val="0"/>
                        </a:spcBef>
                        <a:spcAft>
                          <a:spcPts val="0"/>
                        </a:spcAft>
                      </a:pPr>
                      <a:r>
                        <a:rPr lang="en-US" sz="900" b="0" dirty="0">
                          <a:effectLst/>
                          <a:latin typeface="Arial Black" panose="020B0A04020102020204" pitchFamily="34" charset="0"/>
                        </a:rPr>
                        <a:t>Production &amp; Sales Taxes</a:t>
                      </a:r>
                      <a:endParaRPr lang="en-US" sz="9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vert="vert270" anchor="ctr"/>
                </a:tc>
                <a:tc vMerge="1">
                  <a:txBody>
                    <a:bodyPr/>
                    <a:lstStyle/>
                    <a:p>
                      <a:endParaRPr lang="en-US"/>
                    </a:p>
                  </a:txBody>
                  <a:tcPr/>
                </a:tc>
                <a:extLst>
                  <a:ext uri="{0D108BD9-81ED-4DB2-BD59-A6C34878D82A}">
                    <a16:rowId xmlns:a16="http://schemas.microsoft.com/office/drawing/2014/main" val="1647955037"/>
                  </a:ext>
                </a:extLst>
              </a:tr>
              <a:tr h="108140">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75101681"/>
                  </a:ext>
                </a:extLst>
              </a:tr>
              <a:tr h="140763">
                <a:tc>
                  <a:txBody>
                    <a:bodyPr/>
                    <a:lstStyle/>
                    <a:p>
                      <a:pPr marL="0" marR="0">
                        <a:lnSpc>
                          <a:spcPct val="107000"/>
                        </a:lnSpc>
                        <a:spcBef>
                          <a:spcPts val="0"/>
                        </a:spcBef>
                        <a:spcAft>
                          <a:spcPts val="0"/>
                        </a:spcAft>
                      </a:pPr>
                      <a:r>
                        <a:rPr lang="en-US" sz="700" b="0">
                          <a:effectLst/>
                          <a:latin typeface="Arial Black" panose="020B0A04020102020204" pitchFamily="34" charset="0"/>
                        </a:rPr>
                        <a:t>Direct Tax (TD)</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955477551"/>
                  </a:ext>
                </a:extLst>
              </a:tr>
              <a:tr h="108140">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61914205"/>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Indirect Tax (TI)</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46,253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0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1,912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90,099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79256741"/>
                  </a:ext>
                </a:extLst>
              </a:tr>
              <a:tr h="108140">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841214470"/>
                  </a:ext>
                </a:extLst>
              </a:tr>
              <a:tr h="174322">
                <a:tc>
                  <a:txBody>
                    <a:bodyPr/>
                    <a:lstStyle/>
                    <a:p>
                      <a:pPr marL="0" marR="0">
                        <a:lnSpc>
                          <a:spcPct val="107000"/>
                        </a:lnSpc>
                        <a:spcBef>
                          <a:spcPts val="0"/>
                        </a:spcBef>
                        <a:spcAft>
                          <a:spcPts val="0"/>
                        </a:spcAft>
                      </a:pPr>
                      <a:r>
                        <a:rPr lang="en-US" sz="700" b="0">
                          <a:effectLst/>
                          <a:latin typeface="Arial Black" panose="020B0A04020102020204" pitchFamily="34" charset="0"/>
                        </a:rPr>
                        <a:t>Import Tax TM)</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6,697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1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2,458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263,069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a:effectLst/>
                          <a:latin typeface="Arial Black" panose="020B0A04020102020204" pitchFamily="34" charset="0"/>
                        </a:rPr>
                        <a:t>                       23 </a:t>
                      </a:r>
                      <a:endParaRPr lang="en-US" sz="700" b="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700" b="0" dirty="0">
                          <a:effectLst/>
                          <a:latin typeface="Arial Black" panose="020B0A04020102020204" pitchFamily="34" charset="0"/>
                        </a:rPr>
                        <a:t>                      -   </a:t>
                      </a:r>
                      <a:endParaRPr lang="en-US" sz="700" b="0"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25667057"/>
                  </a:ext>
                </a:extLst>
              </a:tr>
              <a:tr h="108140">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a:txBody>
                    <a:bodyPr/>
                    <a:lstStyle/>
                    <a:p>
                      <a:endParaRPr lang="en-US" sz="700" b="0" dirty="0">
                        <a:effectLst/>
                        <a:latin typeface="Arial Black" panose="020B0A04020102020204" pitchFamily="34" charset="0"/>
                        <a:cs typeface="Times New Roman" panose="02020603050405020304" pitchFamily="18" charset="0"/>
                      </a:endParaRPr>
                    </a:p>
                  </a:txBody>
                  <a:tcPr marL="37732" marR="37732" marT="0" marB="0" anchor="b"/>
                </a:tc>
                <a:tc vMerge="1">
                  <a:txBody>
                    <a:bodyPr/>
                    <a:lstStyle/>
                    <a:p>
                      <a:endParaRPr lang="en-US"/>
                    </a:p>
                  </a:txBody>
                  <a:tcPr/>
                </a:tc>
                <a:extLst>
                  <a:ext uri="{0D108BD9-81ED-4DB2-BD59-A6C34878D82A}">
                    <a16:rowId xmlns:a16="http://schemas.microsoft.com/office/drawing/2014/main" val="1007517739"/>
                  </a:ext>
                </a:extLst>
              </a:tr>
              <a:tr h="252433">
                <a:tc>
                  <a:txBody>
                    <a:bodyPr/>
                    <a:lstStyle/>
                    <a:p>
                      <a:pPr marL="0" marR="0">
                        <a:lnSpc>
                          <a:spcPct val="107000"/>
                        </a:lnSpc>
                        <a:spcBef>
                          <a:spcPts val="0"/>
                        </a:spcBef>
                        <a:spcAft>
                          <a:spcPts val="0"/>
                        </a:spcAft>
                      </a:pPr>
                      <a:r>
                        <a:rPr lang="en-US" sz="900" b="1" dirty="0">
                          <a:effectLst/>
                          <a:latin typeface="Arial Black" panose="020B0A04020102020204" pitchFamily="34" charset="0"/>
                        </a:rPr>
                        <a:t>T O T A L</a:t>
                      </a:r>
                      <a:endParaRPr lang="en-US" sz="9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18,284,660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7,739,512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8,630,669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958,502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10,969,432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490,260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2,739,795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42,768,698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a:txBody>
                    <a:bodyPr/>
                    <a:lstStyle/>
                    <a:p>
                      <a:pPr marL="0" marR="0">
                        <a:lnSpc>
                          <a:spcPct val="107000"/>
                        </a:lnSpc>
                        <a:spcBef>
                          <a:spcPts val="0"/>
                        </a:spcBef>
                        <a:spcAft>
                          <a:spcPts val="0"/>
                        </a:spcAft>
                      </a:pPr>
                      <a:r>
                        <a:rPr lang="en-US" sz="800" b="1" dirty="0">
                          <a:effectLst/>
                          <a:latin typeface="Arial Black" panose="020B0A04020102020204" pitchFamily="34" charset="0"/>
                        </a:rPr>
                        <a:t>       3,466,435 </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gridSpan="2">
                  <a:txBody>
                    <a:bodyPr/>
                    <a:lstStyle/>
                    <a:p>
                      <a:pPr marL="0" marR="0" algn="ctr">
                        <a:lnSpc>
                          <a:spcPct val="107000"/>
                        </a:lnSpc>
                        <a:spcBef>
                          <a:spcPts val="0"/>
                        </a:spcBef>
                        <a:spcAft>
                          <a:spcPts val="0"/>
                        </a:spcAft>
                      </a:pPr>
                      <a:r>
                        <a:rPr lang="en-US" sz="800" b="1" dirty="0">
                          <a:effectLst/>
                          <a:latin typeface="Arial Black" panose="020B0A04020102020204" pitchFamily="34" charset="0"/>
                        </a:rPr>
                        <a:t>Gross Value of Output</a:t>
                      </a:r>
                      <a:endParaRPr lang="en-US" sz="800" b="1" dirty="0">
                        <a:effectLst/>
                        <a:latin typeface="Arial Black" panose="020B0A04020102020204" pitchFamily="34" charset="0"/>
                        <a:ea typeface="Calibri" panose="020F0502020204030204" pitchFamily="34" charset="0"/>
                        <a:cs typeface="Times New Roman" panose="02020603050405020304" pitchFamily="18" charset="0"/>
                      </a:endParaRPr>
                    </a:p>
                  </a:txBody>
                  <a:tcPr marL="37732" marR="37732" marT="0" marB="0" anchor="b"/>
                </a:tc>
                <a:tc hMerge="1">
                  <a:txBody>
                    <a:bodyPr/>
                    <a:lstStyle/>
                    <a:p>
                      <a:endParaRPr lang="en-US"/>
                    </a:p>
                  </a:txBody>
                  <a:tcPr/>
                </a:tc>
                <a:extLst>
                  <a:ext uri="{0D108BD9-81ED-4DB2-BD59-A6C34878D82A}">
                    <a16:rowId xmlns:a16="http://schemas.microsoft.com/office/drawing/2014/main" val="3408038406"/>
                  </a:ext>
                </a:extLst>
              </a:tr>
            </a:tbl>
          </a:graphicData>
        </a:graphic>
      </p:graphicFrame>
    </p:spTree>
    <p:extLst>
      <p:ext uri="{BB962C8B-B14F-4D97-AF65-F5344CB8AC3E}">
        <p14:creationId xmlns:p14="http://schemas.microsoft.com/office/powerpoint/2010/main" val="3060658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7600A-8814-08BB-8344-5D0CECB731D6}"/>
              </a:ext>
            </a:extLst>
          </p:cNvPr>
          <p:cNvSpPr>
            <a:spLocks noGrp="1"/>
          </p:cNvSpPr>
          <p:nvPr>
            <p:ph sz="quarter" idx="2"/>
          </p:nvPr>
        </p:nvSpPr>
        <p:spPr>
          <a:xfrm>
            <a:off x="306967" y="2438400"/>
            <a:ext cx="5181600" cy="3581400"/>
          </a:xfrm>
          <a:ln>
            <a:solidFill>
              <a:schemeClr val="accent1"/>
            </a:solidFill>
          </a:ln>
        </p:spPr>
        <p:txBody>
          <a:bodyPr/>
          <a:lstStyle/>
          <a:p>
            <a:r>
              <a:rPr lang="en-US" sz="2400" dirty="0"/>
              <a:t>140 old regions of GTAP 9 were mapped into 2 new Regions (Nigeria, NGA; and Rest of the World, </a:t>
            </a:r>
            <a:r>
              <a:rPr lang="en-US" sz="2400" dirty="0" err="1"/>
              <a:t>RoW</a:t>
            </a:r>
            <a:r>
              <a:rPr lang="en-US" sz="2400" dirty="0"/>
              <a:t>)</a:t>
            </a:r>
          </a:p>
          <a:p>
            <a:endParaRPr lang="en-US" dirty="0"/>
          </a:p>
        </p:txBody>
      </p:sp>
      <p:sp>
        <p:nvSpPr>
          <p:cNvPr id="5" name="Slide Number Placeholder 4">
            <a:extLst>
              <a:ext uri="{FF2B5EF4-FFF2-40B4-BE49-F238E27FC236}">
                <a16:creationId xmlns:a16="http://schemas.microsoft.com/office/drawing/2014/main" id="{DA09D71D-76E4-90B6-0CA2-F477D0ACA03A}"/>
              </a:ext>
            </a:extLst>
          </p:cNvPr>
          <p:cNvSpPr>
            <a:spLocks noGrp="1"/>
          </p:cNvSpPr>
          <p:nvPr>
            <p:ph type="sldNum" sz="quarter" idx="16"/>
          </p:nvPr>
        </p:nvSpPr>
        <p:spPr/>
        <p:txBody>
          <a:bodyPr>
            <a:normAutofit fontScale="85000" lnSpcReduction="20000"/>
          </a:bodyPr>
          <a:lstStyle/>
          <a:p>
            <a:fld id="{B6F15528-21DE-4FAA-801E-634DDDAF4B2B}" type="slidenum">
              <a:rPr lang="en-US" smtClean="0"/>
              <a:t>17</a:t>
            </a:fld>
            <a:endParaRPr lang="en-US"/>
          </a:p>
        </p:txBody>
      </p:sp>
      <p:sp>
        <p:nvSpPr>
          <p:cNvPr id="6" name="Text Placeholder 5">
            <a:extLst>
              <a:ext uri="{FF2B5EF4-FFF2-40B4-BE49-F238E27FC236}">
                <a16:creationId xmlns:a16="http://schemas.microsoft.com/office/drawing/2014/main" id="{2886C68C-D903-DE84-CC51-30F24735B8B7}"/>
              </a:ext>
            </a:extLst>
          </p:cNvPr>
          <p:cNvSpPr>
            <a:spLocks noGrp="1"/>
          </p:cNvSpPr>
          <p:nvPr>
            <p:ph type="body" sz="quarter" idx="1"/>
          </p:nvPr>
        </p:nvSpPr>
        <p:spPr>
          <a:xfrm>
            <a:off x="306967" y="1752600"/>
            <a:ext cx="5181600" cy="640080"/>
          </a:xfrm>
        </p:spPr>
        <p:txBody>
          <a:bodyPr>
            <a:normAutofit/>
          </a:bodyPr>
          <a:lstStyle/>
          <a:p>
            <a:r>
              <a:rPr lang="en-US" sz="2400" dirty="0"/>
              <a:t>Regional Data Aggregation Scheme</a:t>
            </a:r>
          </a:p>
        </p:txBody>
      </p:sp>
      <p:sp>
        <p:nvSpPr>
          <p:cNvPr id="7" name="Text Placeholder 6">
            <a:extLst>
              <a:ext uri="{FF2B5EF4-FFF2-40B4-BE49-F238E27FC236}">
                <a16:creationId xmlns:a16="http://schemas.microsoft.com/office/drawing/2014/main" id="{99923871-A47A-3AAB-67BE-EB68237749FC}"/>
              </a:ext>
            </a:extLst>
          </p:cNvPr>
          <p:cNvSpPr>
            <a:spLocks noGrp="1"/>
          </p:cNvSpPr>
          <p:nvPr>
            <p:ph type="body" sz="quarter" idx="3"/>
          </p:nvPr>
        </p:nvSpPr>
        <p:spPr>
          <a:xfrm>
            <a:off x="5618921" y="1752600"/>
            <a:ext cx="6510570" cy="778213"/>
          </a:xfrm>
        </p:spPr>
        <p:txBody>
          <a:bodyPr>
            <a:normAutofit/>
          </a:bodyPr>
          <a:lstStyle/>
          <a:p>
            <a:r>
              <a:rPr lang="en-US" sz="2800" dirty="0"/>
              <a:t>2-Region Aggregation of Nigeria’s SAM</a:t>
            </a:r>
          </a:p>
        </p:txBody>
      </p:sp>
      <p:sp>
        <p:nvSpPr>
          <p:cNvPr id="8" name="Title 1">
            <a:extLst>
              <a:ext uri="{FF2B5EF4-FFF2-40B4-BE49-F238E27FC236}">
                <a16:creationId xmlns:a16="http://schemas.microsoft.com/office/drawing/2014/main" id="{29C3429E-75FC-0E7F-1E85-C17CCECEC429}"/>
              </a:ext>
            </a:extLst>
          </p:cNvPr>
          <p:cNvSpPr>
            <a:spLocks noGrp="1"/>
          </p:cNvSpPr>
          <p:nvPr>
            <p:ph type="title"/>
          </p:nvPr>
        </p:nvSpPr>
        <p:spPr>
          <a:xfrm>
            <a:off x="447471" y="175775"/>
            <a:ext cx="11439729" cy="999172"/>
          </a:xfrm>
          <a:ln>
            <a:solidFill>
              <a:schemeClr val="accent1"/>
            </a:solidFill>
          </a:ln>
        </p:spPr>
        <p:txBody>
          <a:bodyPr>
            <a:normAutofit fontScale="90000"/>
          </a:bodyPr>
          <a:lstStyle/>
          <a:p>
            <a:r>
              <a:rPr lang="en-US" b="1" dirty="0"/>
              <a:t>Data Aggregation Scheme</a:t>
            </a:r>
            <a:br>
              <a:rPr lang="en-US" b="1" dirty="0">
                <a:solidFill>
                  <a:schemeClr val="accent6"/>
                </a:solidFill>
              </a:rPr>
            </a:br>
            <a:r>
              <a:rPr lang="en-US" b="1" dirty="0">
                <a:solidFill>
                  <a:schemeClr val="accent6"/>
                </a:solidFill>
              </a:rPr>
              <a:t>- Regional Aggregation Scheme</a:t>
            </a:r>
          </a:p>
        </p:txBody>
      </p:sp>
      <p:pic>
        <p:nvPicPr>
          <p:cNvPr id="9" name="Content Placeholder 8">
            <a:extLst>
              <a:ext uri="{FF2B5EF4-FFF2-40B4-BE49-F238E27FC236}">
                <a16:creationId xmlns:a16="http://schemas.microsoft.com/office/drawing/2014/main" id="{C7699CAE-0BA5-9093-259B-908F7669F898}"/>
              </a:ext>
            </a:extLst>
          </p:cNvPr>
          <p:cNvPicPr>
            <a:picLocks noGrp="1" noChangeAspect="1"/>
          </p:cNvPicPr>
          <p:nvPr>
            <p:ph sz="quarter" idx="4"/>
          </p:nvPr>
        </p:nvPicPr>
        <p:blipFill>
          <a:blip r:embed="rId2"/>
          <a:stretch>
            <a:fillRect/>
          </a:stretch>
        </p:blipFill>
        <p:spPr>
          <a:xfrm>
            <a:off x="5618921" y="2412461"/>
            <a:ext cx="6510570" cy="3661654"/>
          </a:xfrm>
          <a:prstGeom prst="rect">
            <a:avLst/>
          </a:prstGeom>
        </p:spPr>
      </p:pic>
    </p:spTree>
    <p:extLst>
      <p:ext uri="{BB962C8B-B14F-4D97-AF65-F5344CB8AC3E}">
        <p14:creationId xmlns:p14="http://schemas.microsoft.com/office/powerpoint/2010/main" val="2014272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6697F-9B56-DED4-0047-729BBE3FD6FE}"/>
              </a:ext>
            </a:extLst>
          </p:cNvPr>
          <p:cNvSpPr>
            <a:spLocks noGrp="1"/>
          </p:cNvSpPr>
          <p:nvPr>
            <p:ph type="title"/>
          </p:nvPr>
        </p:nvSpPr>
        <p:spPr>
          <a:xfrm>
            <a:off x="711200" y="195230"/>
            <a:ext cx="10871200" cy="999172"/>
          </a:xfrm>
          <a:ln>
            <a:solidFill>
              <a:schemeClr val="accent1"/>
            </a:solidFill>
          </a:ln>
        </p:spPr>
        <p:txBody>
          <a:bodyPr>
            <a:normAutofit fontScale="90000"/>
          </a:bodyPr>
          <a:lstStyle/>
          <a:p>
            <a:r>
              <a:rPr lang="en-US" b="1" dirty="0"/>
              <a:t>Data Aggregation Scheme</a:t>
            </a:r>
            <a:br>
              <a:rPr lang="en-US" b="1" dirty="0">
                <a:solidFill>
                  <a:schemeClr val="accent6"/>
                </a:solidFill>
              </a:rPr>
            </a:br>
            <a:r>
              <a:rPr lang="en-US" b="1" dirty="0">
                <a:solidFill>
                  <a:schemeClr val="accent6"/>
                </a:solidFill>
              </a:rPr>
              <a:t>- Sectoral Aggregation Scheme</a:t>
            </a:r>
            <a:endParaRPr lang="en-US" dirty="0"/>
          </a:p>
        </p:txBody>
      </p:sp>
      <p:sp>
        <p:nvSpPr>
          <p:cNvPr id="3" name="Content Placeholder 2">
            <a:extLst>
              <a:ext uri="{FF2B5EF4-FFF2-40B4-BE49-F238E27FC236}">
                <a16:creationId xmlns:a16="http://schemas.microsoft.com/office/drawing/2014/main" id="{52DBA69B-708B-F79E-B7C4-C558B78D5378}"/>
              </a:ext>
            </a:extLst>
          </p:cNvPr>
          <p:cNvSpPr>
            <a:spLocks noGrp="1"/>
          </p:cNvSpPr>
          <p:nvPr>
            <p:ph sz="quarter" idx="2"/>
          </p:nvPr>
        </p:nvSpPr>
        <p:spPr>
          <a:ln>
            <a:solidFill>
              <a:schemeClr val="accent1"/>
            </a:solidFill>
          </a:ln>
        </p:spPr>
        <p:txBody>
          <a:bodyPr>
            <a:normAutofit/>
          </a:bodyPr>
          <a:lstStyle/>
          <a:p>
            <a:r>
              <a:rPr lang="en-US" sz="2400" dirty="0">
                <a:effectLst/>
                <a:ea typeface="Calibri" panose="020F0502020204030204" pitchFamily="34" charset="0"/>
              </a:rPr>
              <a:t>57 old sectors </a:t>
            </a:r>
            <a:r>
              <a:rPr lang="en-US" sz="2400" dirty="0">
                <a:ea typeface="Calibri" panose="020F0502020204030204" pitchFamily="34" charset="0"/>
              </a:rPr>
              <a:t>were </a:t>
            </a:r>
            <a:r>
              <a:rPr lang="en-US" sz="2400" dirty="0">
                <a:effectLst/>
                <a:ea typeface="Calibri" panose="020F0502020204030204" pitchFamily="34" charset="0"/>
              </a:rPr>
              <a:t>mapped into 9 new tradeable commodity aggregation sectors</a:t>
            </a:r>
            <a:endParaRPr lang="en-US" sz="3600" dirty="0"/>
          </a:p>
        </p:txBody>
      </p:sp>
      <p:sp>
        <p:nvSpPr>
          <p:cNvPr id="5" name="Slide Number Placeholder 4">
            <a:extLst>
              <a:ext uri="{FF2B5EF4-FFF2-40B4-BE49-F238E27FC236}">
                <a16:creationId xmlns:a16="http://schemas.microsoft.com/office/drawing/2014/main" id="{1327FB40-D15D-E17C-294F-870D9C503469}"/>
              </a:ext>
            </a:extLst>
          </p:cNvPr>
          <p:cNvSpPr>
            <a:spLocks noGrp="1"/>
          </p:cNvSpPr>
          <p:nvPr>
            <p:ph type="sldNum" sz="quarter" idx="16"/>
          </p:nvPr>
        </p:nvSpPr>
        <p:spPr/>
        <p:txBody>
          <a:bodyPr>
            <a:normAutofit fontScale="85000" lnSpcReduction="20000"/>
          </a:bodyPr>
          <a:lstStyle/>
          <a:p>
            <a:fld id="{B6F15528-21DE-4FAA-801E-634DDDAF4B2B}" type="slidenum">
              <a:rPr lang="en-US" smtClean="0"/>
              <a:t>18</a:t>
            </a:fld>
            <a:endParaRPr lang="en-US"/>
          </a:p>
        </p:txBody>
      </p:sp>
      <p:sp>
        <p:nvSpPr>
          <p:cNvPr id="6" name="Text Placeholder 5">
            <a:extLst>
              <a:ext uri="{FF2B5EF4-FFF2-40B4-BE49-F238E27FC236}">
                <a16:creationId xmlns:a16="http://schemas.microsoft.com/office/drawing/2014/main" id="{92E58A26-1897-AF60-6A00-EBC6425098E2}"/>
              </a:ext>
            </a:extLst>
          </p:cNvPr>
          <p:cNvSpPr>
            <a:spLocks noGrp="1"/>
          </p:cNvSpPr>
          <p:nvPr>
            <p:ph type="body" sz="quarter" idx="1"/>
          </p:nvPr>
        </p:nvSpPr>
        <p:spPr/>
        <p:txBody>
          <a:bodyPr>
            <a:normAutofit fontScale="85000" lnSpcReduction="10000"/>
          </a:bodyPr>
          <a:lstStyle/>
          <a:p>
            <a:r>
              <a:rPr lang="en-US" sz="2800" dirty="0"/>
              <a:t>Sectoral Aggregation Scheme</a:t>
            </a:r>
          </a:p>
        </p:txBody>
      </p:sp>
      <p:sp>
        <p:nvSpPr>
          <p:cNvPr id="7" name="Text Placeholder 6">
            <a:extLst>
              <a:ext uri="{FF2B5EF4-FFF2-40B4-BE49-F238E27FC236}">
                <a16:creationId xmlns:a16="http://schemas.microsoft.com/office/drawing/2014/main" id="{899F8A92-3078-304A-BACC-7BEA3B6F25F3}"/>
              </a:ext>
            </a:extLst>
          </p:cNvPr>
          <p:cNvSpPr>
            <a:spLocks noGrp="1"/>
          </p:cNvSpPr>
          <p:nvPr>
            <p:ph type="body" sz="quarter" idx="3"/>
          </p:nvPr>
        </p:nvSpPr>
        <p:spPr/>
        <p:txBody>
          <a:bodyPr>
            <a:normAutofit fontScale="85000" lnSpcReduction="10000"/>
          </a:bodyPr>
          <a:lstStyle/>
          <a:p>
            <a:r>
              <a:rPr lang="en-US" sz="2800" dirty="0"/>
              <a:t>9-Sector Aggregation of Nigeria’s SAM</a:t>
            </a:r>
          </a:p>
        </p:txBody>
      </p:sp>
      <p:pic>
        <p:nvPicPr>
          <p:cNvPr id="8" name="Content Placeholder 7">
            <a:extLst>
              <a:ext uri="{FF2B5EF4-FFF2-40B4-BE49-F238E27FC236}">
                <a16:creationId xmlns:a16="http://schemas.microsoft.com/office/drawing/2014/main" id="{DB467BAA-0499-1286-075E-2271EF08B4FB}"/>
              </a:ext>
            </a:extLst>
          </p:cNvPr>
          <p:cNvPicPr>
            <a:picLocks noGrp="1" noChangeAspect="1"/>
          </p:cNvPicPr>
          <p:nvPr>
            <p:ph sz="quarter" idx="4"/>
          </p:nvPr>
        </p:nvPicPr>
        <p:blipFill>
          <a:blip r:embed="rId2"/>
          <a:stretch>
            <a:fillRect/>
          </a:stretch>
        </p:blipFill>
        <p:spPr>
          <a:xfrm>
            <a:off x="6400800" y="2490469"/>
            <a:ext cx="5181600" cy="3477261"/>
          </a:xfrm>
          <a:prstGeom prst="rect">
            <a:avLst/>
          </a:prstGeom>
        </p:spPr>
      </p:pic>
    </p:spTree>
    <p:extLst>
      <p:ext uri="{BB962C8B-B14F-4D97-AF65-F5344CB8AC3E}">
        <p14:creationId xmlns:p14="http://schemas.microsoft.com/office/powerpoint/2010/main" val="2227743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9821E-E7EB-997E-2399-664AB4D0D4A1}"/>
              </a:ext>
            </a:extLst>
          </p:cNvPr>
          <p:cNvSpPr>
            <a:spLocks noGrp="1"/>
          </p:cNvSpPr>
          <p:nvPr>
            <p:ph sz="quarter" idx="2"/>
          </p:nvPr>
        </p:nvSpPr>
        <p:spPr>
          <a:ln>
            <a:solidFill>
              <a:srgbClr val="00B0F0"/>
            </a:solidFill>
          </a:ln>
        </p:spPr>
        <p:txBody>
          <a:bodyPr>
            <a:normAutofit/>
          </a:bodyPr>
          <a:lstStyle/>
          <a:p>
            <a:r>
              <a:rPr lang="en-US" sz="2400" dirty="0">
                <a:effectLst/>
                <a:ea typeface="Calibri" panose="020F0502020204030204" pitchFamily="34" charset="0"/>
                <a:cs typeface="Times New Roman" panose="02020603050405020304" pitchFamily="18" charset="0"/>
              </a:rPr>
              <a:t>8 old factors have been mapped into 5 new factors.</a:t>
            </a:r>
          </a:p>
          <a:p>
            <a:r>
              <a:rPr lang="en-US" sz="2400" dirty="0">
                <a:effectLst/>
                <a:ea typeface="Calibri" panose="020F0502020204030204" pitchFamily="34" charset="0"/>
                <a:cs typeface="Times New Roman" panose="02020603050405020304" pitchFamily="18" charset="0"/>
              </a:rPr>
              <a:t> Land is considered a sluggish endowment and sector-specific with an assumed factor mobility elasticity parameter value of -0.0001 whilst other aggregated primary factors are assumed to be mobile.</a:t>
            </a:r>
          </a:p>
          <a:p>
            <a:endParaRPr lang="en-US" dirty="0"/>
          </a:p>
        </p:txBody>
      </p:sp>
      <p:sp>
        <p:nvSpPr>
          <p:cNvPr id="5" name="Slide Number Placeholder 4">
            <a:extLst>
              <a:ext uri="{FF2B5EF4-FFF2-40B4-BE49-F238E27FC236}">
                <a16:creationId xmlns:a16="http://schemas.microsoft.com/office/drawing/2014/main" id="{C1EE7283-1578-AC8A-3707-22DCB095CF1E}"/>
              </a:ext>
            </a:extLst>
          </p:cNvPr>
          <p:cNvSpPr>
            <a:spLocks noGrp="1"/>
          </p:cNvSpPr>
          <p:nvPr>
            <p:ph type="sldNum" sz="quarter" idx="16"/>
          </p:nvPr>
        </p:nvSpPr>
        <p:spPr/>
        <p:txBody>
          <a:bodyPr>
            <a:normAutofit fontScale="85000" lnSpcReduction="20000"/>
          </a:bodyPr>
          <a:lstStyle/>
          <a:p>
            <a:fld id="{B6F15528-21DE-4FAA-801E-634DDDAF4B2B}" type="slidenum">
              <a:rPr lang="en-US" smtClean="0"/>
              <a:t>19</a:t>
            </a:fld>
            <a:endParaRPr lang="en-US"/>
          </a:p>
        </p:txBody>
      </p:sp>
      <p:sp>
        <p:nvSpPr>
          <p:cNvPr id="6" name="Text Placeholder 5">
            <a:extLst>
              <a:ext uri="{FF2B5EF4-FFF2-40B4-BE49-F238E27FC236}">
                <a16:creationId xmlns:a16="http://schemas.microsoft.com/office/drawing/2014/main" id="{12554E7B-1073-4763-C22F-0A99D432C034}"/>
              </a:ext>
            </a:extLst>
          </p:cNvPr>
          <p:cNvSpPr>
            <a:spLocks noGrp="1"/>
          </p:cNvSpPr>
          <p:nvPr>
            <p:ph type="body" sz="quarter" idx="1"/>
          </p:nvPr>
        </p:nvSpPr>
        <p:spPr/>
        <p:txBody>
          <a:bodyPr>
            <a:normAutofit fontScale="92500" lnSpcReduction="20000"/>
          </a:bodyPr>
          <a:lstStyle/>
          <a:p>
            <a:r>
              <a:rPr lang="en-US" sz="2400" dirty="0"/>
              <a:t>Primary Factor Aggregation</a:t>
            </a:r>
          </a:p>
        </p:txBody>
      </p:sp>
      <p:sp>
        <p:nvSpPr>
          <p:cNvPr id="7" name="Text Placeholder 6">
            <a:extLst>
              <a:ext uri="{FF2B5EF4-FFF2-40B4-BE49-F238E27FC236}">
                <a16:creationId xmlns:a16="http://schemas.microsoft.com/office/drawing/2014/main" id="{FB9980D3-7541-AC44-EAAF-9621243F34A0}"/>
              </a:ext>
            </a:extLst>
          </p:cNvPr>
          <p:cNvSpPr>
            <a:spLocks noGrp="1"/>
          </p:cNvSpPr>
          <p:nvPr>
            <p:ph type="body" sz="quarter" idx="3"/>
          </p:nvPr>
        </p:nvSpPr>
        <p:spPr>
          <a:xfrm>
            <a:off x="6284068" y="1752599"/>
            <a:ext cx="5687433" cy="685801"/>
          </a:xfrm>
        </p:spPr>
        <p:txBody>
          <a:bodyPr>
            <a:normAutofit fontScale="92500" lnSpcReduction="20000"/>
          </a:bodyPr>
          <a:lstStyle/>
          <a:p>
            <a:r>
              <a:rPr lang="en-US" sz="2400" dirty="0"/>
              <a:t>Primary  Factor (Endowment Commodities) Aggregation</a:t>
            </a:r>
          </a:p>
        </p:txBody>
      </p:sp>
      <p:sp>
        <p:nvSpPr>
          <p:cNvPr id="8" name="Title 1">
            <a:extLst>
              <a:ext uri="{FF2B5EF4-FFF2-40B4-BE49-F238E27FC236}">
                <a16:creationId xmlns:a16="http://schemas.microsoft.com/office/drawing/2014/main" id="{EC21633A-8615-D640-4CF3-E67D15BF2EB3}"/>
              </a:ext>
            </a:extLst>
          </p:cNvPr>
          <p:cNvSpPr>
            <a:spLocks noGrp="1"/>
          </p:cNvSpPr>
          <p:nvPr>
            <p:ph type="title"/>
          </p:nvPr>
        </p:nvSpPr>
        <p:spPr>
          <a:xfrm>
            <a:off x="711200" y="195230"/>
            <a:ext cx="10871200" cy="999172"/>
          </a:xfrm>
          <a:ln>
            <a:solidFill>
              <a:schemeClr val="accent1"/>
            </a:solidFill>
          </a:ln>
        </p:spPr>
        <p:txBody>
          <a:bodyPr>
            <a:normAutofit fontScale="90000"/>
          </a:bodyPr>
          <a:lstStyle/>
          <a:p>
            <a:r>
              <a:rPr lang="en-US" b="1" dirty="0"/>
              <a:t>Data Aggregation Scheme</a:t>
            </a:r>
            <a:br>
              <a:rPr lang="en-US" b="1" dirty="0">
                <a:solidFill>
                  <a:schemeClr val="accent6"/>
                </a:solidFill>
              </a:rPr>
            </a:br>
            <a:r>
              <a:rPr lang="en-US" b="1" dirty="0">
                <a:solidFill>
                  <a:schemeClr val="accent6"/>
                </a:solidFill>
              </a:rPr>
              <a:t>- Primary Factor Aggregation Scheme</a:t>
            </a:r>
            <a:endParaRPr lang="en-US" dirty="0"/>
          </a:p>
        </p:txBody>
      </p:sp>
      <p:pic>
        <p:nvPicPr>
          <p:cNvPr id="9" name="Content Placeholder 8">
            <a:extLst>
              <a:ext uri="{FF2B5EF4-FFF2-40B4-BE49-F238E27FC236}">
                <a16:creationId xmlns:a16="http://schemas.microsoft.com/office/drawing/2014/main" id="{766FF0F4-28C8-0062-633E-2053EC5F47CE}"/>
              </a:ext>
            </a:extLst>
          </p:cNvPr>
          <p:cNvPicPr>
            <a:picLocks noGrp="1" noChangeAspect="1"/>
          </p:cNvPicPr>
          <p:nvPr>
            <p:ph sz="quarter" idx="4"/>
          </p:nvPr>
        </p:nvPicPr>
        <p:blipFill>
          <a:blip r:embed="rId2"/>
          <a:stretch>
            <a:fillRect/>
          </a:stretch>
        </p:blipFill>
        <p:spPr>
          <a:xfrm>
            <a:off x="6182417" y="2778526"/>
            <a:ext cx="5789085" cy="3241274"/>
          </a:xfrm>
          <a:prstGeom prst="rect">
            <a:avLst/>
          </a:prstGeom>
        </p:spPr>
      </p:pic>
    </p:spTree>
    <p:extLst>
      <p:ext uri="{BB962C8B-B14F-4D97-AF65-F5344CB8AC3E}">
        <p14:creationId xmlns:p14="http://schemas.microsoft.com/office/powerpoint/2010/main" val="205824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A69B-DBE5-AA27-FD8B-C65F77CB4137}"/>
              </a:ext>
            </a:extLst>
          </p:cNvPr>
          <p:cNvSpPr>
            <a:spLocks noGrp="1"/>
          </p:cNvSpPr>
          <p:nvPr>
            <p:ph type="title"/>
          </p:nvPr>
        </p:nvSpPr>
        <p:spPr>
          <a:ln>
            <a:solidFill>
              <a:srgbClr val="00B0F0"/>
            </a:solidFill>
          </a:ln>
        </p:spPr>
        <p:txBody>
          <a:bodyPr>
            <a:normAutofit/>
          </a:bodyPr>
          <a:lstStyle/>
          <a:p>
            <a:r>
              <a:rPr lang="en-US" sz="3600" b="1" dirty="0"/>
              <a:t>Elasticity Parameters</a:t>
            </a:r>
          </a:p>
        </p:txBody>
      </p:sp>
      <p:sp>
        <p:nvSpPr>
          <p:cNvPr id="3" name="Slide Number Placeholder 2">
            <a:extLst>
              <a:ext uri="{FF2B5EF4-FFF2-40B4-BE49-F238E27FC236}">
                <a16:creationId xmlns:a16="http://schemas.microsoft.com/office/drawing/2014/main" id="{67AE1B1F-C82B-BC0E-E1F3-8A8655C06F67}"/>
              </a:ext>
            </a:extLst>
          </p:cNvPr>
          <p:cNvSpPr>
            <a:spLocks noGrp="1"/>
          </p:cNvSpPr>
          <p:nvPr>
            <p:ph type="sldNum" sz="quarter" idx="12"/>
          </p:nvPr>
        </p:nvSpPr>
        <p:spPr/>
        <p:txBody>
          <a:bodyPr>
            <a:normAutofit fontScale="85000" lnSpcReduction="20000"/>
          </a:bodyPr>
          <a:lstStyle/>
          <a:p>
            <a:fld id="{B6F15528-21DE-4FAA-801E-634DDDAF4B2B}" type="slidenum">
              <a:rPr lang="en-US" smtClean="0"/>
              <a:t>20</a:t>
            </a:fld>
            <a:endParaRPr lang="en-US"/>
          </a:p>
        </p:txBody>
      </p:sp>
      <p:sp>
        <p:nvSpPr>
          <p:cNvPr id="4" name="Content Placeholder 3">
            <a:extLst>
              <a:ext uri="{FF2B5EF4-FFF2-40B4-BE49-F238E27FC236}">
                <a16:creationId xmlns:a16="http://schemas.microsoft.com/office/drawing/2014/main" id="{C25621F0-49CC-8CCA-544D-F214148CE7A7}"/>
              </a:ext>
            </a:extLst>
          </p:cNvPr>
          <p:cNvSpPr>
            <a:spLocks noGrp="1"/>
          </p:cNvSpPr>
          <p:nvPr>
            <p:ph sz="quarter" idx="1"/>
          </p:nvPr>
        </p:nvSpPr>
        <p:spPr>
          <a:xfrm>
            <a:off x="816864" y="1563624"/>
            <a:ext cx="10871200" cy="5065776"/>
          </a:xfrm>
          <a:ln>
            <a:solidFill>
              <a:srgbClr val="00B0F0"/>
            </a:solidFill>
          </a:ln>
        </p:spPr>
        <p:txBody>
          <a:bodyPr>
            <a:normAutofit fontScale="92500"/>
          </a:bodyPr>
          <a:lstStyle/>
          <a:p>
            <a:r>
              <a:rPr lang="en-US" dirty="0"/>
              <a:t>We employ utility functions and elasticity parameter values that best describe consumer preferences in Nigeria</a:t>
            </a:r>
          </a:p>
          <a:p>
            <a:r>
              <a:rPr lang="en-US" dirty="0"/>
              <a:t>4 Types of behavioral parameters exist in the literature (Hertel, T. 2016):</a:t>
            </a:r>
          </a:p>
          <a:p>
            <a:pPr lvl="1"/>
            <a:r>
              <a:rPr lang="en-US" b="1" dirty="0">
                <a:solidFill>
                  <a:schemeClr val="accent6"/>
                </a:solidFill>
              </a:rPr>
              <a:t>Elasticities of substitution in both consumption and production</a:t>
            </a:r>
            <a:r>
              <a:rPr lang="en-US" dirty="0">
                <a:solidFill>
                  <a:schemeClr val="accent6"/>
                </a:solidFill>
              </a:rPr>
              <a:t> </a:t>
            </a:r>
            <a:r>
              <a:rPr lang="en-US" dirty="0"/>
              <a:t>– determines the responsiveness of the nested CES utility and production functions</a:t>
            </a:r>
          </a:p>
          <a:p>
            <a:pPr lvl="1"/>
            <a:r>
              <a:rPr lang="en-US" b="1" dirty="0">
                <a:solidFill>
                  <a:schemeClr val="accent6"/>
                </a:solidFill>
              </a:rPr>
              <a:t>Transformation (mobility) elasticities for endowment commodities</a:t>
            </a:r>
            <a:r>
              <a:rPr lang="en-US" dirty="0">
                <a:solidFill>
                  <a:schemeClr val="accent6"/>
                </a:solidFill>
              </a:rPr>
              <a:t> </a:t>
            </a:r>
            <a:r>
              <a:rPr lang="en-US" dirty="0"/>
              <a:t>– determines the degree of mobility of primary factors across sectors</a:t>
            </a:r>
          </a:p>
          <a:p>
            <a:pPr lvl="1"/>
            <a:r>
              <a:rPr lang="en-US" b="1" dirty="0">
                <a:solidFill>
                  <a:schemeClr val="accent6"/>
                </a:solidFill>
              </a:rPr>
              <a:t>Flexibilities of regional investment</a:t>
            </a:r>
            <a:r>
              <a:rPr lang="en-US" dirty="0">
                <a:solidFill>
                  <a:schemeClr val="accent6"/>
                </a:solidFill>
              </a:rPr>
              <a:t> </a:t>
            </a:r>
            <a:r>
              <a:rPr lang="en-US" dirty="0"/>
              <a:t>– determines the flexibility of regional investment</a:t>
            </a:r>
          </a:p>
          <a:p>
            <a:pPr lvl="1"/>
            <a:r>
              <a:rPr lang="en-US" b="1" dirty="0">
                <a:solidFill>
                  <a:schemeClr val="accent6"/>
                </a:solidFill>
              </a:rPr>
              <a:t>Consumer demand elasticities</a:t>
            </a:r>
            <a:r>
              <a:rPr lang="en-US" dirty="0">
                <a:solidFill>
                  <a:schemeClr val="accent6"/>
                </a:solidFill>
              </a:rPr>
              <a:t> </a:t>
            </a:r>
            <a:r>
              <a:rPr lang="en-US" dirty="0"/>
              <a:t>- </a:t>
            </a:r>
            <a:r>
              <a:rPr lang="en-US" dirty="0">
                <a:effectLst/>
                <a:uFill>
                  <a:solidFill>
                    <a:srgbClr val="0033CC"/>
                  </a:solidFill>
                </a:uFill>
                <a:ea typeface="Calibri" panose="020F0502020204030204" pitchFamily="34" charset="0"/>
                <a:cs typeface="Times New Roman" panose="02020603050405020304" pitchFamily="18" charset="0"/>
              </a:rPr>
              <a:t>based on the CDE expenditure function and naturally calibrated to income and own-price elasticities of demand (Hertel et al. 1991).</a:t>
            </a:r>
            <a:endParaRPr lang="en-US" sz="2800" dirty="0">
              <a:effectLst/>
              <a:uFill>
                <a:solidFill>
                  <a:srgbClr val="0033CC"/>
                </a:solidFill>
              </a:uFill>
              <a:ea typeface="Calibri" panose="020F0502020204030204" pitchFamily="34" charset="0"/>
              <a:cs typeface="Times New Roman" panose="02020603050405020304" pitchFamily="18" charset="0"/>
            </a:endParaRPr>
          </a:p>
          <a:p>
            <a:pPr lvl="1"/>
            <a:endParaRPr lang="en-US" dirty="0"/>
          </a:p>
        </p:txBody>
      </p:sp>
    </p:spTree>
    <p:extLst>
      <p:ext uri="{BB962C8B-B14F-4D97-AF65-F5344CB8AC3E}">
        <p14:creationId xmlns:p14="http://schemas.microsoft.com/office/powerpoint/2010/main" val="3661997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171C-365A-9A7F-2678-8616CC0A5077}"/>
              </a:ext>
            </a:extLst>
          </p:cNvPr>
          <p:cNvSpPr>
            <a:spLocks noGrp="1"/>
          </p:cNvSpPr>
          <p:nvPr>
            <p:ph type="title"/>
          </p:nvPr>
        </p:nvSpPr>
        <p:spPr>
          <a:ln>
            <a:solidFill>
              <a:srgbClr val="00B0F0"/>
            </a:solidFill>
          </a:ln>
        </p:spPr>
        <p:txBody>
          <a:bodyPr>
            <a:normAutofit/>
          </a:bodyPr>
          <a:lstStyle/>
          <a:p>
            <a:r>
              <a:rPr lang="en-US" sz="3600" b="1" dirty="0">
                <a:effectLst/>
                <a:ea typeface="Calibri" panose="020F0502020204030204" pitchFamily="34" charset="0"/>
              </a:rPr>
              <a:t>Elasticity Parameters for Nigeria Sectors</a:t>
            </a:r>
            <a:endParaRPr lang="en-US" sz="7200" dirty="0"/>
          </a:p>
        </p:txBody>
      </p:sp>
      <p:sp>
        <p:nvSpPr>
          <p:cNvPr id="3" name="Slide Number Placeholder 2">
            <a:extLst>
              <a:ext uri="{FF2B5EF4-FFF2-40B4-BE49-F238E27FC236}">
                <a16:creationId xmlns:a16="http://schemas.microsoft.com/office/drawing/2014/main" id="{2554972D-0E7F-B1BA-C9F1-921935CD6E7F}"/>
              </a:ext>
            </a:extLst>
          </p:cNvPr>
          <p:cNvSpPr>
            <a:spLocks noGrp="1"/>
          </p:cNvSpPr>
          <p:nvPr>
            <p:ph type="sldNum" sz="quarter" idx="12"/>
          </p:nvPr>
        </p:nvSpPr>
        <p:spPr/>
        <p:txBody>
          <a:bodyPr>
            <a:normAutofit fontScale="85000" lnSpcReduction="20000"/>
          </a:bodyPr>
          <a:lstStyle/>
          <a:p>
            <a:fld id="{B6F15528-21DE-4FAA-801E-634DDDAF4B2B}" type="slidenum">
              <a:rPr lang="en-US" smtClean="0"/>
              <a:t>21</a:t>
            </a:fld>
            <a:endParaRPr lang="en-US"/>
          </a:p>
        </p:txBody>
      </p:sp>
      <p:graphicFrame>
        <p:nvGraphicFramePr>
          <p:cNvPr id="9" name="Content Placeholder 8">
            <a:extLst>
              <a:ext uri="{FF2B5EF4-FFF2-40B4-BE49-F238E27FC236}">
                <a16:creationId xmlns:a16="http://schemas.microsoft.com/office/drawing/2014/main" id="{01DC117C-7CBA-EE6A-4481-B2A133A28C7B}"/>
              </a:ext>
            </a:extLst>
          </p:cNvPr>
          <p:cNvGraphicFramePr>
            <a:graphicFrameLocks noGrp="1"/>
          </p:cNvGraphicFramePr>
          <p:nvPr>
            <p:ph sz="quarter" idx="1"/>
            <p:extLst>
              <p:ext uri="{D42A27DB-BD31-4B8C-83A1-F6EECF244321}">
                <p14:modId xmlns:p14="http://schemas.microsoft.com/office/powerpoint/2010/main" val="1127747040"/>
              </p:ext>
            </p:extLst>
          </p:nvPr>
        </p:nvGraphicFramePr>
        <p:xfrm>
          <a:off x="789020" y="1556703"/>
          <a:ext cx="10976864" cy="5053242"/>
        </p:xfrm>
        <a:graphic>
          <a:graphicData uri="http://schemas.openxmlformats.org/drawingml/2006/table">
            <a:tbl>
              <a:tblPr firstRow="1" firstCol="1" bandRow="1">
                <a:tableStyleId>{5C22544A-7EE6-4342-B048-85BDC9FD1C3A}</a:tableStyleId>
              </a:tblPr>
              <a:tblGrid>
                <a:gridCol w="3039224">
                  <a:extLst>
                    <a:ext uri="{9D8B030D-6E8A-4147-A177-3AD203B41FA5}">
                      <a16:colId xmlns:a16="http://schemas.microsoft.com/office/drawing/2014/main" val="1760910555"/>
                    </a:ext>
                  </a:extLst>
                </a:gridCol>
                <a:gridCol w="793764">
                  <a:extLst>
                    <a:ext uri="{9D8B030D-6E8A-4147-A177-3AD203B41FA5}">
                      <a16:colId xmlns:a16="http://schemas.microsoft.com/office/drawing/2014/main" val="2652101687"/>
                    </a:ext>
                  </a:extLst>
                </a:gridCol>
                <a:gridCol w="793764">
                  <a:extLst>
                    <a:ext uri="{9D8B030D-6E8A-4147-A177-3AD203B41FA5}">
                      <a16:colId xmlns:a16="http://schemas.microsoft.com/office/drawing/2014/main" val="2833022118"/>
                    </a:ext>
                  </a:extLst>
                </a:gridCol>
                <a:gridCol w="793764">
                  <a:extLst>
                    <a:ext uri="{9D8B030D-6E8A-4147-A177-3AD203B41FA5}">
                      <a16:colId xmlns:a16="http://schemas.microsoft.com/office/drawing/2014/main" val="818854332"/>
                    </a:ext>
                  </a:extLst>
                </a:gridCol>
                <a:gridCol w="793764">
                  <a:extLst>
                    <a:ext uri="{9D8B030D-6E8A-4147-A177-3AD203B41FA5}">
                      <a16:colId xmlns:a16="http://schemas.microsoft.com/office/drawing/2014/main" val="52780662"/>
                    </a:ext>
                  </a:extLst>
                </a:gridCol>
                <a:gridCol w="793764">
                  <a:extLst>
                    <a:ext uri="{9D8B030D-6E8A-4147-A177-3AD203B41FA5}">
                      <a16:colId xmlns:a16="http://schemas.microsoft.com/office/drawing/2014/main" val="2496767538"/>
                    </a:ext>
                  </a:extLst>
                </a:gridCol>
                <a:gridCol w="793764">
                  <a:extLst>
                    <a:ext uri="{9D8B030D-6E8A-4147-A177-3AD203B41FA5}">
                      <a16:colId xmlns:a16="http://schemas.microsoft.com/office/drawing/2014/main" val="84859893"/>
                    </a:ext>
                  </a:extLst>
                </a:gridCol>
                <a:gridCol w="793764">
                  <a:extLst>
                    <a:ext uri="{9D8B030D-6E8A-4147-A177-3AD203B41FA5}">
                      <a16:colId xmlns:a16="http://schemas.microsoft.com/office/drawing/2014/main" val="2498196604"/>
                    </a:ext>
                  </a:extLst>
                </a:gridCol>
                <a:gridCol w="793764">
                  <a:extLst>
                    <a:ext uri="{9D8B030D-6E8A-4147-A177-3AD203B41FA5}">
                      <a16:colId xmlns:a16="http://schemas.microsoft.com/office/drawing/2014/main" val="2766925707"/>
                    </a:ext>
                  </a:extLst>
                </a:gridCol>
                <a:gridCol w="793764">
                  <a:extLst>
                    <a:ext uri="{9D8B030D-6E8A-4147-A177-3AD203B41FA5}">
                      <a16:colId xmlns:a16="http://schemas.microsoft.com/office/drawing/2014/main" val="2010560980"/>
                    </a:ext>
                  </a:extLst>
                </a:gridCol>
                <a:gridCol w="793764">
                  <a:extLst>
                    <a:ext uri="{9D8B030D-6E8A-4147-A177-3AD203B41FA5}">
                      <a16:colId xmlns:a16="http://schemas.microsoft.com/office/drawing/2014/main" val="714241084"/>
                    </a:ext>
                  </a:extLst>
                </a:gridCol>
              </a:tblGrid>
              <a:tr h="408043">
                <a:tc>
                  <a:txBody>
                    <a:bodyPr/>
                    <a:lstStyle/>
                    <a:p>
                      <a:pPr marL="0" marR="0" algn="ctr">
                        <a:lnSpc>
                          <a:spcPct val="107000"/>
                        </a:lnSpc>
                        <a:spcBef>
                          <a:spcPts val="0"/>
                        </a:spcBef>
                        <a:spcAft>
                          <a:spcPts val="0"/>
                        </a:spcAft>
                      </a:pPr>
                      <a:r>
                        <a:rPr lang="en-US" sz="1600">
                          <a:effectLst/>
                        </a:rPr>
                        <a:t>Elasticity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Agric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CPET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NGAS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MAN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ELEC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TRANS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SER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NTR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Total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8138202"/>
                  </a:ext>
                </a:extLst>
              </a:tr>
              <a:tr h="408043">
                <a:tc>
                  <a:txBody>
                    <a:bodyPr/>
                    <a:lstStyle/>
                    <a:p>
                      <a:pPr marL="0" marR="0">
                        <a:lnSpc>
                          <a:spcPct val="107000"/>
                        </a:lnSpc>
                        <a:spcBef>
                          <a:spcPts val="0"/>
                        </a:spcBef>
                        <a:spcAft>
                          <a:spcPts val="0"/>
                        </a:spcAft>
                      </a:pPr>
                      <a:r>
                        <a:rPr lang="en-US" sz="1600">
                          <a:effectLst/>
                        </a:rPr>
                        <a:t>Supply parameters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20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32275790"/>
                  </a:ext>
                </a:extLst>
              </a:tr>
              <a:tr h="408043">
                <a:tc>
                  <a:txBody>
                    <a:bodyPr/>
                    <a:lstStyle/>
                    <a:p>
                      <a:pPr marL="0" marR="0">
                        <a:lnSpc>
                          <a:spcPct val="107000"/>
                        </a:lnSpc>
                        <a:spcBef>
                          <a:spcPts val="0"/>
                        </a:spcBef>
                        <a:spcAft>
                          <a:spcPts val="0"/>
                        </a:spcAft>
                      </a:pPr>
                      <a:r>
                        <a:rPr lang="en-US" sz="1600">
                          <a:effectLst/>
                        </a:rPr>
                        <a:t>   Factor Substitution (ESUBVA)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0.331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1.26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1.68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1.38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1.26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8.61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45819971"/>
                  </a:ext>
                </a:extLst>
              </a:tr>
              <a:tr h="834374">
                <a:tc>
                  <a:txBody>
                    <a:bodyPr/>
                    <a:lstStyle/>
                    <a:p>
                      <a:pPr marL="101600" marR="0" indent="-101600">
                        <a:lnSpc>
                          <a:spcPct val="107000"/>
                        </a:lnSpc>
                        <a:spcBef>
                          <a:spcPts val="0"/>
                        </a:spcBef>
                        <a:spcAft>
                          <a:spcPts val="0"/>
                        </a:spcAft>
                      </a:pPr>
                      <a:r>
                        <a:rPr lang="en-US" sz="1600">
                          <a:effectLst/>
                        </a:rPr>
                        <a:t>   Intermediate input substitution (ESUBT)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03776846"/>
                  </a:ext>
                </a:extLst>
              </a:tr>
              <a:tr h="408043">
                <a:tc>
                  <a:txBody>
                    <a:bodyPr/>
                    <a:lstStyle/>
                    <a:p>
                      <a:pPr marL="0" marR="0">
                        <a:lnSpc>
                          <a:spcPct val="107000"/>
                        </a:lnSpc>
                        <a:spcBef>
                          <a:spcPts val="0"/>
                        </a:spcBef>
                        <a:spcAft>
                          <a:spcPts val="0"/>
                        </a:spcAft>
                      </a:pPr>
                      <a:r>
                        <a:rPr lang="en-US" sz="1600">
                          <a:effectLst/>
                        </a:rPr>
                        <a:t>Demand parameters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a:effectLst/>
                        <a:latin typeface="Calibri" panose="020F0502020204030204" pitchFamily="34" charset="0"/>
                        <a:cs typeface="Times New Roman" panose="02020603050405020304" pitchFamily="18" charset="0"/>
                      </a:endParaRPr>
                    </a:p>
                  </a:txBody>
                  <a:tcPr marL="68580" marR="68580" marT="0" marB="0" anchor="b"/>
                </a:tc>
                <a:tc>
                  <a:txBody>
                    <a:bodyPr/>
                    <a:lstStyle/>
                    <a:p>
                      <a:endParaRPr lang="en-US" sz="1400" dirty="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28997787"/>
                  </a:ext>
                </a:extLst>
              </a:tr>
              <a:tr h="408043">
                <a:tc>
                  <a:txBody>
                    <a:bodyPr/>
                    <a:lstStyle/>
                    <a:p>
                      <a:pPr marL="0" marR="0">
                        <a:lnSpc>
                          <a:spcPct val="107000"/>
                        </a:lnSpc>
                        <a:spcBef>
                          <a:spcPts val="0"/>
                        </a:spcBef>
                        <a:spcAft>
                          <a:spcPts val="0"/>
                        </a:spcAft>
                      </a:pPr>
                      <a:r>
                        <a:rPr lang="en-US" sz="1600">
                          <a:effectLst/>
                        </a:rPr>
                        <a:t>   Consumer Income (INCPAR)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0.616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0.754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12.57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43778451"/>
                  </a:ext>
                </a:extLst>
              </a:tr>
              <a:tr h="408043">
                <a:tc>
                  <a:txBody>
                    <a:bodyPr/>
                    <a:lstStyle/>
                    <a:p>
                      <a:pPr marL="101600" marR="0" indent="-101600">
                        <a:lnSpc>
                          <a:spcPct val="107000"/>
                        </a:lnSpc>
                        <a:spcBef>
                          <a:spcPts val="0"/>
                        </a:spcBef>
                        <a:spcAft>
                          <a:spcPts val="0"/>
                        </a:spcAft>
                      </a:pPr>
                      <a:r>
                        <a:rPr lang="en-US" sz="1600">
                          <a:effectLst/>
                        </a:rPr>
                        <a:t>   Consumer Substitution (ISUBPAR)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0.84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0.686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0.661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0.794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0.735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0.672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0.686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0.591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0.595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6.26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18357219"/>
                  </a:ext>
                </a:extLst>
              </a:tr>
              <a:tr h="834374">
                <a:tc>
                  <a:txBody>
                    <a:bodyPr/>
                    <a:lstStyle/>
                    <a:p>
                      <a:pPr marL="101600" marR="0" indent="-101600">
                        <a:lnSpc>
                          <a:spcPct val="107000"/>
                        </a:lnSpc>
                        <a:spcBef>
                          <a:spcPts val="0"/>
                        </a:spcBef>
                        <a:spcAft>
                          <a:spcPts val="0"/>
                        </a:spcAft>
                      </a:pPr>
                      <a:r>
                        <a:rPr lang="en-US" sz="1600" dirty="0">
                          <a:effectLst/>
                        </a:rPr>
                        <a:t>   Import Substitution (Import vs. domestic goods) (ESUBD)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2.74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5.2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17.2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1.91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40.96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16306632"/>
                  </a:ext>
                </a:extLst>
              </a:tr>
              <a:tr h="834374">
                <a:tc>
                  <a:txBody>
                    <a:bodyPr/>
                    <a:lstStyle/>
                    <a:p>
                      <a:pPr marL="101600" marR="0" indent="-101600">
                        <a:lnSpc>
                          <a:spcPct val="107000"/>
                        </a:lnSpc>
                        <a:spcBef>
                          <a:spcPts val="0"/>
                        </a:spcBef>
                        <a:spcAft>
                          <a:spcPts val="0"/>
                        </a:spcAft>
                      </a:pPr>
                      <a:r>
                        <a:rPr lang="en-US" sz="1600" dirty="0">
                          <a:effectLst/>
                        </a:rPr>
                        <a:t>   Import Substitution (among trade partners) (ESUBM)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5.63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10.4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34.4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6.6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6.53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8.66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a:effectLst/>
                        </a:rPr>
                        <a:t>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1800" dirty="0">
                          <a:effectLst/>
                        </a:rPr>
                        <a:t>83.62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59852763"/>
                  </a:ext>
                </a:extLst>
              </a:tr>
            </a:tbl>
          </a:graphicData>
        </a:graphic>
      </p:graphicFrame>
      <p:sp>
        <p:nvSpPr>
          <p:cNvPr id="11" name="TextBox 10">
            <a:extLst>
              <a:ext uri="{FF2B5EF4-FFF2-40B4-BE49-F238E27FC236}">
                <a16:creationId xmlns:a16="http://schemas.microsoft.com/office/drawing/2014/main" id="{813AAA04-B78A-A73C-458D-D690CF861B61}"/>
              </a:ext>
            </a:extLst>
          </p:cNvPr>
          <p:cNvSpPr txBox="1"/>
          <p:nvPr/>
        </p:nvSpPr>
        <p:spPr>
          <a:xfrm>
            <a:off x="659575" y="6571035"/>
            <a:ext cx="10976863" cy="369332"/>
          </a:xfrm>
          <a:prstGeom prst="rect">
            <a:avLst/>
          </a:prstGeom>
          <a:noFill/>
        </p:spPr>
        <p:txBody>
          <a:bodyPr wrap="square">
            <a:spAutoFit/>
          </a:bodyPr>
          <a:lstStyle/>
          <a:p>
            <a:pPr marL="0" marR="0">
              <a:spcBef>
                <a:spcPts val="0"/>
              </a:spcBef>
              <a:spcAft>
                <a:spcPts val="1000"/>
              </a:spcAft>
            </a:pPr>
            <a:r>
              <a:rPr lang="en-US" sz="1800" i="0" dirty="0">
                <a:solidFill>
                  <a:srgbClr val="44546A"/>
                </a:solidFill>
                <a:effectLst/>
                <a:ea typeface="Calibri" panose="020F0502020204030204" pitchFamily="34" charset="0"/>
                <a:cs typeface="Times New Roman" panose="02020603050405020304" pitchFamily="18" charset="0"/>
              </a:rPr>
              <a:t>Source: Author's compilation from Elasticity Parameter Output File in GTAP 9 Model Data Base</a:t>
            </a:r>
            <a:endParaRPr lang="en-US" sz="1600" i="1" dirty="0">
              <a:solidFill>
                <a:srgbClr val="44546A"/>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1885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0D15B-ADAB-711E-FA2E-E05D27A6A257}"/>
              </a:ext>
            </a:extLst>
          </p:cNvPr>
          <p:cNvSpPr>
            <a:spLocks noGrp="1"/>
          </p:cNvSpPr>
          <p:nvPr>
            <p:ph type="title"/>
          </p:nvPr>
        </p:nvSpPr>
        <p:spPr>
          <a:ln>
            <a:solidFill>
              <a:srgbClr val="00B0F0"/>
            </a:solidFill>
          </a:ln>
        </p:spPr>
        <p:txBody>
          <a:bodyPr>
            <a:normAutofit/>
          </a:bodyPr>
          <a:lstStyle/>
          <a:p>
            <a:r>
              <a:rPr lang="en-US" sz="3600" b="1" dirty="0"/>
              <a:t>Consumer (CDE) Income Parameter (INCPAR) Elasticities</a:t>
            </a:r>
          </a:p>
        </p:txBody>
      </p:sp>
      <p:graphicFrame>
        <p:nvGraphicFramePr>
          <p:cNvPr id="6" name="Content Placeholder 5">
            <a:extLst>
              <a:ext uri="{FF2B5EF4-FFF2-40B4-BE49-F238E27FC236}">
                <a16:creationId xmlns:a16="http://schemas.microsoft.com/office/drawing/2014/main" id="{8C19F273-DFA8-F8FE-FF07-F3B0220686B2}"/>
              </a:ext>
            </a:extLst>
          </p:cNvPr>
          <p:cNvGraphicFramePr>
            <a:graphicFrameLocks noGrp="1"/>
          </p:cNvGraphicFramePr>
          <p:nvPr>
            <p:ph sz="quarter" idx="1"/>
            <p:extLst>
              <p:ext uri="{D42A27DB-BD31-4B8C-83A1-F6EECF244321}">
                <p14:modId xmlns:p14="http://schemas.microsoft.com/office/powerpoint/2010/main" val="849424663"/>
              </p:ext>
            </p:extLst>
          </p:nvPr>
        </p:nvGraphicFramePr>
        <p:xfrm>
          <a:off x="796590" y="1769995"/>
          <a:ext cx="4848698" cy="4586510"/>
        </p:xfrm>
        <a:graphic>
          <a:graphicData uri="http://schemas.openxmlformats.org/drawingml/2006/table">
            <a:tbl>
              <a:tblPr firstRow="1" firstCol="1" bandRow="1">
                <a:tableStyleId>{5C22544A-7EE6-4342-B048-85BDC9FD1C3A}</a:tableStyleId>
              </a:tblPr>
              <a:tblGrid>
                <a:gridCol w="1030899">
                  <a:extLst>
                    <a:ext uri="{9D8B030D-6E8A-4147-A177-3AD203B41FA5}">
                      <a16:colId xmlns:a16="http://schemas.microsoft.com/office/drawing/2014/main" val="637095418"/>
                    </a:ext>
                  </a:extLst>
                </a:gridCol>
                <a:gridCol w="1161939">
                  <a:extLst>
                    <a:ext uri="{9D8B030D-6E8A-4147-A177-3AD203B41FA5}">
                      <a16:colId xmlns:a16="http://schemas.microsoft.com/office/drawing/2014/main" val="3295563761"/>
                    </a:ext>
                  </a:extLst>
                </a:gridCol>
                <a:gridCol w="1327930">
                  <a:extLst>
                    <a:ext uri="{9D8B030D-6E8A-4147-A177-3AD203B41FA5}">
                      <a16:colId xmlns:a16="http://schemas.microsoft.com/office/drawing/2014/main" val="2559317963"/>
                    </a:ext>
                  </a:extLst>
                </a:gridCol>
                <a:gridCol w="1327930">
                  <a:extLst>
                    <a:ext uri="{9D8B030D-6E8A-4147-A177-3AD203B41FA5}">
                      <a16:colId xmlns:a16="http://schemas.microsoft.com/office/drawing/2014/main" val="2715482416"/>
                    </a:ext>
                  </a:extLst>
                </a:gridCol>
              </a:tblGrid>
              <a:tr h="428546">
                <a:tc>
                  <a:txBody>
                    <a:bodyPr/>
                    <a:lstStyle/>
                    <a:p>
                      <a:pPr marL="0" marR="0" algn="l">
                        <a:lnSpc>
                          <a:spcPct val="150000"/>
                        </a:lnSpc>
                        <a:spcBef>
                          <a:spcPts val="0"/>
                        </a:spcBef>
                        <a:spcAft>
                          <a:spcPts val="0"/>
                        </a:spcAft>
                      </a:pPr>
                      <a:r>
                        <a:rPr lang="en-US" sz="1600">
                          <a:effectLst/>
                        </a:rPr>
                        <a:t>INCPAR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50000"/>
                        </a:lnSpc>
                        <a:spcBef>
                          <a:spcPts val="0"/>
                        </a:spcBef>
                        <a:spcAft>
                          <a:spcPts val="0"/>
                        </a:spcAft>
                      </a:pPr>
                      <a:r>
                        <a:rPr lang="en-US" sz="1600">
                          <a:effectLst/>
                        </a:rPr>
                        <a:t>1 NGA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50000"/>
                        </a:lnSpc>
                        <a:spcBef>
                          <a:spcPts val="0"/>
                        </a:spcBef>
                        <a:spcAft>
                          <a:spcPts val="0"/>
                        </a:spcAft>
                      </a:pPr>
                      <a:r>
                        <a:rPr lang="en-US" sz="1600">
                          <a:effectLst/>
                        </a:rPr>
                        <a:t>2 RoW</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l">
                        <a:lnSpc>
                          <a:spcPct val="150000"/>
                        </a:lnSpc>
                        <a:spcBef>
                          <a:spcPts val="0"/>
                        </a:spcBef>
                        <a:spcAft>
                          <a:spcPts val="0"/>
                        </a:spcAft>
                      </a:pPr>
                      <a:r>
                        <a:rPr lang="en-US" sz="1600">
                          <a:effectLst/>
                        </a:rPr>
                        <a:t>Total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03245051"/>
                  </a:ext>
                </a:extLst>
              </a:tr>
              <a:tr h="428546">
                <a:tc>
                  <a:txBody>
                    <a:bodyPr/>
                    <a:lstStyle/>
                    <a:p>
                      <a:pPr marL="0" marR="0" algn="l">
                        <a:lnSpc>
                          <a:spcPct val="150000"/>
                        </a:lnSpc>
                        <a:spcBef>
                          <a:spcPts val="0"/>
                        </a:spcBef>
                        <a:spcAft>
                          <a:spcPts val="0"/>
                        </a:spcAft>
                      </a:pPr>
                      <a:r>
                        <a:rPr lang="en-US" sz="1600">
                          <a:effectLst/>
                        </a:rPr>
                        <a:t>1 AGRIC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0.616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1.07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80806901"/>
                  </a:ext>
                </a:extLst>
              </a:tr>
              <a:tr h="428546">
                <a:tc>
                  <a:txBody>
                    <a:bodyPr/>
                    <a:lstStyle/>
                    <a:p>
                      <a:pPr marL="0" marR="0" algn="l">
                        <a:lnSpc>
                          <a:spcPct val="150000"/>
                        </a:lnSpc>
                        <a:spcBef>
                          <a:spcPts val="0"/>
                        </a:spcBef>
                        <a:spcAft>
                          <a:spcPts val="0"/>
                        </a:spcAft>
                      </a:pPr>
                      <a:r>
                        <a:rPr lang="en-US" sz="1600">
                          <a:effectLst/>
                        </a:rPr>
                        <a:t>2 CPET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1.38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0.989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2.37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7859596"/>
                  </a:ext>
                </a:extLst>
              </a:tr>
              <a:tr h="428546">
                <a:tc>
                  <a:txBody>
                    <a:bodyPr/>
                    <a:lstStyle/>
                    <a:p>
                      <a:pPr marL="0" marR="0" algn="l">
                        <a:lnSpc>
                          <a:spcPct val="150000"/>
                        </a:lnSpc>
                        <a:spcBef>
                          <a:spcPts val="0"/>
                        </a:spcBef>
                        <a:spcAft>
                          <a:spcPts val="0"/>
                        </a:spcAft>
                      </a:pPr>
                      <a:r>
                        <a:rPr lang="en-US" sz="1600">
                          <a:effectLst/>
                        </a:rPr>
                        <a:t>3 NGAS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1.57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1.06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2.63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90297519"/>
                  </a:ext>
                </a:extLst>
              </a:tr>
              <a:tr h="367974">
                <a:tc>
                  <a:txBody>
                    <a:bodyPr/>
                    <a:lstStyle/>
                    <a:p>
                      <a:pPr marL="0" marR="0" algn="l">
                        <a:lnSpc>
                          <a:spcPct val="150000"/>
                        </a:lnSpc>
                        <a:spcBef>
                          <a:spcPts val="0"/>
                        </a:spcBef>
                        <a:spcAft>
                          <a:spcPts val="0"/>
                        </a:spcAft>
                      </a:pPr>
                      <a:r>
                        <a:rPr lang="en-US" sz="1600">
                          <a:effectLst/>
                        </a:rPr>
                        <a:t>4 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0.754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0.498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42903513"/>
                  </a:ext>
                </a:extLst>
              </a:tr>
              <a:tr h="367445">
                <a:tc>
                  <a:txBody>
                    <a:bodyPr/>
                    <a:lstStyle/>
                    <a:p>
                      <a:pPr marL="0" marR="0" algn="l">
                        <a:lnSpc>
                          <a:spcPct val="150000"/>
                        </a:lnSpc>
                        <a:spcBef>
                          <a:spcPts val="0"/>
                        </a:spcBef>
                        <a:spcAft>
                          <a:spcPts val="0"/>
                        </a:spcAft>
                      </a:pPr>
                      <a:r>
                        <a:rPr lang="en-US" sz="1600">
                          <a:effectLst/>
                        </a:rPr>
                        <a:t>5 MAN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0.761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1.86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38740483"/>
                  </a:ext>
                </a:extLst>
              </a:tr>
              <a:tr h="428546">
                <a:tc>
                  <a:txBody>
                    <a:bodyPr/>
                    <a:lstStyle/>
                    <a:p>
                      <a:pPr marL="0" marR="0" algn="l">
                        <a:lnSpc>
                          <a:spcPct val="150000"/>
                        </a:lnSpc>
                        <a:spcBef>
                          <a:spcPts val="0"/>
                        </a:spcBef>
                        <a:spcAft>
                          <a:spcPts val="0"/>
                        </a:spcAft>
                      </a:pPr>
                      <a:r>
                        <a:rPr lang="en-US" sz="1600">
                          <a:effectLst/>
                        </a:rPr>
                        <a:t>6 ELEC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1.48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1.04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2.51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83850974"/>
                  </a:ext>
                </a:extLst>
              </a:tr>
              <a:tr h="504197">
                <a:tc>
                  <a:txBody>
                    <a:bodyPr/>
                    <a:lstStyle/>
                    <a:p>
                      <a:pPr marL="0" marR="0" algn="l">
                        <a:lnSpc>
                          <a:spcPct val="150000"/>
                        </a:lnSpc>
                        <a:spcBef>
                          <a:spcPts val="0"/>
                        </a:spcBef>
                        <a:spcAft>
                          <a:spcPts val="0"/>
                        </a:spcAft>
                      </a:pPr>
                      <a:r>
                        <a:rPr lang="en-US" sz="1600">
                          <a:effectLst/>
                        </a:rPr>
                        <a:t>7 TRANS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1.38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0.936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2.31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89799701"/>
                  </a:ext>
                </a:extLst>
              </a:tr>
              <a:tr h="428546">
                <a:tc>
                  <a:txBody>
                    <a:bodyPr/>
                    <a:lstStyle/>
                    <a:p>
                      <a:pPr marL="0" marR="0" algn="l">
                        <a:lnSpc>
                          <a:spcPct val="150000"/>
                        </a:lnSpc>
                        <a:spcBef>
                          <a:spcPts val="0"/>
                        </a:spcBef>
                        <a:spcAft>
                          <a:spcPts val="0"/>
                        </a:spcAft>
                      </a:pPr>
                      <a:r>
                        <a:rPr lang="en-US" sz="1600">
                          <a:effectLst/>
                        </a:rPr>
                        <a:t>8 SER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2.18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1.17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3.35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22505216"/>
                  </a:ext>
                </a:extLst>
              </a:tr>
              <a:tr h="347072">
                <a:tc>
                  <a:txBody>
                    <a:bodyPr/>
                    <a:lstStyle/>
                    <a:p>
                      <a:pPr marL="0" marR="0" algn="l">
                        <a:lnSpc>
                          <a:spcPct val="150000"/>
                        </a:lnSpc>
                        <a:spcBef>
                          <a:spcPts val="0"/>
                        </a:spcBef>
                        <a:spcAft>
                          <a:spcPts val="0"/>
                        </a:spcAft>
                      </a:pPr>
                      <a:r>
                        <a:rPr lang="en-US" sz="1600">
                          <a:effectLst/>
                        </a:rPr>
                        <a:t>9 NTR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2.11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3.26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35920576"/>
                  </a:ext>
                </a:extLst>
              </a:tr>
              <a:tr h="428546">
                <a:tc>
                  <a:txBody>
                    <a:bodyPr/>
                    <a:lstStyle/>
                    <a:p>
                      <a:pPr marL="0" marR="0" algn="l">
                        <a:lnSpc>
                          <a:spcPct val="150000"/>
                        </a:lnSpc>
                        <a:spcBef>
                          <a:spcPts val="0"/>
                        </a:spcBef>
                        <a:spcAft>
                          <a:spcPts val="0"/>
                        </a:spcAft>
                      </a:pPr>
                      <a:r>
                        <a:rPr lang="en-US" sz="1600">
                          <a:effectLst/>
                        </a:rPr>
                        <a:t>Total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12.6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8.06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20.6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97577844"/>
                  </a:ext>
                </a:extLst>
              </a:tr>
            </a:tbl>
          </a:graphicData>
        </a:graphic>
      </p:graphicFrame>
      <p:sp>
        <p:nvSpPr>
          <p:cNvPr id="5" name="Slide Number Placeholder 4">
            <a:extLst>
              <a:ext uri="{FF2B5EF4-FFF2-40B4-BE49-F238E27FC236}">
                <a16:creationId xmlns:a16="http://schemas.microsoft.com/office/drawing/2014/main" id="{7EAC72A3-8A19-9EB7-576C-562C89A169EB}"/>
              </a:ext>
            </a:extLst>
          </p:cNvPr>
          <p:cNvSpPr>
            <a:spLocks noGrp="1"/>
          </p:cNvSpPr>
          <p:nvPr>
            <p:ph type="sldNum" sz="quarter" idx="16"/>
          </p:nvPr>
        </p:nvSpPr>
        <p:spPr/>
        <p:txBody>
          <a:bodyPr>
            <a:normAutofit fontScale="85000" lnSpcReduction="20000"/>
          </a:bodyPr>
          <a:lstStyle/>
          <a:p>
            <a:fld id="{B6F15528-21DE-4FAA-801E-634DDDAF4B2B}" type="slidenum">
              <a:rPr lang="en-US" smtClean="0"/>
              <a:t>22</a:t>
            </a:fld>
            <a:endParaRPr lang="en-US"/>
          </a:p>
        </p:txBody>
      </p:sp>
      <p:pic>
        <p:nvPicPr>
          <p:cNvPr id="7" name="Content Placeholder 6">
            <a:extLst>
              <a:ext uri="{FF2B5EF4-FFF2-40B4-BE49-F238E27FC236}">
                <a16:creationId xmlns:a16="http://schemas.microsoft.com/office/drawing/2014/main" id="{74D6B66D-9D01-EA9E-0533-6B0AF5C159E9}"/>
              </a:ext>
            </a:extLst>
          </p:cNvPr>
          <p:cNvPicPr>
            <a:picLocks noGrp="1" noChangeAspect="1"/>
          </p:cNvPicPr>
          <p:nvPr>
            <p:ph sz="quarter" idx="2"/>
          </p:nvPr>
        </p:nvPicPr>
        <p:blipFill>
          <a:blip r:embed="rId2"/>
          <a:stretch>
            <a:fillRect/>
          </a:stretch>
        </p:blipFill>
        <p:spPr>
          <a:xfrm>
            <a:off x="5973115" y="1820969"/>
            <a:ext cx="6018213" cy="1413482"/>
          </a:xfrm>
          <a:prstGeom prst="rect">
            <a:avLst/>
          </a:prstGeom>
        </p:spPr>
      </p:pic>
      <p:sp>
        <p:nvSpPr>
          <p:cNvPr id="8" name="Content Placeholder 3">
            <a:extLst>
              <a:ext uri="{FF2B5EF4-FFF2-40B4-BE49-F238E27FC236}">
                <a16:creationId xmlns:a16="http://schemas.microsoft.com/office/drawing/2014/main" id="{FB7BEE88-A6BB-C59B-8417-E9118C75C454}"/>
              </a:ext>
            </a:extLst>
          </p:cNvPr>
          <p:cNvSpPr txBox="1">
            <a:spLocks/>
          </p:cNvSpPr>
          <p:nvPr/>
        </p:nvSpPr>
        <p:spPr>
          <a:xfrm>
            <a:off x="5973115" y="3429000"/>
            <a:ext cx="6018213" cy="2932889"/>
          </a:xfrm>
          <a:prstGeom prst="rect">
            <a:avLst/>
          </a:prstGeom>
          <a:ln>
            <a:solidFill>
              <a:schemeClr val="accent1"/>
            </a:solidFill>
          </a:ln>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GB" sz="1800" b="1" dirty="0" err="1">
                <a:ea typeface="Calibri" panose="020F0502020204030204" pitchFamily="34" charset="0"/>
              </a:rPr>
              <a:t>INCPAR</a:t>
            </a:r>
            <a:r>
              <a:rPr lang="en-GB" sz="1800" b="1" baseline="-25000" dirty="0" err="1">
                <a:ea typeface="Calibri" panose="020F0502020204030204" pitchFamily="34" charset="0"/>
              </a:rPr>
              <a:t>i</a:t>
            </a:r>
            <a:r>
              <a:rPr lang="en-GB" sz="1800" b="1" dirty="0">
                <a:ea typeface="Calibri" panose="020F0502020204030204" pitchFamily="34" charset="0"/>
              </a:rPr>
              <a:t> </a:t>
            </a:r>
            <a:r>
              <a:rPr lang="en-GB" sz="1800" dirty="0">
                <a:ea typeface="Calibri" panose="020F0502020204030204" pitchFamily="34" charset="0"/>
              </a:rPr>
              <a:t>– a parameter related to the income elasticity of demand for good </a:t>
            </a:r>
            <a:r>
              <a:rPr lang="en-GB" sz="1800" dirty="0" err="1">
                <a:ea typeface="Calibri" panose="020F0502020204030204" pitchFamily="34" charset="0"/>
              </a:rPr>
              <a:t>i</a:t>
            </a:r>
            <a:r>
              <a:rPr lang="en-GB" sz="1800" dirty="0">
                <a:ea typeface="Calibri" panose="020F0502020204030204" pitchFamily="34" charset="0"/>
              </a:rPr>
              <a:t>.</a:t>
            </a:r>
          </a:p>
          <a:p>
            <a:r>
              <a:rPr lang="en-GB" sz="1800" b="1" dirty="0">
                <a:effectLst/>
                <a:ea typeface="Calibri" panose="020F0502020204030204" pitchFamily="34" charset="0"/>
                <a:cs typeface="Times New Roman" panose="02020603050405020304" pitchFamily="18" charset="0"/>
              </a:rPr>
              <a:t>Larger </a:t>
            </a:r>
            <a:r>
              <a:rPr lang="en-GB" sz="1800" b="1" dirty="0" err="1">
                <a:effectLst/>
                <a:ea typeface="Calibri" panose="020F0502020204030204" pitchFamily="34" charset="0"/>
                <a:cs typeface="Times New Roman" panose="02020603050405020304" pitchFamily="18" charset="0"/>
              </a:rPr>
              <a:t>INCPAR</a:t>
            </a:r>
            <a:r>
              <a:rPr lang="en-GB" sz="1800" b="1" baseline="-25000" dirty="0" err="1">
                <a:effectLst/>
                <a:ea typeface="Calibri" panose="020F0502020204030204" pitchFamily="34" charset="0"/>
                <a:cs typeface="Times New Roman" panose="02020603050405020304" pitchFamily="18" charset="0"/>
              </a:rPr>
              <a:t>i</a:t>
            </a:r>
            <a:r>
              <a:rPr lang="en-GB" sz="1800" dirty="0">
                <a:effectLst/>
                <a:ea typeface="Calibri" panose="020F0502020204030204" pitchFamily="34" charset="0"/>
                <a:cs typeface="Times New Roman" panose="02020603050405020304" pitchFamily="18" charset="0"/>
              </a:rPr>
              <a:t> parameter value implies </a:t>
            </a:r>
            <a:r>
              <a:rPr lang="en-GB" sz="1800" b="1" dirty="0">
                <a:effectLst/>
                <a:ea typeface="Calibri" panose="020F0502020204030204" pitchFamily="34" charset="0"/>
                <a:cs typeface="Times New Roman" panose="02020603050405020304" pitchFamily="18" charset="0"/>
              </a:rPr>
              <a:t>larger income elasticity</a:t>
            </a:r>
            <a:r>
              <a:rPr lang="en-GB" sz="1800" dirty="0">
                <a:effectLst/>
                <a:ea typeface="Calibri" panose="020F0502020204030204" pitchFamily="34" charset="0"/>
                <a:cs typeface="Times New Roman" panose="02020603050405020304" pitchFamily="18" charset="0"/>
              </a:rPr>
              <a:t> of demand</a:t>
            </a:r>
            <a:endParaRPr lang="en-US" sz="18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GB" sz="1800" dirty="0">
                <a:effectLst/>
                <a:ea typeface="Calibri" panose="020F0502020204030204" pitchFamily="34" charset="0"/>
                <a:cs typeface="Times New Roman" panose="02020603050405020304" pitchFamily="18" charset="0"/>
              </a:rPr>
              <a:t>Income insensitive (</a:t>
            </a:r>
            <a:r>
              <a:rPr lang="en-GB" sz="1800" b="1" dirty="0">
                <a:effectLst/>
                <a:ea typeface="Calibri" panose="020F0502020204030204" pitchFamily="34" charset="0"/>
                <a:cs typeface="Times New Roman" panose="02020603050405020304" pitchFamily="18" charset="0"/>
              </a:rPr>
              <a:t>necessity</a:t>
            </a:r>
            <a:r>
              <a:rPr lang="en-GB" sz="1800" dirty="0">
                <a:effectLst/>
                <a:ea typeface="Calibri" panose="020F0502020204030204" pitchFamily="34" charset="0"/>
                <a:cs typeface="Times New Roman" panose="02020603050405020304" pitchFamily="18" charset="0"/>
              </a:rPr>
              <a:t>) goods: </a:t>
            </a:r>
            <a:r>
              <a:rPr lang="en-GB" sz="1800" b="1" dirty="0">
                <a:effectLst/>
                <a:ea typeface="Calibri" panose="020F0502020204030204" pitchFamily="34" charset="0"/>
                <a:cs typeface="Times New Roman" panose="02020603050405020304" pitchFamily="18" charset="0"/>
              </a:rPr>
              <a:t>0 &lt; </a:t>
            </a:r>
            <a:r>
              <a:rPr lang="en-GB" sz="1800" b="1" dirty="0" err="1">
                <a:effectLst/>
                <a:ea typeface="Calibri" panose="020F0502020204030204" pitchFamily="34" charset="0"/>
                <a:cs typeface="Times New Roman" panose="02020603050405020304" pitchFamily="18" charset="0"/>
              </a:rPr>
              <a:t>INCPAR</a:t>
            </a:r>
            <a:r>
              <a:rPr lang="en-GB" sz="1800" b="1" baseline="-25000" dirty="0" err="1">
                <a:effectLst/>
                <a:ea typeface="Calibri" panose="020F0502020204030204" pitchFamily="34" charset="0"/>
                <a:cs typeface="Times New Roman" panose="02020603050405020304" pitchFamily="18" charset="0"/>
              </a:rPr>
              <a:t>i</a:t>
            </a:r>
            <a:r>
              <a:rPr lang="en-GB" sz="1800" b="1" dirty="0">
                <a:effectLst/>
                <a:ea typeface="Calibri" panose="020F0502020204030204" pitchFamily="34" charset="0"/>
                <a:cs typeface="Times New Roman" panose="02020603050405020304" pitchFamily="18" charset="0"/>
              </a:rPr>
              <a:t> &lt; 1</a:t>
            </a:r>
            <a:endParaRPr lang="en-US" sz="1800" b="1"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GB" sz="1800" dirty="0">
                <a:effectLst/>
                <a:ea typeface="Calibri" panose="020F0502020204030204" pitchFamily="34" charset="0"/>
                <a:cs typeface="Times New Roman" panose="02020603050405020304" pitchFamily="18" charset="0"/>
              </a:rPr>
              <a:t>Income sensitive </a:t>
            </a:r>
            <a:r>
              <a:rPr lang="en-GB" sz="1800" b="1" dirty="0">
                <a:effectLst/>
                <a:ea typeface="Calibri" panose="020F0502020204030204" pitchFamily="34" charset="0"/>
                <a:cs typeface="Times New Roman" panose="02020603050405020304" pitchFamily="18" charset="0"/>
              </a:rPr>
              <a:t>(luxury</a:t>
            </a:r>
            <a:r>
              <a:rPr lang="en-GB" sz="1800" dirty="0">
                <a:effectLst/>
                <a:ea typeface="Calibri" panose="020F0502020204030204" pitchFamily="34" charset="0"/>
                <a:cs typeface="Times New Roman" panose="02020603050405020304" pitchFamily="18" charset="0"/>
              </a:rPr>
              <a:t>) goods: </a:t>
            </a:r>
            <a:r>
              <a:rPr lang="en-GB" sz="1800" b="1" dirty="0">
                <a:effectLst/>
                <a:ea typeface="Calibri" panose="020F0502020204030204" pitchFamily="34" charset="0"/>
                <a:cs typeface="Times New Roman" panose="02020603050405020304" pitchFamily="18" charset="0"/>
              </a:rPr>
              <a:t>1 &lt; </a:t>
            </a:r>
            <a:r>
              <a:rPr lang="en-GB" sz="1800" b="1" dirty="0" err="1">
                <a:effectLst/>
                <a:ea typeface="Calibri" panose="020F0502020204030204" pitchFamily="34" charset="0"/>
                <a:cs typeface="Times New Roman" panose="02020603050405020304" pitchFamily="18" charset="0"/>
              </a:rPr>
              <a:t>INCPAR</a:t>
            </a:r>
            <a:r>
              <a:rPr lang="en-GB" sz="1800" b="1" baseline="-25000" dirty="0" err="1">
                <a:effectLst/>
                <a:ea typeface="Calibri" panose="020F0502020204030204" pitchFamily="34" charset="0"/>
                <a:cs typeface="Times New Roman" panose="02020603050405020304" pitchFamily="18" charset="0"/>
              </a:rPr>
              <a:t>i</a:t>
            </a:r>
            <a:endParaRPr lang="en-US" sz="1800" b="1" dirty="0">
              <a:effectLst/>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rPr>
              <a:t>Homothetic demand: </a:t>
            </a:r>
            <a:r>
              <a:rPr lang="en-GB" sz="1800" b="1" dirty="0" err="1">
                <a:effectLst/>
                <a:ea typeface="Calibri" panose="020F0502020204030204" pitchFamily="34" charset="0"/>
              </a:rPr>
              <a:t>INCPAR</a:t>
            </a:r>
            <a:r>
              <a:rPr lang="en-GB" sz="1800" b="1" baseline="-25000" dirty="0" err="1">
                <a:effectLst/>
                <a:ea typeface="Calibri" panose="020F0502020204030204" pitchFamily="34" charset="0"/>
              </a:rPr>
              <a:t>i</a:t>
            </a:r>
            <a:r>
              <a:rPr lang="en-GB" sz="1800" b="1" dirty="0">
                <a:effectLst/>
                <a:ea typeface="Calibri" panose="020F0502020204030204" pitchFamily="34" charset="0"/>
              </a:rPr>
              <a:t> = 0 for all </a:t>
            </a:r>
            <a:r>
              <a:rPr lang="en-GB" sz="1800" b="1" dirty="0" err="1">
                <a:effectLst/>
                <a:ea typeface="Calibri" panose="020F0502020204030204" pitchFamily="34" charset="0"/>
              </a:rPr>
              <a:t>i</a:t>
            </a:r>
            <a:endParaRPr lang="en-GB" sz="1800" b="1" dirty="0">
              <a:effectLst/>
              <a:ea typeface="Calibri" panose="020F0502020204030204" pitchFamily="34" charset="0"/>
            </a:endParaRPr>
          </a:p>
          <a:p>
            <a:r>
              <a:rPr lang="en-GB" sz="1800" b="1" dirty="0"/>
              <a:t>Restrictions:</a:t>
            </a:r>
            <a:r>
              <a:rPr lang="en-GB" sz="1800" dirty="0"/>
              <a:t> </a:t>
            </a:r>
            <a:r>
              <a:rPr lang="en-GB" sz="1800" b="1" dirty="0">
                <a:effectLst/>
                <a:ea typeface="Calibri" panose="020F0502020204030204" pitchFamily="34" charset="0"/>
              </a:rPr>
              <a:t>0 &lt; </a:t>
            </a:r>
            <a:r>
              <a:rPr lang="en-GB" sz="1800" b="1" dirty="0" err="1">
                <a:effectLst/>
                <a:ea typeface="Calibri" panose="020F0502020204030204" pitchFamily="34" charset="0"/>
              </a:rPr>
              <a:t>INCPAR</a:t>
            </a:r>
            <a:r>
              <a:rPr lang="en-GB" sz="1800" b="1" baseline="-25000" dirty="0" err="1">
                <a:effectLst/>
                <a:ea typeface="Calibri" panose="020F0502020204030204" pitchFamily="34" charset="0"/>
              </a:rPr>
              <a:t>i</a:t>
            </a:r>
            <a:endParaRPr lang="en-US" b="1" dirty="0"/>
          </a:p>
        </p:txBody>
      </p:sp>
      <p:sp>
        <p:nvSpPr>
          <p:cNvPr id="12" name="TextBox 11">
            <a:extLst>
              <a:ext uri="{FF2B5EF4-FFF2-40B4-BE49-F238E27FC236}">
                <a16:creationId xmlns:a16="http://schemas.microsoft.com/office/drawing/2014/main" id="{C4C5E426-24C3-D8A6-D5B3-23084D03A1DD}"/>
              </a:ext>
            </a:extLst>
          </p:cNvPr>
          <p:cNvSpPr txBox="1"/>
          <p:nvPr/>
        </p:nvSpPr>
        <p:spPr>
          <a:xfrm>
            <a:off x="5973114" y="6356505"/>
            <a:ext cx="6018213" cy="646331"/>
          </a:xfrm>
          <a:prstGeom prst="rect">
            <a:avLst/>
          </a:prstGeom>
          <a:noFill/>
        </p:spPr>
        <p:txBody>
          <a:bodyPr wrap="square" rtlCol="0">
            <a:spAutoFit/>
          </a:bodyPr>
          <a:lstStyle/>
          <a:p>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Source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Adapted from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Burfisher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pg. 104 (2011)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25373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822B-F2DC-34DB-3D1C-6E276F4C4FEB}"/>
              </a:ext>
            </a:extLst>
          </p:cNvPr>
          <p:cNvSpPr>
            <a:spLocks noGrp="1"/>
          </p:cNvSpPr>
          <p:nvPr>
            <p:ph type="title"/>
          </p:nvPr>
        </p:nvSpPr>
        <p:spPr>
          <a:ln>
            <a:solidFill>
              <a:srgbClr val="00B0F0"/>
            </a:solidFill>
          </a:ln>
        </p:spPr>
        <p:txBody>
          <a:bodyPr>
            <a:noAutofit/>
          </a:bodyPr>
          <a:lstStyle/>
          <a:p>
            <a:r>
              <a:rPr lang="en-US" sz="3600" b="1" dirty="0"/>
              <a:t>CDE Consumer Substitution Parameter (SUBPAR) Elasticity</a:t>
            </a:r>
          </a:p>
        </p:txBody>
      </p:sp>
      <p:graphicFrame>
        <p:nvGraphicFramePr>
          <p:cNvPr id="6" name="Content Placeholder 5">
            <a:extLst>
              <a:ext uri="{FF2B5EF4-FFF2-40B4-BE49-F238E27FC236}">
                <a16:creationId xmlns:a16="http://schemas.microsoft.com/office/drawing/2014/main" id="{284DD611-21F3-2E4D-F8EC-5CAE7010F321}"/>
              </a:ext>
            </a:extLst>
          </p:cNvPr>
          <p:cNvGraphicFramePr>
            <a:graphicFrameLocks noGrp="1"/>
          </p:cNvGraphicFramePr>
          <p:nvPr>
            <p:ph sz="quarter" idx="1"/>
            <p:extLst>
              <p:ext uri="{D42A27DB-BD31-4B8C-83A1-F6EECF244321}">
                <p14:modId xmlns:p14="http://schemas.microsoft.com/office/powerpoint/2010/main" val="2830872427"/>
              </p:ext>
            </p:extLst>
          </p:nvPr>
        </p:nvGraphicFramePr>
        <p:xfrm>
          <a:off x="812801" y="1653701"/>
          <a:ext cx="4919333" cy="4688728"/>
        </p:xfrm>
        <a:graphic>
          <a:graphicData uri="http://schemas.openxmlformats.org/drawingml/2006/table">
            <a:tbl>
              <a:tblPr firstRow="1" firstCol="1" bandRow="1">
                <a:tableStyleId>{5C22544A-7EE6-4342-B048-85BDC9FD1C3A}</a:tableStyleId>
              </a:tblPr>
              <a:tblGrid>
                <a:gridCol w="1383561">
                  <a:extLst>
                    <a:ext uri="{9D8B030D-6E8A-4147-A177-3AD203B41FA5}">
                      <a16:colId xmlns:a16="http://schemas.microsoft.com/office/drawing/2014/main" val="1861633167"/>
                    </a:ext>
                  </a:extLst>
                </a:gridCol>
                <a:gridCol w="1076104">
                  <a:extLst>
                    <a:ext uri="{9D8B030D-6E8A-4147-A177-3AD203B41FA5}">
                      <a16:colId xmlns:a16="http://schemas.microsoft.com/office/drawing/2014/main" val="293708218"/>
                    </a:ext>
                  </a:extLst>
                </a:gridCol>
                <a:gridCol w="1229834">
                  <a:extLst>
                    <a:ext uri="{9D8B030D-6E8A-4147-A177-3AD203B41FA5}">
                      <a16:colId xmlns:a16="http://schemas.microsoft.com/office/drawing/2014/main" val="3375807798"/>
                    </a:ext>
                  </a:extLst>
                </a:gridCol>
                <a:gridCol w="1229834">
                  <a:extLst>
                    <a:ext uri="{9D8B030D-6E8A-4147-A177-3AD203B41FA5}">
                      <a16:colId xmlns:a16="http://schemas.microsoft.com/office/drawing/2014/main" val="1146494161"/>
                    </a:ext>
                  </a:extLst>
                </a:gridCol>
              </a:tblGrid>
              <a:tr h="426248">
                <a:tc>
                  <a:txBody>
                    <a:bodyPr/>
                    <a:lstStyle/>
                    <a:p>
                      <a:pPr marL="0" marR="0">
                        <a:lnSpc>
                          <a:spcPct val="150000"/>
                        </a:lnSpc>
                        <a:spcBef>
                          <a:spcPts val="0"/>
                        </a:spcBef>
                        <a:spcAft>
                          <a:spcPts val="0"/>
                        </a:spcAft>
                      </a:pPr>
                      <a:r>
                        <a:rPr lang="en-US" sz="1600">
                          <a:effectLst/>
                        </a:rPr>
                        <a:t>SUBPAR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50000"/>
                        </a:lnSpc>
                        <a:spcBef>
                          <a:spcPts val="0"/>
                        </a:spcBef>
                        <a:spcAft>
                          <a:spcPts val="0"/>
                        </a:spcAft>
                      </a:pPr>
                      <a:r>
                        <a:rPr lang="en-US" sz="1600">
                          <a:effectLst/>
                        </a:rPr>
                        <a:t>1 NGA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50000"/>
                        </a:lnSpc>
                        <a:spcBef>
                          <a:spcPts val="0"/>
                        </a:spcBef>
                        <a:spcAft>
                          <a:spcPts val="0"/>
                        </a:spcAft>
                      </a:pPr>
                      <a:r>
                        <a:rPr lang="en-US" sz="1600" dirty="0">
                          <a:effectLst/>
                        </a:rPr>
                        <a:t>2 </a:t>
                      </a:r>
                      <a:r>
                        <a:rPr lang="en-US" sz="1600" dirty="0" err="1">
                          <a:effectLst/>
                        </a:rPr>
                        <a:t>RoW</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nSpc>
                          <a:spcPct val="150000"/>
                        </a:lnSpc>
                        <a:spcBef>
                          <a:spcPts val="0"/>
                        </a:spcBef>
                        <a:spcAft>
                          <a:spcPts val="0"/>
                        </a:spcAft>
                      </a:pPr>
                      <a:r>
                        <a:rPr lang="en-US" sz="1600">
                          <a:effectLst/>
                        </a:rPr>
                        <a:t>Total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03342642"/>
                  </a:ext>
                </a:extLst>
              </a:tr>
              <a:tr h="426248">
                <a:tc>
                  <a:txBody>
                    <a:bodyPr/>
                    <a:lstStyle/>
                    <a:p>
                      <a:pPr marL="0" marR="0">
                        <a:lnSpc>
                          <a:spcPct val="150000"/>
                        </a:lnSpc>
                        <a:spcBef>
                          <a:spcPts val="0"/>
                        </a:spcBef>
                        <a:spcAft>
                          <a:spcPts val="0"/>
                        </a:spcAft>
                      </a:pPr>
                      <a:r>
                        <a:rPr lang="en-US" sz="1600">
                          <a:effectLst/>
                        </a:rPr>
                        <a:t>1 AGRIC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0.687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1.53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64751753"/>
                  </a:ext>
                </a:extLst>
              </a:tr>
              <a:tr h="426248">
                <a:tc>
                  <a:txBody>
                    <a:bodyPr/>
                    <a:lstStyle/>
                    <a:p>
                      <a:pPr marL="0" marR="0">
                        <a:lnSpc>
                          <a:spcPct val="150000"/>
                        </a:lnSpc>
                        <a:spcBef>
                          <a:spcPts val="0"/>
                        </a:spcBef>
                        <a:spcAft>
                          <a:spcPts val="0"/>
                        </a:spcAft>
                      </a:pPr>
                      <a:r>
                        <a:rPr lang="en-US" sz="1600">
                          <a:effectLst/>
                        </a:rPr>
                        <a:t>2 CPET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0.686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0.499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31157339"/>
                  </a:ext>
                </a:extLst>
              </a:tr>
              <a:tr h="426248">
                <a:tc>
                  <a:txBody>
                    <a:bodyPr/>
                    <a:lstStyle/>
                    <a:p>
                      <a:pPr marL="0" marR="0">
                        <a:lnSpc>
                          <a:spcPct val="150000"/>
                        </a:lnSpc>
                        <a:spcBef>
                          <a:spcPts val="0"/>
                        </a:spcBef>
                        <a:spcAft>
                          <a:spcPts val="0"/>
                        </a:spcAft>
                      </a:pPr>
                      <a:r>
                        <a:rPr lang="en-US" sz="1600">
                          <a:effectLst/>
                        </a:rPr>
                        <a:t>3 NGAS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0.661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0.319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0.981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55090529"/>
                  </a:ext>
                </a:extLst>
              </a:tr>
              <a:tr h="426248">
                <a:tc>
                  <a:txBody>
                    <a:bodyPr/>
                    <a:lstStyle/>
                    <a:p>
                      <a:pPr marL="0" marR="0">
                        <a:lnSpc>
                          <a:spcPct val="150000"/>
                        </a:lnSpc>
                        <a:spcBef>
                          <a:spcPts val="0"/>
                        </a:spcBef>
                        <a:spcAft>
                          <a:spcPts val="0"/>
                        </a:spcAft>
                      </a:pPr>
                      <a:r>
                        <a:rPr lang="en-US" sz="1600">
                          <a:effectLst/>
                        </a:rPr>
                        <a:t>4 PET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0.794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0.698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92398015"/>
                  </a:ext>
                </a:extLst>
              </a:tr>
              <a:tr h="426248">
                <a:tc>
                  <a:txBody>
                    <a:bodyPr/>
                    <a:lstStyle/>
                    <a:p>
                      <a:pPr marL="0" marR="0">
                        <a:lnSpc>
                          <a:spcPct val="150000"/>
                        </a:lnSpc>
                        <a:spcBef>
                          <a:spcPts val="0"/>
                        </a:spcBef>
                        <a:spcAft>
                          <a:spcPts val="0"/>
                        </a:spcAft>
                      </a:pPr>
                      <a:r>
                        <a:rPr lang="en-US" sz="1600">
                          <a:effectLst/>
                        </a:rPr>
                        <a:t>5 MAN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0.735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0.399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1.13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75528650"/>
                  </a:ext>
                </a:extLst>
              </a:tr>
              <a:tr h="426248">
                <a:tc>
                  <a:txBody>
                    <a:bodyPr/>
                    <a:lstStyle/>
                    <a:p>
                      <a:pPr marL="0" marR="0">
                        <a:lnSpc>
                          <a:spcPct val="150000"/>
                        </a:lnSpc>
                        <a:spcBef>
                          <a:spcPts val="0"/>
                        </a:spcBef>
                        <a:spcAft>
                          <a:spcPts val="0"/>
                        </a:spcAft>
                      </a:pPr>
                      <a:r>
                        <a:rPr lang="en-US" sz="1600">
                          <a:effectLst/>
                        </a:rPr>
                        <a:t>6 ELEC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0.672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0.296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0.969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18373126"/>
                  </a:ext>
                </a:extLst>
              </a:tr>
              <a:tr h="426248">
                <a:tc>
                  <a:txBody>
                    <a:bodyPr/>
                    <a:lstStyle/>
                    <a:p>
                      <a:pPr marL="0" marR="0">
                        <a:lnSpc>
                          <a:spcPct val="150000"/>
                        </a:lnSpc>
                        <a:spcBef>
                          <a:spcPts val="0"/>
                        </a:spcBef>
                        <a:spcAft>
                          <a:spcPts val="0"/>
                        </a:spcAft>
                      </a:pPr>
                      <a:r>
                        <a:rPr lang="en-US" sz="1600">
                          <a:effectLst/>
                        </a:rPr>
                        <a:t>7 TRANS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0.686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0.366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1.05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8033378"/>
                  </a:ext>
                </a:extLst>
              </a:tr>
              <a:tr h="426248">
                <a:tc>
                  <a:txBody>
                    <a:bodyPr/>
                    <a:lstStyle/>
                    <a:p>
                      <a:pPr marL="0" marR="0">
                        <a:lnSpc>
                          <a:spcPct val="150000"/>
                        </a:lnSpc>
                        <a:spcBef>
                          <a:spcPts val="0"/>
                        </a:spcBef>
                        <a:spcAft>
                          <a:spcPts val="0"/>
                        </a:spcAft>
                      </a:pPr>
                      <a:r>
                        <a:rPr lang="en-US" sz="1600">
                          <a:effectLst/>
                        </a:rPr>
                        <a:t>8 SER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0.591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0.238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39048122"/>
                  </a:ext>
                </a:extLst>
              </a:tr>
              <a:tr h="426248">
                <a:tc>
                  <a:txBody>
                    <a:bodyPr/>
                    <a:lstStyle/>
                    <a:p>
                      <a:pPr marL="0" marR="0">
                        <a:lnSpc>
                          <a:spcPct val="150000"/>
                        </a:lnSpc>
                        <a:spcBef>
                          <a:spcPts val="0"/>
                        </a:spcBef>
                        <a:spcAft>
                          <a:spcPts val="0"/>
                        </a:spcAft>
                      </a:pPr>
                      <a:r>
                        <a:rPr lang="en-US" sz="1600">
                          <a:effectLst/>
                        </a:rPr>
                        <a:t>9 NTR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0.595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0.225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0.821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08331035"/>
                  </a:ext>
                </a:extLst>
              </a:tr>
              <a:tr h="426248">
                <a:tc>
                  <a:txBody>
                    <a:bodyPr/>
                    <a:lstStyle/>
                    <a:p>
                      <a:pPr marL="0" marR="0">
                        <a:lnSpc>
                          <a:spcPct val="150000"/>
                        </a:lnSpc>
                        <a:spcBef>
                          <a:spcPts val="0"/>
                        </a:spcBef>
                        <a:spcAft>
                          <a:spcPts val="0"/>
                        </a:spcAft>
                      </a:pPr>
                      <a:r>
                        <a:rPr lang="en-US" sz="1600" dirty="0">
                          <a:effectLst/>
                        </a:rPr>
                        <a:t>Total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6.26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a:effectLst/>
                        </a:rPr>
                        <a:t>3.73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50000"/>
                        </a:lnSpc>
                        <a:spcBef>
                          <a:spcPts val="0"/>
                        </a:spcBef>
                        <a:spcAft>
                          <a:spcPts val="0"/>
                        </a:spcAft>
                      </a:pPr>
                      <a:r>
                        <a:rPr lang="en-US" sz="1600" dirty="0">
                          <a:effectLst/>
                        </a:rPr>
                        <a:t>9.99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17095058"/>
                  </a:ext>
                </a:extLst>
              </a:tr>
            </a:tbl>
          </a:graphicData>
        </a:graphic>
      </p:graphicFrame>
      <p:sp>
        <p:nvSpPr>
          <p:cNvPr id="5" name="Slide Number Placeholder 4">
            <a:extLst>
              <a:ext uri="{FF2B5EF4-FFF2-40B4-BE49-F238E27FC236}">
                <a16:creationId xmlns:a16="http://schemas.microsoft.com/office/drawing/2014/main" id="{9D793969-BE42-6CF9-0BED-C801C5FDA426}"/>
              </a:ext>
            </a:extLst>
          </p:cNvPr>
          <p:cNvSpPr>
            <a:spLocks noGrp="1"/>
          </p:cNvSpPr>
          <p:nvPr>
            <p:ph type="sldNum" sz="quarter" idx="16"/>
          </p:nvPr>
        </p:nvSpPr>
        <p:spPr/>
        <p:txBody>
          <a:bodyPr>
            <a:normAutofit fontScale="85000" lnSpcReduction="20000"/>
          </a:bodyPr>
          <a:lstStyle/>
          <a:p>
            <a:fld id="{B6F15528-21DE-4FAA-801E-634DDDAF4B2B}" type="slidenum">
              <a:rPr lang="en-US" smtClean="0"/>
              <a:t>23</a:t>
            </a:fld>
            <a:endParaRPr lang="en-US"/>
          </a:p>
        </p:txBody>
      </p:sp>
      <p:pic>
        <p:nvPicPr>
          <p:cNvPr id="7" name="Content Placeholder 6">
            <a:extLst>
              <a:ext uri="{FF2B5EF4-FFF2-40B4-BE49-F238E27FC236}">
                <a16:creationId xmlns:a16="http://schemas.microsoft.com/office/drawing/2014/main" id="{81527940-6B90-2117-1972-907B59C446F6}"/>
              </a:ext>
            </a:extLst>
          </p:cNvPr>
          <p:cNvPicPr>
            <a:picLocks noGrp="1" noChangeAspect="1"/>
          </p:cNvPicPr>
          <p:nvPr>
            <p:ph sz="quarter" idx="2"/>
          </p:nvPr>
        </p:nvPicPr>
        <p:blipFill>
          <a:blip r:embed="rId2"/>
          <a:stretch>
            <a:fillRect/>
          </a:stretch>
        </p:blipFill>
        <p:spPr>
          <a:xfrm>
            <a:off x="5934578" y="1649245"/>
            <a:ext cx="6085908" cy="1699901"/>
          </a:xfrm>
          <a:prstGeom prst="rect">
            <a:avLst/>
          </a:prstGeom>
        </p:spPr>
      </p:pic>
      <p:sp>
        <p:nvSpPr>
          <p:cNvPr id="8" name="Content Placeholder 3">
            <a:extLst>
              <a:ext uri="{FF2B5EF4-FFF2-40B4-BE49-F238E27FC236}">
                <a16:creationId xmlns:a16="http://schemas.microsoft.com/office/drawing/2014/main" id="{13574838-0960-C8A6-CE1C-95E6A0689E81}"/>
              </a:ext>
            </a:extLst>
          </p:cNvPr>
          <p:cNvSpPr txBox="1">
            <a:spLocks/>
          </p:cNvSpPr>
          <p:nvPr/>
        </p:nvSpPr>
        <p:spPr>
          <a:xfrm>
            <a:off x="5954733" y="3409545"/>
            <a:ext cx="6026843" cy="2932889"/>
          </a:xfrm>
          <a:prstGeom prst="rect">
            <a:avLst/>
          </a:prstGeom>
          <a:ln>
            <a:solidFill>
              <a:schemeClr val="accent1"/>
            </a:solidFill>
          </a:ln>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GB" sz="1800" b="1" dirty="0" err="1">
                <a:ea typeface="Calibri" panose="020F0502020204030204" pitchFamily="34" charset="0"/>
              </a:rPr>
              <a:t>SUBPAR</a:t>
            </a:r>
            <a:r>
              <a:rPr lang="en-GB" sz="1800" b="1" baseline="-25000" dirty="0" err="1">
                <a:ea typeface="Calibri" panose="020F0502020204030204" pitchFamily="34" charset="0"/>
              </a:rPr>
              <a:t>i</a:t>
            </a:r>
            <a:r>
              <a:rPr lang="en-GB" sz="1800" dirty="0">
                <a:ea typeface="Calibri" panose="020F0502020204030204" pitchFamily="34" charset="0"/>
              </a:rPr>
              <a:t> – a parameter related to the </a:t>
            </a:r>
            <a:r>
              <a:rPr lang="en-GB" sz="1800" b="1" dirty="0">
                <a:ea typeface="Calibri" panose="020F0502020204030204" pitchFamily="34" charset="0"/>
              </a:rPr>
              <a:t>compensated own</a:t>
            </a:r>
            <a:r>
              <a:rPr lang="en-GB" sz="1800" dirty="0">
                <a:ea typeface="Calibri" panose="020F0502020204030204" pitchFamily="34" charset="0"/>
              </a:rPr>
              <a:t> and </a:t>
            </a:r>
            <a:r>
              <a:rPr lang="en-GB" sz="1800" b="1" dirty="0">
                <a:ea typeface="Calibri" panose="020F0502020204030204" pitchFamily="34" charset="0"/>
              </a:rPr>
              <a:t>cross-price</a:t>
            </a:r>
            <a:r>
              <a:rPr lang="en-GB" sz="1800" dirty="0">
                <a:ea typeface="Calibri" panose="020F0502020204030204" pitchFamily="34" charset="0"/>
              </a:rPr>
              <a:t> elasticities of substitution defined for good </a:t>
            </a:r>
            <a:r>
              <a:rPr lang="en-GB" sz="1800" dirty="0" err="1">
                <a:ea typeface="Calibri" panose="020F0502020204030204" pitchFamily="34" charset="0"/>
              </a:rPr>
              <a:t>i</a:t>
            </a:r>
            <a:endParaRPr lang="en-GB" sz="1800" dirty="0">
              <a:ea typeface="Calibri" panose="020F0502020204030204" pitchFamily="34" charset="0"/>
            </a:endParaRPr>
          </a:p>
          <a:p>
            <a:r>
              <a:rPr lang="en-GB" sz="1800" b="1" dirty="0">
                <a:effectLst/>
                <a:ea typeface="Calibri" panose="020F0502020204030204" pitchFamily="34" charset="0"/>
                <a:cs typeface="Times New Roman" panose="02020603050405020304" pitchFamily="18" charset="0"/>
              </a:rPr>
              <a:t>Larger </a:t>
            </a:r>
            <a:r>
              <a:rPr lang="en-GB" sz="1800" b="1" dirty="0" err="1">
                <a:effectLst/>
                <a:ea typeface="Calibri" panose="020F0502020204030204" pitchFamily="34" charset="0"/>
                <a:cs typeface="Times New Roman" panose="02020603050405020304" pitchFamily="18" charset="0"/>
              </a:rPr>
              <a:t>SUBPAR</a:t>
            </a:r>
            <a:r>
              <a:rPr lang="en-GB" sz="1800" b="1" baseline="-25000" dirty="0" err="1">
                <a:effectLst/>
                <a:ea typeface="Calibri" panose="020F0502020204030204" pitchFamily="34" charset="0"/>
                <a:cs typeface="Times New Roman" panose="02020603050405020304" pitchFamily="18" charset="0"/>
              </a:rPr>
              <a:t>i</a:t>
            </a:r>
            <a:r>
              <a:rPr lang="en-GB" sz="1800" dirty="0">
                <a:effectLst/>
                <a:ea typeface="Calibri" panose="020F0502020204030204" pitchFamily="34" charset="0"/>
                <a:cs typeface="Times New Roman" panose="02020603050405020304" pitchFamily="18" charset="0"/>
              </a:rPr>
              <a:t> parameter value implies </a:t>
            </a:r>
            <a:r>
              <a:rPr lang="en-GB" sz="1800" b="1" dirty="0">
                <a:effectLst/>
                <a:ea typeface="Calibri" panose="020F0502020204030204" pitchFamily="34" charset="0"/>
                <a:cs typeface="Times New Roman" panose="02020603050405020304" pitchFamily="18" charset="0"/>
              </a:rPr>
              <a:t>larger</a:t>
            </a:r>
            <a:r>
              <a:rPr lang="en-GB" sz="1800" dirty="0">
                <a:effectLst/>
                <a:ea typeface="Calibri" panose="020F0502020204030204" pitchFamily="34" charset="0"/>
                <a:cs typeface="Times New Roman" panose="02020603050405020304" pitchFamily="18" charset="0"/>
              </a:rPr>
              <a:t> (absolute value) of compensated own-price elasticity.</a:t>
            </a:r>
          </a:p>
          <a:p>
            <a:r>
              <a:rPr lang="en-GB" sz="1800" b="1" dirty="0">
                <a:effectLst/>
                <a:ea typeface="Calibri" panose="020F0502020204030204" pitchFamily="34" charset="0"/>
                <a:cs typeface="Times New Roman" panose="02020603050405020304" pitchFamily="18" charset="0"/>
              </a:rPr>
              <a:t>Leontief complements</a:t>
            </a:r>
            <a:r>
              <a:rPr lang="en-GB" sz="1800" dirty="0">
                <a:effectLst/>
                <a:ea typeface="Calibri" panose="020F0502020204030204" pitchFamily="34" charset="0"/>
                <a:cs typeface="Times New Roman" panose="02020603050405020304" pitchFamily="18" charset="0"/>
              </a:rPr>
              <a:t>: </a:t>
            </a:r>
            <a:r>
              <a:rPr lang="en-GB" sz="1800" b="1" dirty="0" err="1">
                <a:effectLst/>
                <a:ea typeface="Calibri" panose="020F0502020204030204" pitchFamily="34" charset="0"/>
                <a:cs typeface="Times New Roman" panose="02020603050405020304" pitchFamily="18" charset="0"/>
              </a:rPr>
              <a:t>SUBPAR</a:t>
            </a:r>
            <a:r>
              <a:rPr lang="en-GB" sz="1800" b="1" baseline="-25000" dirty="0" err="1">
                <a:effectLst/>
                <a:ea typeface="Calibri" panose="020F0502020204030204" pitchFamily="34" charset="0"/>
                <a:cs typeface="Times New Roman" panose="02020603050405020304" pitchFamily="18" charset="0"/>
              </a:rPr>
              <a:t>i</a:t>
            </a:r>
            <a:r>
              <a:rPr lang="en-GB" sz="1800" b="1" dirty="0">
                <a:effectLst/>
                <a:ea typeface="Calibri" panose="020F0502020204030204" pitchFamily="34" charset="0"/>
                <a:cs typeface="Times New Roman" panose="02020603050405020304" pitchFamily="18" charset="0"/>
              </a:rPr>
              <a:t> = 1 for all </a:t>
            </a:r>
            <a:r>
              <a:rPr lang="en-GB" sz="1800" b="1" dirty="0" err="1">
                <a:effectLst/>
                <a:ea typeface="Calibri" panose="020F0502020204030204" pitchFamily="34" charset="0"/>
                <a:cs typeface="Times New Roman" panose="02020603050405020304" pitchFamily="18" charset="0"/>
              </a:rPr>
              <a:t>i</a:t>
            </a:r>
            <a:br>
              <a:rPr lang="en-GB" sz="1800" dirty="0">
                <a:effectLst/>
                <a:ea typeface="Calibri" panose="020F0502020204030204" pitchFamily="34" charset="0"/>
                <a:cs typeface="Times New Roman" panose="02020603050405020304" pitchFamily="18" charset="0"/>
              </a:rPr>
            </a:br>
            <a:r>
              <a:rPr lang="en-GB" sz="1800" dirty="0">
                <a:effectLst/>
                <a:ea typeface="Calibri" panose="020F0502020204030204" pitchFamily="34" charset="0"/>
                <a:cs typeface="Times New Roman" panose="02020603050405020304" pitchFamily="18" charset="0"/>
              </a:rPr>
              <a:t>goods become substitutes as </a:t>
            </a:r>
            <a:r>
              <a:rPr lang="en-GB" sz="1800" dirty="0" err="1">
                <a:effectLst/>
                <a:ea typeface="Calibri" panose="020F0502020204030204" pitchFamily="34" charset="0"/>
                <a:cs typeface="Times New Roman" panose="02020603050405020304" pitchFamily="18" charset="0"/>
              </a:rPr>
              <a:t>SUBPAR</a:t>
            </a:r>
            <a:r>
              <a:rPr lang="en-GB" sz="1800" baseline="-25000" dirty="0" err="1">
                <a:effectLst/>
                <a:ea typeface="Calibri" panose="020F0502020204030204" pitchFamily="34" charset="0"/>
                <a:cs typeface="Times New Roman" panose="02020603050405020304" pitchFamily="18" charset="0"/>
              </a:rPr>
              <a:t>i</a:t>
            </a:r>
            <a:r>
              <a:rPr lang="en-GB" sz="1800" dirty="0">
                <a:effectLst/>
                <a:ea typeface="Calibri" panose="020F0502020204030204" pitchFamily="34" charset="0"/>
                <a:cs typeface="Times New Roman" panose="02020603050405020304" pitchFamily="18" charset="0"/>
              </a:rPr>
              <a:t> and </a:t>
            </a:r>
            <a:r>
              <a:rPr lang="en-GB" sz="1800" dirty="0" err="1">
                <a:effectLst/>
                <a:ea typeface="Calibri" panose="020F0502020204030204" pitchFamily="34" charset="0"/>
                <a:cs typeface="Times New Roman" panose="02020603050405020304" pitchFamily="18" charset="0"/>
              </a:rPr>
              <a:t>SUBPAR</a:t>
            </a:r>
            <a:r>
              <a:rPr lang="en-GB" sz="1800" baseline="-25000" dirty="0" err="1">
                <a:effectLst/>
                <a:ea typeface="Calibri" panose="020F0502020204030204" pitchFamily="34" charset="0"/>
                <a:cs typeface="Times New Roman" panose="02020603050405020304" pitchFamily="18" charset="0"/>
              </a:rPr>
              <a:t>j</a:t>
            </a:r>
            <a:r>
              <a:rPr lang="en-GB" sz="1800" dirty="0">
                <a:effectLst/>
                <a:ea typeface="Calibri" panose="020F0502020204030204" pitchFamily="34" charset="0"/>
                <a:cs typeface="Times New Roman" panose="02020603050405020304" pitchFamily="18" charset="0"/>
              </a:rPr>
              <a:t> become smaller.</a:t>
            </a:r>
            <a:endParaRPr lang="en-US" sz="18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GB" sz="1800" b="1" dirty="0">
                <a:effectLst/>
                <a:ea typeface="Calibri" panose="020F0502020204030204" pitchFamily="34" charset="0"/>
                <a:cs typeface="Times New Roman" panose="02020603050405020304" pitchFamily="18" charset="0"/>
              </a:rPr>
              <a:t>Independent goods</a:t>
            </a:r>
            <a:r>
              <a:rPr lang="en-GB" sz="1800" dirty="0">
                <a:effectLst/>
                <a:ea typeface="Calibri" panose="020F0502020204030204" pitchFamily="34" charset="0"/>
                <a:cs typeface="Times New Roman" panose="02020603050405020304" pitchFamily="18" charset="0"/>
              </a:rPr>
              <a:t>: </a:t>
            </a:r>
            <a:r>
              <a:rPr lang="en-GB" sz="1800" b="1" dirty="0">
                <a:effectLst/>
                <a:ea typeface="Calibri" panose="020F0502020204030204" pitchFamily="34" charset="0"/>
                <a:cs typeface="Times New Roman" panose="02020603050405020304" pitchFamily="18" charset="0"/>
              </a:rPr>
              <a:t>SUBPAR = 0 for all </a:t>
            </a:r>
            <a:r>
              <a:rPr lang="en-GB" sz="1800" b="1" dirty="0" err="1">
                <a:effectLst/>
                <a:ea typeface="Calibri" panose="020F0502020204030204" pitchFamily="34" charset="0"/>
                <a:cs typeface="Times New Roman" panose="02020603050405020304" pitchFamily="18" charset="0"/>
              </a:rPr>
              <a:t>i</a:t>
            </a:r>
            <a:r>
              <a:rPr lang="en-GB" sz="1800" dirty="0">
                <a:effectLst/>
                <a:ea typeface="Calibri" panose="020F0502020204030204" pitchFamily="34" charset="0"/>
                <a:cs typeface="Times New Roman" panose="02020603050405020304" pitchFamily="18" charset="0"/>
              </a:rPr>
              <a:t>.</a:t>
            </a:r>
          </a:p>
          <a:p>
            <a:pPr marL="0" marR="0">
              <a:lnSpc>
                <a:spcPct val="107000"/>
              </a:lnSpc>
              <a:spcBef>
                <a:spcPts val="0"/>
              </a:spcBef>
              <a:spcAft>
                <a:spcPts val="0"/>
              </a:spcAft>
            </a:pPr>
            <a:r>
              <a:rPr lang="en-GB" sz="1800" b="1" dirty="0">
                <a:ea typeface="Calibri" panose="020F0502020204030204" pitchFamily="34" charset="0"/>
                <a:cs typeface="Times New Roman" panose="02020603050405020304" pitchFamily="18" charset="0"/>
              </a:rPr>
              <a:t>Restrictions:</a:t>
            </a:r>
            <a:r>
              <a:rPr lang="en-GB" sz="1800" dirty="0">
                <a:ea typeface="Calibri" panose="020F0502020204030204" pitchFamily="34" charset="0"/>
                <a:cs typeface="Times New Roman" panose="02020603050405020304" pitchFamily="18" charset="0"/>
              </a:rPr>
              <a:t> </a:t>
            </a:r>
            <a:r>
              <a:rPr lang="en-GB" sz="1800" dirty="0">
                <a:effectLst/>
                <a:ea typeface="Calibri" panose="020F0502020204030204" pitchFamily="34" charset="0"/>
                <a:cs typeface="Times New Roman" panose="02020603050405020304" pitchFamily="18" charset="0"/>
              </a:rPr>
              <a:t>Either </a:t>
            </a:r>
            <a:r>
              <a:rPr lang="en-GB" sz="1800" b="1" dirty="0" err="1">
                <a:effectLst/>
                <a:ea typeface="Calibri" panose="020F0502020204030204" pitchFamily="34" charset="0"/>
                <a:cs typeface="Times New Roman" panose="02020603050405020304" pitchFamily="18" charset="0"/>
              </a:rPr>
              <a:t>SUBPAR</a:t>
            </a:r>
            <a:r>
              <a:rPr lang="en-GB" sz="1800" b="1" baseline="-25000" dirty="0" err="1">
                <a:effectLst/>
                <a:ea typeface="Calibri" panose="020F0502020204030204" pitchFamily="34" charset="0"/>
                <a:cs typeface="Times New Roman" panose="02020603050405020304" pitchFamily="18" charset="0"/>
              </a:rPr>
              <a:t>i</a:t>
            </a:r>
            <a:r>
              <a:rPr lang="en-GB" sz="1800" b="1" dirty="0">
                <a:effectLst/>
                <a:ea typeface="Calibri" panose="020F0502020204030204" pitchFamily="34" charset="0"/>
                <a:cs typeface="Times New Roman" panose="02020603050405020304" pitchFamily="18" charset="0"/>
              </a:rPr>
              <a:t> &lt; 0</a:t>
            </a:r>
            <a:r>
              <a:rPr lang="en-GB" sz="1800" dirty="0">
                <a:effectLst/>
                <a:ea typeface="Calibri" panose="020F0502020204030204" pitchFamily="34" charset="0"/>
                <a:cs typeface="Times New Roman" panose="02020603050405020304" pitchFamily="18" charset="0"/>
              </a:rPr>
              <a:t> or </a:t>
            </a:r>
            <a:endParaRPr lang="en-US" sz="1800" dirty="0">
              <a:effectLst/>
              <a:ea typeface="Calibri" panose="020F0502020204030204" pitchFamily="34" charset="0"/>
              <a:cs typeface="Times New Roman" panose="02020603050405020304" pitchFamily="18" charset="0"/>
            </a:endParaRPr>
          </a:p>
          <a:p>
            <a:r>
              <a:rPr lang="en-GB" sz="1800" dirty="0">
                <a:effectLst/>
                <a:ea typeface="Calibri" panose="020F0502020204030204" pitchFamily="34" charset="0"/>
              </a:rPr>
              <a:t>                           </a:t>
            </a:r>
            <a:r>
              <a:rPr lang="en-GB" sz="1800" b="1" dirty="0">
                <a:effectLst/>
                <a:ea typeface="Calibri" panose="020F0502020204030204" pitchFamily="34" charset="0"/>
              </a:rPr>
              <a:t> 0 &lt; </a:t>
            </a:r>
            <a:r>
              <a:rPr lang="en-GB" sz="1800" b="1" dirty="0" err="1">
                <a:effectLst/>
                <a:ea typeface="Calibri" panose="020F0502020204030204" pitchFamily="34" charset="0"/>
              </a:rPr>
              <a:t>SUBPAR</a:t>
            </a:r>
            <a:r>
              <a:rPr lang="en-GB" sz="1800" b="1" baseline="-25000" dirty="0" err="1">
                <a:effectLst/>
                <a:ea typeface="Calibri" panose="020F0502020204030204" pitchFamily="34" charset="0"/>
              </a:rPr>
              <a:t>i</a:t>
            </a:r>
            <a:r>
              <a:rPr lang="en-GB" sz="1800" b="1" dirty="0">
                <a:effectLst/>
                <a:ea typeface="Calibri" panose="020F0502020204030204" pitchFamily="34" charset="0"/>
              </a:rPr>
              <a:t> &lt; 1 for all </a:t>
            </a:r>
            <a:r>
              <a:rPr lang="en-GB" sz="1800" b="1" dirty="0" err="1">
                <a:effectLst/>
                <a:ea typeface="Calibri" panose="020F0502020204030204" pitchFamily="34" charset="0"/>
              </a:rPr>
              <a:t>i</a:t>
            </a:r>
            <a:r>
              <a:rPr lang="en-GB" sz="1800" dirty="0">
                <a:ea typeface="Calibri" panose="020F0502020204030204" pitchFamily="34" charset="0"/>
                <a:cs typeface="Times New Roman" panose="02020603050405020304" pitchFamily="18" charset="0"/>
              </a:rPr>
              <a:t> </a:t>
            </a:r>
            <a:endParaRPr lang="en-US" sz="1800" dirty="0">
              <a:effectLst/>
              <a:ea typeface="Calibri" panose="020F0502020204030204" pitchFamily="34" charset="0"/>
              <a:cs typeface="Times New Roman" panose="02020603050405020304" pitchFamily="18" charset="0"/>
            </a:endParaRPr>
          </a:p>
          <a:p>
            <a:endParaRPr lang="en-US" dirty="0"/>
          </a:p>
        </p:txBody>
      </p:sp>
      <p:sp>
        <p:nvSpPr>
          <p:cNvPr id="9" name="TextBox 8">
            <a:extLst>
              <a:ext uri="{FF2B5EF4-FFF2-40B4-BE49-F238E27FC236}">
                <a16:creationId xmlns:a16="http://schemas.microsoft.com/office/drawing/2014/main" id="{DA633383-3B3D-6B5C-036B-A1A2EA3B2D71}"/>
              </a:ext>
            </a:extLst>
          </p:cNvPr>
          <p:cNvSpPr txBox="1"/>
          <p:nvPr/>
        </p:nvSpPr>
        <p:spPr>
          <a:xfrm flipH="1">
            <a:off x="729479" y="6322975"/>
            <a:ext cx="11462520" cy="523220"/>
          </a:xfrm>
          <a:prstGeom prst="rect">
            <a:avLst/>
          </a:prstGeom>
          <a:noFill/>
        </p:spPr>
        <p:txBody>
          <a:bodyPr wrap="square" rtlCol="0">
            <a:spAutoFit/>
          </a:bodyPr>
          <a:lstStyle/>
          <a:p>
            <a:r>
              <a:rPr lang="en-GB" sz="1400" i="1">
                <a:effectLst/>
                <a:latin typeface="+mj-lt"/>
                <a:ea typeface="Calibri" panose="020F0502020204030204" pitchFamily="34" charset="0"/>
              </a:rPr>
              <a:t>Notes: CDE collapses to a Cobb-Douglass utility function when all </a:t>
            </a:r>
            <a:r>
              <a:rPr lang="en-GB" sz="1400" i="1" dirty="0" err="1">
                <a:effectLst/>
                <a:latin typeface="+mj-lt"/>
                <a:ea typeface="Calibri" panose="020F0502020204030204" pitchFamily="34" charset="0"/>
              </a:rPr>
              <a:t>INCPAR</a:t>
            </a:r>
            <a:r>
              <a:rPr lang="en-GB" sz="1400" i="1" baseline="-25000" dirty="0" err="1">
                <a:effectLst/>
                <a:latin typeface="+mj-lt"/>
                <a:ea typeface="Calibri" panose="020F0502020204030204" pitchFamily="34" charset="0"/>
              </a:rPr>
              <a:t>i</a:t>
            </a:r>
            <a:r>
              <a:rPr lang="en-GB" sz="1400" i="1" dirty="0">
                <a:effectLst/>
                <a:latin typeface="+mj-lt"/>
                <a:ea typeface="Calibri" panose="020F0502020204030204" pitchFamily="34" charset="0"/>
              </a:rPr>
              <a:t> =1 and </a:t>
            </a:r>
            <a:r>
              <a:rPr lang="en-GB" sz="1400" i="1" dirty="0" err="1">
                <a:effectLst/>
                <a:latin typeface="+mj-lt"/>
                <a:ea typeface="Calibri" panose="020F0502020204030204" pitchFamily="34" charset="0"/>
              </a:rPr>
              <a:t>SUBPAR</a:t>
            </a:r>
            <a:r>
              <a:rPr lang="en-GB" sz="1400" i="1" baseline="-25000" dirty="0" err="1">
                <a:effectLst/>
                <a:latin typeface="+mj-lt"/>
                <a:ea typeface="Calibri" panose="020F0502020204030204" pitchFamily="34" charset="0"/>
              </a:rPr>
              <a:t>i</a:t>
            </a:r>
            <a:r>
              <a:rPr lang="en-GB" sz="1400" i="1" dirty="0">
                <a:effectLst/>
                <a:latin typeface="+mj-lt"/>
                <a:ea typeface="Calibri" panose="020F0502020204030204" pitchFamily="34" charset="0"/>
              </a:rPr>
              <a:t> = 0; to a Leontief utility function when </a:t>
            </a:r>
            <a:r>
              <a:rPr lang="en-GB" sz="1400" i="1" dirty="0" err="1">
                <a:effectLst/>
                <a:latin typeface="+mj-lt"/>
                <a:ea typeface="Calibri" panose="020F0502020204030204" pitchFamily="34" charset="0"/>
              </a:rPr>
              <a:t>INCPAR</a:t>
            </a:r>
            <a:r>
              <a:rPr lang="en-GB" sz="1400" i="1" baseline="-25000" dirty="0" err="1">
                <a:effectLst/>
                <a:latin typeface="+mj-lt"/>
                <a:ea typeface="Calibri" panose="020F0502020204030204" pitchFamily="34" charset="0"/>
              </a:rPr>
              <a:t>i</a:t>
            </a:r>
            <a:r>
              <a:rPr lang="en-GB" sz="1400" i="1" dirty="0">
                <a:effectLst/>
                <a:latin typeface="+mj-lt"/>
                <a:ea typeface="Calibri" panose="020F0502020204030204" pitchFamily="34" charset="0"/>
              </a:rPr>
              <a:t> = 1 and </a:t>
            </a:r>
            <a:r>
              <a:rPr lang="en-GB" sz="1400" i="1" dirty="0" err="1">
                <a:effectLst/>
                <a:latin typeface="+mj-lt"/>
                <a:ea typeface="Calibri" panose="020F0502020204030204" pitchFamily="34" charset="0"/>
              </a:rPr>
              <a:t>SUBPAR</a:t>
            </a:r>
            <a:r>
              <a:rPr lang="en-GB" sz="1400" i="1" baseline="-25000" dirty="0" err="1">
                <a:effectLst/>
                <a:latin typeface="+mj-lt"/>
                <a:ea typeface="Calibri" panose="020F0502020204030204" pitchFamily="34" charset="0"/>
              </a:rPr>
              <a:t>i</a:t>
            </a:r>
            <a:r>
              <a:rPr lang="en-GB" sz="1400" i="1" dirty="0">
                <a:effectLst/>
                <a:latin typeface="+mj-lt"/>
                <a:ea typeface="Calibri" panose="020F0502020204030204" pitchFamily="34" charset="0"/>
              </a:rPr>
              <a:t> = 1; and to a CES utility function when all </a:t>
            </a:r>
            <a:r>
              <a:rPr lang="en-GB" sz="1400" i="1" dirty="0" err="1">
                <a:effectLst/>
                <a:latin typeface="+mj-lt"/>
                <a:ea typeface="Calibri" panose="020F0502020204030204" pitchFamily="34" charset="0"/>
              </a:rPr>
              <a:t>INCPAR</a:t>
            </a:r>
            <a:r>
              <a:rPr lang="en-GB" sz="1400" i="1" baseline="-25000" dirty="0" err="1">
                <a:effectLst/>
                <a:latin typeface="+mj-lt"/>
                <a:ea typeface="Calibri" panose="020F0502020204030204" pitchFamily="34" charset="0"/>
              </a:rPr>
              <a:t>i</a:t>
            </a:r>
            <a:r>
              <a:rPr lang="en-GB" sz="1400" i="1" dirty="0">
                <a:effectLst/>
                <a:latin typeface="+mj-lt"/>
                <a:ea typeface="Calibri" panose="020F0502020204030204" pitchFamily="34" charset="0"/>
              </a:rPr>
              <a:t> = 1 and SUBPAR are identical for all </a:t>
            </a:r>
            <a:r>
              <a:rPr lang="en-GB" sz="1400" i="1" dirty="0" err="1">
                <a:effectLst/>
                <a:latin typeface="+mj-lt"/>
                <a:ea typeface="Calibri" panose="020F0502020204030204" pitchFamily="34" charset="0"/>
              </a:rPr>
              <a:t>i</a:t>
            </a:r>
            <a:endParaRPr lang="en-US" sz="1400" dirty="0">
              <a:latin typeface="+mj-lt"/>
            </a:endParaRPr>
          </a:p>
        </p:txBody>
      </p:sp>
    </p:spTree>
    <p:extLst>
      <p:ext uri="{BB962C8B-B14F-4D97-AF65-F5344CB8AC3E}">
        <p14:creationId xmlns:p14="http://schemas.microsoft.com/office/powerpoint/2010/main" val="3279502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24</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1570708160"/>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0225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B6D4-C94A-184B-0655-83B7FBFFFB6B}"/>
              </a:ext>
            </a:extLst>
          </p:cNvPr>
          <p:cNvSpPr>
            <a:spLocks noGrp="1"/>
          </p:cNvSpPr>
          <p:nvPr>
            <p:ph type="title"/>
          </p:nvPr>
        </p:nvSpPr>
        <p:spPr>
          <a:ln>
            <a:solidFill>
              <a:srgbClr val="00B0F0"/>
            </a:solidFill>
          </a:ln>
        </p:spPr>
        <p:txBody>
          <a:bodyPr>
            <a:normAutofit fontScale="90000"/>
          </a:bodyPr>
          <a:lstStyle/>
          <a:p>
            <a:r>
              <a:rPr lang="en-US" sz="3600" b="1" dirty="0"/>
              <a:t>Methodology</a:t>
            </a:r>
            <a:br>
              <a:rPr lang="en-US" sz="3600" b="1" dirty="0"/>
            </a:br>
            <a:r>
              <a:rPr lang="en-US" sz="3600" b="1" dirty="0">
                <a:solidFill>
                  <a:schemeClr val="accent6"/>
                </a:solidFill>
              </a:rPr>
              <a:t>The Model</a:t>
            </a:r>
          </a:p>
        </p:txBody>
      </p:sp>
      <p:sp>
        <p:nvSpPr>
          <p:cNvPr id="3" name="Slide Number Placeholder 2">
            <a:extLst>
              <a:ext uri="{FF2B5EF4-FFF2-40B4-BE49-F238E27FC236}">
                <a16:creationId xmlns:a16="http://schemas.microsoft.com/office/drawing/2014/main" id="{9732243E-98E0-DD1E-76DD-296F9C811A56}"/>
              </a:ext>
            </a:extLst>
          </p:cNvPr>
          <p:cNvSpPr>
            <a:spLocks noGrp="1"/>
          </p:cNvSpPr>
          <p:nvPr>
            <p:ph type="sldNum" sz="quarter" idx="12"/>
          </p:nvPr>
        </p:nvSpPr>
        <p:spPr/>
        <p:txBody>
          <a:bodyPr>
            <a:normAutofit fontScale="85000" lnSpcReduction="20000"/>
          </a:bodyPr>
          <a:lstStyle/>
          <a:p>
            <a:fld id="{B6F15528-21DE-4FAA-801E-634DDDAF4B2B}" type="slidenum">
              <a:rPr lang="en-US" smtClean="0"/>
              <a:t>25</a:t>
            </a:fld>
            <a:endParaRPr lang="en-US"/>
          </a:p>
        </p:txBody>
      </p:sp>
      <p:sp>
        <p:nvSpPr>
          <p:cNvPr id="4" name="Content Placeholder 3">
            <a:extLst>
              <a:ext uri="{FF2B5EF4-FFF2-40B4-BE49-F238E27FC236}">
                <a16:creationId xmlns:a16="http://schemas.microsoft.com/office/drawing/2014/main" id="{4587E4EC-CE9E-0D23-1E2D-76AEB1DFCB0C}"/>
              </a:ext>
            </a:extLst>
          </p:cNvPr>
          <p:cNvSpPr>
            <a:spLocks noGrp="1"/>
          </p:cNvSpPr>
          <p:nvPr>
            <p:ph sz="quarter" idx="1"/>
          </p:nvPr>
        </p:nvSpPr>
        <p:spPr>
          <a:xfrm>
            <a:off x="672290" y="1594522"/>
            <a:ext cx="11382445" cy="5263478"/>
          </a:xfrm>
          <a:ln>
            <a:solidFill>
              <a:srgbClr val="00B0F0"/>
            </a:solidFill>
          </a:ln>
        </p:spPr>
        <p:txBody>
          <a:bodyPr>
            <a:normAutofit fontScale="85000" lnSpcReduction="20000"/>
          </a:bodyPr>
          <a:lstStyle/>
          <a:p>
            <a:pPr marL="0" indent="0">
              <a:buNone/>
            </a:pPr>
            <a:r>
              <a:rPr lang="en-US" b="1" dirty="0">
                <a:solidFill>
                  <a:schemeClr val="accent6"/>
                </a:solidFill>
              </a:rPr>
              <a:t>Model Assumption</a:t>
            </a:r>
          </a:p>
          <a:p>
            <a:r>
              <a:rPr lang="en-US" dirty="0"/>
              <a:t>Based on </a:t>
            </a:r>
            <a:r>
              <a:rPr lang="en-US" b="1" dirty="0"/>
              <a:t>Neo-classical </a:t>
            </a:r>
            <a:r>
              <a:rPr lang="en-US" dirty="0"/>
              <a:t>assumption of economic agents’ behavior of </a:t>
            </a:r>
            <a:r>
              <a:rPr lang="en-US" b="1" dirty="0"/>
              <a:t>constant returns to scale</a:t>
            </a:r>
            <a:r>
              <a:rPr lang="en-US" dirty="0"/>
              <a:t> and </a:t>
            </a:r>
            <a:r>
              <a:rPr lang="en-US" b="1" dirty="0"/>
              <a:t>perfect competition</a:t>
            </a:r>
            <a:r>
              <a:rPr lang="en-US" dirty="0"/>
              <a:t> in both factor and output markets, zero excess profits, and balanced budget for each agent; as well as production &amp; consumption structures</a:t>
            </a:r>
          </a:p>
          <a:p>
            <a:endParaRPr lang="en-US" dirty="0"/>
          </a:p>
          <a:p>
            <a:r>
              <a:rPr lang="en-US" dirty="0"/>
              <a:t>Economic  agents in the model consist of producers, 4 representative households, investors, government and rest of the world</a:t>
            </a:r>
          </a:p>
          <a:p>
            <a:endParaRPr lang="en-US" dirty="0"/>
          </a:p>
          <a:p>
            <a:r>
              <a:rPr lang="en-US" dirty="0"/>
              <a:t>Demands for commodities by producers, the households, investors, the government derive from optimization of profit (or cost) and utility functions</a:t>
            </a:r>
          </a:p>
          <a:p>
            <a:pPr lvl="1"/>
            <a:r>
              <a:rPr lang="en-US" dirty="0"/>
              <a:t>Producers maximize profits (or minimize cost) subject to competitive markets and constant returns to scale production technologies</a:t>
            </a:r>
          </a:p>
          <a:p>
            <a:pPr lvl="2"/>
            <a:r>
              <a:rPr lang="en-US" dirty="0"/>
              <a:t>For multi-product industries producers assume a constant elasticity of transformation (CET) composite of products technology</a:t>
            </a:r>
          </a:p>
          <a:p>
            <a:pPr lvl="1"/>
            <a:endParaRPr lang="en-US" dirty="0"/>
          </a:p>
        </p:txBody>
      </p:sp>
    </p:spTree>
    <p:extLst>
      <p:ext uri="{BB962C8B-B14F-4D97-AF65-F5344CB8AC3E}">
        <p14:creationId xmlns:p14="http://schemas.microsoft.com/office/powerpoint/2010/main" val="24415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3FC7-6BA8-A2F3-23EC-9C332F3D1CD8}"/>
              </a:ext>
            </a:extLst>
          </p:cNvPr>
          <p:cNvSpPr>
            <a:spLocks noGrp="1"/>
          </p:cNvSpPr>
          <p:nvPr>
            <p:ph type="title"/>
          </p:nvPr>
        </p:nvSpPr>
        <p:spPr>
          <a:ln>
            <a:solidFill>
              <a:srgbClr val="00B0F0"/>
            </a:solidFill>
          </a:ln>
        </p:spPr>
        <p:txBody>
          <a:bodyPr>
            <a:normAutofit fontScale="90000"/>
          </a:bodyPr>
          <a:lstStyle/>
          <a:p>
            <a:r>
              <a:rPr lang="en-US" sz="4000" b="1" dirty="0"/>
              <a:t>Methodology</a:t>
            </a:r>
            <a:br>
              <a:rPr lang="en-US" sz="4400" b="1" dirty="0"/>
            </a:br>
            <a:r>
              <a:rPr lang="en-US" sz="3600" b="1" dirty="0">
                <a:solidFill>
                  <a:schemeClr val="accent6"/>
                </a:solidFill>
              </a:rPr>
              <a:t>The Model cont’d</a:t>
            </a:r>
            <a:endParaRPr lang="en-US" dirty="0"/>
          </a:p>
        </p:txBody>
      </p:sp>
      <p:sp>
        <p:nvSpPr>
          <p:cNvPr id="3" name="Slide Number Placeholder 2">
            <a:extLst>
              <a:ext uri="{FF2B5EF4-FFF2-40B4-BE49-F238E27FC236}">
                <a16:creationId xmlns:a16="http://schemas.microsoft.com/office/drawing/2014/main" id="{0D409654-2684-3767-C00D-5520B4C42DBE}"/>
              </a:ext>
            </a:extLst>
          </p:cNvPr>
          <p:cNvSpPr>
            <a:spLocks noGrp="1"/>
          </p:cNvSpPr>
          <p:nvPr>
            <p:ph type="sldNum" sz="quarter" idx="12"/>
          </p:nvPr>
        </p:nvSpPr>
        <p:spPr/>
        <p:txBody>
          <a:bodyPr>
            <a:normAutofit fontScale="85000" lnSpcReduction="20000"/>
          </a:bodyPr>
          <a:lstStyle/>
          <a:p>
            <a:fld id="{B6F15528-21DE-4FAA-801E-634DDDAF4B2B}" type="slidenum">
              <a:rPr lang="en-US" smtClean="0"/>
              <a:t>26</a:t>
            </a:fld>
            <a:endParaRPr lang="en-US"/>
          </a:p>
        </p:txBody>
      </p:sp>
      <p:sp>
        <p:nvSpPr>
          <p:cNvPr id="6" name="Content Placeholder 5">
            <a:extLst>
              <a:ext uri="{FF2B5EF4-FFF2-40B4-BE49-F238E27FC236}">
                <a16:creationId xmlns:a16="http://schemas.microsoft.com/office/drawing/2014/main" id="{2D01EA13-6671-C905-C851-7480AB03F0CC}"/>
              </a:ext>
            </a:extLst>
          </p:cNvPr>
          <p:cNvSpPr>
            <a:spLocks noGrp="1"/>
          </p:cNvSpPr>
          <p:nvPr>
            <p:ph sz="quarter" idx="1"/>
          </p:nvPr>
        </p:nvSpPr>
        <p:spPr>
          <a:xfrm>
            <a:off x="777954" y="1561290"/>
            <a:ext cx="11264889" cy="5257800"/>
          </a:xfrm>
          <a:ln>
            <a:solidFill>
              <a:srgbClr val="00B0F0"/>
            </a:solidFill>
          </a:ln>
        </p:spPr>
        <p:txBody>
          <a:bodyPr>
            <a:normAutofit fontScale="85000" lnSpcReduction="20000"/>
          </a:bodyPr>
          <a:lstStyle/>
          <a:p>
            <a:pPr lvl="1"/>
            <a:r>
              <a:rPr lang="en-US" dirty="0"/>
              <a:t>Household maximizes utility subject to its budget constraint</a:t>
            </a:r>
          </a:p>
          <a:p>
            <a:pPr lvl="1"/>
            <a:endParaRPr lang="en-US" dirty="0"/>
          </a:p>
          <a:p>
            <a:pPr lvl="1"/>
            <a:r>
              <a:rPr lang="en-US" dirty="0"/>
              <a:t>Investors and the government minimize cost subject to certain constraints</a:t>
            </a:r>
          </a:p>
          <a:p>
            <a:pPr marL="0" indent="0">
              <a:buNone/>
            </a:pPr>
            <a:endParaRPr lang="en-US" b="1" dirty="0">
              <a:solidFill>
                <a:schemeClr val="accent6"/>
              </a:solidFill>
            </a:endParaRPr>
          </a:p>
          <a:p>
            <a:pPr marL="0" indent="0">
              <a:buNone/>
            </a:pPr>
            <a:r>
              <a:rPr lang="en-US" b="1" dirty="0">
                <a:solidFill>
                  <a:schemeClr val="accent6"/>
                </a:solidFill>
              </a:rPr>
              <a:t>Model Description</a:t>
            </a:r>
          </a:p>
          <a:p>
            <a:r>
              <a:rPr lang="en-US" dirty="0"/>
              <a:t>Model is a </a:t>
            </a:r>
            <a:r>
              <a:rPr lang="en-US" dirty="0">
                <a:effectLst/>
                <a:ea typeface="Calibri" panose="020F0502020204030204" pitchFamily="34" charset="0"/>
              </a:rPr>
              <a:t>single country, multi-sector, global</a:t>
            </a:r>
            <a:r>
              <a:rPr lang="en-US" dirty="0"/>
              <a:t> recursive dynamic general equilibrium framework and implemented with GEMPACK</a:t>
            </a:r>
          </a:p>
          <a:p>
            <a:endParaRPr lang="en-US" dirty="0"/>
          </a:p>
          <a:p>
            <a:r>
              <a:rPr lang="en-US" dirty="0"/>
              <a:t>Model is calibrated to the revised version of Nigeria’s 2010 social accounting matrix (SAM) of </a:t>
            </a:r>
            <a:r>
              <a:rPr lang="en-US" dirty="0" err="1"/>
              <a:t>Nwafor</a:t>
            </a:r>
            <a:r>
              <a:rPr lang="en-US" dirty="0"/>
              <a:t>, et al., (2010), </a:t>
            </a:r>
            <a:r>
              <a:rPr lang="en-US" dirty="0" err="1"/>
              <a:t>Siddig</a:t>
            </a:r>
            <a:r>
              <a:rPr lang="en-US" dirty="0"/>
              <a:t>, et al., (2012), and </a:t>
            </a:r>
            <a:r>
              <a:rPr lang="en-US" dirty="0" err="1"/>
              <a:t>Adenikinju</a:t>
            </a:r>
            <a:r>
              <a:rPr lang="en-US" dirty="0"/>
              <a:t> et al., (2014), as well as GTAP 9 Input-Output database</a:t>
            </a:r>
          </a:p>
          <a:p>
            <a:endParaRPr lang="en-US" dirty="0"/>
          </a:p>
          <a:p>
            <a:r>
              <a:rPr lang="en-US" dirty="0">
                <a:latin typeface="+mj-lt"/>
              </a:rPr>
              <a:t>Model is </a:t>
            </a:r>
            <a:r>
              <a:rPr lang="en-US" dirty="0">
                <a:effectLst/>
                <a:latin typeface="+mj-lt"/>
                <a:ea typeface="Calibri" panose="020F0502020204030204" pitchFamily="34" charset="0"/>
              </a:rPr>
              <a:t>robust, and sufficiently flexible to accommodate new regions and sectors as the need arises in the future</a:t>
            </a:r>
            <a:r>
              <a:rPr lang="en-US" dirty="0">
                <a:latin typeface="+mj-lt"/>
              </a:rPr>
              <a:t> </a:t>
            </a:r>
          </a:p>
          <a:p>
            <a:endParaRPr lang="en-US" dirty="0"/>
          </a:p>
        </p:txBody>
      </p:sp>
    </p:spTree>
    <p:extLst>
      <p:ext uri="{BB962C8B-B14F-4D97-AF65-F5344CB8AC3E}">
        <p14:creationId xmlns:p14="http://schemas.microsoft.com/office/powerpoint/2010/main" val="1652198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D8A3-DF26-3279-A6FC-C66DD01B5E3E}"/>
              </a:ext>
            </a:extLst>
          </p:cNvPr>
          <p:cNvSpPr>
            <a:spLocks noGrp="1"/>
          </p:cNvSpPr>
          <p:nvPr>
            <p:ph type="title"/>
          </p:nvPr>
        </p:nvSpPr>
        <p:spPr>
          <a:ln>
            <a:solidFill>
              <a:srgbClr val="00B0F0"/>
            </a:solidFill>
          </a:ln>
        </p:spPr>
        <p:txBody>
          <a:bodyPr>
            <a:normAutofit fontScale="90000"/>
          </a:bodyPr>
          <a:lstStyle/>
          <a:p>
            <a:r>
              <a:rPr lang="en-US" b="1" dirty="0"/>
              <a:t>Methodology</a:t>
            </a:r>
            <a:br>
              <a:rPr lang="en-US" b="1" dirty="0"/>
            </a:br>
            <a:r>
              <a:rPr lang="en-US" b="1" dirty="0">
                <a:solidFill>
                  <a:schemeClr val="accent6"/>
                </a:solidFill>
              </a:rPr>
              <a:t>Production Structure</a:t>
            </a:r>
          </a:p>
        </p:txBody>
      </p:sp>
      <p:sp>
        <p:nvSpPr>
          <p:cNvPr id="3" name="Slide Number Placeholder 2">
            <a:extLst>
              <a:ext uri="{FF2B5EF4-FFF2-40B4-BE49-F238E27FC236}">
                <a16:creationId xmlns:a16="http://schemas.microsoft.com/office/drawing/2014/main" id="{A2369891-DC89-AFA1-40FF-57CED3DE78D6}"/>
              </a:ext>
            </a:extLst>
          </p:cNvPr>
          <p:cNvSpPr>
            <a:spLocks noGrp="1"/>
          </p:cNvSpPr>
          <p:nvPr>
            <p:ph type="sldNum" sz="quarter" idx="12"/>
          </p:nvPr>
        </p:nvSpPr>
        <p:spPr/>
        <p:txBody>
          <a:bodyPr>
            <a:normAutofit fontScale="85000" lnSpcReduction="20000"/>
          </a:bodyPr>
          <a:lstStyle/>
          <a:p>
            <a:fld id="{B6F15528-21DE-4FAA-801E-634DDDAF4B2B}" type="slidenum">
              <a:rPr lang="en-US" smtClean="0"/>
              <a:t>27</a:t>
            </a:fld>
            <a:endParaRPr lang="en-US"/>
          </a:p>
        </p:txBody>
      </p:sp>
      <p:sp>
        <p:nvSpPr>
          <p:cNvPr id="4" name="Content Placeholder 3">
            <a:extLst>
              <a:ext uri="{FF2B5EF4-FFF2-40B4-BE49-F238E27FC236}">
                <a16:creationId xmlns:a16="http://schemas.microsoft.com/office/drawing/2014/main" id="{F619D0BB-0F58-534F-DD8B-4E7E232817DB}"/>
              </a:ext>
            </a:extLst>
          </p:cNvPr>
          <p:cNvSpPr>
            <a:spLocks noGrp="1"/>
          </p:cNvSpPr>
          <p:nvPr>
            <p:ph sz="quarter" idx="1"/>
          </p:nvPr>
        </p:nvSpPr>
        <p:spPr>
          <a:xfrm>
            <a:off x="816864" y="1405650"/>
            <a:ext cx="10871200" cy="5452350"/>
          </a:xfrm>
          <a:ln>
            <a:solidFill>
              <a:srgbClr val="00B0F0"/>
            </a:solidFill>
          </a:ln>
        </p:spPr>
        <p:txBody>
          <a:bodyPr>
            <a:noAutofit/>
          </a:bodyPr>
          <a:lstStyle/>
          <a:p>
            <a:r>
              <a:rPr lang="en-US" sz="2200" dirty="0"/>
              <a:t>Production structure is represented by a nested CES functional form – allowing substitutability between inputs</a:t>
            </a:r>
          </a:p>
          <a:p>
            <a:endParaRPr lang="en-US" sz="1000" dirty="0"/>
          </a:p>
          <a:p>
            <a:r>
              <a:rPr lang="en-US" sz="2200" dirty="0"/>
              <a:t>Land supply is represented by a CET structure which assumes imperfect substitution for different land types (croplands, grasslands, and pasturelands)</a:t>
            </a:r>
          </a:p>
          <a:p>
            <a:endParaRPr lang="en-US" sz="1050" dirty="0"/>
          </a:p>
          <a:p>
            <a:r>
              <a:rPr lang="en-US" sz="2200" dirty="0"/>
              <a:t>We assume that the </a:t>
            </a:r>
            <a:r>
              <a:rPr lang="en-US" sz="2200" b="1" dirty="0"/>
              <a:t>intermediate inputs</a:t>
            </a:r>
            <a:r>
              <a:rPr lang="en-US" sz="2200" dirty="0"/>
              <a:t> and the </a:t>
            </a:r>
            <a:r>
              <a:rPr lang="en-US" sz="2200" b="1" dirty="0"/>
              <a:t>value-added factor-energy bundle</a:t>
            </a:r>
            <a:r>
              <a:rPr lang="en-US" sz="2200" dirty="0"/>
              <a:t> are </a:t>
            </a:r>
            <a:r>
              <a:rPr lang="en-US" sz="2200" b="1" dirty="0"/>
              <a:t>complementary</a:t>
            </a:r>
          </a:p>
          <a:p>
            <a:endParaRPr lang="en-US" sz="1000" b="1" dirty="0"/>
          </a:p>
          <a:p>
            <a:r>
              <a:rPr lang="en-US" sz="2200" dirty="0"/>
              <a:t>As the energy commodities have been disaggregated, inter-fuel substitution issues come into consideration (</a:t>
            </a:r>
            <a:r>
              <a:rPr lang="en-US" sz="2200" dirty="0" err="1"/>
              <a:t>Burniaux</a:t>
            </a:r>
            <a:r>
              <a:rPr lang="en-US" sz="2200" dirty="0"/>
              <a:t> and Truong, 2002)</a:t>
            </a:r>
          </a:p>
          <a:p>
            <a:endParaRPr lang="en-US" sz="1000" dirty="0"/>
          </a:p>
          <a:p>
            <a:r>
              <a:rPr lang="en-US" sz="2200" dirty="0"/>
              <a:t>Hence, at the top-level, of the production structure, non-energy intermediate inputs and value-added factor-energy composite are aggregated following a </a:t>
            </a:r>
            <a:r>
              <a:rPr lang="en-US" sz="2200" b="1" dirty="0"/>
              <a:t>Leontief</a:t>
            </a:r>
            <a:r>
              <a:rPr lang="en-US" sz="2200" dirty="0"/>
              <a:t> (fixed proportion) technology</a:t>
            </a:r>
          </a:p>
        </p:txBody>
      </p:sp>
    </p:spTree>
    <p:extLst>
      <p:ext uri="{BB962C8B-B14F-4D97-AF65-F5344CB8AC3E}">
        <p14:creationId xmlns:p14="http://schemas.microsoft.com/office/powerpoint/2010/main" val="2132849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8AC18-3975-87D6-3AF8-7F24565A2182}"/>
              </a:ext>
            </a:extLst>
          </p:cNvPr>
          <p:cNvSpPr>
            <a:spLocks noGrp="1"/>
          </p:cNvSpPr>
          <p:nvPr>
            <p:ph type="title"/>
          </p:nvPr>
        </p:nvSpPr>
        <p:spPr>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Production Structure cont’d</a:t>
            </a:r>
            <a:endParaRPr lang="en-US" dirty="0"/>
          </a:p>
        </p:txBody>
      </p:sp>
      <p:sp>
        <p:nvSpPr>
          <p:cNvPr id="3" name="Slide Number Placeholder 2">
            <a:extLst>
              <a:ext uri="{FF2B5EF4-FFF2-40B4-BE49-F238E27FC236}">
                <a16:creationId xmlns:a16="http://schemas.microsoft.com/office/drawing/2014/main" id="{003C17F7-3D32-C9EF-283F-21906AF0835B}"/>
              </a:ext>
            </a:extLst>
          </p:cNvPr>
          <p:cNvSpPr>
            <a:spLocks noGrp="1"/>
          </p:cNvSpPr>
          <p:nvPr>
            <p:ph type="sldNum" sz="quarter" idx="12"/>
          </p:nvPr>
        </p:nvSpPr>
        <p:spPr/>
        <p:txBody>
          <a:bodyPr>
            <a:normAutofit fontScale="85000" lnSpcReduction="20000"/>
          </a:bodyPr>
          <a:lstStyle/>
          <a:p>
            <a:fld id="{B6F15528-21DE-4FAA-801E-634DDDAF4B2B}" type="slidenum">
              <a:rPr lang="en-US" smtClean="0"/>
              <a:t>28</a:t>
            </a:fld>
            <a:endParaRPr lang="en-US"/>
          </a:p>
        </p:txBody>
      </p:sp>
      <p:sp>
        <p:nvSpPr>
          <p:cNvPr id="4" name="Content Placeholder 3">
            <a:extLst>
              <a:ext uri="{FF2B5EF4-FFF2-40B4-BE49-F238E27FC236}">
                <a16:creationId xmlns:a16="http://schemas.microsoft.com/office/drawing/2014/main" id="{B232B71F-2FF5-888B-1F79-FD57D767224A}"/>
              </a:ext>
            </a:extLst>
          </p:cNvPr>
          <p:cNvSpPr>
            <a:spLocks noGrp="1"/>
          </p:cNvSpPr>
          <p:nvPr>
            <p:ph sz="quarter" idx="1"/>
          </p:nvPr>
        </p:nvSpPr>
        <p:spPr>
          <a:xfrm>
            <a:off x="816864" y="1600200"/>
            <a:ext cx="10871200" cy="5029200"/>
          </a:xfrm>
          <a:ln>
            <a:solidFill>
              <a:srgbClr val="00B0F0"/>
            </a:solidFill>
          </a:ln>
        </p:spPr>
        <p:txBody>
          <a:bodyPr>
            <a:normAutofit/>
          </a:bodyPr>
          <a:lstStyle/>
          <a:p>
            <a:r>
              <a:rPr lang="en-US" sz="2200" dirty="0"/>
              <a:t>For a cassava-based feedstock ethanol production, the CES functional form applies since it is considered a substitute</a:t>
            </a:r>
          </a:p>
          <a:p>
            <a:endParaRPr lang="en-US" sz="2200" dirty="0"/>
          </a:p>
          <a:p>
            <a:r>
              <a:rPr lang="en-US" sz="2200" dirty="0"/>
              <a:t>Households demand derive from Stone-Geary function  or Non-homothetic constant difference of elasticities (CDE) function</a:t>
            </a:r>
          </a:p>
          <a:p>
            <a:endParaRPr lang="en-US" sz="2200" dirty="0"/>
          </a:p>
          <a:p>
            <a:r>
              <a:rPr lang="en-US" sz="2200" dirty="0"/>
              <a:t>There is a detailed representation of land-use biofuel sectors</a:t>
            </a:r>
          </a:p>
          <a:p>
            <a:endParaRPr lang="en-US" sz="2200" dirty="0"/>
          </a:p>
          <a:p>
            <a:r>
              <a:rPr lang="en-US" sz="2200" dirty="0"/>
              <a:t>Lastly, the model captures bilateral and international trade.</a:t>
            </a:r>
          </a:p>
        </p:txBody>
      </p:sp>
    </p:spTree>
    <p:extLst>
      <p:ext uri="{BB962C8B-B14F-4D97-AF65-F5344CB8AC3E}">
        <p14:creationId xmlns:p14="http://schemas.microsoft.com/office/powerpoint/2010/main" val="942251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C4810-9488-3A99-6105-E0525715457A}"/>
              </a:ext>
            </a:extLst>
          </p:cNvPr>
          <p:cNvSpPr>
            <a:spLocks noGrp="1"/>
          </p:cNvSpPr>
          <p:nvPr>
            <p:ph type="title"/>
          </p:nvPr>
        </p:nvSpPr>
        <p:spPr>
          <a:xfrm>
            <a:off x="816864" y="228600"/>
            <a:ext cx="11167872" cy="990600"/>
          </a:xfrm>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Production Structure cont’d</a:t>
            </a:r>
            <a:endParaRPr lang="en-US" dirty="0"/>
          </a:p>
        </p:txBody>
      </p:sp>
      <p:sp>
        <p:nvSpPr>
          <p:cNvPr id="3" name="Slide Number Placeholder 2">
            <a:extLst>
              <a:ext uri="{FF2B5EF4-FFF2-40B4-BE49-F238E27FC236}">
                <a16:creationId xmlns:a16="http://schemas.microsoft.com/office/drawing/2014/main" id="{B252A4CB-EDF5-C234-59C6-F1BF523014C4}"/>
              </a:ext>
            </a:extLst>
          </p:cNvPr>
          <p:cNvSpPr>
            <a:spLocks noGrp="1"/>
          </p:cNvSpPr>
          <p:nvPr>
            <p:ph type="sldNum" sz="quarter" idx="12"/>
          </p:nvPr>
        </p:nvSpPr>
        <p:spPr/>
        <p:txBody>
          <a:bodyPr>
            <a:normAutofit fontScale="85000" lnSpcReduction="20000"/>
          </a:bodyPr>
          <a:lstStyle/>
          <a:p>
            <a:fld id="{B6F15528-21DE-4FAA-801E-634DDDAF4B2B}" type="slidenum">
              <a:rPr lang="en-US" smtClean="0"/>
              <a:t>29</a:t>
            </a:fld>
            <a:endParaRPr lang="en-US"/>
          </a:p>
        </p:txBody>
      </p:sp>
      <p:sp>
        <p:nvSpPr>
          <p:cNvPr id="4" name="Content Placeholder 3">
            <a:extLst>
              <a:ext uri="{FF2B5EF4-FFF2-40B4-BE49-F238E27FC236}">
                <a16:creationId xmlns:a16="http://schemas.microsoft.com/office/drawing/2014/main" id="{98238F7C-9511-E0B6-78FB-AC564A8C595F}"/>
              </a:ext>
            </a:extLst>
          </p:cNvPr>
          <p:cNvSpPr>
            <a:spLocks noGrp="1"/>
          </p:cNvSpPr>
          <p:nvPr>
            <p:ph sz="quarter" idx="1"/>
          </p:nvPr>
        </p:nvSpPr>
        <p:spPr>
          <a:xfrm>
            <a:off x="112734" y="1656081"/>
            <a:ext cx="11974882" cy="5107974"/>
          </a:xfrm>
          <a:ln>
            <a:solidFill>
              <a:srgbClr val="00B0F0"/>
            </a:solidFill>
          </a:ln>
        </p:spPr>
        <p:txBody>
          <a:bodyPr>
            <a:normAutofit/>
          </a:bodyPr>
          <a:lstStyle/>
          <a:p>
            <a:r>
              <a:rPr lang="en-US" sz="2000" b="1" dirty="0"/>
              <a:t>Nested CES Production Structure</a:t>
            </a:r>
          </a:p>
        </p:txBody>
      </p:sp>
      <p:grpSp>
        <p:nvGrpSpPr>
          <p:cNvPr id="6" name="Group 5">
            <a:extLst>
              <a:ext uri="{FF2B5EF4-FFF2-40B4-BE49-F238E27FC236}">
                <a16:creationId xmlns:a16="http://schemas.microsoft.com/office/drawing/2014/main" id="{49A3D47C-BD7A-E79D-EACB-7675E338B707}"/>
              </a:ext>
            </a:extLst>
          </p:cNvPr>
          <p:cNvGrpSpPr/>
          <p:nvPr/>
        </p:nvGrpSpPr>
        <p:grpSpPr>
          <a:xfrm>
            <a:off x="615696" y="1754553"/>
            <a:ext cx="11369040" cy="4911029"/>
            <a:chOff x="615696" y="1707642"/>
            <a:chExt cx="11369040" cy="4911029"/>
          </a:xfrm>
        </p:grpSpPr>
        <p:sp>
          <p:nvSpPr>
            <p:cNvPr id="5" name="Rectangle 4">
              <a:extLst>
                <a:ext uri="{FF2B5EF4-FFF2-40B4-BE49-F238E27FC236}">
                  <a16:creationId xmlns:a16="http://schemas.microsoft.com/office/drawing/2014/main" id="{6B2ABBAD-A8A9-DF38-43A7-7D8310517804}"/>
                </a:ext>
              </a:extLst>
            </p:cNvPr>
            <p:cNvSpPr/>
            <p:nvPr/>
          </p:nvSpPr>
          <p:spPr>
            <a:xfrm>
              <a:off x="4169664" y="1707642"/>
              <a:ext cx="1609344" cy="57073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Output</a:t>
              </a:r>
            </a:p>
          </p:txBody>
        </p:sp>
        <p:sp>
          <p:nvSpPr>
            <p:cNvPr id="7" name="Rectangle 6">
              <a:extLst>
                <a:ext uri="{FF2B5EF4-FFF2-40B4-BE49-F238E27FC236}">
                  <a16:creationId xmlns:a16="http://schemas.microsoft.com/office/drawing/2014/main" id="{FCC5E6CE-062B-7570-5F9B-49FFE063ACEE}"/>
                </a:ext>
              </a:extLst>
            </p:cNvPr>
            <p:cNvSpPr/>
            <p:nvPr/>
          </p:nvSpPr>
          <p:spPr>
            <a:xfrm>
              <a:off x="1245616" y="3168396"/>
              <a:ext cx="2011680"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Total Non-Energy Intermediate Input</a:t>
              </a:r>
            </a:p>
          </p:txBody>
        </p:sp>
        <p:sp>
          <p:nvSpPr>
            <p:cNvPr id="8" name="Rectangle 7">
              <a:extLst>
                <a:ext uri="{FF2B5EF4-FFF2-40B4-BE49-F238E27FC236}">
                  <a16:creationId xmlns:a16="http://schemas.microsoft.com/office/drawing/2014/main" id="{32077F68-C20D-C7B1-3A7F-C14111F6DA4A}"/>
                </a:ext>
              </a:extLst>
            </p:cNvPr>
            <p:cNvSpPr/>
            <p:nvPr/>
          </p:nvSpPr>
          <p:spPr>
            <a:xfrm>
              <a:off x="3432132" y="6005632"/>
              <a:ext cx="1335274" cy="603504"/>
            </a:xfrm>
            <a:prstGeom prst="rect">
              <a:avLst/>
            </a:prstGeom>
            <a:solidFill>
              <a:schemeClr val="accent2">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Energy Composite</a:t>
              </a:r>
            </a:p>
          </p:txBody>
        </p:sp>
        <p:sp>
          <p:nvSpPr>
            <p:cNvPr id="9" name="Rectangle 8">
              <a:extLst>
                <a:ext uri="{FF2B5EF4-FFF2-40B4-BE49-F238E27FC236}">
                  <a16:creationId xmlns:a16="http://schemas.microsoft.com/office/drawing/2014/main" id="{0EFF699D-C0B2-851F-7E55-5A19CEC55CE9}"/>
                </a:ext>
              </a:extLst>
            </p:cNvPr>
            <p:cNvSpPr/>
            <p:nvPr/>
          </p:nvSpPr>
          <p:spPr>
            <a:xfrm>
              <a:off x="7145527" y="3168396"/>
              <a:ext cx="2394713"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Value Added + Factor-Energy Composite</a:t>
              </a:r>
            </a:p>
          </p:txBody>
        </p:sp>
        <p:sp>
          <p:nvSpPr>
            <p:cNvPr id="10" name="Rectangle 9">
              <a:extLst>
                <a:ext uri="{FF2B5EF4-FFF2-40B4-BE49-F238E27FC236}">
                  <a16:creationId xmlns:a16="http://schemas.microsoft.com/office/drawing/2014/main" id="{0909A9FA-AE59-1963-C87C-A3BD5D29D15B}"/>
                </a:ext>
              </a:extLst>
            </p:cNvPr>
            <p:cNvSpPr/>
            <p:nvPr/>
          </p:nvSpPr>
          <p:spPr>
            <a:xfrm>
              <a:off x="615696" y="467715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Domestic</a:t>
              </a:r>
            </a:p>
          </p:txBody>
        </p:sp>
        <p:sp>
          <p:nvSpPr>
            <p:cNvPr id="11" name="Rectangle 10">
              <a:extLst>
                <a:ext uri="{FF2B5EF4-FFF2-40B4-BE49-F238E27FC236}">
                  <a16:creationId xmlns:a16="http://schemas.microsoft.com/office/drawing/2014/main" id="{D36A50CC-010D-CFF0-E8B5-AA2C271C5A22}"/>
                </a:ext>
              </a:extLst>
            </p:cNvPr>
            <p:cNvSpPr/>
            <p:nvPr/>
          </p:nvSpPr>
          <p:spPr>
            <a:xfrm>
              <a:off x="2595880" y="467715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Foreign</a:t>
              </a:r>
            </a:p>
          </p:txBody>
        </p:sp>
        <p:sp>
          <p:nvSpPr>
            <p:cNvPr id="12" name="Rectangle 11">
              <a:extLst>
                <a:ext uri="{FF2B5EF4-FFF2-40B4-BE49-F238E27FC236}">
                  <a16:creationId xmlns:a16="http://schemas.microsoft.com/office/drawing/2014/main" id="{CD2668FB-F9DB-C018-3621-77FFF3823FAE}"/>
                </a:ext>
              </a:extLst>
            </p:cNvPr>
            <p:cNvSpPr/>
            <p:nvPr/>
          </p:nvSpPr>
          <p:spPr>
            <a:xfrm>
              <a:off x="4616704" y="467715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Capital-Energy</a:t>
              </a:r>
            </a:p>
          </p:txBody>
        </p:sp>
        <p:sp>
          <p:nvSpPr>
            <p:cNvPr id="13" name="Rectangle 12">
              <a:extLst>
                <a:ext uri="{FF2B5EF4-FFF2-40B4-BE49-F238E27FC236}">
                  <a16:creationId xmlns:a16="http://schemas.microsoft.com/office/drawing/2014/main" id="{9A81B2D1-5D1B-D83E-1BAE-28825FB61BAE}"/>
                </a:ext>
              </a:extLst>
            </p:cNvPr>
            <p:cNvSpPr/>
            <p:nvPr/>
          </p:nvSpPr>
          <p:spPr>
            <a:xfrm>
              <a:off x="6589132" y="4677156"/>
              <a:ext cx="1322832" cy="603504"/>
            </a:xfrm>
            <a:prstGeom prst="rect">
              <a:avLst/>
            </a:prstGeom>
            <a:solidFill>
              <a:schemeClr val="accent3">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Land</a:t>
              </a:r>
            </a:p>
          </p:txBody>
        </p:sp>
        <p:sp>
          <p:nvSpPr>
            <p:cNvPr id="15" name="Rectangle 14">
              <a:extLst>
                <a:ext uri="{FF2B5EF4-FFF2-40B4-BE49-F238E27FC236}">
                  <a16:creationId xmlns:a16="http://schemas.microsoft.com/office/drawing/2014/main" id="{0C627491-79B7-51BA-3E6E-FA46DB384528}"/>
                </a:ext>
              </a:extLst>
            </p:cNvPr>
            <p:cNvSpPr/>
            <p:nvPr/>
          </p:nvSpPr>
          <p:spPr>
            <a:xfrm>
              <a:off x="8801558" y="4691634"/>
              <a:ext cx="1178560"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Labor</a:t>
              </a:r>
            </a:p>
          </p:txBody>
        </p:sp>
        <p:sp>
          <p:nvSpPr>
            <p:cNvPr id="16" name="Rectangle 15">
              <a:extLst>
                <a:ext uri="{FF2B5EF4-FFF2-40B4-BE49-F238E27FC236}">
                  <a16:creationId xmlns:a16="http://schemas.microsoft.com/office/drawing/2014/main" id="{48F46FF9-1EDA-F304-C2F7-F4F86CEBDA00}"/>
                </a:ext>
              </a:extLst>
            </p:cNvPr>
            <p:cNvSpPr/>
            <p:nvPr/>
          </p:nvSpPr>
          <p:spPr>
            <a:xfrm>
              <a:off x="10806176" y="4706112"/>
              <a:ext cx="1178560"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Natural Resources</a:t>
              </a:r>
            </a:p>
          </p:txBody>
        </p:sp>
        <p:sp>
          <p:nvSpPr>
            <p:cNvPr id="17" name="Rectangle 16">
              <a:extLst>
                <a:ext uri="{FF2B5EF4-FFF2-40B4-BE49-F238E27FC236}">
                  <a16:creationId xmlns:a16="http://schemas.microsoft.com/office/drawing/2014/main" id="{C5E26FE5-B184-EFF3-C1C1-7BAA5C30235C}"/>
                </a:ext>
              </a:extLst>
            </p:cNvPr>
            <p:cNvSpPr/>
            <p:nvPr/>
          </p:nvSpPr>
          <p:spPr>
            <a:xfrm>
              <a:off x="5806439" y="6005632"/>
              <a:ext cx="1182623"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Capital by Vintage</a:t>
              </a:r>
            </a:p>
          </p:txBody>
        </p:sp>
        <p:sp>
          <p:nvSpPr>
            <p:cNvPr id="18" name="Diamond 17">
              <a:extLst>
                <a:ext uri="{FF2B5EF4-FFF2-40B4-BE49-F238E27FC236}">
                  <a16:creationId xmlns:a16="http://schemas.microsoft.com/office/drawing/2014/main" id="{06B50100-9A10-05CD-7183-1AEF6ECD75F1}"/>
                </a:ext>
              </a:extLst>
            </p:cNvPr>
            <p:cNvSpPr/>
            <p:nvPr/>
          </p:nvSpPr>
          <p:spPr>
            <a:xfrm>
              <a:off x="4065777" y="2417763"/>
              <a:ext cx="1793741" cy="39284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Leontief</a:t>
              </a:r>
            </a:p>
          </p:txBody>
        </p:sp>
        <p:cxnSp>
          <p:nvCxnSpPr>
            <p:cNvPr id="20" name="Straight Arrow Connector 19">
              <a:extLst>
                <a:ext uri="{FF2B5EF4-FFF2-40B4-BE49-F238E27FC236}">
                  <a16:creationId xmlns:a16="http://schemas.microsoft.com/office/drawing/2014/main" id="{A23FA729-9605-AB0B-7EC5-E35C1E8B52A2}"/>
                </a:ext>
              </a:extLst>
            </p:cNvPr>
            <p:cNvCxnSpPr>
              <a:cxnSpLocks/>
            </p:cNvCxnSpPr>
            <p:nvPr/>
          </p:nvCxnSpPr>
          <p:spPr>
            <a:xfrm flipV="1">
              <a:off x="4957424" y="2266188"/>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2BAA49A-C376-8A8D-0DAB-9229B3E3A7BE}"/>
                </a:ext>
              </a:extLst>
            </p:cNvPr>
            <p:cNvCxnSpPr>
              <a:cxnSpLocks/>
            </p:cNvCxnSpPr>
            <p:nvPr/>
          </p:nvCxnSpPr>
          <p:spPr>
            <a:xfrm>
              <a:off x="2267712" y="2987040"/>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B5F6D2B-26D1-33A2-0685-201B845CD13D}"/>
                </a:ext>
              </a:extLst>
            </p:cNvPr>
            <p:cNvCxnSpPr>
              <a:cxnSpLocks/>
            </p:cNvCxnSpPr>
            <p:nvPr/>
          </p:nvCxnSpPr>
          <p:spPr>
            <a:xfrm>
              <a:off x="2273808" y="2987040"/>
              <a:ext cx="6071616"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1755639B-33D6-638D-ADB0-0FCA437F05AF}"/>
                </a:ext>
              </a:extLst>
            </p:cNvPr>
            <p:cNvCxnSpPr>
              <a:cxnSpLocks/>
            </p:cNvCxnSpPr>
            <p:nvPr/>
          </p:nvCxnSpPr>
          <p:spPr>
            <a:xfrm>
              <a:off x="8345424" y="2993136"/>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C42AE60E-3692-DAAD-F861-F8A59CC72567}"/>
                </a:ext>
              </a:extLst>
            </p:cNvPr>
            <p:cNvCxnSpPr>
              <a:cxnSpLocks/>
            </p:cNvCxnSpPr>
            <p:nvPr/>
          </p:nvCxnSpPr>
          <p:spPr>
            <a:xfrm flipV="1">
              <a:off x="4957077" y="2729484"/>
              <a:ext cx="0" cy="257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1" name="Diamond 90">
              <a:extLst>
                <a:ext uri="{FF2B5EF4-FFF2-40B4-BE49-F238E27FC236}">
                  <a16:creationId xmlns:a16="http://schemas.microsoft.com/office/drawing/2014/main" id="{4A6FDEFE-EF4C-A447-586C-B7BBB0643420}"/>
                </a:ext>
              </a:extLst>
            </p:cNvPr>
            <p:cNvSpPr/>
            <p:nvPr/>
          </p:nvSpPr>
          <p:spPr>
            <a:xfrm>
              <a:off x="1685267" y="3888264"/>
              <a:ext cx="990138" cy="50596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sp>
          <p:nvSpPr>
            <p:cNvPr id="92" name="Diamond 91">
              <a:extLst>
                <a:ext uri="{FF2B5EF4-FFF2-40B4-BE49-F238E27FC236}">
                  <a16:creationId xmlns:a16="http://schemas.microsoft.com/office/drawing/2014/main" id="{9A696015-C6DF-D499-3B05-37E755C43426}"/>
                </a:ext>
              </a:extLst>
            </p:cNvPr>
            <p:cNvSpPr/>
            <p:nvPr/>
          </p:nvSpPr>
          <p:spPr>
            <a:xfrm>
              <a:off x="7860791" y="3854118"/>
              <a:ext cx="990133" cy="50596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cxnSp>
          <p:nvCxnSpPr>
            <p:cNvPr id="150" name="Straight Connector 149">
              <a:extLst>
                <a:ext uri="{FF2B5EF4-FFF2-40B4-BE49-F238E27FC236}">
                  <a16:creationId xmlns:a16="http://schemas.microsoft.com/office/drawing/2014/main" id="{91A4375A-1DED-D7AB-D862-5EF95098BDD6}"/>
                </a:ext>
              </a:extLst>
            </p:cNvPr>
            <p:cNvCxnSpPr>
              <a:cxnSpLocks/>
            </p:cNvCxnSpPr>
            <p:nvPr/>
          </p:nvCxnSpPr>
          <p:spPr>
            <a:xfrm>
              <a:off x="2272792" y="2987040"/>
              <a:ext cx="6071616" cy="0"/>
            </a:xfrm>
            <a:prstGeom prst="line">
              <a:avLst/>
            </a:prstGeom>
          </p:spPr>
          <p:style>
            <a:lnRef idx="1">
              <a:schemeClr val="dk1"/>
            </a:lnRef>
            <a:fillRef idx="0">
              <a:schemeClr val="dk1"/>
            </a:fillRef>
            <a:effectRef idx="0">
              <a:schemeClr val="dk1"/>
            </a:effectRef>
            <a:fontRef idx="minor">
              <a:schemeClr val="tx1"/>
            </a:fontRef>
          </p:style>
        </p:cxnSp>
        <p:cxnSp>
          <p:nvCxnSpPr>
            <p:cNvPr id="151" name="Straight Connector 150">
              <a:extLst>
                <a:ext uri="{FF2B5EF4-FFF2-40B4-BE49-F238E27FC236}">
                  <a16:creationId xmlns:a16="http://schemas.microsoft.com/office/drawing/2014/main" id="{232FBA4E-10E7-B471-FB40-2B562A8577EC}"/>
                </a:ext>
              </a:extLst>
            </p:cNvPr>
            <p:cNvCxnSpPr>
              <a:cxnSpLocks/>
            </p:cNvCxnSpPr>
            <p:nvPr/>
          </p:nvCxnSpPr>
          <p:spPr>
            <a:xfrm>
              <a:off x="5269503" y="4512613"/>
              <a:ext cx="6071616" cy="0"/>
            </a:xfrm>
            <a:prstGeom prst="line">
              <a:avLst/>
            </a:prstGeom>
          </p:spPr>
          <p:style>
            <a:lnRef idx="1">
              <a:schemeClr val="dk1"/>
            </a:lnRef>
            <a:fillRef idx="0">
              <a:schemeClr val="dk1"/>
            </a:fillRef>
            <a:effectRef idx="0">
              <a:schemeClr val="dk1"/>
            </a:effectRef>
            <a:fontRef idx="minor">
              <a:schemeClr val="tx1"/>
            </a:fontRef>
          </p:style>
        </p:cxnSp>
        <p:cxnSp>
          <p:nvCxnSpPr>
            <p:cNvPr id="157" name="Straight Connector 156">
              <a:extLst>
                <a:ext uri="{FF2B5EF4-FFF2-40B4-BE49-F238E27FC236}">
                  <a16:creationId xmlns:a16="http://schemas.microsoft.com/office/drawing/2014/main" id="{C24467C1-0DAF-F60C-60D0-84AE99F9A6F2}"/>
                </a:ext>
              </a:extLst>
            </p:cNvPr>
            <p:cNvCxnSpPr>
              <a:cxnSpLocks/>
            </p:cNvCxnSpPr>
            <p:nvPr/>
          </p:nvCxnSpPr>
          <p:spPr>
            <a:xfrm>
              <a:off x="1245616" y="4500372"/>
              <a:ext cx="2011680" cy="0"/>
            </a:xfrm>
            <a:prstGeom prst="line">
              <a:avLst/>
            </a:prstGeom>
          </p:spPr>
          <p:style>
            <a:lnRef idx="1">
              <a:schemeClr val="dk1"/>
            </a:lnRef>
            <a:fillRef idx="0">
              <a:schemeClr val="dk1"/>
            </a:fillRef>
            <a:effectRef idx="0">
              <a:schemeClr val="dk1"/>
            </a:effectRef>
            <a:fontRef idx="minor">
              <a:schemeClr val="tx1"/>
            </a:fontRef>
          </p:style>
        </p:cxnSp>
        <p:cxnSp>
          <p:nvCxnSpPr>
            <p:cNvPr id="161" name="Straight Arrow Connector 160">
              <a:extLst>
                <a:ext uri="{FF2B5EF4-FFF2-40B4-BE49-F238E27FC236}">
                  <a16:creationId xmlns:a16="http://schemas.microsoft.com/office/drawing/2014/main" id="{0127D7C3-8E32-D2C8-1A29-DA768C16E68F}"/>
                </a:ext>
              </a:extLst>
            </p:cNvPr>
            <p:cNvCxnSpPr/>
            <p:nvPr/>
          </p:nvCxnSpPr>
          <p:spPr>
            <a:xfrm>
              <a:off x="8344408" y="4500372"/>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9E131E89-FD90-10D8-E70E-5D0660D5EF4B}"/>
                </a:ext>
              </a:extLst>
            </p:cNvPr>
            <p:cNvCxnSpPr>
              <a:cxnSpLocks/>
            </p:cNvCxnSpPr>
            <p:nvPr/>
          </p:nvCxnSpPr>
          <p:spPr>
            <a:xfrm flipV="1">
              <a:off x="2169972" y="3765611"/>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BDF1623D-CF0B-8A7D-5D19-F25DB58CA0C6}"/>
                </a:ext>
              </a:extLst>
            </p:cNvPr>
            <p:cNvCxnSpPr>
              <a:cxnSpLocks/>
            </p:cNvCxnSpPr>
            <p:nvPr/>
          </p:nvCxnSpPr>
          <p:spPr>
            <a:xfrm flipV="1">
              <a:off x="8355127" y="3755109"/>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5010DFE1-5A0B-5FBB-EA18-90759B789206}"/>
                </a:ext>
              </a:extLst>
            </p:cNvPr>
            <p:cNvCxnSpPr>
              <a:cxnSpLocks/>
            </p:cNvCxnSpPr>
            <p:nvPr/>
          </p:nvCxnSpPr>
          <p:spPr>
            <a:xfrm>
              <a:off x="1250068" y="450612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78" name="Straight Connector 177">
              <a:extLst>
                <a:ext uri="{FF2B5EF4-FFF2-40B4-BE49-F238E27FC236}">
                  <a16:creationId xmlns:a16="http://schemas.microsoft.com/office/drawing/2014/main" id="{489D1B53-926E-EF8F-7771-C7957A31232E}"/>
                </a:ext>
              </a:extLst>
            </p:cNvPr>
            <p:cNvCxnSpPr>
              <a:cxnSpLocks/>
            </p:cNvCxnSpPr>
            <p:nvPr/>
          </p:nvCxnSpPr>
          <p:spPr>
            <a:xfrm>
              <a:off x="3255857" y="451595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79" name="Straight Connector 178">
              <a:extLst>
                <a:ext uri="{FF2B5EF4-FFF2-40B4-BE49-F238E27FC236}">
                  <a16:creationId xmlns:a16="http://schemas.microsoft.com/office/drawing/2014/main" id="{16995D89-5FE3-B5EB-6D0D-4E4468580B2D}"/>
                </a:ext>
              </a:extLst>
            </p:cNvPr>
            <p:cNvCxnSpPr>
              <a:cxnSpLocks/>
            </p:cNvCxnSpPr>
            <p:nvPr/>
          </p:nvCxnSpPr>
          <p:spPr>
            <a:xfrm>
              <a:off x="5271469" y="449629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80" name="Straight Connector 179">
              <a:extLst>
                <a:ext uri="{FF2B5EF4-FFF2-40B4-BE49-F238E27FC236}">
                  <a16:creationId xmlns:a16="http://schemas.microsoft.com/office/drawing/2014/main" id="{CF4E39AB-AFF6-2187-D293-D6C98BFE298D}"/>
                </a:ext>
              </a:extLst>
            </p:cNvPr>
            <p:cNvCxnSpPr>
              <a:cxnSpLocks/>
            </p:cNvCxnSpPr>
            <p:nvPr/>
          </p:nvCxnSpPr>
          <p:spPr>
            <a:xfrm>
              <a:off x="11337990" y="4505794"/>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81" name="Straight Connector 180">
              <a:extLst>
                <a:ext uri="{FF2B5EF4-FFF2-40B4-BE49-F238E27FC236}">
                  <a16:creationId xmlns:a16="http://schemas.microsoft.com/office/drawing/2014/main" id="{223120A0-F061-FE2D-AFC3-80ED2FD7B525}"/>
                </a:ext>
              </a:extLst>
            </p:cNvPr>
            <p:cNvCxnSpPr>
              <a:cxnSpLocks/>
            </p:cNvCxnSpPr>
            <p:nvPr/>
          </p:nvCxnSpPr>
          <p:spPr>
            <a:xfrm>
              <a:off x="2174312" y="4394233"/>
              <a:ext cx="0" cy="106429"/>
            </a:xfrm>
            <a:prstGeom prst="line">
              <a:avLst/>
            </a:prstGeom>
          </p:spPr>
          <p:style>
            <a:lnRef idx="1">
              <a:schemeClr val="dk1"/>
            </a:lnRef>
            <a:fillRef idx="0">
              <a:schemeClr val="dk1"/>
            </a:fillRef>
            <a:effectRef idx="0">
              <a:schemeClr val="dk1"/>
            </a:effectRef>
            <a:fontRef idx="minor">
              <a:schemeClr val="tx1"/>
            </a:fontRef>
          </p:style>
        </p:cxnSp>
        <p:cxnSp>
          <p:nvCxnSpPr>
            <p:cNvPr id="185" name="Straight Connector 184">
              <a:extLst>
                <a:ext uri="{FF2B5EF4-FFF2-40B4-BE49-F238E27FC236}">
                  <a16:creationId xmlns:a16="http://schemas.microsoft.com/office/drawing/2014/main" id="{FE017341-521B-06AC-A723-C96D82AA8136}"/>
                </a:ext>
              </a:extLst>
            </p:cNvPr>
            <p:cNvCxnSpPr>
              <a:cxnSpLocks/>
            </p:cNvCxnSpPr>
            <p:nvPr/>
          </p:nvCxnSpPr>
          <p:spPr>
            <a:xfrm>
              <a:off x="8338732" y="4363952"/>
              <a:ext cx="0" cy="155823"/>
            </a:xfrm>
            <a:prstGeom prst="line">
              <a:avLst/>
            </a:prstGeom>
          </p:spPr>
          <p:style>
            <a:lnRef idx="1">
              <a:schemeClr val="dk1"/>
            </a:lnRef>
            <a:fillRef idx="0">
              <a:schemeClr val="dk1"/>
            </a:fillRef>
            <a:effectRef idx="0">
              <a:schemeClr val="dk1"/>
            </a:effectRef>
            <a:fontRef idx="minor">
              <a:schemeClr val="tx1"/>
            </a:fontRef>
          </p:style>
        </p:cxnSp>
        <p:cxnSp>
          <p:nvCxnSpPr>
            <p:cNvPr id="188" name="Straight Connector 187">
              <a:extLst>
                <a:ext uri="{FF2B5EF4-FFF2-40B4-BE49-F238E27FC236}">
                  <a16:creationId xmlns:a16="http://schemas.microsoft.com/office/drawing/2014/main" id="{88A9B81C-452D-064F-6576-5B6DCAC447FF}"/>
                </a:ext>
              </a:extLst>
            </p:cNvPr>
            <p:cNvCxnSpPr>
              <a:cxnSpLocks/>
            </p:cNvCxnSpPr>
            <p:nvPr/>
          </p:nvCxnSpPr>
          <p:spPr>
            <a:xfrm>
              <a:off x="7202483" y="450120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89" name="Straight Connector 188">
              <a:extLst>
                <a:ext uri="{FF2B5EF4-FFF2-40B4-BE49-F238E27FC236}">
                  <a16:creationId xmlns:a16="http://schemas.microsoft.com/office/drawing/2014/main" id="{5F1F6663-E046-3EC7-FA5D-2DF651E198C6}"/>
                </a:ext>
              </a:extLst>
            </p:cNvPr>
            <p:cNvCxnSpPr>
              <a:cxnSpLocks/>
            </p:cNvCxnSpPr>
            <p:nvPr/>
          </p:nvCxnSpPr>
          <p:spPr>
            <a:xfrm>
              <a:off x="9368167" y="450120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90" name="Straight Connector 189">
              <a:extLst>
                <a:ext uri="{FF2B5EF4-FFF2-40B4-BE49-F238E27FC236}">
                  <a16:creationId xmlns:a16="http://schemas.microsoft.com/office/drawing/2014/main" id="{D48D3BE1-899A-5C00-9582-BE127171EEE1}"/>
                </a:ext>
              </a:extLst>
            </p:cNvPr>
            <p:cNvCxnSpPr>
              <a:cxnSpLocks/>
            </p:cNvCxnSpPr>
            <p:nvPr/>
          </p:nvCxnSpPr>
          <p:spPr>
            <a:xfrm>
              <a:off x="6328446" y="5818723"/>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91" name="Straight Connector 190">
              <a:extLst>
                <a:ext uri="{FF2B5EF4-FFF2-40B4-BE49-F238E27FC236}">
                  <a16:creationId xmlns:a16="http://schemas.microsoft.com/office/drawing/2014/main" id="{ADE47575-F11A-064A-18C2-EFD85EB56EBD}"/>
                </a:ext>
              </a:extLst>
            </p:cNvPr>
            <p:cNvCxnSpPr>
              <a:cxnSpLocks/>
            </p:cNvCxnSpPr>
            <p:nvPr/>
          </p:nvCxnSpPr>
          <p:spPr>
            <a:xfrm>
              <a:off x="4091603" y="5823643"/>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1E8F7674-FF73-ACCF-AC8A-098A26D2A6BE}"/>
                </a:ext>
              </a:extLst>
            </p:cNvPr>
            <p:cNvCxnSpPr>
              <a:cxnSpLocks/>
            </p:cNvCxnSpPr>
            <p:nvPr/>
          </p:nvCxnSpPr>
          <p:spPr>
            <a:xfrm>
              <a:off x="4103853" y="5818723"/>
              <a:ext cx="2224593" cy="4920"/>
            </a:xfrm>
            <a:prstGeom prst="line">
              <a:avLst/>
            </a:prstGeom>
          </p:spPr>
          <p:style>
            <a:lnRef idx="1">
              <a:schemeClr val="dk1"/>
            </a:lnRef>
            <a:fillRef idx="0">
              <a:schemeClr val="dk1"/>
            </a:fillRef>
            <a:effectRef idx="0">
              <a:schemeClr val="dk1"/>
            </a:effectRef>
            <a:fontRef idx="minor">
              <a:schemeClr val="tx1"/>
            </a:fontRef>
          </p:style>
        </p:cxnSp>
        <p:sp>
          <p:nvSpPr>
            <p:cNvPr id="199" name="Diamond 198">
              <a:extLst>
                <a:ext uri="{FF2B5EF4-FFF2-40B4-BE49-F238E27FC236}">
                  <a16:creationId xmlns:a16="http://schemas.microsoft.com/office/drawing/2014/main" id="{E251F052-4E3E-B980-66DC-749B3159FACB}"/>
                </a:ext>
              </a:extLst>
            </p:cNvPr>
            <p:cNvSpPr/>
            <p:nvPr/>
          </p:nvSpPr>
          <p:spPr>
            <a:xfrm>
              <a:off x="4650658" y="5345350"/>
              <a:ext cx="1071715" cy="409614"/>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cxnSp>
          <p:nvCxnSpPr>
            <p:cNvPr id="200" name="Straight Arrow Connector 199">
              <a:extLst>
                <a:ext uri="{FF2B5EF4-FFF2-40B4-BE49-F238E27FC236}">
                  <a16:creationId xmlns:a16="http://schemas.microsoft.com/office/drawing/2014/main" id="{2E087F93-7376-114C-65D7-8186CFB8EAE7}"/>
                </a:ext>
              </a:extLst>
            </p:cNvPr>
            <p:cNvCxnSpPr>
              <a:cxnSpLocks/>
            </p:cNvCxnSpPr>
            <p:nvPr/>
          </p:nvCxnSpPr>
          <p:spPr>
            <a:xfrm flipV="1">
              <a:off x="5178652" y="5692734"/>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a:extLst>
                <a:ext uri="{FF2B5EF4-FFF2-40B4-BE49-F238E27FC236}">
                  <a16:creationId xmlns:a16="http://schemas.microsoft.com/office/drawing/2014/main" id="{EEE40B18-100A-7DFB-39F3-B6E909DF8138}"/>
                </a:ext>
              </a:extLst>
            </p:cNvPr>
            <p:cNvCxnSpPr>
              <a:cxnSpLocks/>
              <a:stCxn id="199" idx="0"/>
            </p:cNvCxnSpPr>
            <p:nvPr/>
          </p:nvCxnSpPr>
          <p:spPr>
            <a:xfrm flipH="1" flipV="1">
              <a:off x="5175699" y="5257336"/>
              <a:ext cx="10817" cy="88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3" name="Rectangle 202">
              <a:extLst>
                <a:ext uri="{FF2B5EF4-FFF2-40B4-BE49-F238E27FC236}">
                  <a16:creationId xmlns:a16="http://schemas.microsoft.com/office/drawing/2014/main" id="{C2C6288F-C698-F925-79F6-EEC9EB13ADC2}"/>
                </a:ext>
              </a:extLst>
            </p:cNvPr>
            <p:cNvSpPr/>
            <p:nvPr/>
          </p:nvSpPr>
          <p:spPr>
            <a:xfrm>
              <a:off x="7776070" y="6015167"/>
              <a:ext cx="1182624"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Unskilled Labor</a:t>
              </a:r>
            </a:p>
          </p:txBody>
        </p:sp>
        <p:sp>
          <p:nvSpPr>
            <p:cNvPr id="204" name="Rectangle 203">
              <a:extLst>
                <a:ext uri="{FF2B5EF4-FFF2-40B4-BE49-F238E27FC236}">
                  <a16:creationId xmlns:a16="http://schemas.microsoft.com/office/drawing/2014/main" id="{47D8D044-EDAA-96F5-001B-20329912F43A}"/>
                </a:ext>
              </a:extLst>
            </p:cNvPr>
            <p:cNvSpPr/>
            <p:nvPr/>
          </p:nvSpPr>
          <p:spPr>
            <a:xfrm>
              <a:off x="10010253" y="6015167"/>
              <a:ext cx="1182623"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Skilled Labor</a:t>
              </a:r>
            </a:p>
          </p:txBody>
        </p:sp>
        <p:cxnSp>
          <p:nvCxnSpPr>
            <p:cNvPr id="205" name="Straight Connector 204">
              <a:extLst>
                <a:ext uri="{FF2B5EF4-FFF2-40B4-BE49-F238E27FC236}">
                  <a16:creationId xmlns:a16="http://schemas.microsoft.com/office/drawing/2014/main" id="{F8F141DB-A8F4-4517-1E30-3CB5FA7572D6}"/>
                </a:ext>
              </a:extLst>
            </p:cNvPr>
            <p:cNvCxnSpPr>
              <a:cxnSpLocks/>
            </p:cNvCxnSpPr>
            <p:nvPr/>
          </p:nvCxnSpPr>
          <p:spPr>
            <a:xfrm>
              <a:off x="8307667" y="5828258"/>
              <a:ext cx="2224593" cy="4920"/>
            </a:xfrm>
            <a:prstGeom prst="line">
              <a:avLst/>
            </a:prstGeom>
          </p:spPr>
          <p:style>
            <a:lnRef idx="1">
              <a:schemeClr val="dk1"/>
            </a:lnRef>
            <a:fillRef idx="0">
              <a:schemeClr val="dk1"/>
            </a:fillRef>
            <a:effectRef idx="0">
              <a:schemeClr val="dk1"/>
            </a:effectRef>
            <a:fontRef idx="minor">
              <a:schemeClr val="tx1"/>
            </a:fontRef>
          </p:style>
        </p:cxnSp>
        <p:sp>
          <p:nvSpPr>
            <p:cNvPr id="206" name="Diamond 205">
              <a:extLst>
                <a:ext uri="{FF2B5EF4-FFF2-40B4-BE49-F238E27FC236}">
                  <a16:creationId xmlns:a16="http://schemas.microsoft.com/office/drawing/2014/main" id="{5A5D7624-F998-A828-166C-DB5DAA78B2A8}"/>
                </a:ext>
              </a:extLst>
            </p:cNvPr>
            <p:cNvSpPr/>
            <p:nvPr/>
          </p:nvSpPr>
          <p:spPr>
            <a:xfrm>
              <a:off x="8854472" y="5354885"/>
              <a:ext cx="1071715" cy="409614"/>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cxnSp>
          <p:nvCxnSpPr>
            <p:cNvPr id="207" name="Straight Arrow Connector 206">
              <a:extLst>
                <a:ext uri="{FF2B5EF4-FFF2-40B4-BE49-F238E27FC236}">
                  <a16:creationId xmlns:a16="http://schemas.microsoft.com/office/drawing/2014/main" id="{3179E9B7-95D7-48E8-7641-FB238099E907}"/>
                </a:ext>
              </a:extLst>
            </p:cNvPr>
            <p:cNvCxnSpPr>
              <a:cxnSpLocks/>
              <a:stCxn id="206" idx="0"/>
            </p:cNvCxnSpPr>
            <p:nvPr/>
          </p:nvCxnSpPr>
          <p:spPr>
            <a:xfrm flipH="1" flipV="1">
              <a:off x="9379513" y="5266871"/>
              <a:ext cx="10817" cy="88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AA16B93E-41ED-4F38-3E8E-51812AEF0234}"/>
                </a:ext>
              </a:extLst>
            </p:cNvPr>
            <p:cNvCxnSpPr>
              <a:cxnSpLocks/>
            </p:cNvCxnSpPr>
            <p:nvPr/>
          </p:nvCxnSpPr>
          <p:spPr>
            <a:xfrm>
              <a:off x="8312160" y="584311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09" name="Straight Connector 208">
              <a:extLst>
                <a:ext uri="{FF2B5EF4-FFF2-40B4-BE49-F238E27FC236}">
                  <a16:creationId xmlns:a16="http://schemas.microsoft.com/office/drawing/2014/main" id="{F9909BCB-A327-ABD5-E359-B73350E644A6}"/>
                </a:ext>
              </a:extLst>
            </p:cNvPr>
            <p:cNvCxnSpPr>
              <a:cxnSpLocks/>
            </p:cNvCxnSpPr>
            <p:nvPr/>
          </p:nvCxnSpPr>
          <p:spPr>
            <a:xfrm>
              <a:off x="10523453" y="5826745"/>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10" name="Straight Connector 209">
              <a:extLst>
                <a:ext uri="{FF2B5EF4-FFF2-40B4-BE49-F238E27FC236}">
                  <a16:creationId xmlns:a16="http://schemas.microsoft.com/office/drawing/2014/main" id="{796CF279-3F16-FF49-087A-09740E1C2C9E}"/>
                </a:ext>
              </a:extLst>
            </p:cNvPr>
            <p:cNvCxnSpPr>
              <a:cxnSpLocks/>
            </p:cNvCxnSpPr>
            <p:nvPr/>
          </p:nvCxnSpPr>
          <p:spPr>
            <a:xfrm>
              <a:off x="9385237" y="5733751"/>
              <a:ext cx="0" cy="106429"/>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27892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4F5E-DD58-1479-6F72-3A4A2366D739}"/>
              </a:ext>
            </a:extLst>
          </p:cNvPr>
          <p:cNvSpPr>
            <a:spLocks noGrp="1"/>
          </p:cNvSpPr>
          <p:nvPr>
            <p:ph type="title"/>
          </p:nvPr>
        </p:nvSpPr>
        <p:spPr>
          <a:xfrm>
            <a:off x="816864" y="118984"/>
            <a:ext cx="10871200" cy="1100216"/>
          </a:xfrm>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Land Supply AEZ Structure cont’d</a:t>
            </a:r>
            <a:endParaRPr lang="en-US" dirty="0"/>
          </a:p>
        </p:txBody>
      </p:sp>
      <p:sp>
        <p:nvSpPr>
          <p:cNvPr id="3" name="Slide Number Placeholder 2">
            <a:extLst>
              <a:ext uri="{FF2B5EF4-FFF2-40B4-BE49-F238E27FC236}">
                <a16:creationId xmlns:a16="http://schemas.microsoft.com/office/drawing/2014/main" id="{24735E91-A925-52C9-3C15-4FCFF57F1E94}"/>
              </a:ext>
            </a:extLst>
          </p:cNvPr>
          <p:cNvSpPr>
            <a:spLocks noGrp="1"/>
          </p:cNvSpPr>
          <p:nvPr>
            <p:ph type="sldNum" sz="quarter" idx="12"/>
          </p:nvPr>
        </p:nvSpPr>
        <p:spPr/>
        <p:txBody>
          <a:bodyPr>
            <a:normAutofit fontScale="85000" lnSpcReduction="20000"/>
          </a:bodyPr>
          <a:lstStyle/>
          <a:p>
            <a:fld id="{B6F15528-21DE-4FAA-801E-634DDDAF4B2B}" type="slidenum">
              <a:rPr lang="en-US" smtClean="0"/>
              <a:t>30</a:t>
            </a:fld>
            <a:endParaRPr lang="en-US"/>
          </a:p>
        </p:txBody>
      </p:sp>
      <p:sp>
        <p:nvSpPr>
          <p:cNvPr id="4" name="Content Placeholder 3">
            <a:extLst>
              <a:ext uri="{FF2B5EF4-FFF2-40B4-BE49-F238E27FC236}">
                <a16:creationId xmlns:a16="http://schemas.microsoft.com/office/drawing/2014/main" id="{6BF5885D-8DF6-2D25-A6E6-18A61353A1C4}"/>
              </a:ext>
            </a:extLst>
          </p:cNvPr>
          <p:cNvSpPr>
            <a:spLocks noGrp="1"/>
          </p:cNvSpPr>
          <p:nvPr>
            <p:ph sz="quarter" idx="1"/>
          </p:nvPr>
        </p:nvSpPr>
        <p:spPr>
          <a:xfrm>
            <a:off x="789693" y="1569613"/>
            <a:ext cx="10871200" cy="5257800"/>
          </a:xfrm>
          <a:ln>
            <a:solidFill>
              <a:srgbClr val="00B0F0"/>
            </a:solidFill>
          </a:ln>
        </p:spPr>
        <p:txBody>
          <a:bodyPr>
            <a:normAutofit/>
          </a:bodyPr>
          <a:lstStyle/>
          <a:p>
            <a:r>
              <a:rPr lang="en-US" sz="2000" b="1" dirty="0"/>
              <a:t>Nested Land Supply CET Structure </a:t>
            </a:r>
          </a:p>
        </p:txBody>
      </p:sp>
      <p:sp>
        <p:nvSpPr>
          <p:cNvPr id="16" name="Rectangle 15">
            <a:extLst>
              <a:ext uri="{FF2B5EF4-FFF2-40B4-BE49-F238E27FC236}">
                <a16:creationId xmlns:a16="http://schemas.microsoft.com/office/drawing/2014/main" id="{D1F6848B-4A4D-0DBE-4799-6DE1726B3AA5}"/>
              </a:ext>
            </a:extLst>
          </p:cNvPr>
          <p:cNvSpPr/>
          <p:nvPr/>
        </p:nvSpPr>
        <p:spPr>
          <a:xfrm>
            <a:off x="2822108" y="6250482"/>
            <a:ext cx="1609344" cy="48853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Wheat</a:t>
            </a:r>
          </a:p>
        </p:txBody>
      </p:sp>
      <p:sp>
        <p:nvSpPr>
          <p:cNvPr id="17" name="Rectangle 16">
            <a:extLst>
              <a:ext uri="{FF2B5EF4-FFF2-40B4-BE49-F238E27FC236}">
                <a16:creationId xmlns:a16="http://schemas.microsoft.com/office/drawing/2014/main" id="{F12F85CA-8049-9854-FB31-0C83A2DEC28C}"/>
              </a:ext>
            </a:extLst>
          </p:cNvPr>
          <p:cNvSpPr/>
          <p:nvPr/>
        </p:nvSpPr>
        <p:spPr>
          <a:xfrm>
            <a:off x="7115796" y="6270640"/>
            <a:ext cx="1609344" cy="488917"/>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Oilseeds</a:t>
            </a:r>
          </a:p>
        </p:txBody>
      </p:sp>
      <p:sp>
        <p:nvSpPr>
          <p:cNvPr id="18" name="Rectangle 17">
            <a:extLst>
              <a:ext uri="{FF2B5EF4-FFF2-40B4-BE49-F238E27FC236}">
                <a16:creationId xmlns:a16="http://schemas.microsoft.com/office/drawing/2014/main" id="{528D8363-129E-2C02-9096-F7021FC8A431}"/>
              </a:ext>
            </a:extLst>
          </p:cNvPr>
          <p:cNvSpPr/>
          <p:nvPr/>
        </p:nvSpPr>
        <p:spPr>
          <a:xfrm>
            <a:off x="1008335" y="6270832"/>
            <a:ext cx="1609344" cy="48853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Corn</a:t>
            </a:r>
          </a:p>
        </p:txBody>
      </p:sp>
      <p:sp>
        <p:nvSpPr>
          <p:cNvPr id="19" name="Rectangle 18">
            <a:extLst>
              <a:ext uri="{FF2B5EF4-FFF2-40B4-BE49-F238E27FC236}">
                <a16:creationId xmlns:a16="http://schemas.microsoft.com/office/drawing/2014/main" id="{8776DDA4-0C58-B52C-D7EC-D8F21347FDD8}"/>
              </a:ext>
            </a:extLst>
          </p:cNvPr>
          <p:cNvSpPr/>
          <p:nvPr/>
        </p:nvSpPr>
        <p:spPr>
          <a:xfrm>
            <a:off x="4737221" y="6277929"/>
            <a:ext cx="2019858" cy="458360"/>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Other Coarse Grains</a:t>
            </a:r>
          </a:p>
        </p:txBody>
      </p:sp>
      <p:grpSp>
        <p:nvGrpSpPr>
          <p:cNvPr id="68" name="Group 67">
            <a:extLst>
              <a:ext uri="{FF2B5EF4-FFF2-40B4-BE49-F238E27FC236}">
                <a16:creationId xmlns:a16="http://schemas.microsoft.com/office/drawing/2014/main" id="{0E39EA24-559C-3159-6ED5-F34FDE89DF8C}"/>
              </a:ext>
            </a:extLst>
          </p:cNvPr>
          <p:cNvGrpSpPr/>
          <p:nvPr/>
        </p:nvGrpSpPr>
        <p:grpSpPr>
          <a:xfrm>
            <a:off x="1977130" y="2017122"/>
            <a:ext cx="8852316" cy="4267650"/>
            <a:chOff x="1782820" y="2251286"/>
            <a:chExt cx="8852316" cy="4043091"/>
          </a:xfrm>
        </p:grpSpPr>
        <p:sp>
          <p:nvSpPr>
            <p:cNvPr id="5" name="Rectangle 4">
              <a:extLst>
                <a:ext uri="{FF2B5EF4-FFF2-40B4-BE49-F238E27FC236}">
                  <a16:creationId xmlns:a16="http://schemas.microsoft.com/office/drawing/2014/main" id="{3F6EB4DD-22D3-B7CA-5784-7DE70A7ECA5F}"/>
                </a:ext>
              </a:extLst>
            </p:cNvPr>
            <p:cNvSpPr/>
            <p:nvPr/>
          </p:nvSpPr>
          <p:spPr>
            <a:xfrm>
              <a:off x="4169664" y="2251286"/>
              <a:ext cx="1609344" cy="450422"/>
            </a:xfrm>
            <a:prstGeom prst="rect">
              <a:avLst/>
            </a:prstGeom>
            <a:solidFill>
              <a:schemeClr val="accent3">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Land</a:t>
              </a:r>
            </a:p>
          </p:txBody>
        </p:sp>
        <p:sp>
          <p:nvSpPr>
            <p:cNvPr id="6" name="Diamond 5">
              <a:extLst>
                <a:ext uri="{FF2B5EF4-FFF2-40B4-BE49-F238E27FC236}">
                  <a16:creationId xmlns:a16="http://schemas.microsoft.com/office/drawing/2014/main" id="{67B03F49-18D4-CD7E-A1A8-02509FF0A676}"/>
                </a:ext>
              </a:extLst>
            </p:cNvPr>
            <p:cNvSpPr/>
            <p:nvPr/>
          </p:nvSpPr>
          <p:spPr>
            <a:xfrm>
              <a:off x="4286381" y="3717804"/>
              <a:ext cx="1349918" cy="357973"/>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CET</a:t>
              </a:r>
              <a:endParaRPr lang="en-US" sz="1600" b="1" dirty="0">
                <a:latin typeface="Arial Black" panose="020B0A04020102020204" pitchFamily="34" charset="0"/>
              </a:endParaRPr>
            </a:p>
          </p:txBody>
        </p:sp>
        <p:cxnSp>
          <p:nvCxnSpPr>
            <p:cNvPr id="7" name="Straight Arrow Connector 6">
              <a:extLst>
                <a:ext uri="{FF2B5EF4-FFF2-40B4-BE49-F238E27FC236}">
                  <a16:creationId xmlns:a16="http://schemas.microsoft.com/office/drawing/2014/main" id="{227DFF21-4FAF-5D53-F2A3-5D3EB9A17A95}"/>
                </a:ext>
              </a:extLst>
            </p:cNvPr>
            <p:cNvCxnSpPr>
              <a:cxnSpLocks/>
            </p:cNvCxnSpPr>
            <p:nvPr/>
          </p:nvCxnSpPr>
          <p:spPr>
            <a:xfrm flipV="1">
              <a:off x="4969950" y="2689516"/>
              <a:ext cx="0" cy="1341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D6CD548C-918F-B52B-98AC-FA6E1B4FBFDB}"/>
                </a:ext>
              </a:extLst>
            </p:cNvPr>
            <p:cNvSpPr/>
            <p:nvPr/>
          </p:nvSpPr>
          <p:spPr>
            <a:xfrm>
              <a:off x="3440587" y="3170349"/>
              <a:ext cx="2948783" cy="450422"/>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Agro-Ecological Zone</a:t>
              </a:r>
            </a:p>
          </p:txBody>
        </p:sp>
        <p:sp>
          <p:nvSpPr>
            <p:cNvPr id="9" name="Rectangle 8">
              <a:extLst>
                <a:ext uri="{FF2B5EF4-FFF2-40B4-BE49-F238E27FC236}">
                  <a16:creationId xmlns:a16="http://schemas.microsoft.com/office/drawing/2014/main" id="{669A3C68-C8D7-D1C3-F266-E88C5C908C50}"/>
                </a:ext>
              </a:extLst>
            </p:cNvPr>
            <p:cNvSpPr/>
            <p:nvPr/>
          </p:nvSpPr>
          <p:spPr>
            <a:xfrm>
              <a:off x="4208196" y="4361788"/>
              <a:ext cx="1609344" cy="334366"/>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Forest</a:t>
              </a:r>
            </a:p>
          </p:txBody>
        </p:sp>
        <p:sp>
          <p:nvSpPr>
            <p:cNvPr id="10" name="Rectangle 9">
              <a:extLst>
                <a:ext uri="{FF2B5EF4-FFF2-40B4-BE49-F238E27FC236}">
                  <a16:creationId xmlns:a16="http://schemas.microsoft.com/office/drawing/2014/main" id="{0BC280CD-49E7-E8A8-B922-38A30F2B195E}"/>
                </a:ext>
              </a:extLst>
            </p:cNvPr>
            <p:cNvSpPr/>
            <p:nvPr/>
          </p:nvSpPr>
          <p:spPr>
            <a:xfrm>
              <a:off x="6225293" y="4361787"/>
              <a:ext cx="1609344" cy="32076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Cropland</a:t>
              </a:r>
            </a:p>
          </p:txBody>
        </p:sp>
        <p:sp>
          <p:nvSpPr>
            <p:cNvPr id="11" name="Rectangle 10">
              <a:extLst>
                <a:ext uri="{FF2B5EF4-FFF2-40B4-BE49-F238E27FC236}">
                  <a16:creationId xmlns:a16="http://schemas.microsoft.com/office/drawing/2014/main" id="{522566E8-9A05-D455-A7E2-1C4C72AD4CFF}"/>
                </a:ext>
              </a:extLst>
            </p:cNvPr>
            <p:cNvSpPr/>
            <p:nvPr/>
          </p:nvSpPr>
          <p:spPr>
            <a:xfrm>
              <a:off x="5139472" y="5228803"/>
              <a:ext cx="1609344" cy="48853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Sugar Crops</a:t>
              </a:r>
            </a:p>
          </p:txBody>
        </p:sp>
        <p:sp>
          <p:nvSpPr>
            <p:cNvPr id="12" name="Rectangle 11">
              <a:extLst>
                <a:ext uri="{FF2B5EF4-FFF2-40B4-BE49-F238E27FC236}">
                  <a16:creationId xmlns:a16="http://schemas.microsoft.com/office/drawing/2014/main" id="{DB4E0845-0552-6320-764F-7B767B926559}"/>
                </a:ext>
              </a:extLst>
            </p:cNvPr>
            <p:cNvSpPr/>
            <p:nvPr/>
          </p:nvSpPr>
          <p:spPr>
            <a:xfrm>
              <a:off x="1936894" y="4361788"/>
              <a:ext cx="1609344" cy="32076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Pasture</a:t>
              </a:r>
            </a:p>
          </p:txBody>
        </p:sp>
        <p:sp>
          <p:nvSpPr>
            <p:cNvPr id="13" name="Rectangle 12">
              <a:extLst>
                <a:ext uri="{FF2B5EF4-FFF2-40B4-BE49-F238E27FC236}">
                  <a16:creationId xmlns:a16="http://schemas.microsoft.com/office/drawing/2014/main" id="{89B746AD-C9DF-D188-94AB-08B3A41BC292}"/>
                </a:ext>
              </a:extLst>
            </p:cNvPr>
            <p:cNvSpPr/>
            <p:nvPr/>
          </p:nvSpPr>
          <p:spPr>
            <a:xfrm>
              <a:off x="7110472" y="5243056"/>
              <a:ext cx="1609344" cy="488534"/>
            </a:xfrm>
            <a:prstGeom prst="rect">
              <a:avLst/>
            </a:prstGeom>
            <a:solidFill>
              <a:schemeClr val="accent5">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Cassava</a:t>
              </a:r>
            </a:p>
          </p:txBody>
        </p:sp>
        <p:sp>
          <p:nvSpPr>
            <p:cNvPr id="14" name="Rectangle 13">
              <a:extLst>
                <a:ext uri="{FF2B5EF4-FFF2-40B4-BE49-F238E27FC236}">
                  <a16:creationId xmlns:a16="http://schemas.microsoft.com/office/drawing/2014/main" id="{9BF9D37F-7844-E063-CCD1-9F6797244E22}"/>
                </a:ext>
              </a:extLst>
            </p:cNvPr>
            <p:cNvSpPr/>
            <p:nvPr/>
          </p:nvSpPr>
          <p:spPr>
            <a:xfrm>
              <a:off x="3186751" y="5213949"/>
              <a:ext cx="1609344" cy="48853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Grains &amp; Oilseeds</a:t>
              </a:r>
            </a:p>
          </p:txBody>
        </p:sp>
        <p:sp>
          <p:nvSpPr>
            <p:cNvPr id="15" name="Rectangle 14">
              <a:extLst>
                <a:ext uri="{FF2B5EF4-FFF2-40B4-BE49-F238E27FC236}">
                  <a16:creationId xmlns:a16="http://schemas.microsoft.com/office/drawing/2014/main" id="{F8782780-A1FB-D0AE-4045-1E157C9BCFFC}"/>
                </a:ext>
              </a:extLst>
            </p:cNvPr>
            <p:cNvSpPr/>
            <p:nvPr/>
          </p:nvSpPr>
          <p:spPr>
            <a:xfrm>
              <a:off x="9025792" y="5213949"/>
              <a:ext cx="1609344" cy="48853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Fruits &amp; Vegetable</a:t>
              </a:r>
            </a:p>
          </p:txBody>
        </p:sp>
        <p:cxnSp>
          <p:nvCxnSpPr>
            <p:cNvPr id="22" name="Straight Connector 21">
              <a:extLst>
                <a:ext uri="{FF2B5EF4-FFF2-40B4-BE49-F238E27FC236}">
                  <a16:creationId xmlns:a16="http://schemas.microsoft.com/office/drawing/2014/main" id="{CE6E90DB-93D1-7E54-2457-2EABBC228DE9}"/>
                </a:ext>
              </a:extLst>
            </p:cNvPr>
            <p:cNvCxnSpPr/>
            <p:nvPr/>
          </p:nvCxnSpPr>
          <p:spPr>
            <a:xfrm>
              <a:off x="1782820" y="6053062"/>
              <a:ext cx="6062597"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B35330C-CCEC-14AD-55A7-3AB311CE56DE}"/>
                </a:ext>
              </a:extLst>
            </p:cNvPr>
            <p:cNvCxnSpPr>
              <a:cxnSpLocks/>
            </p:cNvCxnSpPr>
            <p:nvPr/>
          </p:nvCxnSpPr>
          <p:spPr>
            <a:xfrm>
              <a:off x="3961089" y="5015247"/>
              <a:ext cx="5725766" cy="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98390407-94D3-7515-A662-F924280DC0D9}"/>
                </a:ext>
              </a:extLst>
            </p:cNvPr>
            <p:cNvCxnSpPr>
              <a:cxnSpLocks/>
            </p:cNvCxnSpPr>
            <p:nvPr/>
          </p:nvCxnSpPr>
          <p:spPr>
            <a:xfrm>
              <a:off x="2723678" y="4198513"/>
              <a:ext cx="4301853"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3919652-CD9F-EAE6-93C7-37B05B335E8A}"/>
                </a:ext>
              </a:extLst>
            </p:cNvPr>
            <p:cNvCxnSpPr/>
            <p:nvPr/>
          </p:nvCxnSpPr>
          <p:spPr>
            <a:xfrm>
              <a:off x="7025531" y="4846277"/>
              <a:ext cx="0" cy="16897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816DF03-FA37-53E0-74C8-1D3F1BC9F882}"/>
                </a:ext>
              </a:extLst>
            </p:cNvPr>
            <p:cNvCxnSpPr/>
            <p:nvPr/>
          </p:nvCxnSpPr>
          <p:spPr>
            <a:xfrm>
              <a:off x="7025531" y="4198513"/>
              <a:ext cx="0" cy="163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1C8F4E6-CCD3-4F0C-019A-8A13ABAB4AE0}"/>
                </a:ext>
              </a:extLst>
            </p:cNvPr>
            <p:cNvCxnSpPr>
              <a:cxnSpLocks/>
            </p:cNvCxnSpPr>
            <p:nvPr/>
          </p:nvCxnSpPr>
          <p:spPr>
            <a:xfrm flipV="1">
              <a:off x="2723678" y="4211170"/>
              <a:ext cx="0" cy="131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4D7C294-9D3D-5BEC-C39F-BFDD776EFFB4}"/>
                </a:ext>
              </a:extLst>
            </p:cNvPr>
            <p:cNvCxnSpPr>
              <a:cxnSpLocks/>
            </p:cNvCxnSpPr>
            <p:nvPr/>
          </p:nvCxnSpPr>
          <p:spPr>
            <a:xfrm flipV="1">
              <a:off x="4949914" y="4213258"/>
              <a:ext cx="0" cy="131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A98C12D-778E-14EA-8122-3F7E28CD42D3}"/>
                </a:ext>
              </a:extLst>
            </p:cNvPr>
            <p:cNvCxnSpPr>
              <a:cxnSpLocks/>
            </p:cNvCxnSpPr>
            <p:nvPr/>
          </p:nvCxnSpPr>
          <p:spPr>
            <a:xfrm flipV="1">
              <a:off x="4966824" y="3037280"/>
              <a:ext cx="0" cy="131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4B96001-5D79-26B1-3555-0CF3D134122B}"/>
                </a:ext>
              </a:extLst>
            </p:cNvPr>
            <p:cNvCxnSpPr>
              <a:cxnSpLocks/>
            </p:cNvCxnSpPr>
            <p:nvPr/>
          </p:nvCxnSpPr>
          <p:spPr>
            <a:xfrm flipV="1">
              <a:off x="4949914" y="4022391"/>
              <a:ext cx="0" cy="159089"/>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07E2F91-CE5B-D06B-5CB0-531F16370B1F}"/>
                </a:ext>
              </a:extLst>
            </p:cNvPr>
            <p:cNvCxnSpPr>
              <a:cxnSpLocks/>
            </p:cNvCxnSpPr>
            <p:nvPr/>
          </p:nvCxnSpPr>
          <p:spPr>
            <a:xfrm flipV="1">
              <a:off x="3968704" y="5022315"/>
              <a:ext cx="0" cy="192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FC3DC6B-BE8C-76EF-8C90-2DCB77F9B5F7}"/>
                </a:ext>
              </a:extLst>
            </p:cNvPr>
            <p:cNvCxnSpPr>
              <a:cxnSpLocks/>
            </p:cNvCxnSpPr>
            <p:nvPr/>
          </p:nvCxnSpPr>
          <p:spPr>
            <a:xfrm flipV="1">
              <a:off x="5874744" y="5024403"/>
              <a:ext cx="0" cy="192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57A7A1D-7B78-F959-EFEA-567A45153F23}"/>
                </a:ext>
              </a:extLst>
            </p:cNvPr>
            <p:cNvCxnSpPr>
              <a:cxnSpLocks/>
            </p:cNvCxnSpPr>
            <p:nvPr/>
          </p:nvCxnSpPr>
          <p:spPr>
            <a:xfrm flipV="1">
              <a:off x="7890334" y="5035231"/>
              <a:ext cx="0" cy="192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EF5842A-5B18-2FC3-B030-2A6383C68B23}"/>
                </a:ext>
              </a:extLst>
            </p:cNvPr>
            <p:cNvCxnSpPr>
              <a:cxnSpLocks/>
            </p:cNvCxnSpPr>
            <p:nvPr/>
          </p:nvCxnSpPr>
          <p:spPr>
            <a:xfrm flipV="1">
              <a:off x="9670122" y="4999351"/>
              <a:ext cx="0" cy="192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2DF9D02-2A88-AD59-0E67-686FFE00251A}"/>
                </a:ext>
              </a:extLst>
            </p:cNvPr>
            <p:cNvCxnSpPr>
              <a:cxnSpLocks/>
            </p:cNvCxnSpPr>
            <p:nvPr/>
          </p:nvCxnSpPr>
          <p:spPr>
            <a:xfrm flipV="1">
              <a:off x="3933214" y="5693121"/>
              <a:ext cx="0" cy="232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B345AE7-00E2-14DC-2038-6EEE665A2F91}"/>
                </a:ext>
              </a:extLst>
            </p:cNvPr>
            <p:cNvCxnSpPr>
              <a:cxnSpLocks/>
            </p:cNvCxnSpPr>
            <p:nvPr/>
          </p:nvCxnSpPr>
          <p:spPr>
            <a:xfrm flipV="1">
              <a:off x="1790068" y="6061453"/>
              <a:ext cx="0" cy="232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68EAAF0-1AE6-AEB4-7814-50B4F64EE07F}"/>
                </a:ext>
              </a:extLst>
            </p:cNvPr>
            <p:cNvCxnSpPr>
              <a:cxnSpLocks/>
            </p:cNvCxnSpPr>
            <p:nvPr/>
          </p:nvCxnSpPr>
          <p:spPr>
            <a:xfrm flipV="1">
              <a:off x="3534470" y="6048928"/>
              <a:ext cx="0" cy="232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8E21C20-65FD-B6FA-49ED-21A2A3F22044}"/>
                </a:ext>
              </a:extLst>
            </p:cNvPr>
            <p:cNvCxnSpPr>
              <a:cxnSpLocks/>
            </p:cNvCxnSpPr>
            <p:nvPr/>
          </p:nvCxnSpPr>
          <p:spPr>
            <a:xfrm flipV="1">
              <a:off x="5638838" y="6061454"/>
              <a:ext cx="0" cy="232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2AB05E6-C327-A573-FAFD-DCDCF7E805CE}"/>
                </a:ext>
              </a:extLst>
            </p:cNvPr>
            <p:cNvCxnSpPr>
              <a:cxnSpLocks/>
            </p:cNvCxnSpPr>
            <p:nvPr/>
          </p:nvCxnSpPr>
          <p:spPr>
            <a:xfrm flipV="1">
              <a:off x="7843414" y="6048928"/>
              <a:ext cx="0" cy="232923"/>
            </a:xfrm>
            <a:prstGeom prst="line">
              <a:avLst/>
            </a:prstGeom>
          </p:spPr>
          <p:style>
            <a:lnRef idx="1">
              <a:schemeClr val="accent1"/>
            </a:lnRef>
            <a:fillRef idx="0">
              <a:schemeClr val="accent1"/>
            </a:fillRef>
            <a:effectRef idx="0">
              <a:schemeClr val="accent1"/>
            </a:effectRef>
            <a:fontRef idx="minor">
              <a:schemeClr val="tx1"/>
            </a:fontRef>
          </p:style>
        </p:cxnSp>
      </p:grpSp>
      <p:sp>
        <p:nvSpPr>
          <p:cNvPr id="69" name="Diamond 68">
            <a:extLst>
              <a:ext uri="{FF2B5EF4-FFF2-40B4-BE49-F238E27FC236}">
                <a16:creationId xmlns:a16="http://schemas.microsoft.com/office/drawing/2014/main" id="{66ACD0F2-B666-373B-C1D2-0EFB3D3A2776}"/>
              </a:ext>
            </a:extLst>
          </p:cNvPr>
          <p:cNvSpPr/>
          <p:nvPr/>
        </p:nvSpPr>
        <p:spPr>
          <a:xfrm>
            <a:off x="4664613" y="2605220"/>
            <a:ext cx="1024816" cy="26713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sp>
        <p:nvSpPr>
          <p:cNvPr id="71" name="Diamond 70">
            <a:extLst>
              <a:ext uri="{FF2B5EF4-FFF2-40B4-BE49-F238E27FC236}">
                <a16:creationId xmlns:a16="http://schemas.microsoft.com/office/drawing/2014/main" id="{4376F017-F555-88F0-CDE8-CEA657462351}"/>
              </a:ext>
            </a:extLst>
          </p:cNvPr>
          <p:cNvSpPr/>
          <p:nvPr/>
        </p:nvSpPr>
        <p:spPr>
          <a:xfrm>
            <a:off x="6689915" y="4614895"/>
            <a:ext cx="1059625" cy="286184"/>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CET</a:t>
            </a:r>
            <a:endParaRPr lang="en-US" sz="1600" b="1" dirty="0">
              <a:latin typeface="Arial Black" panose="020B0A04020102020204" pitchFamily="34" charset="0"/>
            </a:endParaRPr>
          </a:p>
        </p:txBody>
      </p:sp>
      <p:sp>
        <p:nvSpPr>
          <p:cNvPr id="73" name="Diamond 72">
            <a:extLst>
              <a:ext uri="{FF2B5EF4-FFF2-40B4-BE49-F238E27FC236}">
                <a16:creationId xmlns:a16="http://schemas.microsoft.com/office/drawing/2014/main" id="{B2FAE544-F261-3AA2-047E-2BFB0A23492E}"/>
              </a:ext>
            </a:extLst>
          </p:cNvPr>
          <p:cNvSpPr/>
          <p:nvPr/>
        </p:nvSpPr>
        <p:spPr>
          <a:xfrm>
            <a:off x="3597788" y="5701587"/>
            <a:ext cx="1082711" cy="264874"/>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CET</a:t>
            </a:r>
            <a:endParaRPr lang="en-US" sz="1600" b="1" dirty="0">
              <a:latin typeface="Arial Black" panose="020B0A04020102020204" pitchFamily="34" charset="0"/>
            </a:endParaRPr>
          </a:p>
        </p:txBody>
      </p:sp>
      <p:cxnSp>
        <p:nvCxnSpPr>
          <p:cNvPr id="74" name="Straight Connector 73">
            <a:extLst>
              <a:ext uri="{FF2B5EF4-FFF2-40B4-BE49-F238E27FC236}">
                <a16:creationId xmlns:a16="http://schemas.microsoft.com/office/drawing/2014/main" id="{21BDB487-10C2-077D-4D26-30B1EBF2D0E7}"/>
              </a:ext>
            </a:extLst>
          </p:cNvPr>
          <p:cNvCxnSpPr>
            <a:cxnSpLocks/>
          </p:cNvCxnSpPr>
          <p:nvPr/>
        </p:nvCxnSpPr>
        <p:spPr>
          <a:xfrm flipV="1">
            <a:off x="4130764" y="5897815"/>
            <a:ext cx="0" cy="1387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38D91597-85D7-7816-C8D6-CCDD7DEEA0BF}"/>
              </a:ext>
            </a:extLst>
          </p:cNvPr>
          <p:cNvCxnSpPr>
            <a:cxnSpLocks/>
          </p:cNvCxnSpPr>
          <p:nvPr/>
        </p:nvCxnSpPr>
        <p:spPr>
          <a:xfrm flipV="1">
            <a:off x="5156640" y="3420762"/>
            <a:ext cx="0" cy="1415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7087B27F-D024-DA04-AE0B-D0E072229C03}"/>
              </a:ext>
            </a:extLst>
          </p:cNvPr>
          <p:cNvCxnSpPr>
            <a:cxnSpLocks/>
          </p:cNvCxnSpPr>
          <p:nvPr/>
        </p:nvCxnSpPr>
        <p:spPr>
          <a:xfrm flipV="1">
            <a:off x="7225470" y="4563762"/>
            <a:ext cx="0" cy="1415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B67C7EC4-ED40-2863-201B-6A589CD62F06}"/>
              </a:ext>
            </a:extLst>
          </p:cNvPr>
          <p:cNvCxnSpPr>
            <a:cxnSpLocks/>
          </p:cNvCxnSpPr>
          <p:nvPr/>
        </p:nvCxnSpPr>
        <p:spPr>
          <a:xfrm flipV="1">
            <a:off x="4127940" y="5615322"/>
            <a:ext cx="0" cy="1415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62988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6F74-F488-690E-1F48-C91C5D758D91}"/>
              </a:ext>
            </a:extLst>
          </p:cNvPr>
          <p:cNvSpPr>
            <a:spLocks noGrp="1"/>
          </p:cNvSpPr>
          <p:nvPr>
            <p:ph type="title"/>
          </p:nvPr>
        </p:nvSpPr>
        <p:spPr>
          <a:xfrm>
            <a:off x="816864" y="228600"/>
            <a:ext cx="11253216" cy="990600"/>
          </a:xfrm>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Nested CES Structure for Energy Demand</a:t>
            </a:r>
            <a:endParaRPr lang="en-US" dirty="0"/>
          </a:p>
        </p:txBody>
      </p:sp>
      <p:sp>
        <p:nvSpPr>
          <p:cNvPr id="3" name="Slide Number Placeholder 2">
            <a:extLst>
              <a:ext uri="{FF2B5EF4-FFF2-40B4-BE49-F238E27FC236}">
                <a16:creationId xmlns:a16="http://schemas.microsoft.com/office/drawing/2014/main" id="{586EBF45-7B23-1B4E-332E-C511BEBDD36E}"/>
              </a:ext>
            </a:extLst>
          </p:cNvPr>
          <p:cNvSpPr>
            <a:spLocks noGrp="1"/>
          </p:cNvSpPr>
          <p:nvPr>
            <p:ph type="sldNum" sz="quarter" idx="12"/>
          </p:nvPr>
        </p:nvSpPr>
        <p:spPr/>
        <p:txBody>
          <a:bodyPr>
            <a:normAutofit fontScale="85000" lnSpcReduction="20000"/>
          </a:bodyPr>
          <a:lstStyle/>
          <a:p>
            <a:fld id="{B6F15528-21DE-4FAA-801E-634DDDAF4B2B}" type="slidenum">
              <a:rPr lang="en-US" smtClean="0"/>
              <a:t>31</a:t>
            </a:fld>
            <a:endParaRPr lang="en-US"/>
          </a:p>
        </p:txBody>
      </p:sp>
      <p:sp>
        <p:nvSpPr>
          <p:cNvPr id="4" name="Content Placeholder 3">
            <a:extLst>
              <a:ext uri="{FF2B5EF4-FFF2-40B4-BE49-F238E27FC236}">
                <a16:creationId xmlns:a16="http://schemas.microsoft.com/office/drawing/2014/main" id="{84FC2886-CBF9-8E34-5397-27263CB11AB0}"/>
              </a:ext>
            </a:extLst>
          </p:cNvPr>
          <p:cNvSpPr>
            <a:spLocks noGrp="1"/>
          </p:cNvSpPr>
          <p:nvPr>
            <p:ph sz="quarter" idx="1"/>
          </p:nvPr>
        </p:nvSpPr>
        <p:spPr>
          <a:xfrm>
            <a:off x="148590" y="1550988"/>
            <a:ext cx="12023728" cy="5261292"/>
          </a:xfrm>
          <a:ln>
            <a:solidFill>
              <a:srgbClr val="00B0F0"/>
            </a:solidFill>
          </a:ln>
        </p:spPr>
        <p:txBody>
          <a:bodyPr>
            <a:normAutofit/>
          </a:bodyPr>
          <a:lstStyle/>
          <a:p>
            <a:r>
              <a:rPr lang="en-US" sz="1800" b="1" dirty="0"/>
              <a:t>Nested CES Energy Structure</a:t>
            </a:r>
          </a:p>
        </p:txBody>
      </p:sp>
      <p:sp>
        <p:nvSpPr>
          <p:cNvPr id="5" name="Rectangle 4">
            <a:extLst>
              <a:ext uri="{FF2B5EF4-FFF2-40B4-BE49-F238E27FC236}">
                <a16:creationId xmlns:a16="http://schemas.microsoft.com/office/drawing/2014/main" id="{A4E361C3-1B28-04DA-0CD3-BAF0564AE142}"/>
              </a:ext>
            </a:extLst>
          </p:cNvPr>
          <p:cNvSpPr/>
          <p:nvPr/>
        </p:nvSpPr>
        <p:spPr>
          <a:xfrm>
            <a:off x="3512039" y="1604684"/>
            <a:ext cx="1335274" cy="505970"/>
          </a:xfrm>
          <a:prstGeom prst="rect">
            <a:avLst/>
          </a:prstGeom>
          <a:solidFill>
            <a:schemeClr val="accent2">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Energy Composite</a:t>
            </a:r>
          </a:p>
        </p:txBody>
      </p:sp>
      <p:sp>
        <p:nvSpPr>
          <p:cNvPr id="8" name="Diamond 7">
            <a:extLst>
              <a:ext uri="{FF2B5EF4-FFF2-40B4-BE49-F238E27FC236}">
                <a16:creationId xmlns:a16="http://schemas.microsoft.com/office/drawing/2014/main" id="{05FDE60A-301E-FFDC-AE19-425B11259107}"/>
              </a:ext>
            </a:extLst>
          </p:cNvPr>
          <p:cNvSpPr/>
          <p:nvPr/>
        </p:nvSpPr>
        <p:spPr>
          <a:xfrm>
            <a:off x="3409862" y="2267984"/>
            <a:ext cx="1621654" cy="387853"/>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Arial Black" panose="020B0A04020102020204" pitchFamily="34" charset="0"/>
              </a:rPr>
              <a:t>CRESH</a:t>
            </a:r>
          </a:p>
        </p:txBody>
      </p:sp>
      <p:cxnSp>
        <p:nvCxnSpPr>
          <p:cNvPr id="9" name="Straight Arrow Connector 8">
            <a:extLst>
              <a:ext uri="{FF2B5EF4-FFF2-40B4-BE49-F238E27FC236}">
                <a16:creationId xmlns:a16="http://schemas.microsoft.com/office/drawing/2014/main" id="{8B13FC9D-003E-D6EF-AB28-894487A6072B}"/>
              </a:ext>
            </a:extLst>
          </p:cNvPr>
          <p:cNvCxnSpPr>
            <a:cxnSpLocks/>
          </p:cNvCxnSpPr>
          <p:nvPr/>
        </p:nvCxnSpPr>
        <p:spPr>
          <a:xfrm flipV="1">
            <a:off x="4201971" y="2101420"/>
            <a:ext cx="0" cy="1475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4AACE991-5A03-29C3-3336-DC07E5847EB5}"/>
              </a:ext>
            </a:extLst>
          </p:cNvPr>
          <p:cNvSpPr/>
          <p:nvPr/>
        </p:nvSpPr>
        <p:spPr>
          <a:xfrm>
            <a:off x="2331723" y="2906426"/>
            <a:ext cx="1845752" cy="40534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Electric Bundle</a:t>
            </a:r>
          </a:p>
        </p:txBody>
      </p:sp>
      <p:sp>
        <p:nvSpPr>
          <p:cNvPr id="11" name="Rectangle 10">
            <a:extLst>
              <a:ext uri="{FF2B5EF4-FFF2-40B4-BE49-F238E27FC236}">
                <a16:creationId xmlns:a16="http://schemas.microsoft.com/office/drawing/2014/main" id="{9BBEAB34-30A7-2541-9FE1-5A88FE0DD142}"/>
              </a:ext>
            </a:extLst>
          </p:cNvPr>
          <p:cNvSpPr/>
          <p:nvPr/>
        </p:nvSpPr>
        <p:spPr>
          <a:xfrm>
            <a:off x="4370006" y="2906426"/>
            <a:ext cx="2116568" cy="414211"/>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Non-Electric Bundle</a:t>
            </a:r>
          </a:p>
        </p:txBody>
      </p:sp>
      <p:cxnSp>
        <p:nvCxnSpPr>
          <p:cNvPr id="12" name="Straight Connector 11">
            <a:extLst>
              <a:ext uri="{FF2B5EF4-FFF2-40B4-BE49-F238E27FC236}">
                <a16:creationId xmlns:a16="http://schemas.microsoft.com/office/drawing/2014/main" id="{E8B60A0E-CDE2-A0F9-5D7E-3EFB5E7B8228}"/>
              </a:ext>
            </a:extLst>
          </p:cNvPr>
          <p:cNvCxnSpPr>
            <a:cxnSpLocks/>
          </p:cNvCxnSpPr>
          <p:nvPr/>
        </p:nvCxnSpPr>
        <p:spPr>
          <a:xfrm flipV="1">
            <a:off x="3275012" y="2729932"/>
            <a:ext cx="2109302" cy="16979"/>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0FD12239-B011-E7CE-F1A0-0C15F4F9D305}"/>
              </a:ext>
            </a:extLst>
          </p:cNvPr>
          <p:cNvCxnSpPr>
            <a:cxnSpLocks/>
          </p:cNvCxnSpPr>
          <p:nvPr/>
        </p:nvCxnSpPr>
        <p:spPr>
          <a:xfrm>
            <a:off x="3271845" y="273539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BC45EC6-87BB-FBA9-E165-506128E38FD4}"/>
              </a:ext>
            </a:extLst>
          </p:cNvPr>
          <p:cNvCxnSpPr>
            <a:cxnSpLocks/>
          </p:cNvCxnSpPr>
          <p:nvPr/>
        </p:nvCxnSpPr>
        <p:spPr>
          <a:xfrm>
            <a:off x="5384314" y="272998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FDD7DED4-B3A5-06D0-C5B3-5F3772FD6133}"/>
              </a:ext>
            </a:extLst>
          </p:cNvPr>
          <p:cNvCxnSpPr>
            <a:cxnSpLocks/>
          </p:cNvCxnSpPr>
          <p:nvPr/>
        </p:nvCxnSpPr>
        <p:spPr>
          <a:xfrm>
            <a:off x="4201855" y="2623503"/>
            <a:ext cx="0" cy="106429"/>
          </a:xfrm>
          <a:prstGeom prst="line">
            <a:avLst/>
          </a:prstGeom>
        </p:spPr>
        <p:style>
          <a:lnRef idx="1">
            <a:schemeClr val="dk1"/>
          </a:lnRef>
          <a:fillRef idx="0">
            <a:schemeClr val="dk1"/>
          </a:fillRef>
          <a:effectRef idx="0">
            <a:schemeClr val="dk1"/>
          </a:effectRef>
          <a:fontRef idx="minor">
            <a:schemeClr val="tx1"/>
          </a:fontRef>
        </p:style>
      </p:cxnSp>
      <p:sp>
        <p:nvSpPr>
          <p:cNvPr id="16" name="Diamond 15">
            <a:extLst>
              <a:ext uri="{FF2B5EF4-FFF2-40B4-BE49-F238E27FC236}">
                <a16:creationId xmlns:a16="http://schemas.microsoft.com/office/drawing/2014/main" id="{A8D34851-941A-9675-0007-93A9BF5530F4}"/>
              </a:ext>
            </a:extLst>
          </p:cNvPr>
          <p:cNvSpPr/>
          <p:nvPr/>
        </p:nvSpPr>
        <p:spPr>
          <a:xfrm>
            <a:off x="4933399" y="3460204"/>
            <a:ext cx="926381" cy="33455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latin typeface="Arial Black" panose="020B0A04020102020204" pitchFamily="34" charset="0"/>
              </a:rPr>
              <a:t>CES</a:t>
            </a:r>
          </a:p>
        </p:txBody>
      </p:sp>
      <p:cxnSp>
        <p:nvCxnSpPr>
          <p:cNvPr id="17" name="Straight Arrow Connector 16">
            <a:extLst>
              <a:ext uri="{FF2B5EF4-FFF2-40B4-BE49-F238E27FC236}">
                <a16:creationId xmlns:a16="http://schemas.microsoft.com/office/drawing/2014/main" id="{DA532B46-9929-4C2B-F99A-2A91D7F3447E}"/>
              </a:ext>
            </a:extLst>
          </p:cNvPr>
          <p:cNvCxnSpPr>
            <a:cxnSpLocks/>
          </p:cNvCxnSpPr>
          <p:nvPr/>
        </p:nvCxnSpPr>
        <p:spPr>
          <a:xfrm flipV="1">
            <a:off x="5390229" y="3311774"/>
            <a:ext cx="0" cy="1341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A98EE950-9CFD-2F33-DD2F-C4D02E0DF0BD}"/>
              </a:ext>
            </a:extLst>
          </p:cNvPr>
          <p:cNvCxnSpPr>
            <a:cxnSpLocks/>
          </p:cNvCxnSpPr>
          <p:nvPr/>
        </p:nvCxnSpPr>
        <p:spPr>
          <a:xfrm>
            <a:off x="3249934" y="3925671"/>
            <a:ext cx="4290378"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547D3E26-2436-D892-6C5A-11F15C29FD11}"/>
              </a:ext>
            </a:extLst>
          </p:cNvPr>
          <p:cNvCxnSpPr>
            <a:cxnSpLocks/>
          </p:cNvCxnSpPr>
          <p:nvPr/>
        </p:nvCxnSpPr>
        <p:spPr>
          <a:xfrm>
            <a:off x="3248523" y="3923807"/>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C754C1A-6712-8A19-369E-F86608EA6353}"/>
              </a:ext>
            </a:extLst>
          </p:cNvPr>
          <p:cNvCxnSpPr>
            <a:cxnSpLocks/>
          </p:cNvCxnSpPr>
          <p:nvPr/>
        </p:nvCxnSpPr>
        <p:spPr>
          <a:xfrm>
            <a:off x="7540312" y="393363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A0C58F8-82B6-A431-D4B6-9C053C9AACF1}"/>
              </a:ext>
            </a:extLst>
          </p:cNvPr>
          <p:cNvCxnSpPr>
            <a:cxnSpLocks/>
          </p:cNvCxnSpPr>
          <p:nvPr/>
        </p:nvCxnSpPr>
        <p:spPr>
          <a:xfrm>
            <a:off x="5382493" y="3811912"/>
            <a:ext cx="0" cy="106429"/>
          </a:xfrm>
          <a:prstGeom prst="line">
            <a:avLst/>
          </a:prstGeom>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95C1EC83-A62A-E619-CFE4-A65F21478EDA}"/>
              </a:ext>
            </a:extLst>
          </p:cNvPr>
          <p:cNvSpPr/>
          <p:nvPr/>
        </p:nvSpPr>
        <p:spPr>
          <a:xfrm>
            <a:off x="4608246" y="4133187"/>
            <a:ext cx="1609344" cy="30471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a:latin typeface="Arial Black" panose="020B0A04020102020204" pitchFamily="34" charset="0"/>
              </a:rPr>
              <a:t>Gas</a:t>
            </a:r>
          </a:p>
        </p:txBody>
      </p:sp>
      <p:sp>
        <p:nvSpPr>
          <p:cNvPr id="23" name="Rectangle 22">
            <a:extLst>
              <a:ext uri="{FF2B5EF4-FFF2-40B4-BE49-F238E27FC236}">
                <a16:creationId xmlns:a16="http://schemas.microsoft.com/office/drawing/2014/main" id="{327D41B4-00DC-F53C-D179-688E67CF16C2}"/>
              </a:ext>
            </a:extLst>
          </p:cNvPr>
          <p:cNvSpPr/>
          <p:nvPr/>
        </p:nvSpPr>
        <p:spPr>
          <a:xfrm>
            <a:off x="6472942" y="4114800"/>
            <a:ext cx="2179568" cy="323101"/>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Oil &amp; Biofuel Bundle</a:t>
            </a:r>
          </a:p>
        </p:txBody>
      </p:sp>
      <p:sp>
        <p:nvSpPr>
          <p:cNvPr id="24" name="Rectangle 23">
            <a:extLst>
              <a:ext uri="{FF2B5EF4-FFF2-40B4-BE49-F238E27FC236}">
                <a16:creationId xmlns:a16="http://schemas.microsoft.com/office/drawing/2014/main" id="{9F9D9B98-8744-3826-E78E-28C47DE98DA7}"/>
              </a:ext>
            </a:extLst>
          </p:cNvPr>
          <p:cNvSpPr/>
          <p:nvPr/>
        </p:nvSpPr>
        <p:spPr>
          <a:xfrm>
            <a:off x="2455054" y="4133188"/>
            <a:ext cx="1609344" cy="269470"/>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Coal</a:t>
            </a:r>
          </a:p>
        </p:txBody>
      </p:sp>
      <p:cxnSp>
        <p:nvCxnSpPr>
          <p:cNvPr id="25" name="Straight Connector 24">
            <a:extLst>
              <a:ext uri="{FF2B5EF4-FFF2-40B4-BE49-F238E27FC236}">
                <a16:creationId xmlns:a16="http://schemas.microsoft.com/office/drawing/2014/main" id="{AF35FA7F-0757-500A-BA6C-453520CA0082}"/>
              </a:ext>
            </a:extLst>
          </p:cNvPr>
          <p:cNvCxnSpPr>
            <a:cxnSpLocks/>
          </p:cNvCxnSpPr>
          <p:nvPr/>
        </p:nvCxnSpPr>
        <p:spPr>
          <a:xfrm flipV="1">
            <a:off x="5374416" y="3876254"/>
            <a:ext cx="6601" cy="264150"/>
          </a:xfrm>
          <a:prstGeom prst="line">
            <a:avLst/>
          </a:prstGeom>
        </p:spPr>
        <p:style>
          <a:lnRef idx="1">
            <a:schemeClr val="accent1"/>
          </a:lnRef>
          <a:fillRef idx="0">
            <a:schemeClr val="accent1"/>
          </a:fillRef>
          <a:effectRef idx="0">
            <a:schemeClr val="accent1"/>
          </a:effectRef>
          <a:fontRef idx="minor">
            <a:schemeClr val="tx1"/>
          </a:fontRef>
        </p:style>
      </p:cxnSp>
      <p:sp>
        <p:nvSpPr>
          <p:cNvPr id="31" name="Diamond 30">
            <a:extLst>
              <a:ext uri="{FF2B5EF4-FFF2-40B4-BE49-F238E27FC236}">
                <a16:creationId xmlns:a16="http://schemas.microsoft.com/office/drawing/2014/main" id="{FFA0016F-E3CA-D465-4F25-909707D6BAC2}"/>
              </a:ext>
            </a:extLst>
          </p:cNvPr>
          <p:cNvSpPr/>
          <p:nvPr/>
        </p:nvSpPr>
        <p:spPr>
          <a:xfrm>
            <a:off x="7181298" y="4573095"/>
            <a:ext cx="766361" cy="34910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latin typeface="Arial Black" panose="020B0A04020102020204" pitchFamily="34" charset="0"/>
              </a:rPr>
              <a:t>CES</a:t>
            </a:r>
            <a:endParaRPr lang="en-US" sz="1050" b="1" dirty="0">
              <a:latin typeface="Arial Black" panose="020B0A04020102020204" pitchFamily="34" charset="0"/>
            </a:endParaRPr>
          </a:p>
        </p:txBody>
      </p:sp>
      <p:cxnSp>
        <p:nvCxnSpPr>
          <p:cNvPr id="32" name="Straight Connector 31">
            <a:extLst>
              <a:ext uri="{FF2B5EF4-FFF2-40B4-BE49-F238E27FC236}">
                <a16:creationId xmlns:a16="http://schemas.microsoft.com/office/drawing/2014/main" id="{A62E0274-A70D-A91C-CD15-9CA40690F44E}"/>
              </a:ext>
            </a:extLst>
          </p:cNvPr>
          <p:cNvCxnSpPr>
            <a:cxnSpLocks/>
          </p:cNvCxnSpPr>
          <p:nvPr/>
        </p:nvCxnSpPr>
        <p:spPr>
          <a:xfrm>
            <a:off x="5283315" y="5046182"/>
            <a:ext cx="4719416"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C87CFE34-3AF9-5FF5-DAD3-1A3742822BF9}"/>
              </a:ext>
            </a:extLst>
          </p:cNvPr>
          <p:cNvCxnSpPr>
            <a:cxnSpLocks/>
          </p:cNvCxnSpPr>
          <p:nvPr/>
        </p:nvCxnSpPr>
        <p:spPr>
          <a:xfrm>
            <a:off x="5290683" y="504431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CB2AFD69-E7FA-A15F-633F-D2A83D9843C7}"/>
              </a:ext>
            </a:extLst>
          </p:cNvPr>
          <p:cNvCxnSpPr>
            <a:cxnSpLocks/>
          </p:cNvCxnSpPr>
          <p:nvPr/>
        </p:nvCxnSpPr>
        <p:spPr>
          <a:xfrm>
            <a:off x="9986332" y="505414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5778A3E-103C-16B2-65A1-9CD35C492EE3}"/>
              </a:ext>
            </a:extLst>
          </p:cNvPr>
          <p:cNvCxnSpPr>
            <a:cxnSpLocks/>
          </p:cNvCxnSpPr>
          <p:nvPr/>
        </p:nvCxnSpPr>
        <p:spPr>
          <a:xfrm>
            <a:off x="7577053" y="4932423"/>
            <a:ext cx="0" cy="106429"/>
          </a:xfrm>
          <a:prstGeom prst="line">
            <a:avLst/>
          </a:prstGeom>
        </p:spPr>
        <p:style>
          <a:lnRef idx="1">
            <a:schemeClr val="dk1"/>
          </a:lnRef>
          <a:fillRef idx="0">
            <a:schemeClr val="dk1"/>
          </a:fillRef>
          <a:effectRef idx="0">
            <a:schemeClr val="dk1"/>
          </a:effectRef>
          <a:fontRef idx="minor">
            <a:schemeClr val="tx1"/>
          </a:fontRef>
        </p:style>
      </p:cxnSp>
      <p:sp>
        <p:nvSpPr>
          <p:cNvPr id="36" name="Rectangle 35">
            <a:extLst>
              <a:ext uri="{FF2B5EF4-FFF2-40B4-BE49-F238E27FC236}">
                <a16:creationId xmlns:a16="http://schemas.microsoft.com/office/drawing/2014/main" id="{BEED6AE7-CA8E-3AC9-0BD8-5527ADE09D50}"/>
              </a:ext>
            </a:extLst>
          </p:cNvPr>
          <p:cNvSpPr/>
          <p:nvPr/>
        </p:nvSpPr>
        <p:spPr>
          <a:xfrm>
            <a:off x="4011930" y="5188627"/>
            <a:ext cx="2588944" cy="366353"/>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Ethanol/Gasoline Bundle</a:t>
            </a:r>
          </a:p>
        </p:txBody>
      </p:sp>
      <p:sp>
        <p:nvSpPr>
          <p:cNvPr id="37" name="Rectangle 36">
            <a:extLst>
              <a:ext uri="{FF2B5EF4-FFF2-40B4-BE49-F238E27FC236}">
                <a16:creationId xmlns:a16="http://schemas.microsoft.com/office/drawing/2014/main" id="{6287CE96-96E9-B860-7C80-B517E16C6BA5}"/>
              </a:ext>
            </a:extLst>
          </p:cNvPr>
          <p:cNvSpPr/>
          <p:nvPr/>
        </p:nvSpPr>
        <p:spPr>
          <a:xfrm>
            <a:off x="8774180" y="5177790"/>
            <a:ext cx="2507551" cy="388603"/>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Biodiesel/Diesel Bundle</a:t>
            </a:r>
          </a:p>
        </p:txBody>
      </p:sp>
      <p:sp>
        <p:nvSpPr>
          <p:cNvPr id="38" name="Rectangle 37">
            <a:extLst>
              <a:ext uri="{FF2B5EF4-FFF2-40B4-BE49-F238E27FC236}">
                <a16:creationId xmlns:a16="http://schemas.microsoft.com/office/drawing/2014/main" id="{BA777623-B586-84F7-8F97-9584F1EF628F}"/>
              </a:ext>
            </a:extLst>
          </p:cNvPr>
          <p:cNvSpPr/>
          <p:nvPr/>
        </p:nvSpPr>
        <p:spPr>
          <a:xfrm>
            <a:off x="6661899" y="5189219"/>
            <a:ext cx="1877456" cy="376731"/>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Other Oil Bundle</a:t>
            </a:r>
          </a:p>
        </p:txBody>
      </p:sp>
      <p:cxnSp>
        <p:nvCxnSpPr>
          <p:cNvPr id="39" name="Straight Connector 38">
            <a:extLst>
              <a:ext uri="{FF2B5EF4-FFF2-40B4-BE49-F238E27FC236}">
                <a16:creationId xmlns:a16="http://schemas.microsoft.com/office/drawing/2014/main" id="{DAA758F6-926E-46CE-A8B1-3A2C5A13BFD0}"/>
              </a:ext>
            </a:extLst>
          </p:cNvPr>
          <p:cNvCxnSpPr>
            <a:cxnSpLocks/>
          </p:cNvCxnSpPr>
          <p:nvPr/>
        </p:nvCxnSpPr>
        <p:spPr>
          <a:xfrm flipV="1">
            <a:off x="7568976" y="4996765"/>
            <a:ext cx="6601" cy="264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19AEC3F-44AE-942B-0D12-11E7894BF22D}"/>
              </a:ext>
            </a:extLst>
          </p:cNvPr>
          <p:cNvCxnSpPr>
            <a:cxnSpLocks/>
          </p:cNvCxnSpPr>
          <p:nvPr/>
        </p:nvCxnSpPr>
        <p:spPr>
          <a:xfrm flipV="1">
            <a:off x="7561929" y="4431274"/>
            <a:ext cx="0" cy="1963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Diamond 42">
            <a:extLst>
              <a:ext uri="{FF2B5EF4-FFF2-40B4-BE49-F238E27FC236}">
                <a16:creationId xmlns:a16="http://schemas.microsoft.com/office/drawing/2014/main" id="{11F72AF8-3DAE-09CD-BBAA-47A274AAF031}"/>
              </a:ext>
            </a:extLst>
          </p:cNvPr>
          <p:cNvSpPr/>
          <p:nvPr/>
        </p:nvSpPr>
        <p:spPr>
          <a:xfrm>
            <a:off x="4914348" y="5700855"/>
            <a:ext cx="766361" cy="34910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latin typeface="Arial Black" panose="020B0A04020102020204" pitchFamily="34" charset="0"/>
              </a:rPr>
              <a:t>CES</a:t>
            </a:r>
            <a:endParaRPr lang="en-US" sz="1050" b="1" dirty="0">
              <a:latin typeface="Arial Black" panose="020B0A04020102020204" pitchFamily="34" charset="0"/>
            </a:endParaRPr>
          </a:p>
        </p:txBody>
      </p:sp>
      <p:cxnSp>
        <p:nvCxnSpPr>
          <p:cNvPr id="44" name="Straight Connector 43">
            <a:extLst>
              <a:ext uri="{FF2B5EF4-FFF2-40B4-BE49-F238E27FC236}">
                <a16:creationId xmlns:a16="http://schemas.microsoft.com/office/drawing/2014/main" id="{5EC0EAC2-7101-1A61-650B-06863574E49A}"/>
              </a:ext>
            </a:extLst>
          </p:cNvPr>
          <p:cNvCxnSpPr>
            <a:cxnSpLocks/>
          </p:cNvCxnSpPr>
          <p:nvPr/>
        </p:nvCxnSpPr>
        <p:spPr>
          <a:xfrm>
            <a:off x="3977894" y="6174232"/>
            <a:ext cx="2930386" cy="0"/>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B9695D44-A23B-C396-3535-25CB8B565B5A}"/>
              </a:ext>
            </a:extLst>
          </p:cNvPr>
          <p:cNvCxnSpPr>
            <a:cxnSpLocks/>
          </p:cNvCxnSpPr>
          <p:nvPr/>
        </p:nvCxnSpPr>
        <p:spPr>
          <a:xfrm>
            <a:off x="3991473" y="616826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F31C5287-37F8-33DA-36C9-D484523FB53C}"/>
              </a:ext>
            </a:extLst>
          </p:cNvPr>
          <p:cNvCxnSpPr>
            <a:cxnSpLocks/>
          </p:cNvCxnSpPr>
          <p:nvPr/>
        </p:nvCxnSpPr>
        <p:spPr>
          <a:xfrm>
            <a:off x="5279623" y="6056373"/>
            <a:ext cx="0" cy="106429"/>
          </a:xfrm>
          <a:prstGeom prst="line">
            <a:avLst/>
          </a:prstGeom>
        </p:spPr>
        <p:style>
          <a:lnRef idx="1">
            <a:schemeClr val="dk1"/>
          </a:lnRef>
          <a:fillRef idx="0">
            <a:schemeClr val="dk1"/>
          </a:fillRef>
          <a:effectRef idx="0">
            <a:schemeClr val="dk1"/>
          </a:effectRef>
          <a:fontRef idx="minor">
            <a:schemeClr val="tx1"/>
          </a:fontRef>
        </p:style>
      </p:cxnSp>
      <p:sp>
        <p:nvSpPr>
          <p:cNvPr id="50" name="Rectangle 49">
            <a:extLst>
              <a:ext uri="{FF2B5EF4-FFF2-40B4-BE49-F238E27FC236}">
                <a16:creationId xmlns:a16="http://schemas.microsoft.com/office/drawing/2014/main" id="{D4232A39-FBB9-E040-CA1A-85B8DF170143}"/>
              </a:ext>
            </a:extLst>
          </p:cNvPr>
          <p:cNvSpPr/>
          <p:nvPr/>
        </p:nvSpPr>
        <p:spPr>
          <a:xfrm>
            <a:off x="3244908" y="6351574"/>
            <a:ext cx="1465972" cy="312697"/>
          </a:xfrm>
          <a:prstGeom prst="rect">
            <a:avLst/>
          </a:prstGeom>
          <a:solidFill>
            <a:srgbClr val="92D050"/>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Bioethanol</a:t>
            </a:r>
          </a:p>
        </p:txBody>
      </p:sp>
      <p:cxnSp>
        <p:nvCxnSpPr>
          <p:cNvPr id="52" name="Straight Arrow Connector 51">
            <a:extLst>
              <a:ext uri="{FF2B5EF4-FFF2-40B4-BE49-F238E27FC236}">
                <a16:creationId xmlns:a16="http://schemas.microsoft.com/office/drawing/2014/main" id="{129E29B7-ECC2-9CF4-D1C8-E414F2B8578A}"/>
              </a:ext>
            </a:extLst>
          </p:cNvPr>
          <p:cNvCxnSpPr>
            <a:cxnSpLocks/>
          </p:cNvCxnSpPr>
          <p:nvPr/>
        </p:nvCxnSpPr>
        <p:spPr>
          <a:xfrm flipV="1">
            <a:off x="5294979" y="5528554"/>
            <a:ext cx="0" cy="1963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Diamond 52">
            <a:extLst>
              <a:ext uri="{FF2B5EF4-FFF2-40B4-BE49-F238E27FC236}">
                <a16:creationId xmlns:a16="http://schemas.microsoft.com/office/drawing/2014/main" id="{2CB479A7-16BD-763D-44D8-BB479C9D4C0A}"/>
              </a:ext>
            </a:extLst>
          </p:cNvPr>
          <p:cNvSpPr/>
          <p:nvPr/>
        </p:nvSpPr>
        <p:spPr>
          <a:xfrm>
            <a:off x="9615888" y="5704665"/>
            <a:ext cx="766361" cy="34910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latin typeface="Arial Black" panose="020B0A04020102020204" pitchFamily="34" charset="0"/>
              </a:rPr>
              <a:t>CES</a:t>
            </a:r>
            <a:endParaRPr lang="en-US" sz="1050" b="1" dirty="0">
              <a:latin typeface="Arial Black" panose="020B0A04020102020204" pitchFamily="34" charset="0"/>
            </a:endParaRPr>
          </a:p>
        </p:txBody>
      </p:sp>
      <p:cxnSp>
        <p:nvCxnSpPr>
          <p:cNvPr id="54" name="Straight Connector 53">
            <a:extLst>
              <a:ext uri="{FF2B5EF4-FFF2-40B4-BE49-F238E27FC236}">
                <a16:creationId xmlns:a16="http://schemas.microsoft.com/office/drawing/2014/main" id="{FA4CA1E8-3974-BC86-2120-C1FE2DFBA889}"/>
              </a:ext>
            </a:extLst>
          </p:cNvPr>
          <p:cNvCxnSpPr>
            <a:cxnSpLocks/>
          </p:cNvCxnSpPr>
          <p:nvPr/>
        </p:nvCxnSpPr>
        <p:spPr>
          <a:xfrm>
            <a:off x="10004023" y="6048753"/>
            <a:ext cx="0" cy="106429"/>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6B2E5860-40D7-F1E5-17DC-BDFF979A34D0}"/>
              </a:ext>
            </a:extLst>
          </p:cNvPr>
          <p:cNvCxnSpPr>
            <a:cxnSpLocks/>
          </p:cNvCxnSpPr>
          <p:nvPr/>
        </p:nvCxnSpPr>
        <p:spPr>
          <a:xfrm flipV="1">
            <a:off x="9996519" y="5509504"/>
            <a:ext cx="0" cy="1963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F846047A-26FD-3924-3F7F-F06F6D2BB2AB}"/>
              </a:ext>
            </a:extLst>
          </p:cNvPr>
          <p:cNvCxnSpPr>
            <a:cxnSpLocks/>
          </p:cNvCxnSpPr>
          <p:nvPr/>
        </p:nvCxnSpPr>
        <p:spPr>
          <a:xfrm>
            <a:off x="6898503" y="6160648"/>
            <a:ext cx="0" cy="181356"/>
          </a:xfrm>
          <a:prstGeom prst="line">
            <a:avLst/>
          </a:prstGeom>
        </p:spPr>
        <p:style>
          <a:lnRef idx="1">
            <a:schemeClr val="dk1"/>
          </a:lnRef>
          <a:fillRef idx="0">
            <a:schemeClr val="dk1"/>
          </a:fillRef>
          <a:effectRef idx="0">
            <a:schemeClr val="dk1"/>
          </a:effectRef>
          <a:fontRef idx="minor">
            <a:schemeClr val="tx1"/>
          </a:fontRef>
        </p:style>
      </p:cxnSp>
      <p:sp>
        <p:nvSpPr>
          <p:cNvPr id="57" name="Rectangle 56">
            <a:extLst>
              <a:ext uri="{FF2B5EF4-FFF2-40B4-BE49-F238E27FC236}">
                <a16:creationId xmlns:a16="http://schemas.microsoft.com/office/drawing/2014/main" id="{8BC2DDAB-9434-42E7-9304-9DF23A9AC008}"/>
              </a:ext>
            </a:extLst>
          </p:cNvPr>
          <p:cNvSpPr/>
          <p:nvPr/>
        </p:nvSpPr>
        <p:spPr>
          <a:xfrm>
            <a:off x="6336276" y="6335713"/>
            <a:ext cx="1184663" cy="28829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Gasoline</a:t>
            </a:r>
          </a:p>
        </p:txBody>
      </p:sp>
      <p:cxnSp>
        <p:nvCxnSpPr>
          <p:cNvPr id="58" name="Straight Connector 57">
            <a:extLst>
              <a:ext uri="{FF2B5EF4-FFF2-40B4-BE49-F238E27FC236}">
                <a16:creationId xmlns:a16="http://schemas.microsoft.com/office/drawing/2014/main" id="{38E63BDB-CAB3-2F56-5ABF-5B1C21DCBB3C}"/>
              </a:ext>
            </a:extLst>
          </p:cNvPr>
          <p:cNvCxnSpPr>
            <a:cxnSpLocks/>
          </p:cNvCxnSpPr>
          <p:nvPr/>
        </p:nvCxnSpPr>
        <p:spPr>
          <a:xfrm>
            <a:off x="8496554" y="6155182"/>
            <a:ext cx="2930386" cy="0"/>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CB1035EC-D496-39C6-19D9-04CE53CB18F3}"/>
              </a:ext>
            </a:extLst>
          </p:cNvPr>
          <p:cNvCxnSpPr>
            <a:cxnSpLocks/>
          </p:cNvCxnSpPr>
          <p:nvPr/>
        </p:nvCxnSpPr>
        <p:spPr>
          <a:xfrm>
            <a:off x="8498703" y="6149218"/>
            <a:ext cx="0" cy="181356"/>
          </a:xfrm>
          <a:prstGeom prst="line">
            <a:avLst/>
          </a:prstGeom>
        </p:spPr>
        <p:style>
          <a:lnRef idx="1">
            <a:schemeClr val="dk1"/>
          </a:lnRef>
          <a:fillRef idx="0">
            <a:schemeClr val="dk1"/>
          </a:fillRef>
          <a:effectRef idx="0">
            <a:schemeClr val="dk1"/>
          </a:effectRef>
          <a:fontRef idx="minor">
            <a:schemeClr val="tx1"/>
          </a:fontRef>
        </p:style>
      </p:cxnSp>
      <p:sp>
        <p:nvSpPr>
          <p:cNvPr id="60" name="Rectangle 59">
            <a:extLst>
              <a:ext uri="{FF2B5EF4-FFF2-40B4-BE49-F238E27FC236}">
                <a16:creationId xmlns:a16="http://schemas.microsoft.com/office/drawing/2014/main" id="{E0BE4AE1-656D-01A1-C59F-4A849BC0C236}"/>
              </a:ext>
            </a:extLst>
          </p:cNvPr>
          <p:cNvSpPr/>
          <p:nvPr/>
        </p:nvSpPr>
        <p:spPr>
          <a:xfrm>
            <a:off x="7765026" y="6311310"/>
            <a:ext cx="1465972" cy="312697"/>
          </a:xfrm>
          <a:prstGeom prst="rect">
            <a:avLst/>
          </a:prstGeom>
          <a:solidFill>
            <a:schemeClr val="accent3">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Biodiesel</a:t>
            </a:r>
          </a:p>
        </p:txBody>
      </p:sp>
      <p:cxnSp>
        <p:nvCxnSpPr>
          <p:cNvPr id="61" name="Straight Connector 60">
            <a:extLst>
              <a:ext uri="{FF2B5EF4-FFF2-40B4-BE49-F238E27FC236}">
                <a16:creationId xmlns:a16="http://schemas.microsoft.com/office/drawing/2014/main" id="{50A66D2C-D499-DFAB-29D9-DC10444F2EE7}"/>
              </a:ext>
            </a:extLst>
          </p:cNvPr>
          <p:cNvCxnSpPr>
            <a:cxnSpLocks/>
          </p:cNvCxnSpPr>
          <p:nvPr/>
        </p:nvCxnSpPr>
        <p:spPr>
          <a:xfrm>
            <a:off x="11417163" y="6141598"/>
            <a:ext cx="0" cy="181356"/>
          </a:xfrm>
          <a:prstGeom prst="line">
            <a:avLst/>
          </a:prstGeom>
        </p:spPr>
        <p:style>
          <a:lnRef idx="1">
            <a:schemeClr val="dk1"/>
          </a:lnRef>
          <a:fillRef idx="0">
            <a:schemeClr val="dk1"/>
          </a:fillRef>
          <a:effectRef idx="0">
            <a:schemeClr val="dk1"/>
          </a:effectRef>
          <a:fontRef idx="minor">
            <a:schemeClr val="tx1"/>
          </a:fontRef>
        </p:style>
      </p:cxnSp>
      <p:sp>
        <p:nvSpPr>
          <p:cNvPr id="62" name="Rectangle 61">
            <a:extLst>
              <a:ext uri="{FF2B5EF4-FFF2-40B4-BE49-F238E27FC236}">
                <a16:creationId xmlns:a16="http://schemas.microsoft.com/office/drawing/2014/main" id="{018308A0-530A-B7ED-D056-CB531A189B18}"/>
              </a:ext>
            </a:extLst>
          </p:cNvPr>
          <p:cNvSpPr/>
          <p:nvPr/>
        </p:nvSpPr>
        <p:spPr>
          <a:xfrm>
            <a:off x="10706346" y="6322954"/>
            <a:ext cx="1337064" cy="304863"/>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latin typeface="Arial Black" panose="020B0A04020102020204" pitchFamily="34" charset="0"/>
              </a:rPr>
              <a:t>Diesel</a:t>
            </a:r>
          </a:p>
        </p:txBody>
      </p:sp>
    </p:spTree>
    <p:extLst>
      <p:ext uri="{BB962C8B-B14F-4D97-AF65-F5344CB8AC3E}">
        <p14:creationId xmlns:p14="http://schemas.microsoft.com/office/powerpoint/2010/main" val="1875558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F975-A049-61FF-AF3C-5403B598C8A9}"/>
              </a:ext>
            </a:extLst>
          </p:cNvPr>
          <p:cNvSpPr>
            <a:spLocks noGrp="1"/>
          </p:cNvSpPr>
          <p:nvPr>
            <p:ph type="title"/>
          </p:nvPr>
        </p:nvSpPr>
        <p:spPr>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Nested CDE Structure for Household Demand for Private Goods</a:t>
            </a:r>
            <a:endParaRPr lang="en-US" dirty="0"/>
          </a:p>
        </p:txBody>
      </p:sp>
      <p:sp>
        <p:nvSpPr>
          <p:cNvPr id="3" name="Slide Number Placeholder 2">
            <a:extLst>
              <a:ext uri="{FF2B5EF4-FFF2-40B4-BE49-F238E27FC236}">
                <a16:creationId xmlns:a16="http://schemas.microsoft.com/office/drawing/2014/main" id="{729BE267-50AA-65C9-8424-E1DC4700CE52}"/>
              </a:ext>
            </a:extLst>
          </p:cNvPr>
          <p:cNvSpPr>
            <a:spLocks noGrp="1"/>
          </p:cNvSpPr>
          <p:nvPr>
            <p:ph type="sldNum" sz="quarter" idx="12"/>
          </p:nvPr>
        </p:nvSpPr>
        <p:spPr/>
        <p:txBody>
          <a:bodyPr>
            <a:normAutofit fontScale="85000" lnSpcReduction="20000"/>
          </a:bodyPr>
          <a:lstStyle/>
          <a:p>
            <a:fld id="{B6F15528-21DE-4FAA-801E-634DDDAF4B2B}" type="slidenum">
              <a:rPr lang="en-US" smtClean="0"/>
              <a:t>32</a:t>
            </a:fld>
            <a:endParaRPr lang="en-US"/>
          </a:p>
        </p:txBody>
      </p:sp>
      <p:sp>
        <p:nvSpPr>
          <p:cNvPr id="4" name="Content Placeholder 3">
            <a:extLst>
              <a:ext uri="{FF2B5EF4-FFF2-40B4-BE49-F238E27FC236}">
                <a16:creationId xmlns:a16="http://schemas.microsoft.com/office/drawing/2014/main" id="{2303070D-766B-5E0D-2AE8-1DE94ED68556}"/>
              </a:ext>
            </a:extLst>
          </p:cNvPr>
          <p:cNvSpPr>
            <a:spLocks noGrp="1"/>
          </p:cNvSpPr>
          <p:nvPr>
            <p:ph sz="quarter" idx="1"/>
          </p:nvPr>
        </p:nvSpPr>
        <p:spPr>
          <a:xfrm>
            <a:off x="308610" y="1577340"/>
            <a:ext cx="11379454" cy="5257800"/>
          </a:xfrm>
          <a:ln>
            <a:solidFill>
              <a:srgbClr val="00B0F0"/>
            </a:solidFill>
          </a:ln>
        </p:spPr>
        <p:txBody>
          <a:bodyPr>
            <a:normAutofit/>
          </a:bodyPr>
          <a:lstStyle/>
          <a:p>
            <a:pPr algn="just"/>
            <a:r>
              <a:rPr lang="en-US" sz="2400" b="1" dirty="0"/>
              <a:t>Nested CDE Structure for Household Demand</a:t>
            </a:r>
          </a:p>
        </p:txBody>
      </p:sp>
      <p:grpSp>
        <p:nvGrpSpPr>
          <p:cNvPr id="32" name="Group 31">
            <a:extLst>
              <a:ext uri="{FF2B5EF4-FFF2-40B4-BE49-F238E27FC236}">
                <a16:creationId xmlns:a16="http://schemas.microsoft.com/office/drawing/2014/main" id="{03D4FC5C-0AB9-1669-738A-EBADEB8A6769}"/>
              </a:ext>
            </a:extLst>
          </p:cNvPr>
          <p:cNvGrpSpPr/>
          <p:nvPr/>
        </p:nvGrpSpPr>
        <p:grpSpPr>
          <a:xfrm>
            <a:off x="684276" y="2347722"/>
            <a:ext cx="9397805" cy="3573018"/>
            <a:chOff x="684276" y="2347722"/>
            <a:chExt cx="9397805" cy="3573018"/>
          </a:xfrm>
        </p:grpSpPr>
        <p:sp>
          <p:nvSpPr>
            <p:cNvPr id="5" name="Rectangle 4">
              <a:extLst>
                <a:ext uri="{FF2B5EF4-FFF2-40B4-BE49-F238E27FC236}">
                  <a16:creationId xmlns:a16="http://schemas.microsoft.com/office/drawing/2014/main" id="{AAA746F0-6D8E-8301-6877-5C7DDB57B41E}"/>
                </a:ext>
              </a:extLst>
            </p:cNvPr>
            <p:cNvSpPr/>
            <p:nvPr/>
          </p:nvSpPr>
          <p:spPr>
            <a:xfrm>
              <a:off x="4169664" y="2347722"/>
              <a:ext cx="1609344" cy="57073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Household Demand</a:t>
              </a:r>
            </a:p>
          </p:txBody>
        </p:sp>
        <p:sp>
          <p:nvSpPr>
            <p:cNvPr id="6" name="Rectangle 5">
              <a:extLst>
                <a:ext uri="{FF2B5EF4-FFF2-40B4-BE49-F238E27FC236}">
                  <a16:creationId xmlns:a16="http://schemas.microsoft.com/office/drawing/2014/main" id="{615CC4AD-87A2-C863-AB34-7ED4ABB1ADA0}"/>
                </a:ext>
              </a:extLst>
            </p:cNvPr>
            <p:cNvSpPr/>
            <p:nvPr/>
          </p:nvSpPr>
          <p:spPr>
            <a:xfrm>
              <a:off x="1245616" y="3808476"/>
              <a:ext cx="2011680"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Transport Bundle</a:t>
              </a:r>
            </a:p>
          </p:txBody>
        </p:sp>
        <p:sp>
          <p:nvSpPr>
            <p:cNvPr id="7" name="Rectangle 6">
              <a:extLst>
                <a:ext uri="{FF2B5EF4-FFF2-40B4-BE49-F238E27FC236}">
                  <a16:creationId xmlns:a16="http://schemas.microsoft.com/office/drawing/2014/main" id="{781D4A4A-DFD4-5E64-11FD-0A652AE8BBEF}"/>
                </a:ext>
              </a:extLst>
            </p:cNvPr>
            <p:cNvSpPr/>
            <p:nvPr/>
          </p:nvSpPr>
          <p:spPr>
            <a:xfrm>
              <a:off x="7145527" y="3808476"/>
              <a:ext cx="2394713"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latin typeface="Arial Black" panose="020B0A04020102020204" pitchFamily="34" charset="0"/>
              </a:endParaRPr>
            </a:p>
            <a:p>
              <a:pPr algn="ctr"/>
              <a:r>
                <a:rPr lang="en-US" b="1" dirty="0">
                  <a:latin typeface="Arial Black" panose="020B0A04020102020204" pitchFamily="34" charset="0"/>
                </a:rPr>
                <a:t>Other Goods</a:t>
              </a:r>
            </a:p>
            <a:p>
              <a:pPr algn="ctr"/>
              <a:endParaRPr lang="en-US" b="1" dirty="0">
                <a:latin typeface="Arial Black" panose="020B0A04020102020204" pitchFamily="34" charset="0"/>
              </a:endParaRPr>
            </a:p>
          </p:txBody>
        </p:sp>
        <p:sp>
          <p:nvSpPr>
            <p:cNvPr id="8" name="Diamond 7">
              <a:extLst>
                <a:ext uri="{FF2B5EF4-FFF2-40B4-BE49-F238E27FC236}">
                  <a16:creationId xmlns:a16="http://schemas.microsoft.com/office/drawing/2014/main" id="{F420868C-3A7B-D28D-0ACF-6BF7BF7FCC7C}"/>
                </a:ext>
              </a:extLst>
            </p:cNvPr>
            <p:cNvSpPr/>
            <p:nvPr/>
          </p:nvSpPr>
          <p:spPr>
            <a:xfrm>
              <a:off x="1364996" y="4566253"/>
              <a:ext cx="1793741" cy="41511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CRESH</a:t>
              </a:r>
            </a:p>
          </p:txBody>
        </p:sp>
        <p:cxnSp>
          <p:nvCxnSpPr>
            <p:cNvPr id="9" name="Straight Arrow Connector 8">
              <a:extLst>
                <a:ext uri="{FF2B5EF4-FFF2-40B4-BE49-F238E27FC236}">
                  <a16:creationId xmlns:a16="http://schemas.microsoft.com/office/drawing/2014/main" id="{933454AB-9910-CFE2-6693-103C163D26F5}"/>
                </a:ext>
              </a:extLst>
            </p:cNvPr>
            <p:cNvCxnSpPr>
              <a:cxnSpLocks/>
            </p:cNvCxnSpPr>
            <p:nvPr/>
          </p:nvCxnSpPr>
          <p:spPr>
            <a:xfrm flipV="1">
              <a:off x="4957424" y="2906268"/>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712D698-545F-21CE-C60C-AF8DB48CFCED}"/>
                </a:ext>
              </a:extLst>
            </p:cNvPr>
            <p:cNvCxnSpPr>
              <a:cxnSpLocks/>
            </p:cNvCxnSpPr>
            <p:nvPr/>
          </p:nvCxnSpPr>
          <p:spPr>
            <a:xfrm>
              <a:off x="2267712" y="3627120"/>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B58A536-979B-F5F1-D503-484D68E2B945}"/>
                </a:ext>
              </a:extLst>
            </p:cNvPr>
            <p:cNvCxnSpPr>
              <a:cxnSpLocks/>
            </p:cNvCxnSpPr>
            <p:nvPr/>
          </p:nvCxnSpPr>
          <p:spPr>
            <a:xfrm>
              <a:off x="8345424" y="3633216"/>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3D19823D-9637-D25F-5C4B-48087C68E163}"/>
                </a:ext>
              </a:extLst>
            </p:cNvPr>
            <p:cNvCxnSpPr>
              <a:cxnSpLocks/>
            </p:cNvCxnSpPr>
            <p:nvPr/>
          </p:nvCxnSpPr>
          <p:spPr>
            <a:xfrm flipV="1">
              <a:off x="4957077" y="3369564"/>
              <a:ext cx="0" cy="257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92ADD9-3CA2-A2CA-BDAB-9D2F564731C4}"/>
                </a:ext>
              </a:extLst>
            </p:cNvPr>
            <p:cNvCxnSpPr>
              <a:cxnSpLocks/>
            </p:cNvCxnSpPr>
            <p:nvPr/>
          </p:nvCxnSpPr>
          <p:spPr>
            <a:xfrm>
              <a:off x="2272792" y="3627120"/>
              <a:ext cx="6071616" cy="0"/>
            </a:xfrm>
            <a:prstGeom prst="line">
              <a:avLst/>
            </a:prstGeom>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4CDFE0EE-2BE1-4747-AE7D-5F34A881A502}"/>
                </a:ext>
              </a:extLst>
            </p:cNvPr>
            <p:cNvSpPr/>
            <p:nvPr/>
          </p:nvSpPr>
          <p:spPr>
            <a:xfrm>
              <a:off x="3935476" y="3812286"/>
              <a:ext cx="2011680" cy="603504"/>
            </a:xfrm>
            <a:prstGeom prst="rect">
              <a:avLst/>
            </a:prstGeom>
            <a:solidFill>
              <a:schemeClr val="accent2">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a:latin typeface="Arial Black" panose="020B0A04020102020204" pitchFamily="34" charset="0"/>
                </a:rPr>
                <a:t>Energy Composite</a:t>
              </a:r>
              <a:endParaRPr lang="en-US" b="1" dirty="0">
                <a:latin typeface="Arial Black" panose="020B0A04020102020204" pitchFamily="34" charset="0"/>
              </a:endParaRPr>
            </a:p>
          </p:txBody>
        </p:sp>
        <p:cxnSp>
          <p:nvCxnSpPr>
            <p:cNvPr id="15" name="Straight Connector 14">
              <a:extLst>
                <a:ext uri="{FF2B5EF4-FFF2-40B4-BE49-F238E27FC236}">
                  <a16:creationId xmlns:a16="http://schemas.microsoft.com/office/drawing/2014/main" id="{7070E24C-096A-69BE-464E-9220622B5A7C}"/>
                </a:ext>
              </a:extLst>
            </p:cNvPr>
            <p:cNvCxnSpPr>
              <a:cxnSpLocks/>
            </p:cNvCxnSpPr>
            <p:nvPr/>
          </p:nvCxnSpPr>
          <p:spPr>
            <a:xfrm>
              <a:off x="4957572" y="3630930"/>
              <a:ext cx="0" cy="181356"/>
            </a:xfrm>
            <a:prstGeom prst="line">
              <a:avLst/>
            </a:prstGeom>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D35F59C5-2650-587C-DFA7-1E2DB0A1423B}"/>
                </a:ext>
              </a:extLst>
            </p:cNvPr>
            <p:cNvSpPr/>
            <p:nvPr/>
          </p:nvSpPr>
          <p:spPr>
            <a:xfrm>
              <a:off x="684276" y="531723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Mode 1</a:t>
              </a:r>
            </a:p>
          </p:txBody>
        </p:sp>
        <p:sp>
          <p:nvSpPr>
            <p:cNvPr id="17" name="Rectangle 16">
              <a:extLst>
                <a:ext uri="{FF2B5EF4-FFF2-40B4-BE49-F238E27FC236}">
                  <a16:creationId xmlns:a16="http://schemas.microsoft.com/office/drawing/2014/main" id="{1D119C33-6576-8052-FCE5-A9FFCBD1FA8E}"/>
                </a:ext>
              </a:extLst>
            </p:cNvPr>
            <p:cNvSpPr/>
            <p:nvPr/>
          </p:nvSpPr>
          <p:spPr>
            <a:xfrm>
              <a:off x="2664460" y="531723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Mode 4</a:t>
              </a:r>
            </a:p>
          </p:txBody>
        </p:sp>
        <p:sp>
          <p:nvSpPr>
            <p:cNvPr id="18" name="Diamond 17">
              <a:extLst>
                <a:ext uri="{FF2B5EF4-FFF2-40B4-BE49-F238E27FC236}">
                  <a16:creationId xmlns:a16="http://schemas.microsoft.com/office/drawing/2014/main" id="{049C7DBA-E090-0C4F-3FEC-D652209A4069}"/>
                </a:ext>
              </a:extLst>
            </p:cNvPr>
            <p:cNvSpPr/>
            <p:nvPr/>
          </p:nvSpPr>
          <p:spPr>
            <a:xfrm>
              <a:off x="4472686" y="3015233"/>
              <a:ext cx="990138" cy="50596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CDE</a:t>
              </a:r>
            </a:p>
          </p:txBody>
        </p:sp>
        <p:cxnSp>
          <p:nvCxnSpPr>
            <p:cNvPr id="19" name="Straight Connector 18">
              <a:extLst>
                <a:ext uri="{FF2B5EF4-FFF2-40B4-BE49-F238E27FC236}">
                  <a16:creationId xmlns:a16="http://schemas.microsoft.com/office/drawing/2014/main" id="{2BCD3D37-7B38-608F-7C24-DD6620A86581}"/>
                </a:ext>
              </a:extLst>
            </p:cNvPr>
            <p:cNvCxnSpPr>
              <a:cxnSpLocks/>
            </p:cNvCxnSpPr>
            <p:nvPr/>
          </p:nvCxnSpPr>
          <p:spPr>
            <a:xfrm>
              <a:off x="1314196" y="5140452"/>
              <a:ext cx="201168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009946C7-086A-EAFA-F322-8AF2B522F39A}"/>
                </a:ext>
              </a:extLst>
            </p:cNvPr>
            <p:cNvCxnSpPr>
              <a:cxnSpLocks/>
            </p:cNvCxnSpPr>
            <p:nvPr/>
          </p:nvCxnSpPr>
          <p:spPr>
            <a:xfrm flipV="1">
              <a:off x="2238552" y="4405691"/>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F2EDAC-A333-CBB3-0E80-3FDB58ACDEF0}"/>
                </a:ext>
              </a:extLst>
            </p:cNvPr>
            <p:cNvCxnSpPr>
              <a:cxnSpLocks/>
            </p:cNvCxnSpPr>
            <p:nvPr/>
          </p:nvCxnSpPr>
          <p:spPr>
            <a:xfrm>
              <a:off x="1318648" y="514620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7F22D48-2142-6528-356D-7078B9892023}"/>
                </a:ext>
              </a:extLst>
            </p:cNvPr>
            <p:cNvCxnSpPr>
              <a:cxnSpLocks/>
            </p:cNvCxnSpPr>
            <p:nvPr/>
          </p:nvCxnSpPr>
          <p:spPr>
            <a:xfrm>
              <a:off x="3324437" y="515603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AEF9DFA-3FA5-BB23-EBE0-AEE29DA59874}"/>
                </a:ext>
              </a:extLst>
            </p:cNvPr>
            <p:cNvCxnSpPr>
              <a:cxnSpLocks/>
            </p:cNvCxnSpPr>
            <p:nvPr/>
          </p:nvCxnSpPr>
          <p:spPr>
            <a:xfrm>
              <a:off x="2242892" y="5009616"/>
              <a:ext cx="0" cy="155823"/>
            </a:xfrm>
            <a:prstGeom prst="line">
              <a:avLst/>
            </a:prstGeom>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id="{CCDF66DA-377F-6F0A-E65B-40F6F5E78770}"/>
                </a:ext>
              </a:extLst>
            </p:cNvPr>
            <p:cNvSpPr/>
            <p:nvPr/>
          </p:nvSpPr>
          <p:spPr>
            <a:xfrm>
              <a:off x="6779065" y="531723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Goods 1</a:t>
              </a:r>
            </a:p>
          </p:txBody>
        </p:sp>
        <p:sp>
          <p:nvSpPr>
            <p:cNvPr id="25" name="Rectangle 24">
              <a:extLst>
                <a:ext uri="{FF2B5EF4-FFF2-40B4-BE49-F238E27FC236}">
                  <a16:creationId xmlns:a16="http://schemas.microsoft.com/office/drawing/2014/main" id="{508F4B39-716E-B456-A9AC-C3487AC07328}"/>
                </a:ext>
              </a:extLst>
            </p:cNvPr>
            <p:cNvSpPr/>
            <p:nvPr/>
          </p:nvSpPr>
          <p:spPr>
            <a:xfrm>
              <a:off x="8759249" y="531723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Goods N</a:t>
              </a:r>
            </a:p>
          </p:txBody>
        </p:sp>
        <p:sp>
          <p:nvSpPr>
            <p:cNvPr id="26" name="Diamond 25">
              <a:extLst>
                <a:ext uri="{FF2B5EF4-FFF2-40B4-BE49-F238E27FC236}">
                  <a16:creationId xmlns:a16="http://schemas.microsoft.com/office/drawing/2014/main" id="{01397439-2BCE-1E9F-2077-84D89E455FE4}"/>
                </a:ext>
              </a:extLst>
            </p:cNvPr>
            <p:cNvSpPr/>
            <p:nvPr/>
          </p:nvSpPr>
          <p:spPr>
            <a:xfrm>
              <a:off x="7848636" y="4528344"/>
              <a:ext cx="990138" cy="50596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cxnSp>
          <p:nvCxnSpPr>
            <p:cNvPr id="27" name="Straight Connector 26">
              <a:extLst>
                <a:ext uri="{FF2B5EF4-FFF2-40B4-BE49-F238E27FC236}">
                  <a16:creationId xmlns:a16="http://schemas.microsoft.com/office/drawing/2014/main" id="{02945FF5-B5CA-5F31-BCD8-1D8A8825BFE5}"/>
                </a:ext>
              </a:extLst>
            </p:cNvPr>
            <p:cNvCxnSpPr>
              <a:cxnSpLocks/>
            </p:cNvCxnSpPr>
            <p:nvPr/>
          </p:nvCxnSpPr>
          <p:spPr>
            <a:xfrm>
              <a:off x="7408985" y="5140452"/>
              <a:ext cx="201168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51F52887-B62E-C9FA-8EFC-80A2BCDFE99A}"/>
                </a:ext>
              </a:extLst>
            </p:cNvPr>
            <p:cNvCxnSpPr>
              <a:cxnSpLocks/>
            </p:cNvCxnSpPr>
            <p:nvPr/>
          </p:nvCxnSpPr>
          <p:spPr>
            <a:xfrm flipV="1">
              <a:off x="8333341" y="4405691"/>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A2EA745-404D-283F-868E-6C788D0A58E2}"/>
                </a:ext>
              </a:extLst>
            </p:cNvPr>
            <p:cNvCxnSpPr>
              <a:cxnSpLocks/>
            </p:cNvCxnSpPr>
            <p:nvPr/>
          </p:nvCxnSpPr>
          <p:spPr>
            <a:xfrm>
              <a:off x="7413437" y="514620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16854E62-C545-B9EE-27D0-11846C0E8865}"/>
                </a:ext>
              </a:extLst>
            </p:cNvPr>
            <p:cNvCxnSpPr>
              <a:cxnSpLocks/>
            </p:cNvCxnSpPr>
            <p:nvPr/>
          </p:nvCxnSpPr>
          <p:spPr>
            <a:xfrm>
              <a:off x="9419226" y="515603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9F47382-41A3-B309-3F99-177E0930E17B}"/>
                </a:ext>
              </a:extLst>
            </p:cNvPr>
            <p:cNvCxnSpPr>
              <a:cxnSpLocks/>
            </p:cNvCxnSpPr>
            <p:nvPr/>
          </p:nvCxnSpPr>
          <p:spPr>
            <a:xfrm>
              <a:off x="8337681" y="5034313"/>
              <a:ext cx="0" cy="106429"/>
            </a:xfrm>
            <a:prstGeom prst="line">
              <a:avLst/>
            </a:prstGeom>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85FDA23D-C7E0-6E4B-7250-5E05348ACC75}"/>
              </a:ext>
            </a:extLst>
          </p:cNvPr>
          <p:cNvSpPr txBox="1"/>
          <p:nvPr/>
        </p:nvSpPr>
        <p:spPr>
          <a:xfrm>
            <a:off x="8070790" y="5246592"/>
            <a:ext cx="790841" cy="523220"/>
          </a:xfrm>
          <a:prstGeom prst="rect">
            <a:avLst/>
          </a:prstGeom>
          <a:noFill/>
        </p:spPr>
        <p:txBody>
          <a:bodyPr wrap="square" rtlCol="0">
            <a:spAutoFit/>
          </a:bodyPr>
          <a:lstStyle/>
          <a:p>
            <a:r>
              <a:rPr lang="en-US" sz="2800" b="1" dirty="0"/>
              <a:t>. . .</a:t>
            </a:r>
          </a:p>
        </p:txBody>
      </p:sp>
      <p:sp>
        <p:nvSpPr>
          <p:cNvPr id="34" name="TextBox 33">
            <a:extLst>
              <a:ext uri="{FF2B5EF4-FFF2-40B4-BE49-F238E27FC236}">
                <a16:creationId xmlns:a16="http://schemas.microsoft.com/office/drawing/2014/main" id="{37D18668-830F-E9CE-EB72-BD7FC7A50E9D}"/>
              </a:ext>
            </a:extLst>
          </p:cNvPr>
          <p:cNvSpPr txBox="1"/>
          <p:nvPr/>
        </p:nvSpPr>
        <p:spPr>
          <a:xfrm>
            <a:off x="1986084" y="5288846"/>
            <a:ext cx="790841" cy="523220"/>
          </a:xfrm>
          <a:prstGeom prst="rect">
            <a:avLst/>
          </a:prstGeom>
          <a:noFill/>
        </p:spPr>
        <p:txBody>
          <a:bodyPr wrap="square" rtlCol="0">
            <a:spAutoFit/>
          </a:bodyPr>
          <a:lstStyle/>
          <a:p>
            <a:r>
              <a:rPr lang="en-US" sz="2800" b="1" dirty="0"/>
              <a:t>. . .</a:t>
            </a:r>
          </a:p>
        </p:txBody>
      </p:sp>
    </p:spTree>
    <p:extLst>
      <p:ext uri="{BB962C8B-B14F-4D97-AF65-F5344CB8AC3E}">
        <p14:creationId xmlns:p14="http://schemas.microsoft.com/office/powerpoint/2010/main" val="2892126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F975-A049-61FF-AF3C-5403B598C8A9}"/>
              </a:ext>
            </a:extLst>
          </p:cNvPr>
          <p:cNvSpPr>
            <a:spLocks noGrp="1"/>
          </p:cNvSpPr>
          <p:nvPr>
            <p:ph type="title"/>
          </p:nvPr>
        </p:nvSpPr>
        <p:spPr>
          <a:ln>
            <a:solidFill>
              <a:srgbClr val="00B0F0"/>
            </a:solidFill>
          </a:ln>
        </p:spPr>
        <p:txBody>
          <a:bodyPr>
            <a:normAutofit fontScale="90000"/>
          </a:bodyPr>
          <a:lstStyle/>
          <a:p>
            <a:r>
              <a:rPr lang="en-US" sz="4000" b="1" dirty="0"/>
              <a:t>Methodology</a:t>
            </a:r>
            <a:br>
              <a:rPr lang="en-US" b="1" dirty="0"/>
            </a:br>
            <a:r>
              <a:rPr lang="en-US" sz="3600" b="1" dirty="0">
                <a:solidFill>
                  <a:schemeClr val="accent6"/>
                </a:solidFill>
              </a:rPr>
              <a:t>Nested Leontief Structure for Government Demand</a:t>
            </a:r>
            <a:endParaRPr lang="en-US" dirty="0"/>
          </a:p>
        </p:txBody>
      </p:sp>
      <p:sp>
        <p:nvSpPr>
          <p:cNvPr id="3" name="Slide Number Placeholder 2">
            <a:extLst>
              <a:ext uri="{FF2B5EF4-FFF2-40B4-BE49-F238E27FC236}">
                <a16:creationId xmlns:a16="http://schemas.microsoft.com/office/drawing/2014/main" id="{729BE267-50AA-65C9-8424-E1DC4700CE52}"/>
              </a:ext>
            </a:extLst>
          </p:cNvPr>
          <p:cNvSpPr>
            <a:spLocks noGrp="1"/>
          </p:cNvSpPr>
          <p:nvPr>
            <p:ph type="sldNum" sz="quarter" idx="12"/>
          </p:nvPr>
        </p:nvSpPr>
        <p:spPr/>
        <p:txBody>
          <a:bodyPr>
            <a:normAutofit fontScale="85000" lnSpcReduction="20000"/>
          </a:bodyPr>
          <a:lstStyle/>
          <a:p>
            <a:fld id="{B6F15528-21DE-4FAA-801E-634DDDAF4B2B}" type="slidenum">
              <a:rPr lang="en-US" smtClean="0"/>
              <a:t>33</a:t>
            </a:fld>
            <a:endParaRPr lang="en-US"/>
          </a:p>
        </p:txBody>
      </p:sp>
      <p:sp>
        <p:nvSpPr>
          <p:cNvPr id="4" name="Content Placeholder 3">
            <a:extLst>
              <a:ext uri="{FF2B5EF4-FFF2-40B4-BE49-F238E27FC236}">
                <a16:creationId xmlns:a16="http://schemas.microsoft.com/office/drawing/2014/main" id="{2303070D-766B-5E0D-2AE8-1DE94ED68556}"/>
              </a:ext>
            </a:extLst>
          </p:cNvPr>
          <p:cNvSpPr>
            <a:spLocks noGrp="1"/>
          </p:cNvSpPr>
          <p:nvPr>
            <p:ph sz="quarter" idx="1"/>
          </p:nvPr>
        </p:nvSpPr>
        <p:spPr>
          <a:xfrm>
            <a:off x="308610" y="1577340"/>
            <a:ext cx="11379454" cy="5257800"/>
          </a:xfrm>
          <a:ln>
            <a:solidFill>
              <a:srgbClr val="00B0F0"/>
            </a:solidFill>
          </a:ln>
        </p:spPr>
        <p:txBody>
          <a:bodyPr>
            <a:normAutofit/>
          </a:bodyPr>
          <a:lstStyle/>
          <a:p>
            <a:pPr marL="0" indent="0" algn="just">
              <a:buNone/>
            </a:pPr>
            <a:r>
              <a:rPr lang="en-US" sz="2400" b="1" dirty="0"/>
              <a:t>Nested Leontief Government Demand</a:t>
            </a:r>
          </a:p>
        </p:txBody>
      </p:sp>
      <p:grpSp>
        <p:nvGrpSpPr>
          <p:cNvPr id="32" name="Group 31">
            <a:extLst>
              <a:ext uri="{FF2B5EF4-FFF2-40B4-BE49-F238E27FC236}">
                <a16:creationId xmlns:a16="http://schemas.microsoft.com/office/drawing/2014/main" id="{5E8DE770-6FA2-005D-9C55-F28C7856DF98}"/>
              </a:ext>
            </a:extLst>
          </p:cNvPr>
          <p:cNvGrpSpPr/>
          <p:nvPr/>
        </p:nvGrpSpPr>
        <p:grpSpPr>
          <a:xfrm>
            <a:off x="684276" y="2267712"/>
            <a:ext cx="9477330" cy="3550158"/>
            <a:chOff x="684276" y="2267712"/>
            <a:chExt cx="9477330" cy="3550158"/>
          </a:xfrm>
        </p:grpSpPr>
        <p:sp>
          <p:nvSpPr>
            <p:cNvPr id="5" name="Rectangle 4">
              <a:extLst>
                <a:ext uri="{FF2B5EF4-FFF2-40B4-BE49-F238E27FC236}">
                  <a16:creationId xmlns:a16="http://schemas.microsoft.com/office/drawing/2014/main" id="{AAA746F0-6D8E-8301-6877-5C7DDB57B41E}"/>
                </a:ext>
              </a:extLst>
            </p:cNvPr>
            <p:cNvSpPr/>
            <p:nvPr/>
          </p:nvSpPr>
          <p:spPr>
            <a:xfrm>
              <a:off x="4078224" y="2267712"/>
              <a:ext cx="1777492" cy="57073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Government Demand</a:t>
              </a:r>
            </a:p>
          </p:txBody>
        </p:sp>
        <p:sp>
          <p:nvSpPr>
            <p:cNvPr id="6" name="Rectangle 5">
              <a:extLst>
                <a:ext uri="{FF2B5EF4-FFF2-40B4-BE49-F238E27FC236}">
                  <a16:creationId xmlns:a16="http://schemas.microsoft.com/office/drawing/2014/main" id="{615CC4AD-87A2-C863-AB34-7ED4ABB1ADA0}"/>
                </a:ext>
              </a:extLst>
            </p:cNvPr>
            <p:cNvSpPr/>
            <p:nvPr/>
          </p:nvSpPr>
          <p:spPr>
            <a:xfrm>
              <a:off x="1245616" y="3705606"/>
              <a:ext cx="2011680"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Transport Bundle</a:t>
              </a:r>
            </a:p>
          </p:txBody>
        </p:sp>
        <p:sp>
          <p:nvSpPr>
            <p:cNvPr id="7" name="Rectangle 6">
              <a:extLst>
                <a:ext uri="{FF2B5EF4-FFF2-40B4-BE49-F238E27FC236}">
                  <a16:creationId xmlns:a16="http://schemas.microsoft.com/office/drawing/2014/main" id="{781D4A4A-DFD4-5E64-11FD-0A652AE8BBEF}"/>
                </a:ext>
              </a:extLst>
            </p:cNvPr>
            <p:cNvSpPr/>
            <p:nvPr/>
          </p:nvSpPr>
          <p:spPr>
            <a:xfrm>
              <a:off x="7145527" y="3705606"/>
              <a:ext cx="2394713"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latin typeface="Arial Black" panose="020B0A04020102020204" pitchFamily="34" charset="0"/>
              </a:endParaRPr>
            </a:p>
            <a:p>
              <a:pPr algn="ctr"/>
              <a:r>
                <a:rPr lang="en-US" b="1" dirty="0">
                  <a:latin typeface="Arial Black" panose="020B0A04020102020204" pitchFamily="34" charset="0"/>
                </a:rPr>
                <a:t>Other Goods</a:t>
              </a:r>
            </a:p>
            <a:p>
              <a:pPr algn="ctr"/>
              <a:endParaRPr lang="en-US" b="1" dirty="0">
                <a:latin typeface="Arial Black" panose="020B0A04020102020204" pitchFamily="34" charset="0"/>
              </a:endParaRPr>
            </a:p>
          </p:txBody>
        </p:sp>
        <p:sp>
          <p:nvSpPr>
            <p:cNvPr id="8" name="Diamond 7">
              <a:extLst>
                <a:ext uri="{FF2B5EF4-FFF2-40B4-BE49-F238E27FC236}">
                  <a16:creationId xmlns:a16="http://schemas.microsoft.com/office/drawing/2014/main" id="{F420868C-3A7B-D28D-0ACF-6BF7BF7FCC7C}"/>
                </a:ext>
              </a:extLst>
            </p:cNvPr>
            <p:cNvSpPr/>
            <p:nvPr/>
          </p:nvSpPr>
          <p:spPr>
            <a:xfrm>
              <a:off x="1364996" y="4474813"/>
              <a:ext cx="1793741" cy="41511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Black" panose="020B0A04020102020204" pitchFamily="34" charset="0"/>
                </a:rPr>
                <a:t>CRESH</a:t>
              </a:r>
            </a:p>
          </p:txBody>
        </p:sp>
        <p:cxnSp>
          <p:nvCxnSpPr>
            <p:cNvPr id="9" name="Straight Arrow Connector 8">
              <a:extLst>
                <a:ext uri="{FF2B5EF4-FFF2-40B4-BE49-F238E27FC236}">
                  <a16:creationId xmlns:a16="http://schemas.microsoft.com/office/drawing/2014/main" id="{933454AB-9910-CFE2-6693-103C163D26F5}"/>
                </a:ext>
              </a:extLst>
            </p:cNvPr>
            <p:cNvCxnSpPr>
              <a:cxnSpLocks/>
            </p:cNvCxnSpPr>
            <p:nvPr/>
          </p:nvCxnSpPr>
          <p:spPr>
            <a:xfrm flipV="1">
              <a:off x="4957424" y="2803398"/>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712D698-545F-21CE-C60C-AF8DB48CFCED}"/>
                </a:ext>
              </a:extLst>
            </p:cNvPr>
            <p:cNvCxnSpPr>
              <a:cxnSpLocks/>
            </p:cNvCxnSpPr>
            <p:nvPr/>
          </p:nvCxnSpPr>
          <p:spPr>
            <a:xfrm>
              <a:off x="2267712" y="3524250"/>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B58A536-979B-F5F1-D503-484D68E2B945}"/>
                </a:ext>
              </a:extLst>
            </p:cNvPr>
            <p:cNvCxnSpPr>
              <a:cxnSpLocks/>
            </p:cNvCxnSpPr>
            <p:nvPr/>
          </p:nvCxnSpPr>
          <p:spPr>
            <a:xfrm>
              <a:off x="8345424" y="3530346"/>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3D19823D-9637-D25F-5C4B-48087C68E163}"/>
                </a:ext>
              </a:extLst>
            </p:cNvPr>
            <p:cNvCxnSpPr>
              <a:cxnSpLocks/>
            </p:cNvCxnSpPr>
            <p:nvPr/>
          </p:nvCxnSpPr>
          <p:spPr>
            <a:xfrm flipV="1">
              <a:off x="4957077" y="3266694"/>
              <a:ext cx="0" cy="257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92ADD9-3CA2-A2CA-BDAB-9D2F564731C4}"/>
                </a:ext>
              </a:extLst>
            </p:cNvPr>
            <p:cNvCxnSpPr>
              <a:cxnSpLocks/>
            </p:cNvCxnSpPr>
            <p:nvPr/>
          </p:nvCxnSpPr>
          <p:spPr>
            <a:xfrm>
              <a:off x="2272792" y="3524250"/>
              <a:ext cx="6071616" cy="0"/>
            </a:xfrm>
            <a:prstGeom prst="line">
              <a:avLst/>
            </a:prstGeom>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4CDFE0EE-2BE1-4747-AE7D-5F34A881A502}"/>
                </a:ext>
              </a:extLst>
            </p:cNvPr>
            <p:cNvSpPr/>
            <p:nvPr/>
          </p:nvSpPr>
          <p:spPr>
            <a:xfrm>
              <a:off x="3935476" y="3709416"/>
              <a:ext cx="2011680" cy="603504"/>
            </a:xfrm>
            <a:prstGeom prst="rect">
              <a:avLst/>
            </a:prstGeom>
            <a:solidFill>
              <a:schemeClr val="accent2">
                <a:lumMod val="60000"/>
                <a:lumOff val="40000"/>
              </a:schemeClr>
            </a:solid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latin typeface="Arial Black" panose="020B0A04020102020204" pitchFamily="34" charset="0"/>
                </a:rPr>
                <a:t>Energy Composite</a:t>
              </a:r>
            </a:p>
          </p:txBody>
        </p:sp>
        <p:cxnSp>
          <p:nvCxnSpPr>
            <p:cNvPr id="15" name="Straight Connector 14">
              <a:extLst>
                <a:ext uri="{FF2B5EF4-FFF2-40B4-BE49-F238E27FC236}">
                  <a16:creationId xmlns:a16="http://schemas.microsoft.com/office/drawing/2014/main" id="{7070E24C-096A-69BE-464E-9220622B5A7C}"/>
                </a:ext>
              </a:extLst>
            </p:cNvPr>
            <p:cNvCxnSpPr>
              <a:cxnSpLocks/>
            </p:cNvCxnSpPr>
            <p:nvPr/>
          </p:nvCxnSpPr>
          <p:spPr>
            <a:xfrm>
              <a:off x="4957572" y="3528060"/>
              <a:ext cx="0" cy="181356"/>
            </a:xfrm>
            <a:prstGeom prst="line">
              <a:avLst/>
            </a:prstGeom>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D35F59C5-2650-587C-DFA7-1E2DB0A1423B}"/>
                </a:ext>
              </a:extLst>
            </p:cNvPr>
            <p:cNvSpPr/>
            <p:nvPr/>
          </p:nvSpPr>
          <p:spPr>
            <a:xfrm>
              <a:off x="684276" y="521436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Mode 1</a:t>
              </a:r>
            </a:p>
          </p:txBody>
        </p:sp>
        <p:sp>
          <p:nvSpPr>
            <p:cNvPr id="17" name="Rectangle 16">
              <a:extLst>
                <a:ext uri="{FF2B5EF4-FFF2-40B4-BE49-F238E27FC236}">
                  <a16:creationId xmlns:a16="http://schemas.microsoft.com/office/drawing/2014/main" id="{1D119C33-6576-8052-FCE5-A9FFCBD1FA8E}"/>
                </a:ext>
              </a:extLst>
            </p:cNvPr>
            <p:cNvSpPr/>
            <p:nvPr/>
          </p:nvSpPr>
          <p:spPr>
            <a:xfrm>
              <a:off x="2664460" y="521436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Mode 4</a:t>
              </a:r>
            </a:p>
          </p:txBody>
        </p:sp>
        <p:sp>
          <p:nvSpPr>
            <p:cNvPr id="18" name="Diamond 17">
              <a:extLst>
                <a:ext uri="{FF2B5EF4-FFF2-40B4-BE49-F238E27FC236}">
                  <a16:creationId xmlns:a16="http://schemas.microsoft.com/office/drawing/2014/main" id="{049C7DBA-E090-0C4F-3FEC-D652209A4069}"/>
                </a:ext>
              </a:extLst>
            </p:cNvPr>
            <p:cNvSpPr/>
            <p:nvPr/>
          </p:nvSpPr>
          <p:spPr>
            <a:xfrm>
              <a:off x="3977640" y="2958083"/>
              <a:ext cx="1998217" cy="438913"/>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LEONTIEF</a:t>
              </a:r>
            </a:p>
          </p:txBody>
        </p:sp>
        <p:cxnSp>
          <p:nvCxnSpPr>
            <p:cNvPr id="19" name="Straight Connector 18">
              <a:extLst>
                <a:ext uri="{FF2B5EF4-FFF2-40B4-BE49-F238E27FC236}">
                  <a16:creationId xmlns:a16="http://schemas.microsoft.com/office/drawing/2014/main" id="{2BCD3D37-7B38-608F-7C24-DD6620A86581}"/>
                </a:ext>
              </a:extLst>
            </p:cNvPr>
            <p:cNvCxnSpPr>
              <a:cxnSpLocks/>
            </p:cNvCxnSpPr>
            <p:nvPr/>
          </p:nvCxnSpPr>
          <p:spPr>
            <a:xfrm>
              <a:off x="1314196" y="5037582"/>
              <a:ext cx="201168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009946C7-086A-EAFA-F322-8AF2B522F39A}"/>
                </a:ext>
              </a:extLst>
            </p:cNvPr>
            <p:cNvCxnSpPr>
              <a:cxnSpLocks/>
            </p:cNvCxnSpPr>
            <p:nvPr/>
          </p:nvCxnSpPr>
          <p:spPr>
            <a:xfrm flipV="1">
              <a:off x="2238552" y="4302821"/>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F2EDAC-A333-CBB3-0E80-3FDB58ACDEF0}"/>
                </a:ext>
              </a:extLst>
            </p:cNvPr>
            <p:cNvCxnSpPr>
              <a:cxnSpLocks/>
            </p:cNvCxnSpPr>
            <p:nvPr/>
          </p:nvCxnSpPr>
          <p:spPr>
            <a:xfrm>
              <a:off x="1318648" y="504333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7F22D48-2142-6528-356D-7078B9892023}"/>
                </a:ext>
              </a:extLst>
            </p:cNvPr>
            <p:cNvCxnSpPr>
              <a:cxnSpLocks/>
            </p:cNvCxnSpPr>
            <p:nvPr/>
          </p:nvCxnSpPr>
          <p:spPr>
            <a:xfrm>
              <a:off x="3324437" y="505316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AEF9DFA-3FA5-BB23-EBE0-AEE29DA59874}"/>
                </a:ext>
              </a:extLst>
            </p:cNvPr>
            <p:cNvCxnSpPr>
              <a:cxnSpLocks/>
            </p:cNvCxnSpPr>
            <p:nvPr/>
          </p:nvCxnSpPr>
          <p:spPr>
            <a:xfrm>
              <a:off x="2242892" y="4931443"/>
              <a:ext cx="0" cy="106429"/>
            </a:xfrm>
            <a:prstGeom prst="line">
              <a:avLst/>
            </a:prstGeom>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id="{CCDF66DA-377F-6F0A-E65B-40F6F5E78770}"/>
                </a:ext>
              </a:extLst>
            </p:cNvPr>
            <p:cNvSpPr/>
            <p:nvPr/>
          </p:nvSpPr>
          <p:spPr>
            <a:xfrm>
              <a:off x="6779065" y="521436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Goods 1</a:t>
              </a:r>
            </a:p>
          </p:txBody>
        </p:sp>
        <p:sp>
          <p:nvSpPr>
            <p:cNvPr id="25" name="Rectangle 24">
              <a:extLst>
                <a:ext uri="{FF2B5EF4-FFF2-40B4-BE49-F238E27FC236}">
                  <a16:creationId xmlns:a16="http://schemas.microsoft.com/office/drawing/2014/main" id="{508F4B39-716E-B456-A9AC-C3487AC07328}"/>
                </a:ext>
              </a:extLst>
            </p:cNvPr>
            <p:cNvSpPr/>
            <p:nvPr/>
          </p:nvSpPr>
          <p:spPr>
            <a:xfrm>
              <a:off x="8838774" y="5214366"/>
              <a:ext cx="1322832" cy="603504"/>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Goods N</a:t>
              </a:r>
            </a:p>
          </p:txBody>
        </p:sp>
        <p:sp>
          <p:nvSpPr>
            <p:cNvPr id="26" name="Diamond 25">
              <a:extLst>
                <a:ext uri="{FF2B5EF4-FFF2-40B4-BE49-F238E27FC236}">
                  <a16:creationId xmlns:a16="http://schemas.microsoft.com/office/drawing/2014/main" id="{01397439-2BCE-1E9F-2077-84D89E455FE4}"/>
                </a:ext>
              </a:extLst>
            </p:cNvPr>
            <p:cNvSpPr/>
            <p:nvPr/>
          </p:nvSpPr>
          <p:spPr>
            <a:xfrm>
              <a:off x="7848636" y="4425474"/>
              <a:ext cx="990138" cy="50596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latin typeface="Arial Black" panose="020B0A04020102020204" pitchFamily="34" charset="0"/>
                </a:rPr>
                <a:t>CES</a:t>
              </a:r>
            </a:p>
          </p:txBody>
        </p:sp>
        <p:cxnSp>
          <p:nvCxnSpPr>
            <p:cNvPr id="27" name="Straight Connector 26">
              <a:extLst>
                <a:ext uri="{FF2B5EF4-FFF2-40B4-BE49-F238E27FC236}">
                  <a16:creationId xmlns:a16="http://schemas.microsoft.com/office/drawing/2014/main" id="{02945FF5-B5CA-5F31-BCD8-1D8A8825BFE5}"/>
                </a:ext>
              </a:extLst>
            </p:cNvPr>
            <p:cNvCxnSpPr>
              <a:cxnSpLocks/>
            </p:cNvCxnSpPr>
            <p:nvPr/>
          </p:nvCxnSpPr>
          <p:spPr>
            <a:xfrm>
              <a:off x="7408985" y="5037582"/>
              <a:ext cx="201168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51F52887-B62E-C9FA-8EFC-80A2BCDFE99A}"/>
                </a:ext>
              </a:extLst>
            </p:cNvPr>
            <p:cNvCxnSpPr>
              <a:cxnSpLocks/>
            </p:cNvCxnSpPr>
            <p:nvPr/>
          </p:nvCxnSpPr>
          <p:spPr>
            <a:xfrm flipV="1">
              <a:off x="8333341" y="4302821"/>
              <a:ext cx="0" cy="134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A2EA745-404D-283F-868E-6C788D0A58E2}"/>
                </a:ext>
              </a:extLst>
            </p:cNvPr>
            <p:cNvCxnSpPr>
              <a:cxnSpLocks/>
            </p:cNvCxnSpPr>
            <p:nvPr/>
          </p:nvCxnSpPr>
          <p:spPr>
            <a:xfrm>
              <a:off x="7413437" y="5043338"/>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16854E62-C545-B9EE-27D0-11846C0E8865}"/>
                </a:ext>
              </a:extLst>
            </p:cNvPr>
            <p:cNvCxnSpPr>
              <a:cxnSpLocks/>
            </p:cNvCxnSpPr>
            <p:nvPr/>
          </p:nvCxnSpPr>
          <p:spPr>
            <a:xfrm>
              <a:off x="9419226" y="5053169"/>
              <a:ext cx="0" cy="181356"/>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9F47382-41A3-B309-3F99-177E0930E17B}"/>
                </a:ext>
              </a:extLst>
            </p:cNvPr>
            <p:cNvCxnSpPr>
              <a:cxnSpLocks/>
            </p:cNvCxnSpPr>
            <p:nvPr/>
          </p:nvCxnSpPr>
          <p:spPr>
            <a:xfrm>
              <a:off x="8337681" y="4931443"/>
              <a:ext cx="0" cy="106429"/>
            </a:xfrm>
            <a:prstGeom prst="line">
              <a:avLst/>
            </a:prstGeom>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99B195CA-2030-41E5-9114-0512B0E43A0D}"/>
              </a:ext>
            </a:extLst>
          </p:cNvPr>
          <p:cNvSpPr txBox="1"/>
          <p:nvPr/>
        </p:nvSpPr>
        <p:spPr>
          <a:xfrm>
            <a:off x="8127940" y="5189442"/>
            <a:ext cx="790841" cy="523220"/>
          </a:xfrm>
          <a:prstGeom prst="rect">
            <a:avLst/>
          </a:prstGeom>
          <a:noFill/>
        </p:spPr>
        <p:txBody>
          <a:bodyPr wrap="square" rtlCol="0">
            <a:spAutoFit/>
          </a:bodyPr>
          <a:lstStyle/>
          <a:p>
            <a:r>
              <a:rPr lang="en-US" sz="2800" b="1" dirty="0"/>
              <a:t>. . .</a:t>
            </a:r>
          </a:p>
        </p:txBody>
      </p:sp>
      <p:sp>
        <p:nvSpPr>
          <p:cNvPr id="34" name="TextBox 33">
            <a:extLst>
              <a:ext uri="{FF2B5EF4-FFF2-40B4-BE49-F238E27FC236}">
                <a16:creationId xmlns:a16="http://schemas.microsoft.com/office/drawing/2014/main" id="{EA7942F1-6596-D31A-4A11-BE5446F34366}"/>
              </a:ext>
            </a:extLst>
          </p:cNvPr>
          <p:cNvSpPr txBox="1"/>
          <p:nvPr/>
        </p:nvSpPr>
        <p:spPr>
          <a:xfrm>
            <a:off x="1979495" y="5174497"/>
            <a:ext cx="790841" cy="523220"/>
          </a:xfrm>
          <a:prstGeom prst="rect">
            <a:avLst/>
          </a:prstGeom>
          <a:noFill/>
        </p:spPr>
        <p:txBody>
          <a:bodyPr wrap="square" rtlCol="0">
            <a:spAutoFit/>
          </a:bodyPr>
          <a:lstStyle/>
          <a:p>
            <a:r>
              <a:rPr lang="en-US" sz="2800" b="1" dirty="0"/>
              <a:t>. . .</a:t>
            </a:r>
          </a:p>
        </p:txBody>
      </p:sp>
    </p:spTree>
    <p:extLst>
      <p:ext uri="{BB962C8B-B14F-4D97-AF65-F5344CB8AC3E}">
        <p14:creationId xmlns:p14="http://schemas.microsoft.com/office/powerpoint/2010/main" val="24524807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A831-0F56-A5AA-E17C-005F38BFBCE7}"/>
              </a:ext>
            </a:extLst>
          </p:cNvPr>
          <p:cNvSpPr>
            <a:spLocks noGrp="1"/>
          </p:cNvSpPr>
          <p:nvPr>
            <p:ph type="title"/>
          </p:nvPr>
        </p:nvSpPr>
        <p:spPr>
          <a:ln>
            <a:solidFill>
              <a:srgbClr val="00B0F0"/>
            </a:solidFill>
          </a:ln>
        </p:spPr>
        <p:txBody>
          <a:bodyPr>
            <a:normAutofit/>
          </a:bodyPr>
          <a:lstStyle/>
          <a:p>
            <a:r>
              <a:rPr lang="en-US" sz="3600" b="1" dirty="0"/>
              <a:t>Presentation Outline</a:t>
            </a:r>
          </a:p>
        </p:txBody>
      </p:sp>
      <p:sp>
        <p:nvSpPr>
          <p:cNvPr id="3" name="Slide Number Placeholder 2">
            <a:extLst>
              <a:ext uri="{FF2B5EF4-FFF2-40B4-BE49-F238E27FC236}">
                <a16:creationId xmlns:a16="http://schemas.microsoft.com/office/drawing/2014/main" id="{93F9F485-4AD1-521C-0065-044A814DC50A}"/>
              </a:ext>
            </a:extLst>
          </p:cNvPr>
          <p:cNvSpPr>
            <a:spLocks noGrp="1"/>
          </p:cNvSpPr>
          <p:nvPr>
            <p:ph type="sldNum" sz="quarter" idx="12"/>
          </p:nvPr>
        </p:nvSpPr>
        <p:spPr/>
        <p:txBody>
          <a:bodyPr>
            <a:normAutofit fontScale="85000" lnSpcReduction="20000"/>
          </a:bodyPr>
          <a:lstStyle/>
          <a:p>
            <a:fld id="{B6F15528-21DE-4FAA-801E-634DDDAF4B2B}" type="slidenum">
              <a:rPr lang="en-US" smtClean="0"/>
              <a:t>34</a:t>
            </a:fld>
            <a:endParaRPr lang="en-US"/>
          </a:p>
        </p:txBody>
      </p:sp>
      <p:graphicFrame>
        <p:nvGraphicFramePr>
          <p:cNvPr id="4" name="Content Placeholder 3">
            <a:extLst>
              <a:ext uri="{FF2B5EF4-FFF2-40B4-BE49-F238E27FC236}">
                <a16:creationId xmlns:a16="http://schemas.microsoft.com/office/drawing/2014/main" id="{BA865FF5-1836-39EA-823B-ED1EA922777C}"/>
              </a:ext>
            </a:extLst>
          </p:cNvPr>
          <p:cNvGraphicFramePr>
            <a:graphicFrameLocks/>
          </p:cNvGraphicFramePr>
          <p:nvPr>
            <p:extLst>
              <p:ext uri="{D42A27DB-BD31-4B8C-83A1-F6EECF244321}">
                <p14:modId xmlns:p14="http://schemas.microsoft.com/office/powerpoint/2010/main" val="660965970"/>
              </p:ext>
            </p:extLst>
          </p:nvPr>
        </p:nvGraphicFramePr>
        <p:xfrm>
          <a:off x="812799" y="1850676"/>
          <a:ext cx="10761249" cy="4778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2265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4053-0E67-997A-FB3D-46BACD4989AA}"/>
              </a:ext>
            </a:extLst>
          </p:cNvPr>
          <p:cNvSpPr>
            <a:spLocks noGrp="1"/>
          </p:cNvSpPr>
          <p:nvPr>
            <p:ph type="title"/>
          </p:nvPr>
        </p:nvSpPr>
        <p:spPr>
          <a:xfrm>
            <a:off x="816864" y="228600"/>
            <a:ext cx="10976864" cy="990600"/>
          </a:xfrm>
          <a:ln>
            <a:solidFill>
              <a:srgbClr val="00B0F0"/>
            </a:solidFill>
          </a:ln>
        </p:spPr>
        <p:txBody>
          <a:bodyPr>
            <a:normAutofit fontScale="90000"/>
          </a:bodyPr>
          <a:lstStyle/>
          <a:p>
            <a:r>
              <a:rPr lang="en-US" sz="3600" b="1" dirty="0"/>
              <a:t>Simulations</a:t>
            </a:r>
            <a:br>
              <a:rPr lang="en-US" sz="3600" b="1" dirty="0"/>
            </a:br>
            <a:r>
              <a:rPr lang="en-US" sz="3600" b="1" dirty="0">
                <a:solidFill>
                  <a:schemeClr val="accent6"/>
                </a:solidFill>
              </a:rPr>
              <a:t>Baseline Policy Scenarios</a:t>
            </a:r>
          </a:p>
        </p:txBody>
      </p:sp>
      <p:sp>
        <p:nvSpPr>
          <p:cNvPr id="3" name="Slide Number Placeholder 2">
            <a:extLst>
              <a:ext uri="{FF2B5EF4-FFF2-40B4-BE49-F238E27FC236}">
                <a16:creationId xmlns:a16="http://schemas.microsoft.com/office/drawing/2014/main" id="{1762F1A1-9D92-22B5-B2C0-77E6A1D525B3}"/>
              </a:ext>
            </a:extLst>
          </p:cNvPr>
          <p:cNvSpPr>
            <a:spLocks noGrp="1"/>
          </p:cNvSpPr>
          <p:nvPr>
            <p:ph type="sldNum" sz="quarter" idx="12"/>
          </p:nvPr>
        </p:nvSpPr>
        <p:spPr/>
        <p:txBody>
          <a:bodyPr>
            <a:normAutofit fontScale="85000" lnSpcReduction="20000"/>
          </a:bodyPr>
          <a:lstStyle/>
          <a:p>
            <a:fld id="{B6F15528-21DE-4FAA-801E-634DDDAF4B2B}" type="slidenum">
              <a:rPr lang="en-US" smtClean="0"/>
              <a:t>35</a:t>
            </a:fld>
            <a:endParaRPr lang="en-US"/>
          </a:p>
        </p:txBody>
      </p:sp>
      <p:sp>
        <p:nvSpPr>
          <p:cNvPr id="4" name="Content Placeholder 3">
            <a:extLst>
              <a:ext uri="{FF2B5EF4-FFF2-40B4-BE49-F238E27FC236}">
                <a16:creationId xmlns:a16="http://schemas.microsoft.com/office/drawing/2014/main" id="{8B105282-4685-D732-5DD5-773988C0885F}"/>
              </a:ext>
            </a:extLst>
          </p:cNvPr>
          <p:cNvSpPr>
            <a:spLocks noGrp="1"/>
          </p:cNvSpPr>
          <p:nvPr>
            <p:ph sz="quarter" idx="1"/>
          </p:nvPr>
        </p:nvSpPr>
        <p:spPr>
          <a:xfrm>
            <a:off x="820384" y="1571290"/>
            <a:ext cx="10976864" cy="5128146"/>
          </a:xfrm>
          <a:ln>
            <a:solidFill>
              <a:schemeClr val="accent1"/>
            </a:solidFill>
          </a:ln>
        </p:spPr>
        <p:txBody>
          <a:bodyPr>
            <a:normAutofit fontScale="92500" lnSpcReduction="20000"/>
          </a:bodyPr>
          <a:lstStyle/>
          <a:p>
            <a:pPr marL="0" indent="0">
              <a:buNone/>
            </a:pPr>
            <a:r>
              <a:rPr lang="en-US" b="1" dirty="0">
                <a:solidFill>
                  <a:schemeClr val="accent6"/>
                </a:solidFill>
              </a:rPr>
              <a:t>Baseline Scenario</a:t>
            </a:r>
          </a:p>
          <a:p>
            <a:r>
              <a:rPr lang="en-US" dirty="0"/>
              <a:t>Provides a benchmark against which we can compare other biofuel scenarios</a:t>
            </a:r>
          </a:p>
          <a:p>
            <a:pPr lvl="1"/>
            <a:r>
              <a:rPr lang="en-US" dirty="0">
                <a:solidFill>
                  <a:srgbClr val="0000FF"/>
                </a:solidFill>
              </a:rPr>
              <a:t>This will help us to characterize the growth of the economy to 2026 based on the Bioethanol target of 1.27bn liters per annum for a 10% ethanol (E10) blend gasoline mandate and without the biofuel policy scenarios so identified </a:t>
            </a:r>
          </a:p>
          <a:p>
            <a:pPr lvl="1"/>
            <a:endParaRPr lang="en-US" dirty="0">
              <a:solidFill>
                <a:srgbClr val="0000FF"/>
              </a:solidFill>
            </a:endParaRPr>
          </a:p>
          <a:p>
            <a:pPr marL="0" indent="0" algn="just">
              <a:buNone/>
            </a:pPr>
            <a:r>
              <a:rPr lang="en-US" b="1" dirty="0">
                <a:solidFill>
                  <a:schemeClr val="accent6"/>
                </a:solidFill>
              </a:rPr>
              <a:t>Biofuel Simulation Scenarios</a:t>
            </a:r>
            <a:r>
              <a:rPr lang="en-US" dirty="0"/>
              <a:t>:</a:t>
            </a:r>
          </a:p>
          <a:p>
            <a:r>
              <a:rPr lang="en-US" dirty="0"/>
              <a:t>Cassava Scenario (SIM_1): Land use expansion allocated to Cassava cultivation over 2007 – 2026 time horizon</a:t>
            </a:r>
          </a:p>
          <a:p>
            <a:r>
              <a:rPr lang="en-US" dirty="0">
                <a:solidFill>
                  <a:srgbClr val="0000FF"/>
                </a:solidFill>
              </a:rPr>
              <a:t>Sugarcane Scenario (SIM_2): Land use expansion allocated to Sugarcane cultivation over 2007 – 2026 time horizon</a:t>
            </a:r>
          </a:p>
          <a:p>
            <a:r>
              <a:rPr lang="en-US" dirty="0"/>
              <a:t>Combined Scenario (SIM_3): Captures the combined effect of all biofuel interventions on the economy structure</a:t>
            </a:r>
          </a:p>
          <a:p>
            <a:endParaRPr lang="en-US" dirty="0"/>
          </a:p>
        </p:txBody>
      </p:sp>
    </p:spTree>
    <p:extLst>
      <p:ext uri="{BB962C8B-B14F-4D97-AF65-F5344CB8AC3E}">
        <p14:creationId xmlns:p14="http://schemas.microsoft.com/office/powerpoint/2010/main" val="2918777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94F6-F5E9-8693-22BC-E0168400267B}"/>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42E2EADF-5DCF-81AD-F170-6E714DCD4F42}"/>
              </a:ext>
            </a:extLst>
          </p:cNvPr>
          <p:cNvSpPr>
            <a:spLocks noGrp="1"/>
          </p:cNvSpPr>
          <p:nvPr>
            <p:ph type="sldNum" sz="quarter" idx="12"/>
          </p:nvPr>
        </p:nvSpPr>
        <p:spPr/>
        <p:txBody>
          <a:bodyPr>
            <a:normAutofit fontScale="85000" lnSpcReduction="20000"/>
          </a:bodyPr>
          <a:lstStyle/>
          <a:p>
            <a:fld id="{B6F15528-21DE-4FAA-801E-634DDDAF4B2B}" type="slidenum">
              <a:rPr lang="en-US" smtClean="0"/>
              <a:t>36</a:t>
            </a:fld>
            <a:endParaRPr lang="en-US"/>
          </a:p>
        </p:txBody>
      </p:sp>
      <p:sp>
        <p:nvSpPr>
          <p:cNvPr id="4" name="Content Placeholder 3">
            <a:extLst>
              <a:ext uri="{FF2B5EF4-FFF2-40B4-BE49-F238E27FC236}">
                <a16:creationId xmlns:a16="http://schemas.microsoft.com/office/drawing/2014/main" id="{0288ACF6-51FA-8C7B-65E1-B3BA9C87EC41}"/>
              </a:ext>
            </a:extLst>
          </p:cNvPr>
          <p:cNvSpPr>
            <a:spLocks noGrp="1"/>
          </p:cNvSpPr>
          <p:nvPr>
            <p:ph sz="quarter" idx="1"/>
          </p:nvPr>
        </p:nvSpPr>
        <p:spPr/>
        <p:txBody>
          <a:bodyPr/>
          <a:lstStyle/>
          <a:p>
            <a:endParaRPr lang="en-US"/>
          </a:p>
        </p:txBody>
      </p:sp>
    </p:spTree>
    <p:extLst>
      <p:ext uri="{BB962C8B-B14F-4D97-AF65-F5344CB8AC3E}">
        <p14:creationId xmlns:p14="http://schemas.microsoft.com/office/powerpoint/2010/main" val="19845290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6">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F79646"/>
      </a:accent6>
      <a:hlink>
        <a:srgbClr val="0000FF"/>
      </a:hlink>
      <a:folHlink>
        <a:srgbClr val="800080"/>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PetroKnowledge Presentation Template.potx" id="{5BBF8BB2-1771-4643-AA6E-43861A64BDF9}" vid="{94E357D5-6101-4EF2-B07A-D30F0A623A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21503</TotalTime>
  <Words>3453</Words>
  <Application>Microsoft Office PowerPoint</Application>
  <PresentationFormat>Widescreen</PresentationFormat>
  <Paragraphs>795</Paragraphs>
  <Slides>36</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Arial Black</vt:lpstr>
      <vt:lpstr>Calibri</vt:lpstr>
      <vt:lpstr>Symbol</vt:lpstr>
      <vt:lpstr>Times New Roman</vt:lpstr>
      <vt:lpstr>Tw Cen MT</vt:lpstr>
      <vt:lpstr>Wingdings</vt:lpstr>
      <vt:lpstr>Wingdings 2</vt:lpstr>
      <vt:lpstr>Median</vt:lpstr>
      <vt:lpstr>ECONOMIC AND ENVIRONMENTAL IMPACTS OF BIOFUELS PROMOTION IN NIGERIA: A RECURSIVE DYNAMIC  GTAP APPROACH</vt:lpstr>
      <vt:lpstr>Disclaimer</vt:lpstr>
      <vt:lpstr>Presentation Outline</vt:lpstr>
      <vt:lpstr>Presentation Outline</vt:lpstr>
      <vt:lpstr>Introduction and Motivation</vt:lpstr>
      <vt:lpstr>Introduction and Motivation</vt:lpstr>
      <vt:lpstr>Motivation</vt:lpstr>
      <vt:lpstr>Motivation</vt:lpstr>
      <vt:lpstr>Presentation Outline</vt:lpstr>
      <vt:lpstr>RD-GTAP Model Overview</vt:lpstr>
      <vt:lpstr>RD-GTAP Model Overview cont’d</vt:lpstr>
      <vt:lpstr>Presentation Outline</vt:lpstr>
      <vt:lpstr>Data and Parameters</vt:lpstr>
      <vt:lpstr>Set Elements of the Aggregated GTAP Model</vt:lpstr>
      <vt:lpstr>Data and Parameters cont’d Nigeria’s SAM (CSV Data Format)</vt:lpstr>
      <vt:lpstr>Production Data Input in Nigeria’s 2 x 9 SAM (N Million) - Supply-side of Nigeria’s economy</vt:lpstr>
      <vt:lpstr>Data Aggregation Scheme - Regional Aggregation Scheme</vt:lpstr>
      <vt:lpstr>Data Aggregation Scheme - Sectoral Aggregation Scheme</vt:lpstr>
      <vt:lpstr>Data Aggregation Scheme - Primary Factor Aggregation Scheme</vt:lpstr>
      <vt:lpstr>Elasticity Parameters</vt:lpstr>
      <vt:lpstr>Elasticity Parameters for Nigeria Sectors</vt:lpstr>
      <vt:lpstr>Consumer (CDE) Income Parameter (INCPAR) Elasticities</vt:lpstr>
      <vt:lpstr>CDE Consumer Substitution Parameter (SUBPAR) Elasticity</vt:lpstr>
      <vt:lpstr>Presentation Outline</vt:lpstr>
      <vt:lpstr>Methodology The Model</vt:lpstr>
      <vt:lpstr>Methodology The Model cont’d</vt:lpstr>
      <vt:lpstr>Methodology Production Structure</vt:lpstr>
      <vt:lpstr>Methodology Production Structure cont’d</vt:lpstr>
      <vt:lpstr>Methodology Production Structure cont’d</vt:lpstr>
      <vt:lpstr>Methodology Land Supply AEZ Structure cont’d</vt:lpstr>
      <vt:lpstr>Methodology Nested CES Structure for Energy Demand</vt:lpstr>
      <vt:lpstr>Methodology Nested CDE Structure for Household Demand for Private Goods</vt:lpstr>
      <vt:lpstr>Methodology Nested Leontief Structure for Government Demand</vt:lpstr>
      <vt:lpstr>Presentation Outline</vt:lpstr>
      <vt:lpstr>Simulations Baseline Policy Scenarios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AND  ENVIRONMENTAL  IMPACTS OF BIOFUELS PROMOTION IN NIGERIA:: A RECURSIVE DYNAMIC GTAP APPROACH</dc:title>
  <dc:creator>Emmanuel Falobi</dc:creator>
  <cp:lastModifiedBy>Emmanuel Falobi</cp:lastModifiedBy>
  <cp:revision>13</cp:revision>
  <dcterms:created xsi:type="dcterms:W3CDTF">2022-05-25T01:03:23Z</dcterms:created>
  <dcterms:modified xsi:type="dcterms:W3CDTF">2022-06-09T22:59:41Z</dcterms:modified>
</cp:coreProperties>
</file>