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5"/>
  </p:notesMasterIdLst>
  <p:sldIdLst>
    <p:sldId id="257" r:id="rId5"/>
    <p:sldId id="270" r:id="rId6"/>
    <p:sldId id="309" r:id="rId7"/>
    <p:sldId id="308" r:id="rId8"/>
    <p:sldId id="307" r:id="rId9"/>
    <p:sldId id="297" r:id="rId10"/>
    <p:sldId id="311" r:id="rId11"/>
    <p:sldId id="306" r:id="rId12"/>
    <p:sldId id="310" r:id="rId13"/>
    <p:sldId id="282" r:id="rId14"/>
  </p:sldIdLst>
  <p:sldSz cx="9144000" cy="6858000" type="screen4x3"/>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3" autoAdjust="0"/>
    <p:restoredTop sz="76552" autoAdjust="0"/>
  </p:normalViewPr>
  <p:slideViewPr>
    <p:cSldViewPr snapToGrid="0">
      <p:cViewPr varScale="1">
        <p:scale>
          <a:sx n="85" d="100"/>
          <a:sy n="85" d="100"/>
        </p:scale>
        <p:origin x="2322"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C51C6FDD-1150-43DF-9C32-56461DE8EB07}" type="datetimeFigureOut">
              <a:rPr lang="en-GB" smtClean="0"/>
              <a:t>2020-05-18</a:t>
            </a:fld>
            <a:endParaRPr lang="en-GB"/>
          </a:p>
        </p:txBody>
      </p:sp>
      <p:sp>
        <p:nvSpPr>
          <p:cNvPr id="4" name="Slide Image Placeholder 3"/>
          <p:cNvSpPr>
            <a:spLocks noGrp="1" noRot="1" noChangeAspect="1"/>
          </p:cNvSpPr>
          <p:nvPr>
            <p:ph type="sldImg" idx="2"/>
          </p:nvPr>
        </p:nvSpPr>
        <p:spPr>
          <a:xfrm>
            <a:off x="1168400" y="1238250"/>
            <a:ext cx="4457700" cy="33432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B48F0DD8-111D-4D73-AF47-F9C538C30AA7}" type="slidenum">
              <a:rPr lang="en-GB" smtClean="0"/>
              <a:t>‹#›</a:t>
            </a:fld>
            <a:endParaRPr lang="en-GB"/>
          </a:p>
        </p:txBody>
      </p:sp>
    </p:spTree>
    <p:extLst>
      <p:ext uri="{BB962C8B-B14F-4D97-AF65-F5344CB8AC3E}">
        <p14:creationId xmlns:p14="http://schemas.microsoft.com/office/powerpoint/2010/main" val="1703959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Welcome</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27DF60-236A-4A75-B57B-09536915038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540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7</a:t>
            </a:fld>
            <a:endParaRPr lang="en-GB"/>
          </a:p>
        </p:txBody>
      </p:sp>
    </p:spTree>
    <p:extLst>
      <p:ext uri="{BB962C8B-B14F-4D97-AF65-F5344CB8AC3E}">
        <p14:creationId xmlns:p14="http://schemas.microsoft.com/office/powerpoint/2010/main" val="3504328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8</a:t>
            </a:fld>
            <a:endParaRPr lang="en-GB"/>
          </a:p>
        </p:txBody>
      </p:sp>
    </p:spTree>
    <p:extLst>
      <p:ext uri="{BB962C8B-B14F-4D97-AF65-F5344CB8AC3E}">
        <p14:creationId xmlns:p14="http://schemas.microsoft.com/office/powerpoint/2010/main" val="278411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48F0DD8-111D-4D73-AF47-F9C538C30AA7}" type="slidenum">
              <a:rPr lang="en-GB" smtClean="0"/>
              <a:t>9</a:t>
            </a:fld>
            <a:endParaRPr lang="en-GB"/>
          </a:p>
        </p:txBody>
      </p:sp>
    </p:spTree>
    <p:extLst>
      <p:ext uri="{BB962C8B-B14F-4D97-AF65-F5344CB8AC3E}">
        <p14:creationId xmlns:p14="http://schemas.microsoft.com/office/powerpoint/2010/main" val="1898798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Welcome</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27DF60-236A-4A75-B57B-09536915038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1445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2"/>
        </a:solidFill>
        <a:effectLst/>
      </p:bgPr>
    </p:bg>
    <p:spTree>
      <p:nvGrpSpPr>
        <p:cNvPr id="1" name=""/>
        <p:cNvGrpSpPr/>
        <p:nvPr/>
      </p:nvGrpSpPr>
      <p:grpSpPr>
        <a:xfrm>
          <a:off x="0" y="0"/>
          <a:ext cx="0" cy="0"/>
          <a:chOff x="0" y="0"/>
          <a:chExt cx="0" cy="0"/>
        </a:xfrm>
      </p:grpSpPr>
      <p:pic>
        <p:nvPicPr>
          <p:cNvPr id="38" name="Imag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000" y="2628508"/>
            <a:ext cx="2628000" cy="4229631"/>
          </a:xfrm>
          <a:prstGeom prst="rect">
            <a:avLst/>
          </a:prstGeom>
        </p:spPr>
      </p:pic>
      <p:pic>
        <p:nvPicPr>
          <p:cNvPr id="36" name="Imag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0" y="508"/>
            <a:ext cx="2628000" cy="4229631"/>
          </a:xfrm>
          <a:prstGeom prst="rect">
            <a:avLst/>
          </a:prstGeom>
        </p:spPr>
      </p:pic>
      <p:sp>
        <p:nvSpPr>
          <p:cNvPr id="8" name="Title 7"/>
          <p:cNvSpPr>
            <a:spLocks noGrp="1"/>
          </p:cNvSpPr>
          <p:nvPr>
            <p:ph type="ctrTitle" hasCustomPrompt="1"/>
          </p:nvPr>
        </p:nvSpPr>
        <p:spPr>
          <a:xfrm>
            <a:off x="1368000" y="2480400"/>
            <a:ext cx="6300000" cy="1267200"/>
          </a:xfrm>
          <a:prstGeom prst="rect">
            <a:avLst/>
          </a:prstGeom>
        </p:spPr>
        <p:txBody>
          <a:bodyPr lIns="90000" rIns="90000" anchor="b">
            <a:spAutoFit/>
          </a:bodyPr>
          <a:lstStyle>
            <a:lvl1pPr>
              <a:lnSpc>
                <a:spcPts val="4500"/>
              </a:lnSpc>
              <a:defRPr sz="4500" cap="all" baseline="0">
                <a:solidFill>
                  <a:schemeClr val="bg1"/>
                </a:solidFill>
              </a:defRPr>
            </a:lvl1pPr>
          </a:lstStyle>
          <a:p>
            <a:r>
              <a:rPr kumimoji="0" lang="en-US" dirty="0" smtClean="0"/>
              <a:t>Click to edit Presentation title</a:t>
            </a:r>
            <a:endParaRPr kumimoji="0" lang="en-US" dirty="0"/>
          </a:p>
        </p:txBody>
      </p:sp>
      <p:sp>
        <p:nvSpPr>
          <p:cNvPr id="9" name="Subtitle 8"/>
          <p:cNvSpPr>
            <a:spLocks noGrp="1"/>
          </p:cNvSpPr>
          <p:nvPr>
            <p:ph type="subTitle" idx="1" hasCustomPrompt="1"/>
          </p:nvPr>
        </p:nvSpPr>
        <p:spPr>
          <a:xfrm>
            <a:off x="1368000" y="3805200"/>
            <a:ext cx="6300000" cy="352800"/>
          </a:xfrm>
        </p:spPr>
        <p:txBody>
          <a:bodyPr lIns="90000" rIns="90000">
            <a:spAutoFit/>
          </a:bodyPr>
          <a:lstStyle>
            <a:lvl1pPr marL="0" indent="0" algn="l">
              <a:lnSpc>
                <a:spcPts val="2000"/>
              </a:lnSpc>
              <a:spcBef>
                <a:spcPts val="0"/>
              </a:spcBef>
              <a:buNone/>
              <a:defRPr sz="1800" baseline="0">
                <a:solidFill>
                  <a:schemeClr val="bg1"/>
                </a:solidFill>
                <a:latin typeface="+mj-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dirty="0" smtClean="0"/>
              <a:t>Click to </a:t>
            </a:r>
            <a:r>
              <a:rPr kumimoji="0" lang="fr-FR" dirty="0" err="1" smtClean="0"/>
              <a:t>edit</a:t>
            </a:r>
            <a:r>
              <a:rPr kumimoji="0" lang="fr-FR" dirty="0" smtClean="0"/>
              <a:t> </a:t>
            </a:r>
            <a:r>
              <a:rPr kumimoji="0" lang="fr-FR" dirty="0" err="1" smtClean="0"/>
              <a:t>Subtitle</a:t>
            </a:r>
            <a:endParaRPr kumimoji="0" lang="en-US" dirty="0"/>
          </a:p>
        </p:txBody>
      </p:sp>
      <p:pic>
        <p:nvPicPr>
          <p:cNvPr id="37" name="Image 11"/>
          <p:cNvPicPr>
            <a:picLocks noChangeAspect="1"/>
          </p:cNvPicPr>
          <p:nvPr/>
        </p:nvPicPr>
        <p:blipFill>
          <a:blip r:embed="rId3" cstate="print"/>
          <a:stretch>
            <a:fillRect/>
          </a:stretch>
        </p:blipFill>
        <p:spPr>
          <a:xfrm>
            <a:off x="511200" y="432000"/>
            <a:ext cx="692307" cy="1440000"/>
          </a:xfrm>
          <a:prstGeom prst="rect">
            <a:avLst/>
          </a:prstGeom>
        </p:spPr>
      </p:pic>
      <p:sp>
        <p:nvSpPr>
          <p:cNvPr id="12"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6437481-BC33-4A92-894E-C012EAF122D6}" type="datetime1">
              <a:rPr lang="en-GB" smtClean="0">
                <a:solidFill>
                  <a:prstClr val="white"/>
                </a:solidFill>
              </a:rPr>
              <a:pPr/>
              <a:t>2020-05-18</a:t>
            </a:fld>
            <a:endParaRPr lang="en-GB">
              <a:solidFill>
                <a:prstClr val="white"/>
              </a:solidFill>
            </a:endParaRPr>
          </a:p>
        </p:txBody>
      </p:sp>
      <p:sp>
        <p:nvSpPr>
          <p:cNvPr id="13"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solidFill>
                <a:prstClr val="white"/>
              </a:solidFill>
            </a:endParaRPr>
          </a:p>
        </p:txBody>
      </p:sp>
      <p:pic>
        <p:nvPicPr>
          <p:cNvPr id="10"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4000" y="6055200"/>
            <a:ext cx="1742400" cy="578821"/>
          </a:xfrm>
          <a:prstGeom prst="rect">
            <a:avLst/>
          </a:prstGeom>
        </p:spPr>
      </p:pic>
    </p:spTree>
    <p:extLst>
      <p:ext uri="{BB962C8B-B14F-4D97-AF65-F5344CB8AC3E}">
        <p14:creationId xmlns:p14="http://schemas.microsoft.com/office/powerpoint/2010/main" val="394144840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245B691F-FB20-4413-B4A1-050B41996452}" type="datetime1">
              <a:rPr lang="en-GB" smtClean="0"/>
              <a:pPr/>
              <a:t>2020-05-18</a:t>
            </a:fld>
            <a:endParaRPr lang="en-GB"/>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BB595A2A-EFD0-42ED-8393-8C6DB12E13C8}" type="slidenum">
              <a:rPr lang="en-GB" smtClean="0">
                <a:solidFill>
                  <a:prstClr val="white"/>
                </a:solidFill>
              </a:rPr>
              <a:pPr/>
              <a:t>‹#›</a:t>
            </a:fld>
            <a:endParaRPr lang="en-GB">
              <a:solidFill>
                <a:prstClr val="white"/>
              </a:solidFill>
            </a:endParaRPr>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lvl1pPr>
              <a:defRPr/>
            </a:lvl1pPr>
          </a:lstStyle>
          <a:p>
            <a:r>
              <a:rPr lang="en-US" dirty="0" smtClean="0"/>
              <a:t>Click to edit Slide title</a:t>
            </a:r>
            <a:br>
              <a:rPr lang="en-US" dirty="0" smtClean="0"/>
            </a:br>
            <a:r>
              <a:rPr lang="en-US" dirty="0" smtClean="0"/>
              <a:t>Slide title can be extended to two lines</a:t>
            </a:r>
            <a:endParaRPr lang="en-US" dirty="0"/>
          </a:p>
        </p:txBody>
      </p:sp>
    </p:spTree>
    <p:extLst>
      <p:ext uri="{BB962C8B-B14F-4D97-AF65-F5344CB8AC3E}">
        <p14:creationId xmlns:p14="http://schemas.microsoft.com/office/powerpoint/2010/main" val="1950540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Image 6"/>
          <p:cNvPicPr>
            <a:picLocks noChangeAspect="1"/>
          </p:cNvPicPr>
          <p:nvPr/>
        </p:nvPicPr>
        <p:blipFill>
          <a:blip r:embed="rId2" cstate="print"/>
          <a:stretch>
            <a:fillRect/>
          </a:stretch>
        </p:blipFill>
        <p:spPr>
          <a:xfrm>
            <a:off x="8193600" y="5328000"/>
            <a:ext cx="950407" cy="1530000"/>
          </a:xfrm>
          <a:prstGeom prst="rect">
            <a:avLst/>
          </a:prstGeom>
        </p:spPr>
      </p:pic>
      <p:pic>
        <p:nvPicPr>
          <p:cNvPr id="8" name="Image 7"/>
          <p:cNvPicPr>
            <a:picLocks noChangeAspect="1"/>
          </p:cNvPicPr>
          <p:nvPr/>
        </p:nvPicPr>
        <p:blipFill>
          <a:blip r:embed="rId3" cstate="print"/>
          <a:stretch>
            <a:fillRect/>
          </a:stretch>
        </p:blipFill>
        <p:spPr>
          <a:xfrm>
            <a:off x="579600" y="468000"/>
            <a:ext cx="692308" cy="1440000"/>
          </a:xfrm>
          <a:prstGeom prst="rect">
            <a:avLst/>
          </a:prstGeom>
        </p:spPr>
      </p:pic>
      <p:sp>
        <p:nvSpPr>
          <p:cNvPr id="9" name="Title 1"/>
          <p:cNvSpPr>
            <a:spLocks noGrp="1"/>
          </p:cNvSpPr>
          <p:nvPr>
            <p:ph type="title" hasCustomPrompt="1"/>
          </p:nvPr>
        </p:nvSpPr>
        <p:spPr>
          <a:xfrm>
            <a:off x="1260000" y="2928144"/>
            <a:ext cx="6624000" cy="1041311"/>
          </a:xfrm>
        </p:spPr>
        <p:txBody>
          <a:bodyPr anchor="ctr" anchorCtr="0">
            <a:spAutoFit/>
          </a:bodyPr>
          <a:lstStyle>
            <a:lvl1pPr algn="ctr">
              <a:lnSpc>
                <a:spcPts val="3700"/>
              </a:lnSpc>
              <a:defRPr sz="3700" b="0" i="0" cap="all" baseline="0">
                <a:solidFill>
                  <a:schemeClr val="bg1"/>
                </a:solidFill>
              </a:defRPr>
            </a:lvl1pPr>
          </a:lstStyle>
          <a:p>
            <a:r>
              <a:rPr lang="en-US" dirty="0" smtClean="0"/>
              <a:t>Click to edit Section Header title</a:t>
            </a:r>
            <a:endParaRPr lang="en-US" dirty="0"/>
          </a:p>
        </p:txBody>
      </p:sp>
      <p:sp>
        <p:nvSpPr>
          <p:cNvPr id="10"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chemeClr val="bg1"/>
                </a:solidFill>
                <a:latin typeface="Arial"/>
              </a:defRPr>
            </a:lvl1pPr>
          </a:lstStyle>
          <a:p>
            <a:fld id="{16437481-BC33-4A92-894E-C012EAF122D6}" type="datetime1">
              <a:rPr lang="en-GB" smtClean="0">
                <a:solidFill>
                  <a:prstClr val="white"/>
                </a:solidFill>
              </a:rPr>
              <a:pPr/>
              <a:t>2020-05-18</a:t>
            </a:fld>
            <a:endParaRPr lang="en-GB">
              <a:solidFill>
                <a:prstClr val="white"/>
              </a:solidFill>
            </a:endParaRPr>
          </a:p>
        </p:txBody>
      </p:sp>
      <p:sp>
        <p:nvSpPr>
          <p:cNvPr id="11"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chemeClr val="bg1"/>
                </a:solidFill>
                <a:latin typeface="Arial"/>
              </a:defRPr>
            </a:lvl1pPr>
          </a:lstStyle>
          <a:p>
            <a:endParaRPr lang="en-GB">
              <a:solidFill>
                <a:prstClr val="white"/>
              </a:solidFill>
            </a:endParaRPr>
          </a:p>
        </p:txBody>
      </p:sp>
      <p:sp>
        <p:nvSpPr>
          <p:cNvPr id="12"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tx2"/>
                </a:solidFill>
                <a:latin typeface="Arial"/>
              </a:defRPr>
            </a:lvl1pPr>
          </a:lstStyle>
          <a:p>
            <a:fld id="{5A6D8DE2-6E96-49B1-AAEF-D3E709642DEE}" type="slidenum">
              <a:rPr lang="en-GB" smtClean="0">
                <a:solidFill>
                  <a:srgbClr val="006299"/>
                </a:solidFill>
              </a:rPr>
              <a:pPr/>
              <a:t>‹#›</a:t>
            </a:fld>
            <a:endParaRPr lang="en-GB">
              <a:solidFill>
                <a:srgbClr val="006299"/>
              </a:solidFill>
            </a:endParaRPr>
          </a:p>
        </p:txBody>
      </p:sp>
    </p:spTree>
    <p:extLst>
      <p:ext uri="{BB962C8B-B14F-4D97-AF65-F5344CB8AC3E}">
        <p14:creationId xmlns:p14="http://schemas.microsoft.com/office/powerpoint/2010/main" val="117560708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eaLnBrk="1" latinLnBrk="0" hangingPunct="1">
              <a:defRPr/>
            </a:lvl1pPr>
            <a:lvl2pPr eaLnBrk="1" latinLnBrk="0" hangingPunct="1">
              <a:defRPr/>
            </a:lvl2pPr>
            <a:lvl3pPr eaLnBrk="1" latinLnBrk="0" hangingPunct="1">
              <a:defRPr/>
            </a:lvl3pPr>
            <a:lvl4pPr eaLnBrk="1" latinLnBrk="0" hangingPunct="1">
              <a:defRPr/>
            </a:lvl4pPr>
            <a:lvl5pPr eaLnBrk="1" latinLnBrk="0" hangingPunct="1">
              <a:defRPr/>
            </a:lvl5pPr>
          </a:lstStyle>
          <a:p>
            <a:pPr lvl="0" eaLnBrk="1" latinLnBrk="0" hangingPunct="1"/>
            <a:r>
              <a:rPr lang="fr-FR" dirty="0" smtClean="0"/>
              <a:t>Cliquez pour modifier les styles du texte du masque</a:t>
            </a:r>
            <a:endParaRPr lang="en-US" dirty="0" smtClean="0"/>
          </a:p>
          <a:p>
            <a:pPr lvl="1" eaLnBrk="1" latinLnBrk="0" hangingPunct="1"/>
            <a:r>
              <a:rPr lang="en-US" dirty="0" err="1" smtClean="0"/>
              <a:t>Deuxième</a:t>
            </a:r>
            <a:r>
              <a:rPr lang="en-US" dirty="0" smtClean="0"/>
              <a:t> </a:t>
            </a:r>
            <a:r>
              <a:rPr lang="en-US" dirty="0" err="1" smtClean="0"/>
              <a:t>niveau</a:t>
            </a:r>
            <a:endParaRPr lang="en-US" dirty="0" smtClean="0"/>
          </a:p>
          <a:p>
            <a:pPr lvl="2" eaLnBrk="1" latinLnBrk="0" hangingPunct="1"/>
            <a:r>
              <a:rPr lang="en-US" dirty="0" err="1" smtClean="0"/>
              <a:t>Troisième</a:t>
            </a:r>
            <a:r>
              <a:rPr lang="en-US" dirty="0" smtClean="0"/>
              <a:t> </a:t>
            </a:r>
            <a:r>
              <a:rPr lang="en-US" dirty="0" err="1" smtClean="0"/>
              <a:t>niveau</a:t>
            </a:r>
            <a:endParaRPr lang="en-US" dirty="0" smtClean="0"/>
          </a:p>
          <a:p>
            <a:pPr lvl="3" eaLnBrk="1" latinLnBrk="0" hangingPunct="1"/>
            <a:r>
              <a:rPr lang="en-US" dirty="0" err="1" smtClean="0"/>
              <a:t>Quatrième</a:t>
            </a:r>
            <a:r>
              <a:rPr lang="en-US" dirty="0" smtClean="0"/>
              <a:t> </a:t>
            </a:r>
            <a:r>
              <a:rPr lang="en-US" dirty="0" err="1" smtClean="0"/>
              <a:t>niveau</a:t>
            </a:r>
            <a:endParaRPr lang="en-US" dirty="0" smtClean="0"/>
          </a:p>
          <a:p>
            <a:pPr lvl="4" eaLnBrk="1" latinLnBrk="0" hangingPunct="1"/>
            <a:r>
              <a:rPr lang="en-US" dirty="0" err="1" smtClean="0"/>
              <a:t>Cinquième</a:t>
            </a:r>
            <a:r>
              <a:rPr lang="en-US" dirty="0" smtClean="0"/>
              <a:t> </a:t>
            </a:r>
            <a:r>
              <a:rPr lang="en-US" dirty="0" err="1" smtClean="0"/>
              <a:t>niveau</a:t>
            </a:r>
            <a:endParaRPr kumimoji="0" lang="en-US" dirty="0"/>
          </a:p>
        </p:txBody>
      </p:sp>
      <p:sp>
        <p:nvSpPr>
          <p:cNvPr id="8"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282333C3-C00A-42CC-8F29-AF003A446963}" type="datetimeFigureOut">
              <a:rPr lang="en-GB" smtClean="0"/>
              <a:t>2020-05-18</a:t>
            </a:fld>
            <a:endParaRPr lang="en-GB"/>
          </a:p>
        </p:txBody>
      </p:sp>
      <p:sp>
        <p:nvSpPr>
          <p:cNvPr id="9"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10"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26A491F3-D88C-4F91-8554-BDF2E68E57C5}" type="slidenum">
              <a:rPr lang="en-GB" smtClean="0"/>
              <a:t>‹#›</a:t>
            </a:fld>
            <a:endParaRPr lang="en-GB"/>
          </a:p>
        </p:txBody>
      </p:sp>
      <p:sp>
        <p:nvSpPr>
          <p:cNvPr id="11" name="Title Placeholder 1"/>
          <p:cNvSpPr>
            <a:spLocks noGrp="1"/>
          </p:cNvSpPr>
          <p:nvPr>
            <p:ph type="title" hasCustomPrompt="1"/>
          </p:nvPr>
        </p:nvSpPr>
        <p:spPr>
          <a:xfrm>
            <a:off x="1080000" y="237600"/>
            <a:ext cx="7416000" cy="1022400"/>
          </a:xfrm>
          <a:prstGeom prst="rect">
            <a:avLst/>
          </a:prstGeom>
        </p:spPr>
        <p:txBody>
          <a:bodyPr vert="horz" lIns="91440" tIns="45720" rIns="91440" bIns="45720" rtlCol="0" anchor="ctr">
            <a:noAutofit/>
          </a:bodyPr>
          <a:lstStyle/>
          <a:p>
            <a:r>
              <a:rPr lang="fr-FR" dirty="0" smtClean="0"/>
              <a:t>Cliquez pour modifier le titre</a:t>
            </a:r>
            <a:br>
              <a:rPr lang="fr-FR" dirty="0" smtClean="0"/>
            </a:br>
            <a:r>
              <a:rPr lang="fr-FR" dirty="0" smtClean="0"/>
              <a:t>Le titre peut-être étendu sur deux lignes</a:t>
            </a:r>
            <a:endParaRPr lang="en-US" dirty="0"/>
          </a:p>
        </p:txBody>
      </p:sp>
    </p:spTree>
    <p:extLst>
      <p:ext uri="{BB962C8B-B14F-4D97-AF65-F5344CB8AC3E}">
        <p14:creationId xmlns:p14="http://schemas.microsoft.com/office/powerpoint/2010/main" val="39248181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 name="Imag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93600" y="5328184"/>
            <a:ext cx="950407" cy="1529631"/>
          </a:xfrm>
          <a:prstGeom prst="rect">
            <a:avLst/>
          </a:prstGeom>
        </p:spPr>
      </p:pic>
      <p:sp>
        <p:nvSpPr>
          <p:cNvPr id="21" name="Rectangle 20"/>
          <p:cNvSpPr/>
          <p:nvPr/>
        </p:nvSpPr>
        <p:spPr bwMode="auto">
          <a:xfrm>
            <a:off x="504000" y="1306800"/>
            <a:ext cx="8154000" cy="0"/>
          </a:xfrm>
          <a:prstGeom prst="rect">
            <a:avLst/>
          </a:prstGeom>
          <a:noFill/>
          <a:ln w="6350" cap="flat" cmpd="sng" algn="ctr">
            <a:solidFill>
              <a:srgbClr val="727272"/>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fr-FR" sz="2000">
              <a:solidFill>
                <a:srgbClr val="727272"/>
              </a:solidFill>
              <a:latin typeface="Helvetica 65 Medium" pitchFamily="34" charset="0"/>
            </a:endParaRPr>
          </a:p>
        </p:txBody>
      </p:sp>
      <p:pic>
        <p:nvPicPr>
          <p:cNvPr id="24" name="Image 7"/>
          <p:cNvPicPr>
            <a:picLocks noChangeAspect="1"/>
          </p:cNvPicPr>
          <p:nvPr/>
        </p:nvPicPr>
        <p:blipFill>
          <a:blip r:embed="rId7" cstate="print"/>
          <a:stretch>
            <a:fillRect/>
          </a:stretch>
        </p:blipFill>
        <p:spPr>
          <a:xfrm>
            <a:off x="500400" y="288000"/>
            <a:ext cx="458653" cy="954000"/>
          </a:xfrm>
          <a:prstGeom prst="rect">
            <a:avLst/>
          </a:prstGeom>
        </p:spPr>
      </p:pic>
      <p:sp>
        <p:nvSpPr>
          <p:cNvPr id="13" name="Text Placeholder 12"/>
          <p:cNvSpPr>
            <a:spLocks noGrp="1"/>
          </p:cNvSpPr>
          <p:nvPr>
            <p:ph type="body" idx="1"/>
          </p:nvPr>
        </p:nvSpPr>
        <p:spPr>
          <a:xfrm>
            <a:off x="468000" y="1602000"/>
            <a:ext cx="8218800" cy="452520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dirty="0"/>
          </a:p>
        </p:txBody>
      </p:sp>
      <p:sp>
        <p:nvSpPr>
          <p:cNvPr id="25" name="Title Placeholder 1"/>
          <p:cNvSpPr>
            <a:spLocks noGrp="1"/>
          </p:cNvSpPr>
          <p:nvPr>
            <p:ph type="title"/>
          </p:nvPr>
        </p:nvSpPr>
        <p:spPr>
          <a:xfrm>
            <a:off x="1080000" y="237600"/>
            <a:ext cx="7416000" cy="1022400"/>
          </a:xfrm>
          <a:prstGeom prst="rect">
            <a:avLst/>
          </a:prstGeom>
        </p:spPr>
        <p:txBody>
          <a:bodyPr vert="horz" lIns="91440" tIns="45720" rIns="91440" bIns="45720" rtlCol="0" anchor="ctr">
            <a:noAutofit/>
          </a:bodyPr>
          <a:lstStyle/>
          <a:p>
            <a:r>
              <a:rPr lang="en-US" dirty="0" smtClean="0"/>
              <a:t>Click to edit Slide title</a:t>
            </a:r>
            <a:br>
              <a:rPr lang="en-US" dirty="0" smtClean="0"/>
            </a:br>
            <a:r>
              <a:rPr lang="en-US" dirty="0" smtClean="0"/>
              <a:t>Slide title can be extended to two lines</a:t>
            </a:r>
            <a:endParaRPr lang="en-US" dirty="0"/>
          </a:p>
        </p:txBody>
      </p:sp>
      <p:sp>
        <p:nvSpPr>
          <p:cNvPr id="26" name="Date Placeholder 3"/>
          <p:cNvSpPr>
            <a:spLocks noGrp="1"/>
          </p:cNvSpPr>
          <p:nvPr>
            <p:ph type="dt" sz="half" idx="2"/>
          </p:nvPr>
        </p:nvSpPr>
        <p:spPr>
          <a:xfrm>
            <a:off x="403200" y="6411600"/>
            <a:ext cx="900000" cy="244800"/>
          </a:xfrm>
          <a:prstGeom prst="rect">
            <a:avLst/>
          </a:prstGeom>
        </p:spPr>
        <p:txBody>
          <a:bodyPr vert="horz" lIns="91440" tIns="45720" rIns="91440" bIns="45720" rtlCol="0" anchor="t" anchorCtr="0"/>
          <a:lstStyle>
            <a:lvl1pPr algn="l">
              <a:defRPr sz="1000" baseline="0">
                <a:solidFill>
                  <a:srgbClr val="727272"/>
                </a:solidFill>
                <a:latin typeface="Arial"/>
              </a:defRPr>
            </a:lvl1pPr>
          </a:lstStyle>
          <a:p>
            <a:fld id="{16437481-BC33-4A92-894E-C012EAF122D6}" type="datetime1">
              <a:rPr lang="en-GB" smtClean="0"/>
              <a:pPr/>
              <a:t>2020-05-18</a:t>
            </a:fld>
            <a:endParaRPr lang="en-GB"/>
          </a:p>
        </p:txBody>
      </p:sp>
      <p:sp>
        <p:nvSpPr>
          <p:cNvPr id="27" name="Footer Placeholder 4"/>
          <p:cNvSpPr>
            <a:spLocks noGrp="1"/>
          </p:cNvSpPr>
          <p:nvPr>
            <p:ph type="ftr" sz="quarter" idx="3"/>
          </p:nvPr>
        </p:nvSpPr>
        <p:spPr>
          <a:xfrm>
            <a:off x="1368000" y="6411600"/>
            <a:ext cx="4680000" cy="244800"/>
          </a:xfrm>
          <a:prstGeom prst="rect">
            <a:avLst/>
          </a:prstGeom>
        </p:spPr>
        <p:txBody>
          <a:bodyPr vert="horz" lIns="91440" tIns="45720" rIns="91440" bIns="45720" rtlCol="0" anchor="t" anchorCtr="0"/>
          <a:lstStyle>
            <a:lvl1pPr algn="l">
              <a:defRPr sz="1000" kern="1200" baseline="0">
                <a:solidFill>
                  <a:srgbClr val="727272"/>
                </a:solidFill>
                <a:latin typeface="Arial"/>
              </a:defRPr>
            </a:lvl1pPr>
          </a:lstStyle>
          <a:p>
            <a:endParaRPr lang="en-GB"/>
          </a:p>
        </p:txBody>
      </p:sp>
      <p:sp>
        <p:nvSpPr>
          <p:cNvPr id="41" name="Slide Number Placeholder 5"/>
          <p:cNvSpPr>
            <a:spLocks noGrp="1"/>
          </p:cNvSpPr>
          <p:nvPr>
            <p:ph type="sldNum" sz="quarter" idx="4"/>
          </p:nvPr>
        </p:nvSpPr>
        <p:spPr>
          <a:xfrm>
            <a:off x="8640000" y="6411600"/>
            <a:ext cx="342000" cy="244800"/>
          </a:xfrm>
          <a:prstGeom prst="rect">
            <a:avLst/>
          </a:prstGeom>
        </p:spPr>
        <p:txBody>
          <a:bodyPr vert="horz" wrap="none" lIns="91440" tIns="45720" rIns="91440" bIns="45720" rtlCol="0" anchor="t" anchorCtr="0"/>
          <a:lstStyle>
            <a:lvl1pPr algn="r">
              <a:defRPr sz="1000" baseline="0">
                <a:solidFill>
                  <a:schemeClr val="bg1"/>
                </a:solidFill>
                <a:latin typeface="Arial"/>
              </a:defRPr>
            </a:lvl1pPr>
          </a:lstStyle>
          <a:p>
            <a:fld id="{5A6D8DE2-6E96-49B1-AAEF-D3E709642DEE}" type="slidenum">
              <a:rPr lang="en-GB" smtClean="0">
                <a:solidFill>
                  <a:prstClr val="white"/>
                </a:solidFill>
              </a:rPr>
              <a:pPr/>
              <a:t>‹#›</a:t>
            </a:fld>
            <a:endParaRPr lang="en-GB">
              <a:solidFill>
                <a:prstClr val="white"/>
              </a:solidFill>
            </a:endParaRPr>
          </a:p>
        </p:txBody>
      </p:sp>
    </p:spTree>
    <p:extLst>
      <p:ext uri="{BB962C8B-B14F-4D97-AF65-F5344CB8AC3E}">
        <p14:creationId xmlns:p14="http://schemas.microsoft.com/office/powerpoint/2010/main" val="18726436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7" r:id="rId4"/>
  </p:sldLayoutIdLst>
  <p:hf hdr="0" ftr="0" dt="0"/>
  <p:txStyles>
    <p:titleStyle>
      <a:lvl1pPr algn="l" rtl="0" eaLnBrk="1" latinLnBrk="0" hangingPunct="1">
        <a:spcBef>
          <a:spcPct val="0"/>
        </a:spcBef>
        <a:buNone/>
        <a:defRPr kumimoji="0" sz="3200" kern="1200">
          <a:solidFill>
            <a:schemeClr val="tx1"/>
          </a:solidFill>
          <a:latin typeface="+mj-lt"/>
          <a:ea typeface="+mj-ea"/>
          <a:cs typeface="+mj-cs"/>
        </a:defRPr>
      </a:lvl1pPr>
    </p:titleStyle>
    <p:bodyStyle>
      <a:lvl1pPr marL="342000" indent="-342000" algn="l" rtl="0" eaLnBrk="1" latinLnBrk="0" hangingPunct="1">
        <a:spcBef>
          <a:spcPts val="768"/>
        </a:spcBef>
        <a:buClr>
          <a:schemeClr val="tx1"/>
        </a:buClr>
        <a:buFont typeface="Arial" pitchFamily="34" charset="0"/>
        <a:buChar char="•"/>
        <a:defRPr kumimoji="0" sz="3200" kern="1200">
          <a:solidFill>
            <a:schemeClr val="tx1"/>
          </a:solidFill>
          <a:latin typeface="+mn-lt"/>
          <a:ea typeface="+mn-ea"/>
          <a:cs typeface="+mn-cs"/>
        </a:defRPr>
      </a:lvl1pPr>
      <a:lvl2pPr marL="741600" indent="-284400" algn="l" rtl="0" eaLnBrk="1" latinLnBrk="0" hangingPunct="1">
        <a:spcBef>
          <a:spcPts val="672"/>
        </a:spcBef>
        <a:buClr>
          <a:schemeClr val="tx1"/>
        </a:buClr>
        <a:buFont typeface="Arial" pitchFamily="34" charset="0"/>
        <a:buChar char="–"/>
        <a:defRPr kumimoji="0" sz="2800" kern="1200">
          <a:solidFill>
            <a:schemeClr val="tx1"/>
          </a:solidFill>
          <a:latin typeface="+mn-lt"/>
          <a:ea typeface="+mn-ea"/>
          <a:cs typeface="+mn-cs"/>
        </a:defRPr>
      </a:lvl2pPr>
      <a:lvl3pPr marL="1144800" indent="-230400" algn="l" rtl="0" eaLnBrk="1" latinLnBrk="0" hangingPunct="1">
        <a:spcBef>
          <a:spcPts val="576"/>
        </a:spcBef>
        <a:buClr>
          <a:schemeClr val="tx1"/>
        </a:buClr>
        <a:buFont typeface="Arial" pitchFamily="34" charset="0"/>
        <a:buChar char="•"/>
        <a:defRPr kumimoji="0" sz="2400" kern="1200">
          <a:solidFill>
            <a:schemeClr val="tx1"/>
          </a:solidFill>
          <a:latin typeface="+mn-lt"/>
          <a:ea typeface="+mn-ea"/>
          <a:cs typeface="+mn-cs"/>
        </a:defRPr>
      </a:lvl3pPr>
      <a:lvl4pPr marL="16020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4pPr>
      <a:lvl5pPr marL="2059200" indent="-230400" algn="l" rtl="0" eaLnBrk="1" latinLnBrk="0" hangingPunct="1">
        <a:spcBef>
          <a:spcPts val="480"/>
        </a:spcBef>
        <a:buClr>
          <a:schemeClr val="tx1"/>
        </a:buClr>
        <a:buFont typeface="Arial" pitchFamily="34" charset="0"/>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34693" y="2027309"/>
            <a:ext cx="7920880" cy="2400657"/>
          </a:xfrm>
        </p:spPr>
        <p:txBody>
          <a:bodyPr/>
          <a:lstStyle/>
          <a:p>
            <a:r>
              <a:rPr lang="en-US" sz="4400" dirty="0"/>
              <a:t/>
            </a:r>
            <a:br>
              <a:rPr lang="en-US" sz="4400" dirty="0"/>
            </a:br>
            <a:r>
              <a:rPr lang="en-US" sz="3200" dirty="0"/>
              <a:t> </a:t>
            </a:r>
            <a:r>
              <a:rPr lang="en-US" sz="3200" b="1" dirty="0"/>
              <a:t>Global Plastic projections to 2050: economic drivers and environmental consequences </a:t>
            </a:r>
            <a:endParaRPr lang="en-GB" sz="3200" b="1" cap="none" dirty="0">
              <a:latin typeface="Arial" panose="020B0604020202020204" pitchFamily="34" charset="0"/>
              <a:cs typeface="Arial" panose="020B0604020202020204" pitchFamily="34" charset="0"/>
            </a:endParaRPr>
          </a:p>
        </p:txBody>
      </p:sp>
      <p:sp>
        <p:nvSpPr>
          <p:cNvPr id="5" name="Subtitle 2"/>
          <p:cNvSpPr txBox="1">
            <a:spLocks/>
          </p:cNvSpPr>
          <p:nvPr/>
        </p:nvSpPr>
        <p:spPr>
          <a:xfrm>
            <a:off x="114586" y="4752225"/>
            <a:ext cx="7645784" cy="1138773"/>
          </a:xfrm>
          <a:prstGeom prst="rect">
            <a:avLst/>
          </a:prstGeom>
        </p:spPr>
        <p:txBody>
          <a:bodyPr wrap="square" lIns="90000" rIns="90000">
            <a:spAutoFit/>
          </a:bodyPr>
          <a:lstStyle/>
          <a:p>
            <a:endParaRPr lang="en-US" dirty="0"/>
          </a:p>
          <a:p>
            <a:r>
              <a:rPr lang="en-US" sz="1600" dirty="0" smtClean="0">
                <a:solidFill>
                  <a:schemeClr val="bg1"/>
                </a:solidFill>
                <a:latin typeface="Arial"/>
                <a:cs typeface="Arial" charset="0"/>
              </a:rPr>
              <a:t>Ruben </a:t>
            </a:r>
            <a:r>
              <a:rPr lang="en-US" sz="1600" dirty="0">
                <a:solidFill>
                  <a:schemeClr val="bg1"/>
                </a:solidFill>
                <a:latin typeface="Arial"/>
                <a:cs typeface="Arial" charset="0"/>
              </a:rPr>
              <a:t>Bibas, Jean Chateau, Elisa Lanzi, </a:t>
            </a:r>
            <a:r>
              <a:rPr lang="en-US" sz="1600" dirty="0" err="1" smtClean="0">
                <a:solidFill>
                  <a:schemeClr val="bg1"/>
                </a:solidFill>
                <a:latin typeface="Arial"/>
                <a:cs typeface="Arial" charset="0"/>
              </a:rPr>
              <a:t>Elonora</a:t>
            </a:r>
            <a:r>
              <a:rPr lang="en-US" sz="1600" dirty="0" smtClean="0">
                <a:solidFill>
                  <a:schemeClr val="bg1"/>
                </a:solidFill>
                <a:latin typeface="Arial"/>
                <a:cs typeface="Arial" charset="0"/>
              </a:rPr>
              <a:t> </a:t>
            </a:r>
            <a:r>
              <a:rPr lang="en-US" sz="1600" dirty="0" err="1">
                <a:solidFill>
                  <a:schemeClr val="bg1"/>
                </a:solidFill>
                <a:latin typeface="Arial"/>
                <a:cs typeface="Arial" charset="0"/>
              </a:rPr>
              <a:t>Mavroedi</a:t>
            </a:r>
            <a:r>
              <a:rPr lang="en-US" sz="1600" dirty="0">
                <a:solidFill>
                  <a:schemeClr val="bg1"/>
                </a:solidFill>
                <a:latin typeface="Arial"/>
                <a:cs typeface="Arial" charset="0"/>
              </a:rPr>
              <a:t>, Daniel </a:t>
            </a:r>
            <a:r>
              <a:rPr lang="en-US" sz="1600" dirty="0" err="1">
                <a:solidFill>
                  <a:schemeClr val="bg1"/>
                </a:solidFill>
                <a:latin typeface="Arial"/>
                <a:cs typeface="Arial" charset="0"/>
              </a:rPr>
              <a:t>Ostalé</a:t>
            </a:r>
            <a:r>
              <a:rPr lang="en-US" sz="1600" dirty="0">
                <a:solidFill>
                  <a:schemeClr val="bg1"/>
                </a:solidFill>
                <a:latin typeface="Arial"/>
                <a:cs typeface="Arial" charset="0"/>
              </a:rPr>
              <a:t> </a:t>
            </a:r>
            <a:r>
              <a:rPr lang="en-US" sz="1600" dirty="0" err="1">
                <a:solidFill>
                  <a:schemeClr val="bg1"/>
                </a:solidFill>
                <a:latin typeface="Arial"/>
                <a:cs typeface="Arial" charset="0"/>
              </a:rPr>
              <a:t>Valribéras</a:t>
            </a:r>
            <a:r>
              <a:rPr lang="en-US" sz="1600" dirty="0">
                <a:solidFill>
                  <a:schemeClr val="bg1"/>
                </a:solidFill>
                <a:latin typeface="Arial"/>
                <a:cs typeface="Arial" charset="0"/>
              </a:rPr>
              <a:t> </a:t>
            </a:r>
            <a:r>
              <a:rPr lang="en-US" sz="1600" dirty="0" smtClean="0">
                <a:solidFill>
                  <a:schemeClr val="bg1"/>
                </a:solidFill>
                <a:latin typeface="Arial"/>
                <a:cs typeface="Arial" charset="0"/>
              </a:rPr>
              <a:t> (OECD Environment Directorate)</a:t>
            </a:r>
          </a:p>
          <a:p>
            <a:r>
              <a:rPr lang="en-GB" sz="1600" dirty="0" smtClean="0">
                <a:solidFill>
                  <a:schemeClr val="bg1"/>
                </a:solidFill>
                <a:latin typeface="Arial"/>
                <a:cs typeface="Arial" charset="0"/>
              </a:rPr>
              <a:t>2020 GTAP Conference</a:t>
            </a:r>
            <a:endParaRPr lang="en-GB" sz="1600" dirty="0">
              <a:solidFill>
                <a:schemeClr val="bg1"/>
              </a:solidFill>
              <a:latin typeface="Arial"/>
              <a:cs typeface="Arial" charset="0"/>
            </a:endParaRPr>
          </a:p>
        </p:txBody>
      </p:sp>
    </p:spTree>
    <p:extLst>
      <p:ext uri="{BB962C8B-B14F-4D97-AF65-F5344CB8AC3E}">
        <p14:creationId xmlns:p14="http://schemas.microsoft.com/office/powerpoint/2010/main" val="592069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2</a:t>
            </a:fld>
            <a:endParaRPr lang="en-GB"/>
          </a:p>
        </p:txBody>
      </p:sp>
      <p:sp>
        <p:nvSpPr>
          <p:cNvPr id="4" name="Title 3"/>
          <p:cNvSpPr>
            <a:spLocks noGrp="1"/>
          </p:cNvSpPr>
          <p:nvPr>
            <p:ph type="title"/>
          </p:nvPr>
        </p:nvSpPr>
        <p:spPr/>
        <p:txBody>
          <a:bodyPr/>
          <a:lstStyle/>
          <a:p>
            <a:r>
              <a:rPr lang="en-GB" dirty="0" smtClean="0"/>
              <a:t>Motivation</a:t>
            </a:r>
            <a:endParaRPr lang="en-GB" dirty="0"/>
          </a:p>
        </p:txBody>
      </p:sp>
      <p:sp>
        <p:nvSpPr>
          <p:cNvPr id="11" name="Rectangle 10"/>
          <p:cNvSpPr/>
          <p:nvPr/>
        </p:nvSpPr>
        <p:spPr>
          <a:xfrm>
            <a:off x="360947" y="1260000"/>
            <a:ext cx="8621053" cy="5262979"/>
          </a:xfrm>
          <a:prstGeom prst="rect">
            <a:avLst/>
          </a:prstGeom>
        </p:spPr>
        <p:txBody>
          <a:bodyPr wrap="square">
            <a:spAutoFit/>
          </a:bodyPr>
          <a:lstStyle/>
          <a:p>
            <a:pPr marL="457200" indent="-457200">
              <a:buFont typeface="Arial" panose="020B0604020202020204" pitchFamily="34" charset="0"/>
              <a:buChar char="•"/>
            </a:pPr>
            <a:r>
              <a:rPr lang="en-US" sz="2400" dirty="0"/>
              <a:t>Plastics are one of the most commonplace materials on the </a:t>
            </a:r>
            <a:r>
              <a:rPr lang="en-US" sz="2400" dirty="0"/>
              <a:t>planet</a:t>
            </a:r>
          </a:p>
          <a:p>
            <a:pPr marL="914400" lvl="1" indent="-457200">
              <a:buFont typeface="Arial" panose="020B0604020202020204" pitchFamily="34" charset="0"/>
              <a:buChar char="•"/>
            </a:pPr>
            <a:r>
              <a:rPr lang="en-US" sz="2400" dirty="0"/>
              <a:t>Global </a:t>
            </a:r>
            <a:r>
              <a:rPr lang="en-US" sz="2400" dirty="0"/>
              <a:t>plastics </a:t>
            </a:r>
            <a:r>
              <a:rPr lang="en-US" sz="2400" dirty="0"/>
              <a:t>production in 2015 </a:t>
            </a:r>
            <a:r>
              <a:rPr lang="en-US" sz="2400" dirty="0"/>
              <a:t>reached </a:t>
            </a:r>
            <a:r>
              <a:rPr lang="en-US" sz="2400" dirty="0"/>
              <a:t>407 </a:t>
            </a:r>
            <a:r>
              <a:rPr lang="en-US" sz="2400" dirty="0" err="1"/>
              <a:t>Mtpa</a:t>
            </a:r>
            <a:r>
              <a:rPr lang="en-US" sz="2400" dirty="0"/>
              <a:t>), </a:t>
            </a:r>
            <a:r>
              <a:rPr lang="en-US" sz="2400" dirty="0"/>
              <a:t>more </a:t>
            </a:r>
            <a:r>
              <a:rPr lang="en-US" sz="2400" dirty="0"/>
              <a:t>than the production of paper (400 </a:t>
            </a:r>
            <a:r>
              <a:rPr lang="en-US" sz="2400" dirty="0" err="1"/>
              <a:t>Mtpa</a:t>
            </a:r>
            <a:r>
              <a:rPr lang="en-US" sz="2400" dirty="0"/>
              <a:t>) and </a:t>
            </a:r>
            <a:r>
              <a:rPr lang="en-US" sz="2400" dirty="0" err="1"/>
              <a:t>aluminium</a:t>
            </a:r>
            <a:r>
              <a:rPr lang="en-US" sz="2400" dirty="0"/>
              <a:t> (57 </a:t>
            </a:r>
            <a:r>
              <a:rPr lang="en-US" sz="2400" dirty="0" err="1"/>
              <a:t>Mtpa</a:t>
            </a:r>
            <a:r>
              <a:rPr lang="en-US" sz="2400" dirty="0" smtClean="0"/>
              <a:t>).</a:t>
            </a:r>
          </a:p>
          <a:p>
            <a:pPr marL="914400" lvl="1"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The </a:t>
            </a:r>
            <a:r>
              <a:rPr lang="en-US" sz="2400" dirty="0"/>
              <a:t>extraction of materials required for plastics production, including oil extraction and refining, as well as the use and disposal of plastic products is creating significant environmental pressure, with serious consequences for </a:t>
            </a:r>
            <a:r>
              <a:rPr lang="en-US" sz="2400" dirty="0"/>
              <a:t>ecosystems and  </a:t>
            </a:r>
            <a:r>
              <a:rPr lang="en-US" sz="2400" dirty="0"/>
              <a:t>human </a:t>
            </a:r>
            <a:r>
              <a:rPr lang="en-US" sz="2400" dirty="0"/>
              <a:t>well-being :</a:t>
            </a:r>
          </a:p>
          <a:p>
            <a:pPr marL="914400" lvl="1" indent="-457200">
              <a:buFont typeface="Arial" panose="020B0604020202020204" pitchFamily="34" charset="0"/>
              <a:buChar char="•"/>
            </a:pPr>
            <a:r>
              <a:rPr lang="en-US" sz="2400" dirty="0"/>
              <a:t>plastic pollution.</a:t>
            </a:r>
          </a:p>
          <a:p>
            <a:pPr marL="914400" lvl="1" indent="-457200">
              <a:buFont typeface="Arial" panose="020B0604020202020204" pitchFamily="34" charset="0"/>
              <a:buChar char="•"/>
            </a:pPr>
            <a:r>
              <a:rPr lang="en-US" sz="2400" dirty="0"/>
              <a:t>Plastic </a:t>
            </a:r>
            <a:r>
              <a:rPr lang="en-US" sz="2400" dirty="0"/>
              <a:t>litter </a:t>
            </a:r>
            <a:r>
              <a:rPr lang="en-US" sz="2400" dirty="0"/>
              <a:t>in the oceans (5 </a:t>
            </a:r>
            <a:r>
              <a:rPr lang="en-US" sz="2400" dirty="0"/>
              <a:t>to 13 </a:t>
            </a:r>
            <a:r>
              <a:rPr lang="en-US" sz="2400" dirty="0"/>
              <a:t>Mt are </a:t>
            </a:r>
            <a:r>
              <a:rPr lang="en-US" sz="2400" dirty="0"/>
              <a:t>estimated to be introduced every year to the </a:t>
            </a:r>
            <a:r>
              <a:rPr lang="en-US" sz="2400" dirty="0"/>
              <a:t>oceans)</a:t>
            </a:r>
          </a:p>
        </p:txBody>
      </p:sp>
    </p:spTree>
    <p:extLst>
      <p:ext uri="{BB962C8B-B14F-4D97-AF65-F5344CB8AC3E}">
        <p14:creationId xmlns:p14="http://schemas.microsoft.com/office/powerpoint/2010/main" val="1950861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3</a:t>
            </a:fld>
            <a:endParaRPr lang="en-GB"/>
          </a:p>
        </p:txBody>
      </p:sp>
      <p:sp>
        <p:nvSpPr>
          <p:cNvPr id="4" name="Title 3"/>
          <p:cNvSpPr>
            <a:spLocks noGrp="1"/>
          </p:cNvSpPr>
          <p:nvPr>
            <p:ph type="title"/>
          </p:nvPr>
        </p:nvSpPr>
        <p:spPr/>
        <p:txBody>
          <a:bodyPr/>
          <a:lstStyle/>
          <a:p>
            <a:r>
              <a:rPr lang="en-GB" dirty="0" smtClean="0"/>
              <a:t>Policy concerns</a:t>
            </a:r>
            <a:endParaRPr lang="en-GB" dirty="0"/>
          </a:p>
        </p:txBody>
      </p:sp>
      <p:sp>
        <p:nvSpPr>
          <p:cNvPr id="11" name="Rectangle 10"/>
          <p:cNvSpPr/>
          <p:nvPr/>
        </p:nvSpPr>
        <p:spPr>
          <a:xfrm>
            <a:off x="360947" y="1621244"/>
            <a:ext cx="8621053" cy="4924425"/>
          </a:xfrm>
          <a:prstGeom prst="rect">
            <a:avLst/>
          </a:prstGeom>
        </p:spPr>
        <p:txBody>
          <a:bodyPr wrap="square">
            <a:spAutoFit/>
          </a:bodyPr>
          <a:lstStyle/>
          <a:p>
            <a:r>
              <a:rPr lang="en-GB" sz="2000" dirty="0" smtClean="0"/>
              <a:t>Increasing concerns and attention </a:t>
            </a:r>
            <a:r>
              <a:rPr lang="en-GB" sz="2000" dirty="0"/>
              <a:t>to improving the sustainability of plastics </a:t>
            </a:r>
            <a:r>
              <a:rPr lang="en-GB" sz="2000" dirty="0" smtClean="0"/>
              <a:t>use: </a:t>
            </a:r>
            <a:endParaRPr lang="en-GB" sz="2000" dirty="0" smtClean="0"/>
          </a:p>
          <a:p>
            <a:r>
              <a:rPr lang="en-GB" sz="2000" dirty="0" smtClean="0"/>
              <a:t>-  Osaka blue vision	</a:t>
            </a:r>
          </a:p>
          <a:p>
            <a:pPr marL="285750" indent="-285750">
              <a:buFontTx/>
              <a:buChar char="-"/>
            </a:pPr>
            <a:r>
              <a:rPr lang="en-GB" sz="2000" dirty="0" smtClean="0"/>
              <a:t>Recent </a:t>
            </a:r>
            <a:r>
              <a:rPr lang="en-GB" sz="2000" dirty="0"/>
              <a:t>meetings and working group </a:t>
            </a:r>
            <a:r>
              <a:rPr lang="en-GB" sz="2000" dirty="0" smtClean="0"/>
              <a:t>discussions at UN </a:t>
            </a:r>
            <a:r>
              <a:rPr lang="en-GB" sz="2000" dirty="0"/>
              <a:t>Environment </a:t>
            </a:r>
            <a:r>
              <a:rPr lang="en-GB" sz="2000" dirty="0" smtClean="0"/>
              <a:t>Assembly </a:t>
            </a:r>
            <a:r>
              <a:rPr lang="en-GB" sz="2000" dirty="0"/>
              <a:t>has been exploring how to tackle marine plastic pollution. </a:t>
            </a:r>
            <a:endParaRPr lang="en-GB" sz="2000" dirty="0" smtClean="0"/>
          </a:p>
          <a:p>
            <a:pPr marL="285750" indent="-285750">
              <a:buFontTx/>
              <a:buChar char="-"/>
            </a:pPr>
            <a:r>
              <a:rPr lang="en-GB" sz="2000" dirty="0" smtClean="0"/>
              <a:t>March </a:t>
            </a:r>
            <a:r>
              <a:rPr lang="en-GB" sz="2000" dirty="0"/>
              <a:t>2019, a non-binding resolution was made over throwaway items such as plastic bags and 170 countries have pledged to "significantly reduce" the use of plastics by 2030. </a:t>
            </a:r>
            <a:endParaRPr lang="en-GB" sz="2000" dirty="0" smtClean="0"/>
          </a:p>
          <a:p>
            <a:endParaRPr lang="en-GB" sz="2000" dirty="0" smtClean="0"/>
          </a:p>
          <a:p>
            <a:r>
              <a:rPr lang="en-GB" sz="2000" dirty="0" smtClean="0"/>
              <a:t>National </a:t>
            </a:r>
            <a:r>
              <a:rPr lang="en-GB" sz="2000" dirty="0" smtClean="0"/>
              <a:t>plans:</a:t>
            </a:r>
          </a:p>
          <a:p>
            <a:pPr marL="285750" indent="-285750">
              <a:buFontTx/>
              <a:buChar char="-"/>
            </a:pPr>
            <a:r>
              <a:rPr lang="en-GB" sz="2000" dirty="0" smtClean="0"/>
              <a:t>October </a:t>
            </a:r>
            <a:r>
              <a:rPr lang="en-GB" sz="2000" dirty="0"/>
              <a:t>2018, </a:t>
            </a:r>
            <a:r>
              <a:rPr lang="en-GB" sz="2000" dirty="0" smtClean="0"/>
              <a:t>European </a:t>
            </a:r>
            <a:r>
              <a:rPr lang="en-GB" sz="2000" dirty="0"/>
              <a:t>Commission </a:t>
            </a:r>
            <a:r>
              <a:rPr lang="en-GB" sz="2000" dirty="0" smtClean="0"/>
              <a:t>plan: to </a:t>
            </a:r>
            <a:r>
              <a:rPr lang="en-GB" sz="2000" dirty="0"/>
              <a:t>cut plastics waste, </a:t>
            </a:r>
            <a:r>
              <a:rPr lang="en-GB" sz="2000" dirty="0" smtClean="0"/>
              <a:t>in </a:t>
            </a:r>
            <a:r>
              <a:rPr lang="en-GB" sz="2000" dirty="0"/>
              <a:t>particular single-use plastic litter polluting Europe's beaches and seas. </a:t>
            </a:r>
            <a:r>
              <a:rPr lang="en-GB" sz="2000" dirty="0" smtClean="0"/>
              <a:t>    	</a:t>
            </a:r>
          </a:p>
          <a:p>
            <a:pPr marL="285750" indent="-285750">
              <a:buFontTx/>
              <a:buChar char="-"/>
            </a:pPr>
            <a:r>
              <a:rPr lang="en-GB" sz="2000" dirty="0" smtClean="0"/>
              <a:t>India </a:t>
            </a:r>
            <a:r>
              <a:rPr lang="en-GB" sz="2000" dirty="0"/>
              <a:t>continues preparations to abolish all single-use plastic by </a:t>
            </a:r>
            <a:r>
              <a:rPr lang="en-GB" sz="2000" dirty="0" smtClean="0"/>
              <a:t>2022</a:t>
            </a:r>
          </a:p>
          <a:p>
            <a:pPr marL="285750" indent="-285750">
              <a:buFontTx/>
              <a:buChar char="-"/>
            </a:pPr>
            <a:r>
              <a:rPr lang="en-GB" sz="2000" dirty="0" smtClean="0"/>
              <a:t>China’s </a:t>
            </a:r>
            <a:r>
              <a:rPr lang="en-GB" sz="2000" dirty="0"/>
              <a:t>plastic waste ban. </a:t>
            </a:r>
          </a:p>
          <a:p>
            <a:endParaRPr lang="en-GB" sz="1400" dirty="0"/>
          </a:p>
        </p:txBody>
      </p:sp>
    </p:spTree>
    <p:extLst>
      <p:ext uri="{BB962C8B-B14F-4D97-AF65-F5344CB8AC3E}">
        <p14:creationId xmlns:p14="http://schemas.microsoft.com/office/powerpoint/2010/main" val="26934458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602000"/>
            <a:ext cx="8982000" cy="5054400"/>
          </a:xfrm>
        </p:spPr>
        <p:txBody>
          <a:bodyPr>
            <a:normAutofit fontScale="62500" lnSpcReduction="20000"/>
          </a:bodyPr>
          <a:lstStyle/>
          <a:p>
            <a:r>
              <a:rPr lang="en-GB" dirty="0"/>
              <a:t>A new empirical literature has set up innovative methodologies to address this question by linking plastics use to economic growth projections. </a:t>
            </a:r>
            <a:r>
              <a:rPr lang="en-GB" dirty="0" smtClean="0"/>
              <a:t>(</a:t>
            </a:r>
            <a:r>
              <a:rPr lang="en-GB" dirty="0" err="1" smtClean="0"/>
              <a:t>Jambeck</a:t>
            </a:r>
            <a:r>
              <a:rPr lang="en-GB" dirty="0" smtClean="0"/>
              <a:t> </a:t>
            </a:r>
            <a:r>
              <a:rPr lang="en-GB" dirty="0"/>
              <a:t>et al. (2015), Geyer et al. (2017), </a:t>
            </a:r>
            <a:r>
              <a:rPr lang="en-GB" dirty="0" err="1"/>
              <a:t>Lebreton</a:t>
            </a:r>
            <a:r>
              <a:rPr lang="en-GB" dirty="0"/>
              <a:t> and </a:t>
            </a:r>
            <a:r>
              <a:rPr lang="en-GB" dirty="0" err="1"/>
              <a:t>Andrady</a:t>
            </a:r>
            <a:r>
              <a:rPr lang="en-GB" dirty="0"/>
              <a:t> (2019), as well as </a:t>
            </a:r>
            <a:r>
              <a:rPr lang="en-GB" dirty="0" err="1"/>
              <a:t>Ryberg</a:t>
            </a:r>
            <a:r>
              <a:rPr lang="en-GB" dirty="0"/>
              <a:t> et al. (2019</a:t>
            </a:r>
            <a:r>
              <a:rPr lang="en-GB" dirty="0" smtClean="0"/>
              <a:t>).</a:t>
            </a:r>
          </a:p>
          <a:p>
            <a:r>
              <a:rPr lang="en-GB" dirty="0" smtClean="0">
                <a:solidFill>
                  <a:srgbClr val="FF0000"/>
                </a:solidFill>
              </a:rPr>
              <a:t>They </a:t>
            </a:r>
            <a:r>
              <a:rPr lang="en-GB" dirty="0" smtClean="0">
                <a:solidFill>
                  <a:srgbClr val="FF0000"/>
                </a:solidFill>
              </a:rPr>
              <a:t>employ </a:t>
            </a:r>
            <a:r>
              <a:rPr lang="en-GB" dirty="0" smtClean="0">
                <a:solidFill>
                  <a:srgbClr val="FF0000"/>
                </a:solidFill>
              </a:rPr>
              <a:t>different methodologies but all rely on empirical methods to estimate relationships….</a:t>
            </a:r>
          </a:p>
          <a:p>
            <a:r>
              <a:rPr lang="en-GB" dirty="0"/>
              <a:t>In this empirical literature, the projected volumes of plastic follow aggregate economic growth and/or population </a:t>
            </a:r>
            <a:r>
              <a:rPr lang="en-GB" dirty="0" smtClean="0"/>
              <a:t>growth, then are used </a:t>
            </a:r>
            <a:r>
              <a:rPr lang="en-GB" dirty="0"/>
              <a:t>to follow the corresponding amount of plastic wastes and plastic pollutions. </a:t>
            </a:r>
          </a:p>
          <a:p>
            <a:r>
              <a:rPr lang="en-GB" dirty="0" smtClean="0"/>
              <a:t>They all show that plastics </a:t>
            </a:r>
            <a:r>
              <a:rPr lang="en-GB" dirty="0"/>
              <a:t>production, use and waste generation will continue to rise to unprecedented levels in the coming decades in the absence of new policy </a:t>
            </a:r>
            <a:r>
              <a:rPr lang="en-GB" dirty="0" smtClean="0"/>
              <a:t>action.</a:t>
            </a:r>
          </a:p>
          <a:p>
            <a:r>
              <a:rPr lang="en-GB" dirty="0"/>
              <a:t>To develop a proper </a:t>
            </a:r>
            <a:r>
              <a:rPr lang="en-GB" u="sng" dirty="0"/>
              <a:t>policy</a:t>
            </a:r>
            <a:r>
              <a:rPr lang="en-GB" dirty="0"/>
              <a:t> agenda, addressing </a:t>
            </a:r>
            <a:r>
              <a:rPr lang="en-GB" dirty="0" smtClean="0"/>
              <a:t>plastic lifecycle would </a:t>
            </a:r>
            <a:r>
              <a:rPr lang="en-GB" dirty="0"/>
              <a:t>need to consider the underlying economic and structural </a:t>
            </a:r>
            <a:r>
              <a:rPr lang="en-GB" dirty="0" smtClean="0"/>
              <a:t>drivers. </a:t>
            </a:r>
            <a:r>
              <a:rPr lang="en-GB" dirty="0"/>
              <a:t>Indeed, plastics is not a homogenous product, but instead refers to different plastics and uses. These various plastic flows have different lifetimes, waste management rates, recycling rates, which justifies the need for a sectoral perspective for plastics </a:t>
            </a:r>
            <a:r>
              <a:rPr lang="en-GB" dirty="0" smtClean="0"/>
              <a:t>projections </a:t>
            </a:r>
            <a:r>
              <a:rPr lang="en-GB" dirty="0" smtClean="0">
                <a:sym typeface="Wingdings" panose="05000000000000000000" pitchFamily="2" charset="2"/>
              </a:rPr>
              <a:t> Need to use structural/CGE model</a:t>
            </a:r>
            <a:r>
              <a:rPr lang="en-GB" dirty="0"/>
              <a:t> </a:t>
            </a:r>
          </a:p>
          <a:p>
            <a:endParaRPr lang="en-US" dirty="0"/>
          </a:p>
        </p:txBody>
      </p:sp>
      <p:sp>
        <p:nvSpPr>
          <p:cNvPr id="3" name="Slide Number Placeholder 2"/>
          <p:cNvSpPr>
            <a:spLocks noGrp="1"/>
          </p:cNvSpPr>
          <p:nvPr>
            <p:ph type="sldNum" sz="quarter" idx="4"/>
          </p:nvPr>
        </p:nvSpPr>
        <p:spPr/>
        <p:txBody>
          <a:bodyPr/>
          <a:lstStyle/>
          <a:p>
            <a:fld id="{26A491F3-D88C-4F91-8554-BDF2E68E57C5}" type="slidenum">
              <a:rPr lang="en-GB" smtClean="0"/>
              <a:t>4</a:t>
            </a:fld>
            <a:endParaRPr lang="en-GB"/>
          </a:p>
        </p:txBody>
      </p:sp>
      <p:sp>
        <p:nvSpPr>
          <p:cNvPr id="4" name="Title 3"/>
          <p:cNvSpPr>
            <a:spLocks noGrp="1"/>
          </p:cNvSpPr>
          <p:nvPr>
            <p:ph type="title"/>
          </p:nvPr>
        </p:nvSpPr>
        <p:spPr/>
        <p:txBody>
          <a:bodyPr/>
          <a:lstStyle/>
          <a:p>
            <a:r>
              <a:rPr lang="en-US" dirty="0" smtClean="0"/>
              <a:t>Projecting plastic lifecycle: empirical approaches</a:t>
            </a:r>
            <a:endParaRPr lang="en-US" dirty="0"/>
          </a:p>
        </p:txBody>
      </p:sp>
    </p:spTree>
    <p:extLst>
      <p:ext uri="{BB962C8B-B14F-4D97-AF65-F5344CB8AC3E}">
        <p14:creationId xmlns:p14="http://schemas.microsoft.com/office/powerpoint/2010/main" val="589656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5</a:t>
            </a:fld>
            <a:endParaRPr lang="en-GB"/>
          </a:p>
        </p:txBody>
      </p:sp>
      <p:sp>
        <p:nvSpPr>
          <p:cNvPr id="4" name="Title 3"/>
          <p:cNvSpPr>
            <a:spLocks noGrp="1"/>
          </p:cNvSpPr>
          <p:nvPr>
            <p:ph type="title"/>
          </p:nvPr>
        </p:nvSpPr>
        <p:spPr/>
        <p:txBody>
          <a:bodyPr/>
          <a:lstStyle/>
          <a:p>
            <a:r>
              <a:rPr lang="en-GB" dirty="0" smtClean="0"/>
              <a:t>Methodology : modelling framework of the Global Material Outlooks</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5230" y="1067797"/>
            <a:ext cx="2188770" cy="29146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132347" y="1260000"/>
            <a:ext cx="6731297" cy="5675400"/>
          </a:xfrm>
          <a:prstGeom prst="rect">
            <a:avLst/>
          </a:prstGeom>
        </p:spPr>
        <p:txBody>
          <a:bodyPr wrap="square">
            <a:spAutoFit/>
          </a:bodyPr>
          <a:lstStyle/>
          <a:p>
            <a:pPr algn="just">
              <a:lnSpc>
                <a:spcPct val="110000"/>
              </a:lnSpc>
              <a:spcAft>
                <a:spcPts val="600"/>
              </a:spcAft>
            </a:pPr>
            <a:r>
              <a:rPr lang="en-US" sz="2400" dirty="0">
                <a:latin typeface="Calibri" panose="020F0502020204030204" pitchFamily="34" charset="0"/>
                <a:ea typeface="Times New Roman" panose="02020603050405020304" pitchFamily="18" charset="0"/>
                <a:cs typeface="Arial" panose="020B0604020202020204" pitchFamily="34" charset="0"/>
              </a:rPr>
              <a:t>To model </a:t>
            </a:r>
            <a:r>
              <a:rPr lang="en-US" sz="2400" dirty="0" smtClean="0">
                <a:latin typeface="Calibri" panose="020F0502020204030204" pitchFamily="34" charset="0"/>
                <a:ea typeface="Times New Roman" panose="02020603050405020304" pitchFamily="18" charset="0"/>
                <a:cs typeface="Arial" panose="020B0604020202020204" pitchFamily="34" charset="0"/>
              </a:rPr>
              <a:t>with a CGE plastics </a:t>
            </a:r>
            <a:r>
              <a:rPr lang="en-US" sz="2400" dirty="0">
                <a:latin typeface="Calibri" panose="020F0502020204030204" pitchFamily="34" charset="0"/>
                <a:ea typeface="Times New Roman" panose="02020603050405020304" pitchFamily="18" charset="0"/>
                <a:cs typeface="Arial" panose="020B0604020202020204" pitchFamily="34" charset="0"/>
              </a:rPr>
              <a:t>consumption (use), two main sources  of data exist:</a:t>
            </a:r>
            <a:endParaRPr lang="en-GB" sz="24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0000"/>
              </a:lnSpc>
              <a:spcAft>
                <a:spcPts val="0"/>
              </a:spcAft>
              <a:buFont typeface="Symbol" panose="05050102010706020507" pitchFamily="18" charset="2"/>
              <a:buChar char=""/>
            </a:pPr>
            <a:r>
              <a:rPr lang="en-US" sz="2400" dirty="0">
                <a:latin typeface="Calibri" panose="020F0502020204030204" pitchFamily="34" charset="0"/>
                <a:ea typeface="Times New Roman" panose="02020603050405020304" pitchFamily="18" charset="0"/>
                <a:cs typeface="Arial" panose="020B0604020202020204" pitchFamily="34" charset="0"/>
              </a:rPr>
              <a:t>Data on plastics production and consumption by economic sector by </a:t>
            </a:r>
            <a:r>
              <a:rPr lang="en-US" sz="2400" dirty="0" smtClean="0">
                <a:latin typeface="Calibri" panose="020F0502020204030204" pitchFamily="34" charset="0"/>
                <a:ea typeface="Times New Roman" panose="02020603050405020304" pitchFamily="18" charset="0"/>
                <a:cs typeface="Arial" panose="020B0604020202020204" pitchFamily="34" charset="0"/>
              </a:rPr>
              <a:t>GTAP10 </a:t>
            </a:r>
            <a:r>
              <a:rPr lang="en-US" sz="2400" dirty="0">
                <a:latin typeface="Calibri" panose="020F0502020204030204" pitchFamily="34" charset="0"/>
                <a:ea typeface="Times New Roman" panose="02020603050405020304" pitchFamily="18" charset="0"/>
                <a:cs typeface="Arial" panose="020B0604020202020204" pitchFamily="34" charset="0"/>
              </a:rPr>
              <a:t>for one generic plastic for 2011 and 2014 (all in monetary values)</a:t>
            </a:r>
            <a:endParaRPr lang="en-GB" sz="2400" dirty="0">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lnSpc>
                <a:spcPct val="110000"/>
              </a:lnSpc>
              <a:spcAft>
                <a:spcPts val="600"/>
              </a:spcAft>
              <a:buFont typeface="Symbol" panose="05050102010706020507" pitchFamily="18" charset="2"/>
              <a:buChar char=""/>
            </a:pPr>
            <a:r>
              <a:rPr lang="en-US" sz="2400" dirty="0" smtClean="0">
                <a:latin typeface="Calibri" panose="020F0502020204030204" pitchFamily="34" charset="0"/>
                <a:ea typeface="Times New Roman" panose="02020603050405020304" pitchFamily="18" charset="0"/>
                <a:cs typeface="Arial" panose="020B0604020202020204" pitchFamily="34" charset="0"/>
              </a:rPr>
              <a:t>Regional flows of plastics and global application-specific flows of plastics (all in tons) .</a:t>
            </a:r>
          </a:p>
          <a:p>
            <a:pPr lvl="0"/>
            <a:r>
              <a:rPr lang="en-US" sz="2400" dirty="0"/>
              <a:t>CGE Modelling – extending the ENV-Linkages Model to include Plastics sectors </a:t>
            </a:r>
            <a:r>
              <a:rPr lang="en-US" sz="2400" dirty="0" smtClean="0"/>
              <a:t>and plastic flows by polymer (ongoing) and </a:t>
            </a:r>
            <a:r>
              <a:rPr lang="en-US" sz="2400" dirty="0"/>
              <a:t>a </a:t>
            </a:r>
            <a:r>
              <a:rPr lang="en-US" sz="2400" dirty="0" smtClean="0"/>
              <a:t>waste </a:t>
            </a:r>
            <a:r>
              <a:rPr lang="en-US" sz="2400" dirty="0"/>
              <a:t>generation </a:t>
            </a:r>
            <a:r>
              <a:rPr lang="en-US" sz="2400" dirty="0" smtClean="0"/>
              <a:t>sector (work in progress).</a:t>
            </a:r>
          </a:p>
          <a:p>
            <a:pPr lvl="0"/>
            <a:r>
              <a:rPr lang="en-US" sz="2400" dirty="0" smtClean="0"/>
              <a:t>Complemented </a:t>
            </a:r>
            <a:r>
              <a:rPr lang="en-US" sz="2400" dirty="0"/>
              <a:t>by extended bottom up models </a:t>
            </a:r>
            <a:r>
              <a:rPr lang="en-US" sz="2400" dirty="0" smtClean="0"/>
              <a:t>for waste </a:t>
            </a:r>
            <a:r>
              <a:rPr lang="en-US" sz="2400" dirty="0"/>
              <a:t>management </a:t>
            </a:r>
            <a:r>
              <a:rPr lang="en-US" sz="2400" dirty="0" smtClean="0"/>
              <a:t>modelling (recycling, incineration, unmanaged)</a:t>
            </a:r>
            <a:endParaRPr lang="en-GB" sz="2400" dirty="0" smtClean="0">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4812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6</a:t>
            </a:fld>
            <a:endParaRPr lang="en-GB"/>
          </a:p>
        </p:txBody>
      </p:sp>
      <p:sp>
        <p:nvSpPr>
          <p:cNvPr id="8" name="Title 3"/>
          <p:cNvSpPr>
            <a:spLocks noGrp="1"/>
          </p:cNvSpPr>
          <p:nvPr>
            <p:ph type="title"/>
          </p:nvPr>
        </p:nvSpPr>
        <p:spPr>
          <a:xfrm>
            <a:off x="1080000" y="237600"/>
            <a:ext cx="7416000" cy="1022400"/>
          </a:xfrm>
        </p:spPr>
        <p:txBody>
          <a:bodyPr/>
          <a:lstStyle/>
          <a:p>
            <a:r>
              <a:rPr lang="en-GB" dirty="0" smtClean="0"/>
              <a:t>Toolkit</a:t>
            </a:r>
            <a:endParaRPr lang="en-GB" dirty="0"/>
          </a:p>
        </p:txBody>
      </p:sp>
      <p:sp>
        <p:nvSpPr>
          <p:cNvPr id="2" name="Rectangle 1"/>
          <p:cNvSpPr/>
          <p:nvPr/>
        </p:nvSpPr>
        <p:spPr>
          <a:xfrm>
            <a:off x="452667" y="4933244"/>
            <a:ext cx="8043333" cy="1636889"/>
          </a:xfrm>
          <a:prstGeom prst="rect">
            <a:avLst/>
          </a:prstGeom>
        </p:spPr>
        <p:txBody>
          <a:bodyPr/>
          <a:lstStyle/>
          <a:p>
            <a:pPr marL="285750" lvl="0" indent="-285750" rtl="0">
              <a:buFont typeface="Arial" panose="020B0604020202020204" pitchFamily="34" charset="0"/>
              <a:buChar char="•"/>
            </a:pPr>
            <a:r>
              <a:rPr lang="en-US" sz="2000" dirty="0" smtClean="0"/>
              <a:t>CGE Modelling – extending the ENV-Linkages Model to include Plastics sectors and a Waste generation sector </a:t>
            </a:r>
            <a:endParaRPr lang="en-GB" sz="2000" dirty="0"/>
          </a:p>
          <a:p>
            <a:pPr marL="285750" lvl="0" indent="-285750" rtl="0">
              <a:buFont typeface="Arial" panose="020B0604020202020204" pitchFamily="34" charset="0"/>
              <a:buChar char="•"/>
            </a:pPr>
            <a:r>
              <a:rPr lang="en-US" sz="2000" dirty="0" smtClean="0"/>
              <a:t>Complemented by extended bottom up models of plastic waste generation</a:t>
            </a:r>
            <a:endParaRPr lang="en-GB" sz="2000" dirty="0"/>
          </a:p>
        </p:txBody>
      </p:sp>
      <p:pic>
        <p:nvPicPr>
          <p:cNvPr id="6" name="Picture 5"/>
          <p:cNvPicPr>
            <a:picLocks noChangeAspect="1"/>
          </p:cNvPicPr>
          <p:nvPr/>
        </p:nvPicPr>
        <p:blipFill>
          <a:blip r:embed="rId2"/>
          <a:stretch>
            <a:fillRect/>
          </a:stretch>
        </p:blipFill>
        <p:spPr>
          <a:xfrm>
            <a:off x="1520422" y="1530583"/>
            <a:ext cx="5907822" cy="3323150"/>
          </a:xfrm>
          <a:prstGeom prst="rect">
            <a:avLst/>
          </a:prstGeom>
        </p:spPr>
      </p:pic>
    </p:spTree>
    <p:extLst>
      <p:ext uri="{BB962C8B-B14F-4D97-AF65-F5344CB8AC3E}">
        <p14:creationId xmlns:p14="http://schemas.microsoft.com/office/powerpoint/2010/main" val="114079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7</a:t>
            </a:fld>
            <a:endParaRPr lang="en-GB"/>
          </a:p>
        </p:txBody>
      </p:sp>
      <p:sp>
        <p:nvSpPr>
          <p:cNvPr id="4" name="Title 3"/>
          <p:cNvSpPr>
            <a:spLocks noGrp="1"/>
          </p:cNvSpPr>
          <p:nvPr>
            <p:ph type="title"/>
          </p:nvPr>
        </p:nvSpPr>
        <p:spPr/>
        <p:txBody>
          <a:bodyPr/>
          <a:lstStyle/>
          <a:p>
            <a:r>
              <a:rPr lang="en-GB" dirty="0" smtClean="0"/>
              <a:t>First results: plastic uses 2018-2050 </a:t>
            </a:r>
            <a:endParaRPr lang="en-GB" dirty="0"/>
          </a:p>
        </p:txBody>
      </p:sp>
      <p:pic>
        <p:nvPicPr>
          <p:cNvPr id="9" name="Picture 8"/>
          <p:cNvPicPr>
            <a:picLocks noChangeAspect="1"/>
          </p:cNvPicPr>
          <p:nvPr/>
        </p:nvPicPr>
        <p:blipFill>
          <a:blip r:embed="rId3"/>
          <a:stretch>
            <a:fillRect/>
          </a:stretch>
        </p:blipFill>
        <p:spPr>
          <a:xfrm>
            <a:off x="1080000" y="2273968"/>
            <a:ext cx="6521116" cy="3890700"/>
          </a:xfrm>
          <a:prstGeom prst="rect">
            <a:avLst/>
          </a:prstGeom>
        </p:spPr>
      </p:pic>
      <p:sp>
        <p:nvSpPr>
          <p:cNvPr id="10" name="TextBox 9"/>
          <p:cNvSpPr txBox="1"/>
          <p:nvPr/>
        </p:nvSpPr>
        <p:spPr>
          <a:xfrm>
            <a:off x="324852" y="6164668"/>
            <a:ext cx="7543800" cy="369332"/>
          </a:xfrm>
          <a:prstGeom prst="rect">
            <a:avLst/>
          </a:prstGeom>
          <a:noFill/>
        </p:spPr>
        <p:txBody>
          <a:bodyPr wrap="square" rtlCol="0">
            <a:spAutoFit/>
          </a:bodyPr>
          <a:lstStyle/>
          <a:p>
            <a:r>
              <a:rPr lang="en-US" dirty="0" smtClean="0"/>
              <a:t>Source: OECD ENV-Linkages model</a:t>
            </a:r>
            <a:endParaRPr lang="en-US" dirty="0"/>
          </a:p>
        </p:txBody>
      </p:sp>
      <p:sp>
        <p:nvSpPr>
          <p:cNvPr id="11" name="TextBox 10"/>
          <p:cNvSpPr txBox="1"/>
          <p:nvPr/>
        </p:nvSpPr>
        <p:spPr>
          <a:xfrm>
            <a:off x="598737" y="1350638"/>
            <a:ext cx="7483642" cy="923330"/>
          </a:xfrm>
          <a:prstGeom prst="rect">
            <a:avLst/>
          </a:prstGeom>
          <a:noFill/>
        </p:spPr>
        <p:txBody>
          <a:bodyPr wrap="square" rtlCol="0">
            <a:spAutoFit/>
          </a:bodyPr>
          <a:lstStyle/>
          <a:p>
            <a:r>
              <a:rPr lang="en-US"/>
              <a:t>Chart in Mt – global plastics (Includes Thermoplastics, Polyurethanes, Thermosets, Elastomers, Adhesives, Coatings and Sealants and PP-Fibers. Not included: PET-fibers, PA-fibers and Polyacryl-fibers.)</a:t>
            </a:r>
            <a:endParaRPr lang="en-US" dirty="0"/>
          </a:p>
        </p:txBody>
      </p:sp>
    </p:spTree>
    <p:extLst>
      <p:ext uri="{BB962C8B-B14F-4D97-AF65-F5344CB8AC3E}">
        <p14:creationId xmlns:p14="http://schemas.microsoft.com/office/powerpoint/2010/main" val="33199984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8</a:t>
            </a:fld>
            <a:endParaRPr lang="en-GB"/>
          </a:p>
        </p:txBody>
      </p:sp>
      <p:sp>
        <p:nvSpPr>
          <p:cNvPr id="4" name="Title 3"/>
          <p:cNvSpPr>
            <a:spLocks noGrp="1"/>
          </p:cNvSpPr>
          <p:nvPr>
            <p:ph type="title"/>
          </p:nvPr>
        </p:nvSpPr>
        <p:spPr/>
        <p:txBody>
          <a:bodyPr/>
          <a:lstStyle/>
          <a:p>
            <a:r>
              <a:rPr lang="en-GB" dirty="0" smtClean="0"/>
              <a:t>A big uncertainty about post covid-19 Long run projections</a:t>
            </a:r>
            <a:endParaRPr lang="en-GB" dirty="0"/>
          </a:p>
        </p:txBody>
      </p:sp>
      <p:sp>
        <p:nvSpPr>
          <p:cNvPr id="2" name="Content Placeholder 1"/>
          <p:cNvSpPr>
            <a:spLocks noGrp="1"/>
          </p:cNvSpPr>
          <p:nvPr>
            <p:ph idx="1"/>
          </p:nvPr>
        </p:nvSpPr>
        <p:spPr>
          <a:xfrm>
            <a:off x="468000" y="1602000"/>
            <a:ext cx="8218800" cy="4100968"/>
          </a:xfrm>
        </p:spPr>
        <p:txBody>
          <a:bodyPr>
            <a:normAutofit/>
          </a:bodyPr>
          <a:lstStyle/>
          <a:p>
            <a:r>
              <a:rPr lang="en-US" dirty="0" smtClean="0"/>
              <a:t>Need to update underlying baseline to take into account actual crisis</a:t>
            </a:r>
          </a:p>
          <a:p>
            <a:r>
              <a:rPr lang="en-US" dirty="0" smtClean="0"/>
              <a:t>But no clear scenario now about: </a:t>
            </a:r>
          </a:p>
          <a:p>
            <a:pPr lvl="1"/>
            <a:r>
              <a:rPr lang="en-US" dirty="0" smtClean="0"/>
              <a:t>Duration of the crisis, time/delay across countries</a:t>
            </a:r>
          </a:p>
          <a:p>
            <a:pPr lvl="1"/>
            <a:r>
              <a:rPr lang="en-US" dirty="0" smtClean="0"/>
              <a:t>Strength and nature of policy boosts</a:t>
            </a:r>
          </a:p>
          <a:p>
            <a:pPr lvl="1"/>
            <a:r>
              <a:rPr lang="en-US" dirty="0" smtClean="0"/>
              <a:t>Long run impact on potential GDP (changes in behavior, structural changes,…)</a:t>
            </a:r>
          </a:p>
        </p:txBody>
      </p:sp>
      <p:sp>
        <p:nvSpPr>
          <p:cNvPr id="5" name="TextBox 4"/>
          <p:cNvSpPr txBox="1"/>
          <p:nvPr/>
        </p:nvSpPr>
        <p:spPr>
          <a:xfrm>
            <a:off x="468000" y="5872618"/>
            <a:ext cx="8172000" cy="584775"/>
          </a:xfrm>
          <a:prstGeom prst="rect">
            <a:avLst/>
          </a:prstGeom>
          <a:noFill/>
        </p:spPr>
        <p:txBody>
          <a:bodyPr wrap="square" rtlCol="0">
            <a:spAutoFit/>
          </a:bodyPr>
          <a:lstStyle/>
          <a:p>
            <a:r>
              <a:rPr lang="en-US" dirty="0" smtClean="0">
                <a:sym typeface="Wingdings" panose="05000000000000000000" pitchFamily="2" charset="2"/>
              </a:rPr>
              <a:t> </a:t>
            </a:r>
            <a:r>
              <a:rPr lang="en-US" sz="3200" dirty="0">
                <a:sym typeface="Wingdings" panose="05000000000000000000" pitchFamily="2" charset="2"/>
              </a:rPr>
              <a:t>More than ever need of multiple </a:t>
            </a:r>
            <a:r>
              <a:rPr lang="en-US" sz="3200" dirty="0" smtClean="0">
                <a:sym typeface="Wingdings" panose="05000000000000000000" pitchFamily="2" charset="2"/>
              </a:rPr>
              <a:t>baselines</a:t>
            </a:r>
            <a:endParaRPr lang="en-US" sz="3200" dirty="0"/>
          </a:p>
        </p:txBody>
      </p:sp>
    </p:spTree>
    <p:extLst>
      <p:ext uri="{BB962C8B-B14F-4D97-AF65-F5344CB8AC3E}">
        <p14:creationId xmlns:p14="http://schemas.microsoft.com/office/powerpoint/2010/main" val="2776449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26A491F3-D88C-4F91-8554-BDF2E68E57C5}" type="slidenum">
              <a:rPr lang="en-GB" smtClean="0"/>
              <a:t>9</a:t>
            </a:fld>
            <a:endParaRPr lang="en-GB"/>
          </a:p>
        </p:txBody>
      </p:sp>
      <p:sp>
        <p:nvSpPr>
          <p:cNvPr id="4" name="Title 3"/>
          <p:cNvSpPr>
            <a:spLocks noGrp="1"/>
          </p:cNvSpPr>
          <p:nvPr>
            <p:ph type="title"/>
          </p:nvPr>
        </p:nvSpPr>
        <p:spPr/>
        <p:txBody>
          <a:bodyPr/>
          <a:lstStyle/>
          <a:p>
            <a:r>
              <a:rPr lang="en-GB" dirty="0" smtClean="0"/>
              <a:t>Next Steps:</a:t>
            </a:r>
            <a:endParaRPr lang="en-GB" dirty="0"/>
          </a:p>
        </p:txBody>
      </p:sp>
      <p:sp>
        <p:nvSpPr>
          <p:cNvPr id="2" name="Content Placeholder 1"/>
          <p:cNvSpPr>
            <a:spLocks noGrp="1"/>
          </p:cNvSpPr>
          <p:nvPr>
            <p:ph idx="1"/>
          </p:nvPr>
        </p:nvSpPr>
        <p:spPr/>
        <p:txBody>
          <a:bodyPr/>
          <a:lstStyle/>
          <a:p>
            <a:r>
              <a:rPr lang="en-US" dirty="0" smtClean="0"/>
              <a:t>Run multiple baselines</a:t>
            </a:r>
          </a:p>
          <a:p>
            <a:r>
              <a:rPr lang="en-US" dirty="0" smtClean="0"/>
              <a:t>Incorporating various plastic waste management</a:t>
            </a:r>
          </a:p>
          <a:p>
            <a:r>
              <a:rPr lang="en-US" dirty="0" smtClean="0"/>
              <a:t>Design policies</a:t>
            </a:r>
            <a:endParaRPr lang="en-US" dirty="0"/>
          </a:p>
        </p:txBody>
      </p:sp>
    </p:spTree>
    <p:extLst>
      <p:ext uri="{BB962C8B-B14F-4D97-AF65-F5344CB8AC3E}">
        <p14:creationId xmlns:p14="http://schemas.microsoft.com/office/powerpoint/2010/main" val="1266494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77090" y="3025847"/>
            <a:ext cx="7920880" cy="523220"/>
          </a:xfrm>
        </p:spPr>
        <p:txBody>
          <a:bodyPr/>
          <a:lstStyle/>
          <a:p>
            <a:pPr algn="ctr">
              <a:lnSpc>
                <a:spcPct val="100000"/>
              </a:lnSpc>
            </a:pPr>
            <a:r>
              <a:rPr lang="en-US" sz="2800" cap="none" dirty="0" smtClean="0"/>
              <a:t>Thank you</a:t>
            </a:r>
            <a:endParaRPr lang="en-GB" sz="4000" cap="non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7306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ECD_English_white">
  <a:themeElements>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ECD">
      <a:majorFont>
        <a:latin typeface="Arial"/>
        <a:ea typeface=""/>
        <a:cs typeface=""/>
      </a:majorFont>
      <a:minorFont>
        <a:latin typeface="Georgia"/>
        <a:ea typeface=""/>
        <a:cs typeface=""/>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ECD white">
    <a:dk1>
      <a:srgbClr val="727272"/>
    </a:dk1>
    <a:lt1>
      <a:sysClr val="window" lastClr="FFFFFF"/>
    </a:lt1>
    <a:dk2>
      <a:srgbClr val="006299"/>
    </a:dk2>
    <a:lt2>
      <a:srgbClr val="E6E6E6"/>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4E8B783E259CC44B6081F305D864E7D" ma:contentTypeVersion="12" ma:contentTypeDescription="Crée un document." ma:contentTypeScope="" ma:versionID="13f82faae23369e2dee9f53840606618">
  <xsd:schema xmlns:xsd="http://www.w3.org/2001/XMLSchema" xmlns:xs="http://www.w3.org/2001/XMLSchema" xmlns:p="http://schemas.microsoft.com/office/2006/metadata/properties" xmlns:ns3="2b0b687e-4ca1-40c1-b011-282726039d33" xmlns:ns4="590f168d-74f2-456b-90ff-3dfcc6592408" targetNamespace="http://schemas.microsoft.com/office/2006/metadata/properties" ma:root="true" ma:fieldsID="59576e8537ce968415c702666a1c5696" ns3:_="" ns4:_="">
    <xsd:import namespace="2b0b687e-4ca1-40c1-b011-282726039d33"/>
    <xsd:import namespace="590f168d-74f2-456b-90ff-3dfcc659240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0b687e-4ca1-40c1-b011-282726039d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90f168d-74f2-456b-90ff-3dfcc6592408" elementFormDefault="qualified">
    <xsd:import namespace="http://schemas.microsoft.com/office/2006/documentManagement/types"/>
    <xsd:import namespace="http://schemas.microsoft.com/office/infopath/2007/PartnerControls"/>
    <xsd:element name="SharedWithUsers" ma:index="15"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Partagé avec détails" ma:internalName="SharedWithDetails" ma:readOnly="true">
      <xsd:simpleType>
        <xsd:restriction base="dms:Note">
          <xsd:maxLength value="255"/>
        </xsd:restriction>
      </xsd:simpleType>
    </xsd:element>
    <xsd:element name="SharingHintHash" ma:index="17"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3290B8-A261-49F4-8744-9B1B3F7E35D7}">
  <ds:schemaRefs>
    <ds:schemaRef ds:uri="590f168d-74f2-456b-90ff-3dfcc6592408"/>
    <ds:schemaRef ds:uri="http://purl.org/dc/terms/"/>
    <ds:schemaRef ds:uri="http://schemas.openxmlformats.org/package/2006/metadata/core-properties"/>
    <ds:schemaRef ds:uri="http://schemas.microsoft.com/office/2006/documentManagement/types"/>
    <ds:schemaRef ds:uri="2b0b687e-4ca1-40c1-b011-282726039d33"/>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BCD3779B-01AD-4AB4-AD46-AF5B0FA69B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0b687e-4ca1-40c1-b011-282726039d33"/>
    <ds:schemaRef ds:uri="590f168d-74f2-456b-90ff-3dfcc6592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A6DE7D-0EDA-4AF2-B0ED-6F7D3869BD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1733</TotalTime>
  <Words>738</Words>
  <Application>Microsoft Office PowerPoint</Application>
  <PresentationFormat>On-screen Show (4:3)</PresentationFormat>
  <Paragraphs>66</Paragraphs>
  <Slides>10</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Georgia</vt:lpstr>
      <vt:lpstr>Helvetica 65 Medium</vt:lpstr>
      <vt:lpstr>Symbol</vt:lpstr>
      <vt:lpstr>Times New Roman</vt:lpstr>
      <vt:lpstr>Wingdings</vt:lpstr>
      <vt:lpstr>OECD_English_white</vt:lpstr>
      <vt:lpstr>  Global Plastic projections to 2050: economic drivers and environmental consequences </vt:lpstr>
      <vt:lpstr>Motivation</vt:lpstr>
      <vt:lpstr>Policy concerns</vt:lpstr>
      <vt:lpstr>Projecting plastic lifecycle: empirical approaches</vt:lpstr>
      <vt:lpstr>Methodology : modelling framework of the Global Material Outlooks</vt:lpstr>
      <vt:lpstr>Toolkit</vt:lpstr>
      <vt:lpstr>First results: plastic uses 2018-2050 </vt:lpstr>
      <vt:lpstr>A big uncertainty about post covid-19 Long run projections</vt:lpstr>
      <vt:lpstr>Next Steps:</vt:lpstr>
      <vt:lpstr>Thank you</vt:lpstr>
    </vt:vector>
  </TitlesOfParts>
  <Company>OECD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Outlook for Material Resources and Implications for Resource Efficiency Policies in the G20</dc:title>
  <dc:creator>CORNAGO Elisabetta, ENV/EEI</dc:creator>
  <cp:lastModifiedBy>BIBAS Ruben, ENV/EEI</cp:lastModifiedBy>
  <cp:revision>268</cp:revision>
  <cp:lastPrinted>2019-10-01T07:56:29Z</cp:lastPrinted>
  <dcterms:created xsi:type="dcterms:W3CDTF">2019-09-18T11:36:35Z</dcterms:created>
  <dcterms:modified xsi:type="dcterms:W3CDTF">2020-05-18T14:52:56Z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ECDCountry">
    <vt:lpwstr/>
  </property>
  <property fmtid="{D5CDD505-2E9C-101B-9397-08002B2CF9AE}" pid="3" name="OECDTopic">
    <vt:lpwstr>81;#Environment|e33e3a1e-dd07-4262-b35c-f4cf321092b7;#769;#Waste collection|b162e9ec-1893-459b-be96-720143a65580;#153;#Waste management|12303441-75ec-4a22-99b0-71115a6d5d86;#207;#Resource efficiency|d953b019-b8db-4314-848b-2f1c4751c255</vt:lpwstr>
  </property>
  <property fmtid="{D5CDD505-2E9C-101B-9397-08002B2CF9AE}" pid="4" name="OECDCommittee">
    <vt:lpwstr/>
  </property>
  <property fmtid="{D5CDD505-2E9C-101B-9397-08002B2CF9AE}" pid="5" name="ContentTypeId">
    <vt:lpwstr>0x01010054E8B783E259CC44B6081F305D864E7D</vt:lpwstr>
  </property>
  <property fmtid="{D5CDD505-2E9C-101B-9397-08002B2CF9AE}" pid="6" name="OECDPWB">
    <vt:lpwstr>1463;#2.3.1.1.2 Resource scarcity, ecosystem degradation and economic growth: 1-2 reports|4f3d66d2-154f-4494-81ff-78b994cd1bda</vt:lpwstr>
  </property>
  <property fmtid="{D5CDD505-2E9C-101B-9397-08002B2CF9AE}" pid="7" name="eShareOrganisationTaxHTField0">
    <vt:lpwstr/>
  </property>
  <property fmtid="{D5CDD505-2E9C-101B-9397-08002B2CF9AE}" pid="8" name="OECDKeywords">
    <vt:lpwstr/>
  </property>
  <property fmtid="{D5CDD505-2E9C-101B-9397-08002B2CF9AE}" pid="9" name="OECDDeliverablePartnersStructure">
    <vt:lpwstr/>
  </property>
  <property fmtid="{D5CDD505-2E9C-101B-9397-08002B2CF9AE}" pid="10" name="OECDHorizontalProjects">
    <vt:lpwstr/>
  </property>
  <property fmtid="{D5CDD505-2E9C-101B-9397-08002B2CF9AE}" pid="11" name="OECDProjectOwnerStructure">
    <vt:lpwstr>825;#ENV/EEI|fb510874-2656-4397-bc0c-0f5eaeeaf453</vt:lpwstr>
  </property>
  <property fmtid="{D5CDD505-2E9C-101B-9397-08002B2CF9AE}" pid="12" name="OECDOrganisation">
    <vt:lpwstr/>
  </property>
</Properties>
</file>