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6"/>
  </p:notesMasterIdLst>
  <p:sldIdLst>
    <p:sldId id="32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GDP (%)</c:v>
                </c:pt>
              </c:strCache>
            </c:strRef>
          </c:tx>
          <c:spPr>
            <a:solidFill>
              <a:srgbClr val="2E8B57"/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i="0" u="none" strike="noStrike">
                    <a:solidFill>
                      <a:srgbClr val="16241B"/>
                    </a:solidFill>
                    <a:latin typeface="Calibri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Jujuy</c:v>
                </c:pt>
                <c:pt idx="1">
                  <c:v>Salta</c:v>
                </c:pt>
                <c:pt idx="2">
                  <c:v>Catamarca</c:v>
                </c:pt>
                <c:pt idx="3">
                  <c:v>Corrientes</c:v>
                </c:pt>
                <c:pt idx="4">
                  <c:v>Chaco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2.77</c:v>
                </c:pt>
                <c:pt idx="1">
                  <c:v>1.84</c:v>
                </c:pt>
                <c:pt idx="2">
                  <c:v>0.28000000000000003</c:v>
                </c:pt>
                <c:pt idx="3">
                  <c:v>0.18</c:v>
                </c:pt>
                <c:pt idx="4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16-4B6B-A3EA-490B8440DC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Household income (%)</c:v>
                </c:pt>
              </c:strCache>
            </c:strRef>
          </c:tx>
          <c:spPr>
            <a:solidFill>
              <a:srgbClr val="E9B949"/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i="0" u="none" strike="noStrike">
                    <a:solidFill>
                      <a:srgbClr val="16241B"/>
                    </a:solidFill>
                    <a:latin typeface="Calibri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Jujuy</c:v>
                </c:pt>
                <c:pt idx="1">
                  <c:v>Salta</c:v>
                </c:pt>
                <c:pt idx="2">
                  <c:v>Catamarca</c:v>
                </c:pt>
                <c:pt idx="3">
                  <c:v>Corrientes</c:v>
                </c:pt>
                <c:pt idx="4">
                  <c:v>Chaco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4.91</c:v>
                </c:pt>
                <c:pt idx="1">
                  <c:v>4.1900000000000004</c:v>
                </c:pt>
                <c:pt idx="2">
                  <c:v>0.56999999999999995</c:v>
                </c:pt>
                <c:pt idx="3">
                  <c:v>0.31</c:v>
                </c:pt>
                <c:pt idx="4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16-4B6B-A3EA-490B8440DC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6241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s-AR" dirty="0" err="1"/>
                  <a:t>Percentaje</a:t>
                </a:r>
                <a:r>
                  <a:rPr lang="es-AR" dirty="0"/>
                  <a:t> </a:t>
                </a:r>
                <a:r>
                  <a:rPr lang="es-AR" dirty="0" err="1"/>
                  <a:t>Variation</a:t>
                </a:r>
                <a:r>
                  <a:rPr lang="es-AR" baseline="0" dirty="0"/>
                  <a:t> </a:t>
                </a:r>
                <a:r>
                  <a:rPr lang="es-AR" baseline="0" dirty="0" err="1"/>
                  <a:t>with</a:t>
                </a:r>
                <a:r>
                  <a:rPr lang="es-AR" baseline="0" dirty="0"/>
                  <a:t> </a:t>
                </a:r>
                <a:r>
                  <a:rPr lang="es-AR" baseline="0" dirty="0" err="1"/>
                  <a:t>respect</a:t>
                </a:r>
                <a:r>
                  <a:rPr lang="es-AR" baseline="0" dirty="0"/>
                  <a:t> </a:t>
                </a:r>
                <a:r>
                  <a:rPr lang="es-AR" baseline="0" dirty="0" err="1"/>
                  <a:t>to</a:t>
                </a:r>
                <a:r>
                  <a:rPr lang="es-AR" baseline="0" dirty="0"/>
                  <a:t> </a:t>
                </a:r>
                <a:r>
                  <a:rPr lang="es-AR" baseline="0" dirty="0" err="1"/>
                  <a:t>baseline</a:t>
                </a:r>
                <a:endParaRPr lang="es-AR" dirty="0"/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C6B5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6241B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c:style val="2"/>
  <c:chart>
    <c:autoTitleDeleted val="1"/>
    <c:plotArea>
      <c:layout>
        <c:manualLayout>
          <c:layoutTarget val="inner"/>
          <c:xMode val="edge"/>
          <c:yMode val="edge"/>
          <c:x val="0.19355181953607151"/>
          <c:y val="3.0989407257155734E-2"/>
          <c:w val="0.78058481710056515"/>
          <c:h val="0.882488921896933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Gross value added (%)</c:v>
                </c:pt>
              </c:strCache>
            </c:strRef>
          </c:tx>
          <c:spPr>
            <a:solidFill>
              <a:srgbClr val="2E8B57"/>
            </a:solidFill>
            <a:effectLst/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16241B"/>
                    </a:solidFill>
                    <a:latin typeface="Calibri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Transport</c:v>
                </c:pt>
                <c:pt idx="1">
                  <c:v>Agriculture</c:v>
                </c:pt>
                <c:pt idx="2">
                  <c:v>Manufacturing</c:v>
                </c:pt>
                <c:pt idx="3">
                  <c:v>Mining</c:v>
                </c:pt>
                <c:pt idx="4">
                  <c:v>Rest of economy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8.4499999999999993</c:v>
                </c:pt>
                <c:pt idx="1">
                  <c:v>2.48</c:v>
                </c:pt>
                <c:pt idx="2">
                  <c:v>1.31</c:v>
                </c:pt>
                <c:pt idx="3">
                  <c:v>0.89</c:v>
                </c:pt>
                <c:pt idx="4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49-433D-A146-2D9F266F1C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16241B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"/>
          <c:min val="0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600"/>
                </a:pPr>
                <a:r>
                  <a:rPr lang="es-AR" sz="1600" dirty="0" err="1"/>
                  <a:t>Percentage</a:t>
                </a:r>
                <a:r>
                  <a:rPr lang="es-AR" sz="1600" dirty="0"/>
                  <a:t> </a:t>
                </a:r>
                <a:r>
                  <a:rPr lang="es-AR" sz="1600" dirty="0" err="1"/>
                  <a:t>Variation</a:t>
                </a:r>
                <a:r>
                  <a:rPr lang="es-AR" sz="1600" dirty="0"/>
                  <a:t> </a:t>
                </a:r>
                <a:r>
                  <a:rPr lang="es-AR" sz="1600" dirty="0" err="1"/>
                  <a:t>with</a:t>
                </a:r>
                <a:r>
                  <a:rPr lang="es-AR" sz="1600" dirty="0"/>
                  <a:t> </a:t>
                </a:r>
                <a:r>
                  <a:rPr lang="es-AR" sz="1600" dirty="0" err="1"/>
                  <a:t>respect</a:t>
                </a:r>
                <a:r>
                  <a:rPr lang="es-AR" sz="1600" dirty="0"/>
                  <a:t> </a:t>
                </a:r>
                <a:r>
                  <a:rPr lang="es-AR" sz="1600" dirty="0" err="1"/>
                  <a:t>to</a:t>
                </a:r>
                <a:r>
                  <a:rPr lang="es-AR" sz="1600" dirty="0"/>
                  <a:t> </a:t>
                </a:r>
                <a:r>
                  <a:rPr lang="es-AR" sz="1600" dirty="0" err="1"/>
                  <a:t>baseline</a:t>
                </a:r>
                <a:endParaRPr lang="es-AR" sz="1600" dirty="0"/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C6B5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085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0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4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14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8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6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6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2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5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2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7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31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2631B-E1C0-9247-91B0-769B7F2D619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06759-7F30-8D47-84AE-9A58398C19E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1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367F5E2D-D2B6-BB40-8F59-23FAC5F726E2}"/>
              </a:ext>
            </a:extLst>
          </p:cNvPr>
          <p:cNvSpPr txBox="1">
            <a:spLocks/>
          </p:cNvSpPr>
          <p:nvPr/>
        </p:nvSpPr>
        <p:spPr>
          <a:xfrm>
            <a:off x="375979" y="486766"/>
            <a:ext cx="8484241" cy="54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29th GTAP </a:t>
            </a:r>
            <a:r>
              <a:rPr kumimoji="0" lang="es-A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Conference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67F5E2D-D2B6-BB40-8F59-23FAC5F726E2}"/>
              </a:ext>
            </a:extLst>
          </p:cNvPr>
          <p:cNvSpPr txBox="1">
            <a:spLocks/>
          </p:cNvSpPr>
          <p:nvPr/>
        </p:nvSpPr>
        <p:spPr>
          <a:xfrm>
            <a:off x="375978" y="1329949"/>
            <a:ext cx="8484241" cy="1928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A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Paving</a:t>
            </a:r>
            <a:r>
              <a:rPr kumimoji="0" lang="es-A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A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</a:t>
            </a:r>
            <a:r>
              <a:rPr kumimoji="0" lang="es-A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A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way</a:t>
            </a:r>
            <a:r>
              <a:rPr kumimoji="0" lang="es-A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A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</a:t>
            </a:r>
            <a:r>
              <a:rPr kumimoji="0" lang="es-A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A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efficiency</a:t>
            </a:r>
            <a:endParaRPr kumimoji="0" lang="es-AR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i="1" dirty="0">
                <a:ea typeface="Georgia" pitchFamily="34" charset="-122"/>
                <a:cs typeface="Georgia" pitchFamily="34" charset="-120"/>
              </a:rPr>
              <a:t>Evaluating Transport Infrastructure Projects in Argentina</a:t>
            </a:r>
            <a:endParaRPr lang="en-US" dirty="0"/>
          </a:p>
          <a:p>
            <a:pPr marL="0" indent="0">
              <a:lnSpc>
                <a:spcPct val="110000"/>
              </a:lnSpc>
              <a:buNone/>
            </a:pPr>
            <a:r>
              <a:rPr lang="en-US" i="1" dirty="0">
                <a:ea typeface="Georgia" pitchFamily="34" charset="-122"/>
                <a:cs typeface="Georgia" pitchFamily="34" charset="-120"/>
              </a:rPr>
              <a:t>Using Web-Scraped Data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MX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C65ADDF2-BD6E-0C54-9AE6-A6BED94AE0B0}"/>
              </a:ext>
            </a:extLst>
          </p:cNvPr>
          <p:cNvSpPr txBox="1">
            <a:spLocks/>
          </p:cNvSpPr>
          <p:nvPr/>
        </p:nvSpPr>
        <p:spPr>
          <a:xfrm>
            <a:off x="4779176" y="3616710"/>
            <a:ext cx="2426208" cy="832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María Priscila Ramos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IIEP (UBA &amp; CONICET)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A3DAA-C48E-7568-CA6C-109A73E210AE}"/>
              </a:ext>
            </a:extLst>
          </p:cNvPr>
          <p:cNvSpPr txBox="1">
            <a:spLocks/>
          </p:cNvSpPr>
          <p:nvPr/>
        </p:nvSpPr>
        <p:spPr>
          <a:xfrm>
            <a:off x="7258353" y="3616710"/>
            <a:ext cx="2426208" cy="832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Carlos Adrián Romero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IIEP (UBA &amp; CONICET) 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2679F51-C29C-5F88-C7DB-D88198F8B35B}"/>
              </a:ext>
            </a:extLst>
          </p:cNvPr>
          <p:cNvSpPr txBox="1">
            <a:spLocks/>
          </p:cNvSpPr>
          <p:nvPr/>
        </p:nvSpPr>
        <p:spPr>
          <a:xfrm>
            <a:off x="2445332" y="3620409"/>
            <a:ext cx="2426208" cy="83210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María Laura Ojeda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IIEP (UBA &amp; CONICET)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D7E5664-5B34-3D63-8483-7BC078917D8D}"/>
              </a:ext>
            </a:extLst>
          </p:cNvPr>
          <p:cNvSpPr txBox="1">
            <a:spLocks/>
          </p:cNvSpPr>
          <p:nvPr/>
        </p:nvSpPr>
        <p:spPr>
          <a:xfrm>
            <a:off x="251695" y="3599794"/>
            <a:ext cx="2426208" cy="832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Juan I. Mercatante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2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IIEP (UBA &amp; CONICET) </a:t>
            </a:r>
          </a:p>
        </p:txBody>
      </p:sp>
    </p:spTree>
    <p:extLst>
      <p:ext uri="{BB962C8B-B14F-4D97-AF65-F5344CB8AC3E}">
        <p14:creationId xmlns:p14="http://schemas.microsoft.com/office/powerpoint/2010/main" val="637829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RESULTS — BY PROVINCE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Gains are large but uneven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9192541"/>
              </p:ext>
            </p:extLst>
          </p:nvPr>
        </p:nvGraphicFramePr>
        <p:xfrm>
          <a:off x="457200" y="1691640"/>
          <a:ext cx="6766560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543800" y="1691640"/>
            <a:ext cx="4160520" cy="4297680"/>
          </a:xfrm>
          <a:prstGeom prst="rect">
            <a:avLst/>
          </a:prstGeom>
          <a:solidFill>
            <a:srgbClr val="FFFFFF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sp>
        <p:nvSpPr>
          <p:cNvPr id="6" name="Text 3"/>
          <p:cNvSpPr/>
          <p:nvPr/>
        </p:nvSpPr>
        <p:spPr>
          <a:xfrm>
            <a:off x="7772400" y="187452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3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Jujuy &amp; Salta lead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72400" y="2423160"/>
            <a:ext cx="374904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sit on the main NW freight corridor (RN 34) linking the north to Buenos Aires &amp; Santa Fe.</a:t>
            </a:r>
            <a:endParaRPr lang="en-US" sz="1350" dirty="0"/>
          </a:p>
          <a:p>
            <a:pPr marL="342900" indent="-3429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99 on RN 34 is the single most impactful upgrade — a 14.4% cost cut on a typical journey.</a:t>
            </a:r>
            <a:endParaRPr lang="en-US" sz="1350" dirty="0"/>
          </a:p>
          <a:p>
            <a:pPr marL="342900" indent="-3429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tracks two things: the size of the cost cut and the freight volume using the corridor.</a:t>
            </a:r>
            <a:endParaRPr lang="en-US" sz="1350" dirty="0"/>
          </a:p>
          <a:p>
            <a:pPr marL="342900" indent="-3429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Provinces on smaller or more local corridors gain less.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RESULTS — BY SECTOR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Transport leads; agriculture follows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356926086"/>
              </p:ext>
            </p:extLst>
          </p:nvPr>
        </p:nvGraphicFramePr>
        <p:xfrm>
          <a:off x="457200" y="1691640"/>
          <a:ext cx="6766560" cy="4507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543800" y="1691640"/>
            <a:ext cx="4160520" cy="4297680"/>
          </a:xfrm>
          <a:prstGeom prst="rect">
            <a:avLst/>
          </a:prstGeom>
          <a:solidFill>
            <a:srgbClr val="FFFFFF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sp>
        <p:nvSpPr>
          <p:cNvPr id="6" name="Text 3"/>
          <p:cNvSpPr/>
          <p:nvPr/>
        </p:nvSpPr>
        <p:spPr>
          <a:xfrm>
            <a:off x="7772400" y="187452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3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pattern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72400" y="2423160"/>
            <a:ext cx="374904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3000"/>
              </a:lnSpc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(+8.45%) — the shock enters here directly, as higher productivity of road services.</a:t>
            </a:r>
            <a:endParaRPr lang="en-US" sz="1350" dirty="0"/>
          </a:p>
          <a:p>
            <a:pPr marL="342900" indent="-342900">
              <a:lnSpc>
                <a:spcPct val="103000"/>
              </a:lnSpc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Agriculture (+2.48%) — transport-intensive, with long farm-to-market distances.</a:t>
            </a:r>
            <a:endParaRPr lang="en-US" sz="1350" dirty="0"/>
          </a:p>
          <a:p>
            <a:pPr marL="342900" indent="-342900">
              <a:lnSpc>
                <a:spcPct val="103000"/>
              </a:lnSpc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 &amp; mining gain through input–output linkages.</a:t>
            </a:r>
            <a:endParaRPr lang="en-US" sz="1350" dirty="0"/>
          </a:p>
          <a:p>
            <a:pPr marL="342900" indent="-342900">
              <a:lnSpc>
                <a:spcPct val="103000"/>
              </a:lnSpc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rest of the economy moves little — it depends less on freight.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03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1C523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45720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6FC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CLOSING REMARKS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Takeaways</a:t>
            </a:r>
            <a:endParaRPr lang="en-US" sz="3200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4B5CDFA1-3E8E-A239-B767-F8D2B2198235}"/>
              </a:ext>
            </a:extLst>
          </p:cNvPr>
          <p:cNvGrpSpPr/>
          <p:nvPr/>
        </p:nvGrpSpPr>
        <p:grpSpPr>
          <a:xfrm>
            <a:off x="457200" y="1600200"/>
            <a:ext cx="11247120" cy="1060704"/>
            <a:chOff x="457200" y="1600200"/>
            <a:chExt cx="11247120" cy="1060704"/>
          </a:xfrm>
        </p:grpSpPr>
        <p:sp>
          <p:nvSpPr>
            <p:cNvPr id="5" name="Shape 3"/>
            <p:cNvSpPr/>
            <p:nvPr/>
          </p:nvSpPr>
          <p:spPr>
            <a:xfrm>
              <a:off x="457200" y="1600200"/>
              <a:ext cx="11247120" cy="1060704"/>
            </a:xfrm>
            <a:prstGeom prst="rect">
              <a:avLst/>
            </a:prstGeom>
            <a:solidFill>
              <a:srgbClr val="15402A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6" name="Shape 4"/>
            <p:cNvSpPr/>
            <p:nvPr/>
          </p:nvSpPr>
          <p:spPr>
            <a:xfrm>
              <a:off x="713232" y="1819656"/>
              <a:ext cx="621792" cy="621792"/>
            </a:xfrm>
            <a:prstGeom prst="ellipse">
              <a:avLst/>
            </a:prstGeom>
            <a:solidFill>
              <a:srgbClr val="6FCF8E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7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065" y="1900489"/>
              <a:ext cx="460126" cy="460126"/>
            </a:xfrm>
            <a:prstGeom prst="rect">
              <a:avLst/>
            </a:prstGeom>
          </p:spPr>
        </p:pic>
        <p:sp>
          <p:nvSpPr>
            <p:cNvPr id="8" name="Text 5"/>
            <p:cNvSpPr/>
            <p:nvPr/>
          </p:nvSpPr>
          <p:spPr>
            <a:xfrm>
              <a:off x="1600200" y="1737360"/>
              <a:ext cx="996696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Road upgrades deliver broad gains</a:t>
              </a:r>
              <a:endParaRPr lang="en-US" sz="17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1600200" y="2103120"/>
              <a:ext cx="996696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sz="1350" dirty="0">
                  <a:solidFill>
                    <a:srgbClr val="BACFC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+1% provincial GDP, +2.4% household income, +0.68% national GDP — concentrated where corridors carry the most freight.</a:t>
              </a:r>
              <a:endParaRPr lang="en-US" sz="1350" dirty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1ABB9CAF-836C-A31D-8537-C95636A8BFE4}"/>
              </a:ext>
            </a:extLst>
          </p:cNvPr>
          <p:cNvGrpSpPr/>
          <p:nvPr/>
        </p:nvGrpSpPr>
        <p:grpSpPr>
          <a:xfrm>
            <a:off x="457200" y="2761488"/>
            <a:ext cx="11247120" cy="1060704"/>
            <a:chOff x="457200" y="2761488"/>
            <a:chExt cx="11247120" cy="1060704"/>
          </a:xfrm>
        </p:grpSpPr>
        <p:sp>
          <p:nvSpPr>
            <p:cNvPr id="10" name="Shape 7"/>
            <p:cNvSpPr/>
            <p:nvPr/>
          </p:nvSpPr>
          <p:spPr>
            <a:xfrm>
              <a:off x="457200" y="2761488"/>
              <a:ext cx="11247120" cy="1060704"/>
            </a:xfrm>
            <a:prstGeom prst="rect">
              <a:avLst/>
            </a:prstGeom>
            <a:solidFill>
              <a:srgbClr val="15402A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1" name="Shape 8"/>
            <p:cNvSpPr/>
            <p:nvPr/>
          </p:nvSpPr>
          <p:spPr>
            <a:xfrm>
              <a:off x="713232" y="2980944"/>
              <a:ext cx="621792" cy="621792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2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065" y="3061777"/>
              <a:ext cx="460126" cy="460126"/>
            </a:xfrm>
            <a:prstGeom prst="rect">
              <a:avLst/>
            </a:prstGeom>
          </p:spPr>
        </p:pic>
        <p:sp>
          <p:nvSpPr>
            <p:cNvPr id="13" name="Text 9"/>
            <p:cNvSpPr/>
            <p:nvPr/>
          </p:nvSpPr>
          <p:spPr>
            <a:xfrm>
              <a:off x="1600200" y="2898648"/>
              <a:ext cx="996696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Web scraping sharpens the shocks</a:t>
              </a:r>
              <a:endParaRPr lang="en-US" sz="1700" dirty="0"/>
            </a:p>
          </p:txBody>
        </p:sp>
        <p:sp>
          <p:nvSpPr>
            <p:cNvPr id="14" name="Text 10"/>
            <p:cNvSpPr/>
            <p:nvPr/>
          </p:nvSpPr>
          <p:spPr>
            <a:xfrm>
              <a:off x="1600200" y="3264408"/>
              <a:ext cx="996696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sz="1350" dirty="0">
                  <a:solidFill>
                    <a:srgbClr val="BACFC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Grounding cost shocks in real routing replaces stylized distance assumptions and improves credibility.</a:t>
              </a:r>
              <a:endParaRPr lang="en-US" sz="1350" dirty="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26C4D364-EA05-C59C-29A8-7E5C13E7A953}"/>
              </a:ext>
            </a:extLst>
          </p:cNvPr>
          <p:cNvGrpSpPr/>
          <p:nvPr/>
        </p:nvGrpSpPr>
        <p:grpSpPr>
          <a:xfrm>
            <a:off x="457200" y="3922776"/>
            <a:ext cx="11247120" cy="1060704"/>
            <a:chOff x="457200" y="3922776"/>
            <a:chExt cx="11247120" cy="1060704"/>
          </a:xfrm>
        </p:grpSpPr>
        <p:sp>
          <p:nvSpPr>
            <p:cNvPr id="15" name="Shape 11"/>
            <p:cNvSpPr/>
            <p:nvPr/>
          </p:nvSpPr>
          <p:spPr>
            <a:xfrm>
              <a:off x="457200" y="3922776"/>
              <a:ext cx="11247120" cy="1060704"/>
            </a:xfrm>
            <a:prstGeom prst="rect">
              <a:avLst/>
            </a:prstGeom>
            <a:solidFill>
              <a:srgbClr val="15402A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Shape 12"/>
            <p:cNvSpPr/>
            <p:nvPr/>
          </p:nvSpPr>
          <p:spPr>
            <a:xfrm>
              <a:off x="713232" y="4142232"/>
              <a:ext cx="621792" cy="621792"/>
            </a:xfrm>
            <a:prstGeom prst="ellipse">
              <a:avLst/>
            </a:prstGeom>
            <a:solidFill>
              <a:srgbClr val="6FCF8E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7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065" y="4223065"/>
              <a:ext cx="460126" cy="460126"/>
            </a:xfrm>
            <a:prstGeom prst="rect">
              <a:avLst/>
            </a:prstGeom>
          </p:spPr>
        </p:pic>
        <p:sp>
          <p:nvSpPr>
            <p:cNvPr id="18" name="Text 13"/>
            <p:cNvSpPr/>
            <p:nvPr/>
          </p:nvSpPr>
          <p:spPr>
            <a:xfrm>
              <a:off x="1600200" y="4059936"/>
              <a:ext cx="996696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 replicable toolkit</a:t>
              </a:r>
              <a:endParaRPr lang="en-US" sz="1700" dirty="0"/>
            </a:p>
          </p:txBody>
        </p:sp>
        <p:sp>
          <p:nvSpPr>
            <p:cNvPr id="19" name="Text 14"/>
            <p:cNvSpPr/>
            <p:nvPr/>
          </p:nvSpPr>
          <p:spPr>
            <a:xfrm>
              <a:off x="1600200" y="4425696"/>
              <a:ext cx="996696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sz="1350" dirty="0">
                  <a:solidFill>
                    <a:srgbClr val="BACFC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Five new provincial SAMs plus a transparent engineering→CGE bridge, portable to other data-scarce settings.</a:t>
              </a:r>
              <a:endParaRPr lang="en-US" sz="1350" dirty="0"/>
            </a:p>
          </p:txBody>
        </p:sp>
      </p:grpSp>
      <p:sp>
        <p:nvSpPr>
          <p:cNvPr id="20" name="Shape 15"/>
          <p:cNvSpPr/>
          <p:nvPr/>
        </p:nvSpPr>
        <p:spPr>
          <a:xfrm>
            <a:off x="457200" y="5084064"/>
            <a:ext cx="11247120" cy="1060704"/>
          </a:xfrm>
          <a:prstGeom prst="rect">
            <a:avLst/>
          </a:prstGeom>
          <a:solidFill>
            <a:srgbClr val="15402A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sp>
        <p:nvSpPr>
          <p:cNvPr id="21" name="Shape 16"/>
          <p:cNvSpPr/>
          <p:nvPr/>
        </p:nvSpPr>
        <p:spPr>
          <a:xfrm>
            <a:off x="713232" y="5303520"/>
            <a:ext cx="621792" cy="621792"/>
          </a:xfrm>
          <a:prstGeom prst="ellipse">
            <a:avLst/>
          </a:prstGeom>
          <a:solidFill>
            <a:srgbClr val="E9B949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065" y="5384353"/>
            <a:ext cx="460126" cy="46012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00200" y="5221224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next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1600200" y="5586984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BAC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of Multi-regional SAMs to evaluate in multiregional CGE.</a:t>
            </a:r>
            <a:endParaRPr lang="en-US" sz="1350" dirty="0"/>
          </a:p>
        </p:txBody>
      </p:sp>
      <p:sp>
        <p:nvSpPr>
          <p:cNvPr id="25" name="Text 19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03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6400800" cy="6400800"/>
          </a:xfrm>
          <a:prstGeom prst="ellipse">
            <a:avLst/>
          </a:prstGeom>
          <a:solidFill>
            <a:srgbClr val="1C523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Shape 1"/>
          <p:cNvSpPr/>
          <p:nvPr/>
        </p:nvSpPr>
        <p:spPr>
          <a:xfrm>
            <a:off x="9601200" y="3657600"/>
            <a:ext cx="4572000" cy="4572000"/>
          </a:xfrm>
          <a:prstGeom prst="ellipse">
            <a:avLst/>
          </a:prstGeom>
          <a:solidFill>
            <a:srgbClr val="2E8B57">
              <a:alpha val="45000"/>
            </a:srgbClr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4" name="Text 2"/>
          <p:cNvSpPr/>
          <p:nvPr/>
        </p:nvSpPr>
        <p:spPr>
          <a:xfrm>
            <a:off x="731520" y="228600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3383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6FCF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&amp; discussion welcome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77240" y="4297680"/>
            <a:ext cx="731520" cy="731520"/>
          </a:xfrm>
          <a:prstGeom prst="ellipse">
            <a:avLst/>
          </a:prstGeom>
          <a:solidFill>
            <a:srgbClr val="2E8B57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38" y="4392778"/>
            <a:ext cx="541325" cy="54132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37360" y="4297680"/>
            <a:ext cx="731520" cy="731520"/>
          </a:xfrm>
          <a:prstGeom prst="ellipse">
            <a:avLst/>
          </a:prstGeom>
          <a:solidFill>
            <a:srgbClr val="6FCF8E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458" y="4392778"/>
            <a:ext cx="541325" cy="5413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2697480" y="4297680"/>
            <a:ext cx="731520" cy="731520"/>
          </a:xfrm>
          <a:prstGeom prst="ellipse">
            <a:avLst/>
          </a:prstGeom>
          <a:solidFill>
            <a:srgbClr val="E9B949"/>
          </a:solidFill>
          <a:ln/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2578" y="4392778"/>
            <a:ext cx="541325" cy="54132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77240" y="53492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FC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— MESi, IIEP (UBA–CONICET)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SCENE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First, where are we?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30352" y="1344649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Argentina</a:t>
            </a:r>
            <a:r>
              <a:rPr lang="en-US" sz="180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8th-largest country on Earth — goods often travel </a:t>
            </a:r>
            <a:r>
              <a:rPr lang="en-US" sz="1800" b="1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1,000–2,000 km</a:t>
            </a:r>
            <a:r>
              <a:rPr lang="en-US" sz="180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by road from farm to port.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316103" y="390524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1800" b="1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Norte Grande</a:t>
            </a:r>
            <a:r>
              <a:rPr lang="en-US" sz="1800" dirty="0">
                <a:solidFill>
                  <a:srgbClr val="1624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poor northern macro-region — and our focus.</a:t>
            </a:r>
            <a:endParaRPr lang="en-US" sz="1800" dirty="0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C89A0BEE-4028-EE5B-D0AE-71C72DB7C610}"/>
              </a:ext>
            </a:extLst>
          </p:cNvPr>
          <p:cNvGrpSpPr/>
          <p:nvPr/>
        </p:nvGrpSpPr>
        <p:grpSpPr>
          <a:xfrm>
            <a:off x="10440481" y="825454"/>
            <a:ext cx="1536001" cy="1916399"/>
            <a:chOff x="457200" y="3794760"/>
            <a:chExt cx="1755648" cy="2194560"/>
          </a:xfrm>
        </p:grpSpPr>
        <p:sp>
          <p:nvSpPr>
            <p:cNvPr id="6" name="Shape 4"/>
            <p:cNvSpPr/>
            <p:nvPr/>
          </p:nvSpPr>
          <p:spPr>
            <a:xfrm>
              <a:off x="457200" y="3794760"/>
              <a:ext cx="1755648" cy="21945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7" name="Shape 5"/>
            <p:cNvSpPr/>
            <p:nvPr/>
          </p:nvSpPr>
          <p:spPr>
            <a:xfrm>
              <a:off x="457200" y="3794760"/>
              <a:ext cx="1755648" cy="73152"/>
            </a:xfrm>
            <a:prstGeom prst="rect">
              <a:avLst/>
            </a:prstGeom>
            <a:solidFill>
              <a:srgbClr val="2E8B57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Shape 6"/>
            <p:cNvSpPr/>
            <p:nvPr/>
          </p:nvSpPr>
          <p:spPr>
            <a:xfrm>
              <a:off x="1033272" y="4041648"/>
              <a:ext cx="603504" cy="603504"/>
            </a:xfrm>
            <a:prstGeom prst="ellipse">
              <a:avLst/>
            </a:prstGeom>
            <a:solidFill>
              <a:srgbClr val="2E8B57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9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1728" y="4120104"/>
              <a:ext cx="446593" cy="446593"/>
            </a:xfrm>
            <a:prstGeom prst="rect">
              <a:avLst/>
            </a:prstGeom>
          </p:spPr>
        </p:pic>
        <p:sp>
          <p:nvSpPr>
            <p:cNvPr id="10" name="Text 7"/>
            <p:cNvSpPr/>
            <p:nvPr/>
          </p:nvSpPr>
          <p:spPr>
            <a:xfrm>
              <a:off x="457200" y="4709160"/>
              <a:ext cx="1755648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~850,000</a:t>
              </a:r>
              <a:endParaRPr lang="en-US" sz="20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530352" y="5175504"/>
              <a:ext cx="1609344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km² in the Norte Grande</a:t>
              </a:r>
              <a:endParaRPr lang="en-US" sz="120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530352" y="5577840"/>
              <a:ext cx="1609344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i="1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≈ Germany + Italy combined</a:t>
              </a:r>
              <a:endParaRPr lang="en-US" sz="1000" dirty="0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00157850-00D0-4EDD-0E1D-0A0146DFA728}"/>
              </a:ext>
            </a:extLst>
          </p:cNvPr>
          <p:cNvGrpSpPr/>
          <p:nvPr/>
        </p:nvGrpSpPr>
        <p:grpSpPr>
          <a:xfrm>
            <a:off x="10440481" y="2882823"/>
            <a:ext cx="1536001" cy="1822451"/>
            <a:chOff x="2359152" y="3794760"/>
            <a:chExt cx="1755648" cy="2194560"/>
          </a:xfrm>
        </p:grpSpPr>
        <p:sp>
          <p:nvSpPr>
            <p:cNvPr id="13" name="Shape 10"/>
            <p:cNvSpPr/>
            <p:nvPr/>
          </p:nvSpPr>
          <p:spPr>
            <a:xfrm>
              <a:off x="2359152" y="3794760"/>
              <a:ext cx="1755648" cy="21945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Shape 11"/>
            <p:cNvSpPr/>
            <p:nvPr/>
          </p:nvSpPr>
          <p:spPr>
            <a:xfrm>
              <a:off x="2359152" y="3794760"/>
              <a:ext cx="1755648" cy="73152"/>
            </a:xfrm>
            <a:prstGeom prst="rect">
              <a:avLst/>
            </a:prstGeom>
            <a:solidFill>
              <a:srgbClr val="1C5234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Shape 12"/>
            <p:cNvSpPr/>
            <p:nvPr/>
          </p:nvSpPr>
          <p:spPr>
            <a:xfrm>
              <a:off x="2935224" y="4041648"/>
              <a:ext cx="603504" cy="603504"/>
            </a:xfrm>
            <a:prstGeom prst="ellipse">
              <a:avLst/>
            </a:prstGeom>
            <a:solidFill>
              <a:srgbClr val="1C5234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6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13680" y="4120104"/>
              <a:ext cx="446593" cy="446593"/>
            </a:xfrm>
            <a:prstGeom prst="rect">
              <a:avLst/>
            </a:prstGeom>
          </p:spPr>
        </p:pic>
        <p:sp>
          <p:nvSpPr>
            <p:cNvPr id="17" name="Text 13"/>
            <p:cNvSpPr/>
            <p:nvPr/>
          </p:nvSpPr>
          <p:spPr>
            <a:xfrm>
              <a:off x="2359152" y="4709160"/>
              <a:ext cx="1755648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10M</a:t>
              </a:r>
              <a:endParaRPr lang="en-US" sz="2000" dirty="0"/>
            </a:p>
          </p:txBody>
        </p:sp>
        <p:sp>
          <p:nvSpPr>
            <p:cNvPr id="18" name="Text 14"/>
            <p:cNvSpPr/>
            <p:nvPr/>
          </p:nvSpPr>
          <p:spPr>
            <a:xfrm>
              <a:off x="2432304" y="5175504"/>
              <a:ext cx="1609344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people live there</a:t>
              </a:r>
              <a:endParaRPr lang="en-US" sz="1200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2432304" y="5577840"/>
              <a:ext cx="1609344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i="1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across the NOA + NEA provinces</a:t>
              </a:r>
              <a:endParaRPr lang="en-US" sz="1000" dirty="0"/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CEAEAD1E-997F-9712-BB09-8326C7306F73}"/>
              </a:ext>
            </a:extLst>
          </p:cNvPr>
          <p:cNvGrpSpPr/>
          <p:nvPr/>
        </p:nvGrpSpPr>
        <p:grpSpPr>
          <a:xfrm>
            <a:off x="10446575" y="4795773"/>
            <a:ext cx="1536001" cy="1822451"/>
            <a:chOff x="4261104" y="3794760"/>
            <a:chExt cx="1755648" cy="2194560"/>
          </a:xfrm>
        </p:grpSpPr>
        <p:sp>
          <p:nvSpPr>
            <p:cNvPr id="20" name="Shape 16"/>
            <p:cNvSpPr/>
            <p:nvPr/>
          </p:nvSpPr>
          <p:spPr>
            <a:xfrm>
              <a:off x="4261104" y="3794760"/>
              <a:ext cx="1755648" cy="21945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21" name="Shape 17"/>
            <p:cNvSpPr/>
            <p:nvPr/>
          </p:nvSpPr>
          <p:spPr>
            <a:xfrm>
              <a:off x="4261104" y="3794760"/>
              <a:ext cx="1755648" cy="73152"/>
            </a:xfrm>
            <a:prstGeom prst="rect">
              <a:avLst/>
            </a:prstGeom>
            <a:solidFill>
              <a:srgbClr val="E9B949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22" name="Shape 18"/>
            <p:cNvSpPr/>
            <p:nvPr/>
          </p:nvSpPr>
          <p:spPr>
            <a:xfrm>
              <a:off x="4837176" y="4041648"/>
              <a:ext cx="603504" cy="603504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3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15632" y="4120104"/>
              <a:ext cx="446593" cy="446593"/>
            </a:xfrm>
            <a:prstGeom prst="rect">
              <a:avLst/>
            </a:prstGeom>
          </p:spPr>
        </p:pic>
        <p:sp>
          <p:nvSpPr>
            <p:cNvPr id="24" name="Text 19"/>
            <p:cNvSpPr/>
            <p:nvPr/>
          </p:nvSpPr>
          <p:spPr>
            <a:xfrm>
              <a:off x="4261104" y="4709160"/>
              <a:ext cx="1755648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25–33%</a:t>
              </a:r>
              <a:endParaRPr lang="en-US" dirty="0"/>
            </a:p>
          </p:txBody>
        </p:sp>
        <p:sp>
          <p:nvSpPr>
            <p:cNvPr id="25" name="Text 20"/>
            <p:cNvSpPr/>
            <p:nvPr/>
          </p:nvSpPr>
          <p:spPr>
            <a:xfrm>
              <a:off x="4334256" y="5175504"/>
              <a:ext cx="1609344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poverty incidence</a:t>
              </a:r>
              <a:endParaRPr lang="en-US" sz="1200" dirty="0"/>
            </a:p>
          </p:txBody>
        </p:sp>
        <p:sp>
          <p:nvSpPr>
            <p:cNvPr id="26" name="Text 21"/>
            <p:cNvSpPr/>
            <p:nvPr/>
          </p:nvSpPr>
          <p:spPr>
            <a:xfrm>
              <a:off x="4334256" y="5577840"/>
              <a:ext cx="1609344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00" i="1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highest rates in Argentina</a:t>
              </a:r>
              <a:endParaRPr lang="en-US" sz="1000" dirty="0"/>
            </a:p>
          </p:txBody>
        </p:sp>
      </p:grpSp>
      <p:sp>
        <p:nvSpPr>
          <p:cNvPr id="35" name="Text 30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36" name="Text 31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2C9C3CB6-E325-C2DC-139C-49DA479AE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728" y="2217581"/>
            <a:ext cx="5685024" cy="283374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4B72F65-0C0E-590C-FF4A-1A19F9F866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50025">
            <a:off x="6663991" y="1762602"/>
            <a:ext cx="2976036" cy="4737234"/>
          </a:xfrm>
          <a:prstGeom prst="rect">
            <a:avLst/>
          </a:prstGeom>
        </p:spPr>
      </p:pic>
      <p:sp>
        <p:nvSpPr>
          <p:cNvPr id="41" name="Elipse 40">
            <a:extLst>
              <a:ext uri="{FF2B5EF4-FFF2-40B4-BE49-F238E27FC236}">
                <a16:creationId xmlns:a16="http://schemas.microsoft.com/office/drawing/2014/main" id="{107F6785-939D-0470-E182-7DA751A59D9B}"/>
              </a:ext>
            </a:extLst>
          </p:cNvPr>
          <p:cNvSpPr/>
          <p:nvPr/>
        </p:nvSpPr>
        <p:spPr>
          <a:xfrm>
            <a:off x="1678161" y="4252251"/>
            <a:ext cx="698686" cy="869830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3" name="Conector: curvado 42">
            <a:extLst>
              <a:ext uri="{FF2B5EF4-FFF2-40B4-BE49-F238E27FC236}">
                <a16:creationId xmlns:a16="http://schemas.microsoft.com/office/drawing/2014/main" id="{D7135A62-B6F9-86EF-FA63-5959E4857B8B}"/>
              </a:ext>
            </a:extLst>
          </p:cNvPr>
          <p:cNvCxnSpPr>
            <a:cxnSpLocks/>
            <a:stCxn id="41" idx="4"/>
            <a:endCxn id="40" idx="1"/>
          </p:cNvCxnSpPr>
          <p:nvPr/>
        </p:nvCxnSpPr>
        <p:spPr>
          <a:xfrm rot="5400000" flipH="1" flipV="1">
            <a:off x="3759564" y="2204922"/>
            <a:ext cx="1185098" cy="4649219"/>
          </a:xfrm>
          <a:prstGeom prst="curvedConnector4">
            <a:avLst>
              <a:gd name="adj1" fmla="val -19290"/>
              <a:gd name="adj2" fmla="val 53620"/>
            </a:avLst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Estrella: 5 puntas 64">
            <a:extLst>
              <a:ext uri="{FF2B5EF4-FFF2-40B4-BE49-F238E27FC236}">
                <a16:creationId xmlns:a16="http://schemas.microsoft.com/office/drawing/2014/main" id="{5B4F47BC-9A8E-D9D3-0C2D-29AA895D3A5A}"/>
              </a:ext>
            </a:extLst>
          </p:cNvPr>
          <p:cNvSpPr/>
          <p:nvPr/>
        </p:nvSpPr>
        <p:spPr>
          <a:xfrm>
            <a:off x="8742218" y="3363848"/>
            <a:ext cx="193964" cy="160023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6" name="Estrella: 5 puntas 65">
            <a:extLst>
              <a:ext uri="{FF2B5EF4-FFF2-40B4-BE49-F238E27FC236}">
                <a16:creationId xmlns:a16="http://schemas.microsoft.com/office/drawing/2014/main" id="{4FC67E25-1DB6-2759-ACBB-842E77C7DF99}"/>
              </a:ext>
            </a:extLst>
          </p:cNvPr>
          <p:cNvSpPr/>
          <p:nvPr/>
        </p:nvSpPr>
        <p:spPr>
          <a:xfrm>
            <a:off x="8497454" y="3090413"/>
            <a:ext cx="193964" cy="160023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41" grpId="0" animBg="1"/>
      <p:bldP spid="65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MOTIVATION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study transport in the Norte Grande?</a:t>
            </a:r>
            <a:endParaRPr lang="en-US" sz="3000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82916958-02D8-7ED8-8198-EADA48C55A88}"/>
              </a:ext>
            </a:extLst>
          </p:cNvPr>
          <p:cNvGrpSpPr/>
          <p:nvPr/>
        </p:nvGrpSpPr>
        <p:grpSpPr>
          <a:xfrm>
            <a:off x="457200" y="1437594"/>
            <a:ext cx="11247120" cy="932688"/>
            <a:chOff x="457200" y="2084832"/>
            <a:chExt cx="11247120" cy="932688"/>
          </a:xfrm>
        </p:grpSpPr>
        <p:sp>
          <p:nvSpPr>
            <p:cNvPr id="5" name="Shape 3"/>
            <p:cNvSpPr/>
            <p:nvPr/>
          </p:nvSpPr>
          <p:spPr>
            <a:xfrm>
              <a:off x="457200" y="2084832"/>
              <a:ext cx="11247120" cy="932688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6" name="Shape 4"/>
            <p:cNvSpPr/>
            <p:nvPr/>
          </p:nvSpPr>
          <p:spPr>
            <a:xfrm>
              <a:off x="713232" y="2221992"/>
              <a:ext cx="603504" cy="603504"/>
            </a:xfrm>
            <a:prstGeom prst="ellipse">
              <a:avLst/>
            </a:prstGeom>
            <a:solidFill>
              <a:srgbClr val="2E8B57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7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1688" y="2300448"/>
              <a:ext cx="446593" cy="446593"/>
            </a:xfrm>
            <a:prstGeom prst="rect">
              <a:avLst/>
            </a:prstGeom>
          </p:spPr>
        </p:pic>
        <p:sp>
          <p:nvSpPr>
            <p:cNvPr id="8" name="Text 5"/>
            <p:cNvSpPr/>
            <p:nvPr/>
          </p:nvSpPr>
          <p:spPr>
            <a:xfrm>
              <a:off x="1600200" y="2167128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2nd-highest logistics costs in Latin America</a:t>
              </a:r>
              <a:endParaRPr lang="en-US" sz="17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1600200" y="2551176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Nearly 3× the OECD average — and only about one-third of roads are paved.</a:t>
              </a:r>
              <a:endParaRPr lang="en-US" sz="1350" dirty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3A185009-69D2-5008-061A-C0F50859C90F}"/>
              </a:ext>
            </a:extLst>
          </p:cNvPr>
          <p:cNvGrpSpPr/>
          <p:nvPr/>
        </p:nvGrpSpPr>
        <p:grpSpPr>
          <a:xfrm>
            <a:off x="457200" y="2697480"/>
            <a:ext cx="11247120" cy="932688"/>
            <a:chOff x="457200" y="3118104"/>
            <a:chExt cx="11247120" cy="932688"/>
          </a:xfrm>
        </p:grpSpPr>
        <p:sp>
          <p:nvSpPr>
            <p:cNvPr id="10" name="Shape 7"/>
            <p:cNvSpPr/>
            <p:nvPr/>
          </p:nvSpPr>
          <p:spPr>
            <a:xfrm>
              <a:off x="457200" y="3118104"/>
              <a:ext cx="11247120" cy="932688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1" name="Shape 8"/>
            <p:cNvSpPr/>
            <p:nvPr/>
          </p:nvSpPr>
          <p:spPr>
            <a:xfrm>
              <a:off x="713232" y="3282696"/>
              <a:ext cx="603504" cy="603504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2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1688" y="3361152"/>
              <a:ext cx="446593" cy="446593"/>
            </a:xfrm>
            <a:prstGeom prst="rect">
              <a:avLst/>
            </a:prstGeom>
          </p:spPr>
        </p:pic>
        <p:sp>
          <p:nvSpPr>
            <p:cNvPr id="13" name="Text 9"/>
            <p:cNvSpPr/>
            <p:nvPr/>
          </p:nvSpPr>
          <p:spPr>
            <a:xfrm>
              <a:off x="1600200" y="3227832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north pays a 50% logistics penalty</a:t>
              </a:r>
              <a:endParaRPr lang="en-US" sz="1700" dirty="0"/>
            </a:p>
          </p:txBody>
        </p:sp>
        <p:sp>
          <p:nvSpPr>
            <p:cNvPr id="14" name="Text 10"/>
            <p:cNvSpPr/>
            <p:nvPr/>
          </p:nvSpPr>
          <p:spPr>
            <a:xfrm>
              <a:off x="1600200" y="3611880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Costs up to 50% higher than in the neighbouring central regions.</a:t>
              </a:r>
              <a:endParaRPr lang="en-US" sz="1350" dirty="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02B2B6F9-D8E0-4835-3100-D0B18945BCA3}"/>
              </a:ext>
            </a:extLst>
          </p:cNvPr>
          <p:cNvGrpSpPr/>
          <p:nvPr/>
        </p:nvGrpSpPr>
        <p:grpSpPr>
          <a:xfrm>
            <a:off x="457200" y="3950508"/>
            <a:ext cx="11247120" cy="932688"/>
            <a:chOff x="457200" y="4178808"/>
            <a:chExt cx="11247120" cy="932688"/>
          </a:xfrm>
        </p:grpSpPr>
        <p:sp>
          <p:nvSpPr>
            <p:cNvPr id="15" name="Shape 11"/>
            <p:cNvSpPr/>
            <p:nvPr/>
          </p:nvSpPr>
          <p:spPr>
            <a:xfrm>
              <a:off x="457200" y="4178808"/>
              <a:ext cx="11247120" cy="932688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6" name="Shape 12"/>
            <p:cNvSpPr/>
            <p:nvPr/>
          </p:nvSpPr>
          <p:spPr>
            <a:xfrm>
              <a:off x="713232" y="4343400"/>
              <a:ext cx="603504" cy="603504"/>
            </a:xfrm>
            <a:prstGeom prst="ellipse">
              <a:avLst/>
            </a:prstGeom>
            <a:solidFill>
              <a:srgbClr val="1C5234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7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1688" y="4421856"/>
              <a:ext cx="446593" cy="446593"/>
            </a:xfrm>
            <a:prstGeom prst="rect">
              <a:avLst/>
            </a:prstGeom>
          </p:spPr>
        </p:pic>
        <p:sp>
          <p:nvSpPr>
            <p:cNvPr id="18" name="Text 13"/>
            <p:cNvSpPr/>
            <p:nvPr/>
          </p:nvSpPr>
          <p:spPr>
            <a:xfrm>
              <a:off x="1600200" y="4288536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 export economy on fragile roads</a:t>
              </a:r>
              <a:endParaRPr lang="en-US" sz="1700" dirty="0"/>
            </a:p>
          </p:txBody>
        </p:sp>
        <p:sp>
          <p:nvSpPr>
            <p:cNvPr id="19" name="Text 14"/>
            <p:cNvSpPr/>
            <p:nvPr/>
          </p:nvSpPr>
          <p:spPr>
            <a:xfrm>
              <a:off x="1600200" y="4672584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10.25 M tonnes/yr (maize, soy, wheat) move on a thin, low-quality network.</a:t>
              </a:r>
              <a:endParaRPr lang="en-US" sz="1350" dirty="0"/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AB5FCCE5-61B0-82AE-8FCC-AAF0B51E47B7}"/>
              </a:ext>
            </a:extLst>
          </p:cNvPr>
          <p:cNvGrpSpPr/>
          <p:nvPr/>
        </p:nvGrpSpPr>
        <p:grpSpPr>
          <a:xfrm>
            <a:off x="457200" y="5239512"/>
            <a:ext cx="11247120" cy="932688"/>
            <a:chOff x="457200" y="5239512"/>
            <a:chExt cx="11247120" cy="932688"/>
          </a:xfrm>
        </p:grpSpPr>
        <p:sp>
          <p:nvSpPr>
            <p:cNvPr id="20" name="Shape 15"/>
            <p:cNvSpPr/>
            <p:nvPr/>
          </p:nvSpPr>
          <p:spPr>
            <a:xfrm>
              <a:off x="457200" y="5239512"/>
              <a:ext cx="11247120" cy="932688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21" name="Shape 16"/>
            <p:cNvSpPr/>
            <p:nvPr/>
          </p:nvSpPr>
          <p:spPr>
            <a:xfrm>
              <a:off x="713232" y="5404104"/>
              <a:ext cx="603504" cy="603504"/>
            </a:xfrm>
            <a:prstGeom prst="ellipse">
              <a:avLst/>
            </a:prstGeom>
            <a:solidFill>
              <a:srgbClr val="6FCF8E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2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1688" y="5482560"/>
              <a:ext cx="446593" cy="446593"/>
            </a:xfrm>
            <a:prstGeom prst="rect">
              <a:avLst/>
            </a:prstGeom>
          </p:spPr>
        </p:pic>
        <p:sp>
          <p:nvSpPr>
            <p:cNvPr id="23" name="Text 17"/>
            <p:cNvSpPr/>
            <p:nvPr/>
          </p:nvSpPr>
          <p:spPr>
            <a:xfrm>
              <a:off x="1600200" y="5349240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Roads create 'wider economic benefits'</a:t>
              </a:r>
              <a:endParaRPr lang="en-US" sz="1700" dirty="0"/>
            </a:p>
          </p:txBody>
        </p:sp>
        <p:sp>
          <p:nvSpPr>
            <p:cNvPr id="24" name="Text 18"/>
            <p:cNvSpPr/>
            <p:nvPr/>
          </p:nvSpPr>
          <p:spPr>
            <a:xfrm>
              <a:off x="1600200" y="5733288"/>
              <a:ext cx="987552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Beyond cheaper trips: productivity, incomes, welfare — plus spillovers to other regions.</a:t>
              </a:r>
              <a:endParaRPr lang="en-US" sz="1350" dirty="0"/>
            </a:p>
          </p:txBody>
        </p:sp>
      </p:grpSp>
      <p:sp>
        <p:nvSpPr>
          <p:cNvPr id="25" name="Text 19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CONTRIBUTIONS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Research Question</a:t>
            </a:r>
            <a:endParaRPr lang="en-US" sz="3000" dirty="0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43916C2-C808-49A2-EB30-075FBA7C5A18}"/>
              </a:ext>
            </a:extLst>
          </p:cNvPr>
          <p:cNvGrpSpPr/>
          <p:nvPr/>
        </p:nvGrpSpPr>
        <p:grpSpPr>
          <a:xfrm>
            <a:off x="457200" y="1554480"/>
            <a:ext cx="11247120" cy="914400"/>
            <a:chOff x="457200" y="1554480"/>
            <a:chExt cx="11247120" cy="914400"/>
          </a:xfrm>
          <a:solidFill>
            <a:srgbClr val="156C39"/>
          </a:solidFill>
        </p:grpSpPr>
        <p:sp>
          <p:nvSpPr>
            <p:cNvPr id="4" name="Shape 2"/>
            <p:cNvSpPr/>
            <p:nvPr/>
          </p:nvSpPr>
          <p:spPr>
            <a:xfrm>
              <a:off x="457200" y="1554480"/>
              <a:ext cx="11247120" cy="914400"/>
            </a:xfrm>
            <a:prstGeom prst="rect">
              <a:avLst/>
            </a:prstGeom>
            <a:grpFill/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Text 3"/>
            <p:cNvSpPr/>
            <p:nvPr/>
          </p:nvSpPr>
          <p:spPr>
            <a:xfrm>
              <a:off x="731520" y="1554480"/>
              <a:ext cx="10698480" cy="914400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What are the economy-wide effects of upgrading specific road corridors</a:t>
              </a:r>
              <a:r>
                <a:rPr lang="en-US" sz="18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in the Norte Grande — for each province and for Argentina as a whole?</a:t>
              </a:r>
              <a:endParaRPr lang="en-US" sz="1800" dirty="0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F5AA0CCD-44A2-6747-4BE3-5AF0CBB0DC30}"/>
              </a:ext>
            </a:extLst>
          </p:cNvPr>
          <p:cNvGrpSpPr/>
          <p:nvPr/>
        </p:nvGrpSpPr>
        <p:grpSpPr>
          <a:xfrm>
            <a:off x="457200" y="2743200"/>
            <a:ext cx="11247120" cy="1078992"/>
            <a:chOff x="457200" y="2743200"/>
            <a:chExt cx="11247120" cy="1078992"/>
          </a:xfrm>
        </p:grpSpPr>
        <p:sp>
          <p:nvSpPr>
            <p:cNvPr id="6" name="Shape 4"/>
            <p:cNvSpPr/>
            <p:nvPr/>
          </p:nvSpPr>
          <p:spPr>
            <a:xfrm>
              <a:off x="457200" y="2743200"/>
              <a:ext cx="11247120" cy="1078992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7" name="Shape 5"/>
            <p:cNvSpPr/>
            <p:nvPr/>
          </p:nvSpPr>
          <p:spPr>
            <a:xfrm>
              <a:off x="457200" y="2743200"/>
              <a:ext cx="91440" cy="1078992"/>
            </a:xfrm>
            <a:prstGeom prst="rect">
              <a:avLst/>
            </a:prstGeom>
            <a:solidFill>
              <a:srgbClr val="2E8B57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Shape 6"/>
            <p:cNvSpPr/>
            <p:nvPr/>
          </p:nvSpPr>
          <p:spPr>
            <a:xfrm>
              <a:off x="749808" y="2980944"/>
              <a:ext cx="603504" cy="603504"/>
            </a:xfrm>
            <a:prstGeom prst="ellipse">
              <a:avLst/>
            </a:prstGeom>
            <a:solidFill>
              <a:srgbClr val="2E8B57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9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8264" y="3059400"/>
              <a:ext cx="446593" cy="446593"/>
            </a:xfrm>
            <a:prstGeom prst="rect">
              <a:avLst/>
            </a:prstGeom>
          </p:spPr>
        </p:pic>
        <p:sp>
          <p:nvSpPr>
            <p:cNvPr id="10" name="Text 7"/>
            <p:cNvSpPr/>
            <p:nvPr/>
          </p:nvSpPr>
          <p:spPr>
            <a:xfrm>
              <a:off x="1627632" y="2889504"/>
              <a:ext cx="98755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Route-specific cost shocks</a:t>
              </a:r>
              <a:endParaRPr lang="en-US" sz="17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1627632" y="3255264"/>
              <a:ext cx="992124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Web scraping reconstructs the actual routes carriers take and maps 46,000+ flows to real road segments — not stylized distance assumptions.</a:t>
              </a:r>
              <a:endParaRPr lang="en-US" sz="1350" dirty="0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EE03C82B-8768-F23C-5E6D-F285DC7DF467}"/>
              </a:ext>
            </a:extLst>
          </p:cNvPr>
          <p:cNvGrpSpPr/>
          <p:nvPr/>
        </p:nvGrpSpPr>
        <p:grpSpPr>
          <a:xfrm>
            <a:off x="457200" y="3959352"/>
            <a:ext cx="11247120" cy="1078992"/>
            <a:chOff x="457200" y="3959352"/>
            <a:chExt cx="11247120" cy="1078992"/>
          </a:xfrm>
        </p:grpSpPr>
        <p:sp>
          <p:nvSpPr>
            <p:cNvPr id="12" name="Shape 9"/>
            <p:cNvSpPr/>
            <p:nvPr/>
          </p:nvSpPr>
          <p:spPr>
            <a:xfrm>
              <a:off x="457200" y="3959352"/>
              <a:ext cx="11247120" cy="1078992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Shape 10"/>
            <p:cNvSpPr/>
            <p:nvPr/>
          </p:nvSpPr>
          <p:spPr>
            <a:xfrm>
              <a:off x="457200" y="3959352"/>
              <a:ext cx="91440" cy="1078992"/>
            </a:xfrm>
            <a:prstGeom prst="rect">
              <a:avLst/>
            </a:prstGeom>
            <a:solidFill>
              <a:srgbClr val="1C5234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Shape 11"/>
            <p:cNvSpPr/>
            <p:nvPr/>
          </p:nvSpPr>
          <p:spPr>
            <a:xfrm>
              <a:off x="749808" y="4197096"/>
              <a:ext cx="603504" cy="603504"/>
            </a:xfrm>
            <a:prstGeom prst="ellipse">
              <a:avLst/>
            </a:prstGeom>
            <a:solidFill>
              <a:srgbClr val="1C5234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5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8264" y="4275552"/>
              <a:ext cx="446593" cy="446593"/>
            </a:xfrm>
            <a:prstGeom prst="rect">
              <a:avLst/>
            </a:prstGeom>
          </p:spPr>
        </p:pic>
        <p:sp>
          <p:nvSpPr>
            <p:cNvPr id="16" name="Text 12"/>
            <p:cNvSpPr/>
            <p:nvPr/>
          </p:nvSpPr>
          <p:spPr>
            <a:xfrm>
              <a:off x="1627632" y="4105656"/>
              <a:ext cx="98755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Five new provincial SAMs (2018)</a:t>
              </a:r>
              <a:endParaRPr lang="en-US" sz="1700" dirty="0"/>
            </a:p>
          </p:txBody>
        </p:sp>
        <p:sp>
          <p:nvSpPr>
            <p:cNvPr id="17" name="Text 13"/>
            <p:cNvSpPr/>
            <p:nvPr/>
          </p:nvSpPr>
          <p:spPr>
            <a:xfrm>
              <a:off x="1627632" y="4471416"/>
              <a:ext cx="992124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Catamarca, Chaco, Corrientes, Jujuy &amp; Salta — a novel, replicable dataset for regional economic analysis in Argentina.</a:t>
              </a:r>
              <a:endParaRPr lang="en-US" sz="1350" dirty="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F9BBBFE-9295-B32B-6144-A9048F8444A2}"/>
              </a:ext>
            </a:extLst>
          </p:cNvPr>
          <p:cNvGrpSpPr/>
          <p:nvPr/>
        </p:nvGrpSpPr>
        <p:grpSpPr>
          <a:xfrm>
            <a:off x="457200" y="5175504"/>
            <a:ext cx="11247120" cy="1078992"/>
            <a:chOff x="457200" y="5175504"/>
            <a:chExt cx="11247120" cy="1078992"/>
          </a:xfrm>
        </p:grpSpPr>
        <p:sp>
          <p:nvSpPr>
            <p:cNvPr id="18" name="Shape 14"/>
            <p:cNvSpPr/>
            <p:nvPr/>
          </p:nvSpPr>
          <p:spPr>
            <a:xfrm>
              <a:off x="457200" y="5175504"/>
              <a:ext cx="11247120" cy="1078992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Shape 15"/>
            <p:cNvSpPr/>
            <p:nvPr/>
          </p:nvSpPr>
          <p:spPr>
            <a:xfrm>
              <a:off x="457200" y="5175504"/>
              <a:ext cx="91440" cy="1078992"/>
            </a:xfrm>
            <a:prstGeom prst="rect">
              <a:avLst/>
            </a:prstGeom>
            <a:solidFill>
              <a:srgbClr val="E9B949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20" name="Shape 16"/>
            <p:cNvSpPr/>
            <p:nvPr/>
          </p:nvSpPr>
          <p:spPr>
            <a:xfrm>
              <a:off x="749808" y="5413248"/>
              <a:ext cx="603504" cy="603504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1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8264" y="5491704"/>
              <a:ext cx="446593" cy="446593"/>
            </a:xfrm>
            <a:prstGeom prst="rect">
              <a:avLst/>
            </a:prstGeom>
          </p:spPr>
        </p:pic>
        <p:sp>
          <p:nvSpPr>
            <p:cNvPr id="22" name="Text 17"/>
            <p:cNvSpPr/>
            <p:nvPr/>
          </p:nvSpPr>
          <p:spPr>
            <a:xfrm>
              <a:off x="1627632" y="5321808"/>
              <a:ext cx="9875520" cy="3840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 transparent engineering → CGE bridge</a:t>
              </a:r>
              <a:endParaRPr lang="en-US" sz="1700" dirty="0"/>
            </a:p>
          </p:txBody>
        </p:sp>
        <p:sp>
          <p:nvSpPr>
            <p:cNvPr id="23" name="Text 18"/>
            <p:cNvSpPr/>
            <p:nvPr/>
          </p:nvSpPr>
          <p:spPr>
            <a:xfrm>
              <a:off x="1627632" y="5687568"/>
              <a:ext cx="992124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0000"/>
                </a:lnSpc>
                <a:buNone/>
              </a:pPr>
              <a:r>
                <a:rPr lang="en-US" sz="13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 systematic way to turn project-level engineering estimates into economy-wide shocks — portable to other data-scarce countries.</a:t>
              </a:r>
              <a:endParaRPr lang="en-US" sz="1350" dirty="0"/>
            </a:p>
          </p:txBody>
        </p:sp>
      </p:grpSp>
      <p:sp>
        <p:nvSpPr>
          <p:cNvPr id="24" name="Text 19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METHODOLOGY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four-step pipeline</a:t>
            </a:r>
            <a:endParaRPr lang="en-US" sz="3000" dirty="0"/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963A75C5-9931-CEFF-6206-CD13F80B405A}"/>
              </a:ext>
            </a:extLst>
          </p:cNvPr>
          <p:cNvGrpSpPr/>
          <p:nvPr/>
        </p:nvGrpSpPr>
        <p:grpSpPr>
          <a:xfrm>
            <a:off x="566928" y="1920240"/>
            <a:ext cx="2606040" cy="3108960"/>
            <a:chOff x="566928" y="1920240"/>
            <a:chExt cx="2606040" cy="3108960"/>
          </a:xfrm>
        </p:grpSpPr>
        <p:sp>
          <p:nvSpPr>
            <p:cNvPr id="4" name="Shape 2"/>
            <p:cNvSpPr/>
            <p:nvPr/>
          </p:nvSpPr>
          <p:spPr>
            <a:xfrm>
              <a:off x="566928" y="1920240"/>
              <a:ext cx="2606040" cy="31089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Shape 3"/>
            <p:cNvSpPr/>
            <p:nvPr/>
          </p:nvSpPr>
          <p:spPr>
            <a:xfrm>
              <a:off x="566928" y="1920240"/>
              <a:ext cx="2606040" cy="457200"/>
            </a:xfrm>
            <a:prstGeom prst="rect">
              <a:avLst/>
            </a:prstGeom>
            <a:solidFill>
              <a:srgbClr val="2E8B57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6" name="Text 4"/>
            <p:cNvSpPr/>
            <p:nvPr/>
          </p:nvSpPr>
          <p:spPr>
            <a:xfrm>
              <a:off x="566928" y="1975104"/>
              <a:ext cx="26060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kern="0" spc="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STEP 1</a:t>
              </a:r>
              <a:endParaRPr lang="en-US" sz="1200" dirty="0"/>
            </a:p>
          </p:txBody>
        </p:sp>
        <p:sp>
          <p:nvSpPr>
            <p:cNvPr id="7" name="Shape 5"/>
            <p:cNvSpPr/>
            <p:nvPr/>
          </p:nvSpPr>
          <p:spPr>
            <a:xfrm>
              <a:off x="1458468" y="2606040"/>
              <a:ext cx="822960" cy="822960"/>
            </a:xfrm>
            <a:prstGeom prst="ellipse">
              <a:avLst/>
            </a:prstGeom>
            <a:solidFill>
              <a:srgbClr val="2E8B57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8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5453" y="2713025"/>
              <a:ext cx="608990" cy="608990"/>
            </a:xfrm>
            <a:prstGeom prst="rect">
              <a:avLst/>
            </a:prstGeom>
          </p:spPr>
        </p:pic>
        <p:sp>
          <p:nvSpPr>
            <p:cNvPr id="9" name="Text 6"/>
            <p:cNvSpPr/>
            <p:nvPr/>
          </p:nvSpPr>
          <p:spPr>
            <a:xfrm>
              <a:off x="566928" y="3611880"/>
              <a:ext cx="26060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1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Data</a:t>
              </a:r>
              <a:endParaRPr lang="en-US" sz="2100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749808" y="4069080"/>
              <a:ext cx="224028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30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Build 5 regional Social Accounting Matrices (2018)</a:t>
              </a:r>
              <a:endParaRPr lang="en-US" sz="1300" dirty="0"/>
            </a:p>
          </p:txBody>
        </p:sp>
      </p:grpSp>
      <p:sp>
        <p:nvSpPr>
          <p:cNvPr id="11" name="Shape 8"/>
          <p:cNvSpPr/>
          <p:nvPr/>
        </p:nvSpPr>
        <p:spPr>
          <a:xfrm>
            <a:off x="3191256" y="3246120"/>
            <a:ext cx="292608" cy="292608"/>
          </a:xfrm>
          <a:prstGeom prst="ellipse">
            <a:avLst/>
          </a:prstGeom>
          <a:solidFill>
            <a:srgbClr val="10331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2" name="Text 9"/>
          <p:cNvSpPr/>
          <p:nvPr/>
        </p:nvSpPr>
        <p:spPr>
          <a:xfrm>
            <a:off x="3191256" y="3172968"/>
            <a:ext cx="292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800" dirty="0"/>
          </a:p>
        </p:txBody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AB8C21AD-EFA4-9D61-F03C-989FA9BAC138}"/>
              </a:ext>
            </a:extLst>
          </p:cNvPr>
          <p:cNvGrpSpPr/>
          <p:nvPr/>
        </p:nvGrpSpPr>
        <p:grpSpPr>
          <a:xfrm>
            <a:off x="3502152" y="1920240"/>
            <a:ext cx="2606040" cy="3108960"/>
            <a:chOff x="3502152" y="1920240"/>
            <a:chExt cx="2606040" cy="3108960"/>
          </a:xfrm>
        </p:grpSpPr>
        <p:sp>
          <p:nvSpPr>
            <p:cNvPr id="13" name="Shape 10"/>
            <p:cNvSpPr/>
            <p:nvPr/>
          </p:nvSpPr>
          <p:spPr>
            <a:xfrm>
              <a:off x="3502152" y="1920240"/>
              <a:ext cx="2606040" cy="31089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4" name="Shape 11"/>
            <p:cNvSpPr/>
            <p:nvPr/>
          </p:nvSpPr>
          <p:spPr>
            <a:xfrm>
              <a:off x="3502152" y="1920240"/>
              <a:ext cx="2606040" cy="457200"/>
            </a:xfrm>
            <a:prstGeom prst="rect">
              <a:avLst/>
            </a:prstGeom>
            <a:solidFill>
              <a:srgbClr val="1C5234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15" name="Text 12"/>
            <p:cNvSpPr/>
            <p:nvPr/>
          </p:nvSpPr>
          <p:spPr>
            <a:xfrm>
              <a:off x="3502152" y="1975104"/>
              <a:ext cx="26060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kern="0" spc="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STEP 2</a:t>
              </a:r>
              <a:endParaRPr lang="en-US" sz="1200" dirty="0"/>
            </a:p>
          </p:txBody>
        </p:sp>
        <p:sp>
          <p:nvSpPr>
            <p:cNvPr id="16" name="Shape 13"/>
            <p:cNvSpPr/>
            <p:nvPr/>
          </p:nvSpPr>
          <p:spPr>
            <a:xfrm>
              <a:off x="4393692" y="2606040"/>
              <a:ext cx="822960" cy="822960"/>
            </a:xfrm>
            <a:prstGeom prst="ellipse">
              <a:avLst/>
            </a:prstGeom>
            <a:solidFill>
              <a:srgbClr val="1C5234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7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0677" y="2713025"/>
              <a:ext cx="608990" cy="608990"/>
            </a:xfrm>
            <a:prstGeom prst="rect">
              <a:avLst/>
            </a:prstGeom>
          </p:spPr>
        </p:pic>
        <p:sp>
          <p:nvSpPr>
            <p:cNvPr id="18" name="Text 14"/>
            <p:cNvSpPr/>
            <p:nvPr/>
          </p:nvSpPr>
          <p:spPr>
            <a:xfrm>
              <a:off x="3502152" y="3611880"/>
              <a:ext cx="26060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1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Model</a:t>
              </a:r>
              <a:endParaRPr lang="en-US" sz="2100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3685032" y="4069080"/>
              <a:ext cx="224028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30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Calibrate 5 province-level CGE models in GAMS</a:t>
              </a:r>
              <a:endParaRPr lang="en-US" sz="1300" dirty="0"/>
            </a:p>
          </p:txBody>
        </p:sp>
      </p:grpSp>
      <p:sp>
        <p:nvSpPr>
          <p:cNvPr id="20" name="Shape 16"/>
          <p:cNvSpPr/>
          <p:nvPr/>
        </p:nvSpPr>
        <p:spPr>
          <a:xfrm>
            <a:off x="6126480" y="3246120"/>
            <a:ext cx="292608" cy="292608"/>
          </a:xfrm>
          <a:prstGeom prst="ellipse">
            <a:avLst/>
          </a:prstGeom>
          <a:solidFill>
            <a:srgbClr val="10331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7"/>
          <p:cNvSpPr/>
          <p:nvPr/>
        </p:nvSpPr>
        <p:spPr>
          <a:xfrm>
            <a:off x="6126480" y="3172968"/>
            <a:ext cx="292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800" dirty="0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5EEE351B-0E42-1501-181F-F33B6B56C1C8}"/>
              </a:ext>
            </a:extLst>
          </p:cNvPr>
          <p:cNvGrpSpPr/>
          <p:nvPr/>
        </p:nvGrpSpPr>
        <p:grpSpPr>
          <a:xfrm>
            <a:off x="6437376" y="1920240"/>
            <a:ext cx="2606040" cy="3108960"/>
            <a:chOff x="6437376" y="1920240"/>
            <a:chExt cx="2606040" cy="3108960"/>
          </a:xfrm>
        </p:grpSpPr>
        <p:sp>
          <p:nvSpPr>
            <p:cNvPr id="22" name="Shape 18"/>
            <p:cNvSpPr/>
            <p:nvPr/>
          </p:nvSpPr>
          <p:spPr>
            <a:xfrm>
              <a:off x="6437376" y="1920240"/>
              <a:ext cx="2606040" cy="31089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23" name="Shape 19"/>
            <p:cNvSpPr/>
            <p:nvPr/>
          </p:nvSpPr>
          <p:spPr>
            <a:xfrm>
              <a:off x="6437376" y="1920240"/>
              <a:ext cx="2606040" cy="457200"/>
            </a:xfrm>
            <a:prstGeom prst="rect">
              <a:avLst/>
            </a:prstGeom>
            <a:solidFill>
              <a:srgbClr val="E9B949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24" name="Text 20"/>
            <p:cNvSpPr/>
            <p:nvPr/>
          </p:nvSpPr>
          <p:spPr>
            <a:xfrm>
              <a:off x="6437376" y="1975104"/>
              <a:ext cx="26060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kern="0" spc="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STEP 3</a:t>
              </a:r>
              <a:endParaRPr lang="en-US" sz="1200" dirty="0"/>
            </a:p>
          </p:txBody>
        </p:sp>
        <p:sp>
          <p:nvSpPr>
            <p:cNvPr id="25" name="Shape 21"/>
            <p:cNvSpPr/>
            <p:nvPr/>
          </p:nvSpPr>
          <p:spPr>
            <a:xfrm>
              <a:off x="7328916" y="2606040"/>
              <a:ext cx="822960" cy="822960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6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35901" y="2713025"/>
              <a:ext cx="608990" cy="608990"/>
            </a:xfrm>
            <a:prstGeom prst="rect">
              <a:avLst/>
            </a:prstGeom>
          </p:spPr>
        </p:pic>
        <p:sp>
          <p:nvSpPr>
            <p:cNvPr id="27" name="Text 22"/>
            <p:cNvSpPr/>
            <p:nvPr/>
          </p:nvSpPr>
          <p:spPr>
            <a:xfrm>
              <a:off x="6437376" y="3611880"/>
              <a:ext cx="26060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1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Scenarios</a:t>
              </a:r>
              <a:endParaRPr lang="en-US" sz="2100" dirty="0"/>
            </a:p>
          </p:txBody>
        </p:sp>
        <p:sp>
          <p:nvSpPr>
            <p:cNvPr id="28" name="Text 23"/>
            <p:cNvSpPr/>
            <p:nvPr/>
          </p:nvSpPr>
          <p:spPr>
            <a:xfrm>
              <a:off x="6620256" y="4069080"/>
              <a:ext cx="2240280" cy="868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30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Web-scrape routes; map flows to upgraded corridors</a:t>
              </a:r>
              <a:endParaRPr lang="en-US" sz="1300" dirty="0"/>
            </a:p>
          </p:txBody>
        </p:sp>
      </p:grpSp>
      <p:sp>
        <p:nvSpPr>
          <p:cNvPr id="29" name="Shape 24"/>
          <p:cNvSpPr/>
          <p:nvPr/>
        </p:nvSpPr>
        <p:spPr>
          <a:xfrm>
            <a:off x="9061704" y="3246120"/>
            <a:ext cx="292608" cy="292608"/>
          </a:xfrm>
          <a:prstGeom prst="ellipse">
            <a:avLst/>
          </a:prstGeom>
          <a:solidFill>
            <a:srgbClr val="10331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0" name="Text 25"/>
          <p:cNvSpPr/>
          <p:nvPr/>
        </p:nvSpPr>
        <p:spPr>
          <a:xfrm>
            <a:off x="9061704" y="3172968"/>
            <a:ext cx="292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800" dirty="0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CB413417-9C67-5585-0CAF-9988CF1E1831}"/>
              </a:ext>
            </a:extLst>
          </p:cNvPr>
          <p:cNvGrpSpPr/>
          <p:nvPr/>
        </p:nvGrpSpPr>
        <p:grpSpPr>
          <a:xfrm>
            <a:off x="9372600" y="1920240"/>
            <a:ext cx="2606040" cy="3108960"/>
            <a:chOff x="9372600" y="1920240"/>
            <a:chExt cx="2606040" cy="3108960"/>
          </a:xfrm>
        </p:grpSpPr>
        <p:sp>
          <p:nvSpPr>
            <p:cNvPr id="31" name="Shape 26"/>
            <p:cNvSpPr/>
            <p:nvPr/>
          </p:nvSpPr>
          <p:spPr>
            <a:xfrm>
              <a:off x="9372600" y="1920240"/>
              <a:ext cx="2606040" cy="310896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32" name="Shape 27"/>
            <p:cNvSpPr/>
            <p:nvPr/>
          </p:nvSpPr>
          <p:spPr>
            <a:xfrm>
              <a:off x="9372600" y="1920240"/>
              <a:ext cx="2606040" cy="457200"/>
            </a:xfrm>
            <a:prstGeom prst="rect">
              <a:avLst/>
            </a:prstGeom>
            <a:solidFill>
              <a:srgbClr val="6FCF8E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33" name="Text 28"/>
            <p:cNvSpPr/>
            <p:nvPr/>
          </p:nvSpPr>
          <p:spPr>
            <a:xfrm>
              <a:off x="9372600" y="1975104"/>
              <a:ext cx="26060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00" b="1" kern="0" spc="200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STEP 4</a:t>
              </a:r>
              <a:endParaRPr lang="en-US" sz="1200" dirty="0"/>
            </a:p>
          </p:txBody>
        </p:sp>
        <p:sp>
          <p:nvSpPr>
            <p:cNvPr id="36" name="Text 30"/>
            <p:cNvSpPr/>
            <p:nvPr/>
          </p:nvSpPr>
          <p:spPr>
            <a:xfrm>
              <a:off x="9372600" y="3611880"/>
              <a:ext cx="26060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1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Results</a:t>
              </a:r>
              <a:endParaRPr lang="en-US" sz="2100" dirty="0"/>
            </a:p>
          </p:txBody>
        </p: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47070F39-CC05-A34F-7B19-53330D98A7C5}"/>
                </a:ext>
              </a:extLst>
            </p:cNvPr>
            <p:cNvGrpSpPr/>
            <p:nvPr/>
          </p:nvGrpSpPr>
          <p:grpSpPr>
            <a:xfrm>
              <a:off x="9555480" y="2606040"/>
              <a:ext cx="2240280" cy="2331720"/>
              <a:chOff x="9555480" y="2606040"/>
              <a:chExt cx="2240280" cy="2331720"/>
            </a:xfrm>
          </p:grpSpPr>
          <p:sp>
            <p:nvSpPr>
              <p:cNvPr id="34" name="Shape 29"/>
              <p:cNvSpPr/>
              <p:nvPr/>
            </p:nvSpPr>
            <p:spPr>
              <a:xfrm>
                <a:off x="10264140" y="2606040"/>
                <a:ext cx="822960" cy="822960"/>
              </a:xfrm>
              <a:prstGeom prst="ellipse">
                <a:avLst/>
              </a:prstGeom>
              <a:solidFill>
                <a:srgbClr val="6FCF8E"/>
              </a:solidFill>
              <a:ln/>
              <a:effectLst>
                <a:outerShdw blurRad="114300" dist="38100" dir="8100000" algn="bl" rotWithShape="0">
                  <a:srgbClr val="10331F">
                    <a:alpha val="18000"/>
                  </a:srgbClr>
                </a:outerShdw>
              </a:effectLst>
            </p:spPr>
            <p:txBody>
              <a:bodyPr/>
              <a:lstStyle/>
              <a:p>
                <a:endParaRPr lang="es-AR"/>
              </a:p>
            </p:txBody>
          </p:sp>
          <p:pic>
            <p:nvPicPr>
              <p:cNvPr id="35" name="Image 3" descr="preencoded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371125" y="2713025"/>
                <a:ext cx="608990" cy="608990"/>
              </a:xfrm>
              <a:prstGeom prst="rect">
                <a:avLst/>
              </a:prstGeom>
            </p:spPr>
          </p:pic>
          <p:sp>
            <p:nvSpPr>
              <p:cNvPr id="37" name="Text 31"/>
              <p:cNvSpPr/>
              <p:nvPr/>
            </p:nvSpPr>
            <p:spPr>
              <a:xfrm>
                <a:off x="9555480" y="4069080"/>
                <a:ext cx="2240280" cy="8686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ctr">
                  <a:lnSpc>
                    <a:spcPct val="105000"/>
                  </a:lnSpc>
                  <a:buNone/>
                </a:pPr>
                <a:r>
                  <a:rPr lang="en-US" sz="1300" dirty="0">
                    <a:solidFill>
                      <a:srgbClr val="5C6B5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GDP, sectoral value added, household income, taxes</a:t>
                </a:r>
                <a:endParaRPr lang="en-US" sz="1300" dirty="0"/>
              </a:p>
            </p:txBody>
          </p:sp>
        </p:grpSp>
      </p:grpSp>
      <p:sp>
        <p:nvSpPr>
          <p:cNvPr id="39" name="Text 33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40" name="Text 34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METHODOLOGY — DATA &amp;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provinces, one consistent framework</a:t>
            </a:r>
            <a:endParaRPr lang="en-US" sz="3000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E33B4C3B-9AEB-0464-448E-462B3A77AB77}"/>
              </a:ext>
            </a:extLst>
          </p:cNvPr>
          <p:cNvGrpSpPr/>
          <p:nvPr/>
        </p:nvGrpSpPr>
        <p:grpSpPr>
          <a:xfrm>
            <a:off x="457200" y="1600200"/>
            <a:ext cx="5486400" cy="4434840"/>
            <a:chOff x="457200" y="1600200"/>
            <a:chExt cx="5486400" cy="4434840"/>
          </a:xfrm>
        </p:grpSpPr>
        <p:sp>
          <p:nvSpPr>
            <p:cNvPr id="4" name="Shape 2"/>
            <p:cNvSpPr/>
            <p:nvPr/>
          </p:nvSpPr>
          <p:spPr>
            <a:xfrm>
              <a:off x="457200" y="1600200"/>
              <a:ext cx="5486400" cy="44348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Shape 3"/>
            <p:cNvSpPr/>
            <p:nvPr/>
          </p:nvSpPr>
          <p:spPr>
            <a:xfrm>
              <a:off x="713232" y="1828800"/>
              <a:ext cx="603504" cy="603504"/>
            </a:xfrm>
            <a:prstGeom prst="ellipse">
              <a:avLst/>
            </a:prstGeom>
            <a:solidFill>
              <a:srgbClr val="2E8B57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6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1688" y="1907256"/>
              <a:ext cx="446593" cy="446593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1481328" y="1847088"/>
              <a:ext cx="429768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Social Accounting Matrices</a:t>
              </a:r>
              <a:endParaRPr lang="en-US" sz="180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713232" y="2560320"/>
              <a:ext cx="5029200" cy="33375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lnSpc>
                  <a:spcPct val="100000"/>
                </a:lnSpc>
                <a:spcAft>
                  <a:spcPts val="800"/>
                </a:spcAft>
                <a:buSzPct val="100000"/>
                <a:buChar char="•"/>
              </a:pPr>
              <a:r>
                <a:rPr lang="en-US" sz="1350" b="1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One SAM per province, base year 2018</a:t>
              </a:r>
              <a:endParaRPr lang="en-US" sz="1350" dirty="0"/>
            </a:p>
            <a:p>
              <a:pPr marL="685800" lvl="1" indent="-342900">
                <a:lnSpc>
                  <a:spcPct val="100000"/>
                </a:lnSpc>
                <a:spcAft>
                  <a:spcPts val="8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Catamarca · Chaco · Corrientes · Jujuy · Salta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8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Same 14-sector structure + a 'Rest of Argentina' account for interprovincial trade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8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Captures the circular flow: sectors, households, government, rest of world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8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Built from official sources, anchored to a national 2018 SAM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800"/>
                </a:spcAft>
                <a:buSzPct val="100000"/>
                <a:buChar char="•"/>
              </a:pPr>
              <a:r>
                <a:rPr lang="en-US" sz="1350" i="1" dirty="0">
                  <a:solidFill>
                    <a:srgbClr val="16241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 contribution in itself — a replicable regional dataset</a:t>
              </a:r>
              <a:endParaRPr lang="en-US" sz="1350" dirty="0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53C3E6A-07DC-1336-B7F9-139B1EB38DCE}"/>
              </a:ext>
            </a:extLst>
          </p:cNvPr>
          <p:cNvGrpSpPr/>
          <p:nvPr/>
        </p:nvGrpSpPr>
        <p:grpSpPr>
          <a:xfrm>
            <a:off x="6217920" y="1600200"/>
            <a:ext cx="5486400" cy="4434840"/>
            <a:chOff x="6217920" y="1600200"/>
            <a:chExt cx="5486400" cy="4434840"/>
          </a:xfrm>
        </p:grpSpPr>
        <p:sp>
          <p:nvSpPr>
            <p:cNvPr id="9" name="Shape 6"/>
            <p:cNvSpPr/>
            <p:nvPr/>
          </p:nvSpPr>
          <p:spPr>
            <a:xfrm>
              <a:off x="6217920" y="1600200"/>
              <a:ext cx="5486400" cy="4434840"/>
            </a:xfrm>
            <a:prstGeom prst="rect">
              <a:avLst/>
            </a:prstGeom>
            <a:solidFill>
              <a:srgbClr val="10331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6473952" y="1828800"/>
              <a:ext cx="603504" cy="603504"/>
            </a:xfrm>
            <a:prstGeom prst="ellipse">
              <a:avLst/>
            </a:prstGeom>
            <a:solidFill>
              <a:srgbClr val="6FCF8E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1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2408" y="1907256"/>
              <a:ext cx="446593" cy="446593"/>
            </a:xfrm>
            <a:prstGeom prst="rect">
              <a:avLst/>
            </a:prstGeom>
          </p:spPr>
        </p:pic>
        <p:sp>
          <p:nvSpPr>
            <p:cNvPr id="12" name="Text 8"/>
            <p:cNvSpPr/>
            <p:nvPr/>
          </p:nvSpPr>
          <p:spPr>
            <a:xfrm>
              <a:off x="7242048" y="1847088"/>
              <a:ext cx="420624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CGE Models</a:t>
              </a:r>
              <a:endParaRPr lang="en-US" sz="1800" dirty="0"/>
            </a:p>
          </p:txBody>
        </p:sp>
        <p:sp>
          <p:nvSpPr>
            <p:cNvPr id="13" name="Text 9"/>
            <p:cNvSpPr/>
            <p:nvPr/>
          </p:nvSpPr>
          <p:spPr>
            <a:xfrm>
              <a:off x="6473952" y="2560320"/>
              <a:ext cx="5029200" cy="3291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lnSpc>
                  <a:spcPct val="100000"/>
                </a:lnSpc>
                <a:spcAft>
                  <a:spcPts val="10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DCEFE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Five models calibrated to the five SAMs (solved in GAMS)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10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DCEFE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Representative firms, constant returns to scale; labour + capital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10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DCEFE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Households, government &amp; rest of world optimise under budget constraints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1000"/>
                </a:spcAft>
                <a:buSzPct val="100000"/>
                <a:buChar char="•"/>
              </a:pPr>
              <a:r>
                <a:rPr lang="en-US" sz="1350" dirty="0">
                  <a:solidFill>
                    <a:srgbClr val="DCEFE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Captures direct + indirect (2nd- and 3rd-order) effects across markets</a:t>
              </a:r>
              <a:endParaRPr lang="en-US" sz="1350" dirty="0"/>
            </a:p>
            <a:p>
              <a:pPr marL="342900" indent="-342900">
                <a:lnSpc>
                  <a:spcPct val="100000"/>
                </a:lnSpc>
                <a:spcAft>
                  <a:spcPts val="1000"/>
                </a:spcAft>
                <a:buSzPct val="100000"/>
                <a:buChar char="•"/>
              </a:pPr>
              <a:r>
                <a:rPr lang="en-US" sz="1350" b="1" dirty="0">
                  <a:solidFill>
                    <a:srgbClr val="DCEFE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Results read as deviations from a no-investment counterfactual</a:t>
              </a:r>
              <a:endParaRPr lang="en-US" sz="1350" dirty="0"/>
            </a:p>
          </p:txBody>
        </p:sp>
      </p:grpSp>
      <p:sp>
        <p:nvSpPr>
          <p:cNvPr id="14" name="Text 10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SCENARIO DESIGN — THE DATA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started with</a:t>
            </a:r>
            <a:endParaRPr lang="en-US" sz="3000" dirty="0"/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73A9067A-664B-696A-6B79-07AB3458E8B7}"/>
              </a:ext>
            </a:extLst>
          </p:cNvPr>
          <p:cNvGrpSpPr/>
          <p:nvPr/>
        </p:nvGrpSpPr>
        <p:grpSpPr>
          <a:xfrm>
            <a:off x="365760" y="1294840"/>
            <a:ext cx="4663440" cy="1715558"/>
            <a:chOff x="365760" y="1294840"/>
            <a:chExt cx="4663440" cy="1715558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96F605AB-ADD8-03C0-4473-0B1780D8623E}"/>
                </a:ext>
              </a:extLst>
            </p:cNvPr>
            <p:cNvGrpSpPr/>
            <p:nvPr/>
          </p:nvGrpSpPr>
          <p:grpSpPr>
            <a:xfrm>
              <a:off x="365760" y="1294840"/>
              <a:ext cx="4663440" cy="1451985"/>
              <a:chOff x="365760" y="1294840"/>
              <a:chExt cx="4663440" cy="1451985"/>
            </a:xfrm>
          </p:grpSpPr>
          <p:sp>
            <p:nvSpPr>
              <p:cNvPr id="4" name="Shape 2"/>
              <p:cNvSpPr/>
              <p:nvPr/>
            </p:nvSpPr>
            <p:spPr>
              <a:xfrm>
                <a:off x="365760" y="1294840"/>
                <a:ext cx="4663440" cy="1451985"/>
              </a:xfrm>
              <a:prstGeom prst="rect">
                <a:avLst/>
              </a:prstGeom>
              <a:solidFill>
                <a:srgbClr val="FFFFFF"/>
              </a:solidFill>
              <a:ln/>
              <a:effectLst>
                <a:outerShdw blurRad="114300" dist="38100" dir="8100000" algn="bl" rotWithShape="0">
                  <a:srgbClr val="10331F">
                    <a:alpha val="18000"/>
                  </a:srgbClr>
                </a:outerShdw>
              </a:effec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5" name="Shape 3"/>
              <p:cNvSpPr/>
              <p:nvPr/>
            </p:nvSpPr>
            <p:spPr>
              <a:xfrm>
                <a:off x="365760" y="1294840"/>
                <a:ext cx="4663440" cy="47820"/>
              </a:xfrm>
              <a:prstGeom prst="rect">
                <a:avLst/>
              </a:prstGeom>
              <a:solidFill>
                <a:srgbClr val="2E8B57"/>
              </a:solidFill>
              <a:ln/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" name="Shape 4"/>
              <p:cNvSpPr/>
              <p:nvPr/>
            </p:nvSpPr>
            <p:spPr>
              <a:xfrm>
                <a:off x="658368" y="1492099"/>
                <a:ext cx="603504" cy="394519"/>
              </a:xfrm>
              <a:prstGeom prst="ellipse">
                <a:avLst/>
              </a:prstGeom>
              <a:solidFill>
                <a:srgbClr val="2E8B57"/>
              </a:solidFill>
              <a:ln/>
              <a:effectLst>
                <a:outerShdw blurRad="114300" dist="38100" dir="8100000" algn="bl" rotWithShape="0">
                  <a:srgbClr val="10331F">
                    <a:alpha val="18000"/>
                  </a:srgbClr>
                </a:outerShdw>
              </a:effectLst>
            </p:spPr>
            <p:txBody>
              <a:bodyPr/>
              <a:lstStyle/>
              <a:p>
                <a:endParaRPr lang="es-AR"/>
              </a:p>
            </p:txBody>
          </p:sp>
          <p:pic>
            <p:nvPicPr>
              <p:cNvPr id="7" name="Image 0" descr="preencoded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6824" y="1543387"/>
                <a:ext cx="446593" cy="291944"/>
              </a:xfrm>
              <a:prstGeom prst="rect">
                <a:avLst/>
              </a:prstGeom>
            </p:spPr>
          </p:pic>
          <p:sp>
            <p:nvSpPr>
              <p:cNvPr id="8" name="Text 5"/>
              <p:cNvSpPr/>
              <p:nvPr/>
            </p:nvSpPr>
            <p:spPr>
              <a:xfrm>
                <a:off x="1371600" y="1444279"/>
                <a:ext cx="2468880" cy="41842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3200" b="1" dirty="0">
                    <a:solidFill>
                      <a:srgbClr val="10331F"/>
                    </a:solidFill>
                    <a:latin typeface="Georgia" pitchFamily="34" charset="0"/>
                    <a:ea typeface="Georgia" pitchFamily="34" charset="-122"/>
                    <a:cs typeface="Georgia" pitchFamily="34" charset="-120"/>
                  </a:rPr>
                  <a:t>46,000+</a:t>
                </a:r>
                <a:endParaRPr lang="en-US" sz="3200" dirty="0"/>
              </a:p>
            </p:txBody>
          </p:sp>
          <p:sp>
            <p:nvSpPr>
              <p:cNvPr id="9" name="Text 6"/>
              <p:cNvSpPr/>
              <p:nvPr/>
            </p:nvSpPr>
            <p:spPr>
              <a:xfrm>
                <a:off x="640080" y="1952371"/>
                <a:ext cx="3108960" cy="29887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500" b="1" dirty="0">
                    <a:solidFill>
                      <a:srgbClr val="2E8B57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origin–destination flows</a:t>
                </a:r>
                <a:endParaRPr lang="en-US" sz="1500" dirty="0"/>
              </a:p>
            </p:txBody>
          </p:sp>
        </p:grpSp>
        <p:sp>
          <p:nvSpPr>
            <p:cNvPr id="10" name="Text 7"/>
            <p:cNvSpPr/>
            <p:nvPr/>
          </p:nvSpPr>
          <p:spPr>
            <a:xfrm>
              <a:off x="640080" y="2233316"/>
              <a:ext cx="4389120" cy="77708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30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Tonnes traded between 123 urban centres, for 147 product categories, across the whole country.</a:t>
              </a:r>
              <a:endParaRPr lang="en-US" sz="1300" dirty="0"/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3FC2BF25-E196-DE6F-0AD5-8F3671715152}"/>
              </a:ext>
            </a:extLst>
          </p:cNvPr>
          <p:cNvGrpSpPr/>
          <p:nvPr/>
        </p:nvGrpSpPr>
        <p:grpSpPr>
          <a:xfrm>
            <a:off x="334033" y="2863898"/>
            <a:ext cx="4719587" cy="1550870"/>
            <a:chOff x="4151376" y="1294840"/>
            <a:chExt cx="3630168" cy="1793266"/>
          </a:xfrm>
        </p:grpSpPr>
        <p:sp>
          <p:nvSpPr>
            <p:cNvPr id="11" name="Shape 8"/>
            <p:cNvSpPr/>
            <p:nvPr/>
          </p:nvSpPr>
          <p:spPr>
            <a:xfrm>
              <a:off x="4151376" y="1294840"/>
              <a:ext cx="3630168" cy="179326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Shape 9"/>
            <p:cNvSpPr/>
            <p:nvPr/>
          </p:nvSpPr>
          <p:spPr>
            <a:xfrm>
              <a:off x="4151376" y="1294840"/>
              <a:ext cx="3630168" cy="47820"/>
            </a:xfrm>
            <a:prstGeom prst="rect">
              <a:avLst/>
            </a:prstGeom>
            <a:solidFill>
              <a:srgbClr val="E9B949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13" name="Shape 10"/>
            <p:cNvSpPr/>
            <p:nvPr/>
          </p:nvSpPr>
          <p:spPr>
            <a:xfrm>
              <a:off x="4443984" y="1492099"/>
              <a:ext cx="603504" cy="394519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4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2440" y="1543387"/>
              <a:ext cx="446593" cy="291944"/>
            </a:xfrm>
            <a:prstGeom prst="rect">
              <a:avLst/>
            </a:prstGeom>
          </p:spPr>
        </p:pic>
        <p:sp>
          <p:nvSpPr>
            <p:cNvPr id="15" name="Text 11"/>
            <p:cNvSpPr/>
            <p:nvPr/>
          </p:nvSpPr>
          <p:spPr>
            <a:xfrm>
              <a:off x="5157216" y="1444279"/>
              <a:ext cx="2468880" cy="4184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2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13</a:t>
              </a:r>
              <a:endParaRPr lang="en-US" sz="3200" dirty="0"/>
            </a:p>
          </p:txBody>
        </p:sp>
        <p:sp>
          <p:nvSpPr>
            <p:cNvPr id="16" name="Text 12"/>
            <p:cNvSpPr/>
            <p:nvPr/>
          </p:nvSpPr>
          <p:spPr>
            <a:xfrm>
              <a:off x="4425696" y="1952371"/>
              <a:ext cx="3108960" cy="29887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2E8B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road projects evaluated</a:t>
              </a:r>
              <a:endParaRPr lang="en-US" sz="1500" dirty="0"/>
            </a:p>
          </p:txBody>
        </p:sp>
        <p:sp>
          <p:nvSpPr>
            <p:cNvPr id="17" name="Text 13"/>
            <p:cNvSpPr/>
            <p:nvPr/>
          </p:nvSpPr>
          <p:spPr>
            <a:xfrm>
              <a:off x="4425696" y="2233316"/>
              <a:ext cx="3108960" cy="77708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30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Specific corridors with engineering-based cost-reduction estimates from Sant &amp; García (2024).</a:t>
              </a:r>
              <a:endParaRPr lang="en-US" sz="1300" dirty="0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814188B4-FC8E-B2B3-7A54-832A2194E5EC}"/>
              </a:ext>
            </a:extLst>
          </p:cNvPr>
          <p:cNvGrpSpPr/>
          <p:nvPr/>
        </p:nvGrpSpPr>
        <p:grpSpPr>
          <a:xfrm>
            <a:off x="334033" y="4523450"/>
            <a:ext cx="4726893" cy="1550870"/>
            <a:chOff x="7936992" y="1294840"/>
            <a:chExt cx="3630168" cy="1793266"/>
          </a:xfrm>
        </p:grpSpPr>
        <p:sp>
          <p:nvSpPr>
            <p:cNvPr id="18" name="Shape 14"/>
            <p:cNvSpPr/>
            <p:nvPr/>
          </p:nvSpPr>
          <p:spPr>
            <a:xfrm>
              <a:off x="7936992" y="1294840"/>
              <a:ext cx="3630168" cy="1793266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Shape 15"/>
            <p:cNvSpPr/>
            <p:nvPr/>
          </p:nvSpPr>
          <p:spPr>
            <a:xfrm>
              <a:off x="7936992" y="1294840"/>
              <a:ext cx="3630168" cy="47820"/>
            </a:xfrm>
            <a:prstGeom prst="rect">
              <a:avLst/>
            </a:prstGeom>
            <a:solidFill>
              <a:srgbClr val="1C5234"/>
            </a:solidFill>
            <a:ln/>
          </p:spPr>
          <p:txBody>
            <a:bodyPr/>
            <a:lstStyle/>
            <a:p>
              <a:endParaRPr lang="es-AR"/>
            </a:p>
          </p:txBody>
        </p:sp>
        <p:sp>
          <p:nvSpPr>
            <p:cNvPr id="20" name="Shape 16"/>
            <p:cNvSpPr/>
            <p:nvPr/>
          </p:nvSpPr>
          <p:spPr>
            <a:xfrm>
              <a:off x="8229600" y="1492099"/>
              <a:ext cx="603504" cy="394519"/>
            </a:xfrm>
            <a:prstGeom prst="ellipse">
              <a:avLst/>
            </a:prstGeom>
            <a:solidFill>
              <a:srgbClr val="1C5234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1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08056" y="1543387"/>
              <a:ext cx="446593" cy="291944"/>
            </a:xfrm>
            <a:prstGeom prst="rect">
              <a:avLst/>
            </a:prstGeom>
          </p:spPr>
        </p:pic>
        <p:sp>
          <p:nvSpPr>
            <p:cNvPr id="22" name="Text 17"/>
            <p:cNvSpPr/>
            <p:nvPr/>
          </p:nvSpPr>
          <p:spPr>
            <a:xfrm>
              <a:off x="8942832" y="1444279"/>
              <a:ext cx="2468880" cy="4184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200" b="1" dirty="0">
                  <a:solidFill>
                    <a:srgbClr val="10331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3</a:t>
              </a:r>
              <a:endParaRPr lang="en-US" sz="3200" dirty="0"/>
            </a:p>
          </p:txBody>
        </p:sp>
        <p:sp>
          <p:nvSpPr>
            <p:cNvPr id="23" name="Text 18"/>
            <p:cNvSpPr/>
            <p:nvPr/>
          </p:nvSpPr>
          <p:spPr>
            <a:xfrm>
              <a:off x="8211312" y="1952371"/>
              <a:ext cx="3108960" cy="29887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2E8B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tradable sectors mapped</a:t>
              </a:r>
              <a:endParaRPr lang="en-US" sz="1500" dirty="0"/>
            </a:p>
          </p:txBody>
        </p:sp>
        <p:sp>
          <p:nvSpPr>
            <p:cNvPr id="24" name="Text 19"/>
            <p:cNvSpPr/>
            <p:nvPr/>
          </p:nvSpPr>
          <p:spPr>
            <a:xfrm>
              <a:off x="8211312" y="2233316"/>
              <a:ext cx="3108960" cy="77708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30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147 products were collapsed onto Agriculture, Mining and Manufacturing to match the SAMs.</a:t>
              </a:r>
              <a:endParaRPr lang="en-US" sz="1300" dirty="0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02414889-E6FB-DBCD-6C24-2871A5DCF132}"/>
              </a:ext>
            </a:extLst>
          </p:cNvPr>
          <p:cNvGrpSpPr/>
          <p:nvPr/>
        </p:nvGrpSpPr>
        <p:grpSpPr>
          <a:xfrm>
            <a:off x="5445210" y="5316276"/>
            <a:ext cx="6198149" cy="1189980"/>
            <a:chOff x="457200" y="4800600"/>
            <a:chExt cx="11247120" cy="1188720"/>
          </a:xfrm>
          <a:solidFill>
            <a:srgbClr val="156C39"/>
          </a:solidFill>
        </p:grpSpPr>
        <p:sp>
          <p:nvSpPr>
            <p:cNvPr id="25" name="Shape 20"/>
            <p:cNvSpPr/>
            <p:nvPr/>
          </p:nvSpPr>
          <p:spPr>
            <a:xfrm>
              <a:off x="457200" y="4800600"/>
              <a:ext cx="11247120" cy="1188720"/>
            </a:xfrm>
            <a:prstGeom prst="rect">
              <a:avLst/>
            </a:prstGeom>
            <a:grpFill/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26" name="Shape 21"/>
            <p:cNvSpPr/>
            <p:nvPr/>
          </p:nvSpPr>
          <p:spPr>
            <a:xfrm>
              <a:off x="713232" y="5074920"/>
              <a:ext cx="924887" cy="640080"/>
            </a:xfrm>
            <a:prstGeom prst="ellipse">
              <a:avLst/>
            </a:prstGeom>
            <a:grpFill/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7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7241" y="5158130"/>
              <a:ext cx="556870" cy="473659"/>
            </a:xfrm>
            <a:prstGeom prst="rect">
              <a:avLst/>
            </a:prstGeom>
            <a:grpFill/>
          </p:spPr>
        </p:pic>
        <p:sp>
          <p:nvSpPr>
            <p:cNvPr id="28" name="Text 22"/>
            <p:cNvSpPr/>
            <p:nvPr/>
          </p:nvSpPr>
          <p:spPr>
            <a:xfrm>
              <a:off x="2050631" y="4864608"/>
              <a:ext cx="9470809" cy="1051560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500" b="1" dirty="0">
                  <a:solidFill>
                    <a:srgbClr val="6FCF8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hard part:  </a:t>
              </a:r>
              <a:r>
                <a:rPr lang="en-US" sz="1500" dirty="0">
                  <a:solidFill>
                    <a:srgbClr val="E7F4E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we had to know which of these thousands of flows actually pass through each upgraded corridor — and for how many kilometres. That can't be assumed; it must be reconstructed.</a:t>
              </a:r>
              <a:endParaRPr lang="en-US" sz="1500" dirty="0"/>
            </a:p>
          </p:txBody>
        </p:sp>
      </p:grpSp>
      <p:sp>
        <p:nvSpPr>
          <p:cNvPr id="29" name="Text 23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557B2F14-8F86-6ABF-129F-0D0D8C202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2347" y="932688"/>
            <a:ext cx="6198149" cy="4087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SCENARIO DESIGN — WEB SCRAPING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033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we did</a:t>
            </a:r>
            <a:endParaRPr lang="en-US" sz="3000" dirty="0"/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D19CAF19-85F7-A249-1370-B62AED836B45}"/>
              </a:ext>
            </a:extLst>
          </p:cNvPr>
          <p:cNvGrpSpPr/>
          <p:nvPr/>
        </p:nvGrpSpPr>
        <p:grpSpPr>
          <a:xfrm>
            <a:off x="566928" y="1828800"/>
            <a:ext cx="2670048" cy="3063240"/>
            <a:chOff x="566928" y="1828800"/>
            <a:chExt cx="2670048" cy="3063240"/>
          </a:xfrm>
        </p:grpSpPr>
        <p:sp>
          <p:nvSpPr>
            <p:cNvPr id="4" name="Shape 2"/>
            <p:cNvSpPr/>
            <p:nvPr/>
          </p:nvSpPr>
          <p:spPr>
            <a:xfrm>
              <a:off x="566928" y="1828800"/>
              <a:ext cx="2670048" cy="30632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5" name="Shape 3"/>
            <p:cNvSpPr/>
            <p:nvPr/>
          </p:nvSpPr>
          <p:spPr>
            <a:xfrm>
              <a:off x="1517904" y="2084832"/>
              <a:ext cx="768096" cy="768096"/>
            </a:xfrm>
            <a:prstGeom prst="ellipse">
              <a:avLst/>
            </a:prstGeom>
            <a:solidFill>
              <a:srgbClr val="2E8B57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6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7756" y="2184684"/>
              <a:ext cx="568391" cy="568391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749808" y="2011680"/>
              <a:ext cx="457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600" b="1" dirty="0">
                  <a:solidFill>
                    <a:srgbClr val="2E8B57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1</a:t>
              </a:r>
              <a:endParaRPr lang="en-US" sz="260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731520" y="2971800"/>
              <a:ext cx="2340864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Query Google Maps</a:t>
              </a:r>
              <a:endParaRPr lang="en-US" sz="16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768096" y="3456432"/>
              <a:ext cx="2267712" cy="1325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2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For each O–D pair, a script retrieves the most time-efficient road route across the national network.</a:t>
              </a:r>
              <a:endParaRPr lang="en-US" sz="1250" dirty="0"/>
            </a:p>
          </p:txBody>
        </p:sp>
      </p:grpSp>
      <p:sp>
        <p:nvSpPr>
          <p:cNvPr id="10" name="Text 7"/>
          <p:cNvSpPr/>
          <p:nvPr/>
        </p:nvSpPr>
        <p:spPr>
          <a:xfrm>
            <a:off x="3200400" y="310896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3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F5AD7712-C4BC-A875-CDC9-CAE2930CCB1E}"/>
              </a:ext>
            </a:extLst>
          </p:cNvPr>
          <p:cNvGrpSpPr/>
          <p:nvPr/>
        </p:nvGrpSpPr>
        <p:grpSpPr>
          <a:xfrm>
            <a:off x="3529584" y="1828800"/>
            <a:ext cx="2670048" cy="3063240"/>
            <a:chOff x="3529584" y="1828800"/>
            <a:chExt cx="2670048" cy="3063240"/>
          </a:xfrm>
        </p:grpSpPr>
        <p:sp>
          <p:nvSpPr>
            <p:cNvPr id="11" name="Shape 8"/>
            <p:cNvSpPr/>
            <p:nvPr/>
          </p:nvSpPr>
          <p:spPr>
            <a:xfrm>
              <a:off x="3529584" y="1828800"/>
              <a:ext cx="2670048" cy="30632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2" name="Shape 9"/>
            <p:cNvSpPr/>
            <p:nvPr/>
          </p:nvSpPr>
          <p:spPr>
            <a:xfrm>
              <a:off x="4480560" y="2084832"/>
              <a:ext cx="768096" cy="768096"/>
            </a:xfrm>
            <a:prstGeom prst="ellipse">
              <a:avLst/>
            </a:prstGeom>
            <a:solidFill>
              <a:srgbClr val="1C5234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13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0412" y="2184684"/>
              <a:ext cx="568391" cy="568391"/>
            </a:xfrm>
            <a:prstGeom prst="rect">
              <a:avLst/>
            </a:prstGeom>
          </p:spPr>
        </p:pic>
        <p:sp>
          <p:nvSpPr>
            <p:cNvPr id="14" name="Text 10"/>
            <p:cNvSpPr/>
            <p:nvPr/>
          </p:nvSpPr>
          <p:spPr>
            <a:xfrm>
              <a:off x="3712464" y="2011680"/>
              <a:ext cx="457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600" b="1" dirty="0">
                  <a:solidFill>
                    <a:srgbClr val="1C5234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</a:t>
              </a:r>
              <a:endParaRPr lang="en-US" sz="2600" dirty="0"/>
            </a:p>
          </p:txBody>
        </p:sp>
        <p:sp>
          <p:nvSpPr>
            <p:cNvPr id="15" name="Text 11"/>
            <p:cNvSpPr/>
            <p:nvPr/>
          </p:nvSpPr>
          <p:spPr>
            <a:xfrm>
              <a:off x="3694176" y="2971800"/>
              <a:ext cx="2340864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Intersect corridors</a:t>
              </a:r>
              <a:endParaRPr lang="en-US" sz="1600" dirty="0"/>
            </a:p>
          </p:txBody>
        </p:sp>
        <p:sp>
          <p:nvSpPr>
            <p:cNvPr id="16" name="Text 12"/>
            <p:cNvSpPr/>
            <p:nvPr/>
          </p:nvSpPr>
          <p:spPr>
            <a:xfrm>
              <a:off x="3730752" y="3456432"/>
              <a:ext cx="2267712" cy="1325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2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Check whether each route passes through an upgraded project — and compute the kilometres on it.</a:t>
              </a:r>
              <a:endParaRPr lang="en-US" sz="1250" dirty="0"/>
            </a:p>
          </p:txBody>
        </p:sp>
      </p:grpSp>
      <p:sp>
        <p:nvSpPr>
          <p:cNvPr id="17" name="Text 13"/>
          <p:cNvSpPr/>
          <p:nvPr/>
        </p:nvSpPr>
        <p:spPr>
          <a:xfrm>
            <a:off x="6163056" y="310896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3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AFF7A874-423F-62B5-179C-D0296265285C}"/>
              </a:ext>
            </a:extLst>
          </p:cNvPr>
          <p:cNvGrpSpPr/>
          <p:nvPr/>
        </p:nvGrpSpPr>
        <p:grpSpPr>
          <a:xfrm>
            <a:off x="6492240" y="1828800"/>
            <a:ext cx="2670048" cy="3063240"/>
            <a:chOff x="6492240" y="1828800"/>
            <a:chExt cx="2670048" cy="3063240"/>
          </a:xfrm>
        </p:grpSpPr>
        <p:sp>
          <p:nvSpPr>
            <p:cNvPr id="18" name="Shape 14"/>
            <p:cNvSpPr/>
            <p:nvPr/>
          </p:nvSpPr>
          <p:spPr>
            <a:xfrm>
              <a:off x="6492240" y="1828800"/>
              <a:ext cx="2670048" cy="30632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19" name="Shape 15"/>
            <p:cNvSpPr/>
            <p:nvPr/>
          </p:nvSpPr>
          <p:spPr>
            <a:xfrm>
              <a:off x="7443216" y="2084832"/>
              <a:ext cx="768096" cy="768096"/>
            </a:xfrm>
            <a:prstGeom prst="ellipse">
              <a:avLst/>
            </a:prstGeom>
            <a:solidFill>
              <a:srgbClr val="E9B949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0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43068" y="2184684"/>
              <a:ext cx="568391" cy="568391"/>
            </a:xfrm>
            <a:prstGeom prst="rect">
              <a:avLst/>
            </a:prstGeom>
          </p:spPr>
        </p:pic>
        <p:sp>
          <p:nvSpPr>
            <p:cNvPr id="21" name="Text 16"/>
            <p:cNvSpPr/>
            <p:nvPr/>
          </p:nvSpPr>
          <p:spPr>
            <a:xfrm>
              <a:off x="6675120" y="2011680"/>
              <a:ext cx="457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600" b="1" dirty="0">
                  <a:solidFill>
                    <a:srgbClr val="E9B949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3</a:t>
              </a:r>
              <a:endParaRPr lang="en-US" sz="2600" dirty="0"/>
            </a:p>
          </p:txBody>
        </p:sp>
        <p:sp>
          <p:nvSpPr>
            <p:cNvPr id="22" name="Text 17"/>
            <p:cNvSpPr/>
            <p:nvPr/>
          </p:nvSpPr>
          <p:spPr>
            <a:xfrm>
              <a:off x="6656832" y="2971800"/>
              <a:ext cx="2340864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Apply cost cuts</a:t>
              </a:r>
              <a:endParaRPr lang="en-US" sz="1600" dirty="0"/>
            </a:p>
          </p:txBody>
        </p:sp>
        <p:sp>
          <p:nvSpPr>
            <p:cNvPr id="23" name="Text 18"/>
            <p:cNvSpPr/>
            <p:nvPr/>
          </p:nvSpPr>
          <p:spPr>
            <a:xfrm>
              <a:off x="6693408" y="3456432"/>
              <a:ext cx="2267712" cy="1325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2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Apply Sant &amp; García (2024) parameters to the on-corridor kilometres to get a per-route efficiency gain.</a:t>
              </a:r>
              <a:endParaRPr lang="en-US" sz="1250" dirty="0"/>
            </a:p>
          </p:txBody>
        </p:sp>
      </p:grpSp>
      <p:sp>
        <p:nvSpPr>
          <p:cNvPr id="24" name="Text 19"/>
          <p:cNvSpPr/>
          <p:nvPr/>
        </p:nvSpPr>
        <p:spPr>
          <a:xfrm>
            <a:off x="9125712" y="310896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33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3D6832E9-81F8-D0C8-1E4A-A6A030C82C4C}"/>
              </a:ext>
            </a:extLst>
          </p:cNvPr>
          <p:cNvGrpSpPr/>
          <p:nvPr/>
        </p:nvGrpSpPr>
        <p:grpSpPr>
          <a:xfrm>
            <a:off x="9454896" y="1828800"/>
            <a:ext cx="2670048" cy="3063240"/>
            <a:chOff x="9454896" y="1828800"/>
            <a:chExt cx="2670048" cy="3063240"/>
          </a:xfrm>
        </p:grpSpPr>
        <p:sp>
          <p:nvSpPr>
            <p:cNvPr id="25" name="Shape 20"/>
            <p:cNvSpPr/>
            <p:nvPr/>
          </p:nvSpPr>
          <p:spPr>
            <a:xfrm>
              <a:off x="9454896" y="1828800"/>
              <a:ext cx="2670048" cy="3063240"/>
            </a:xfrm>
            <a:prstGeom prst="rect">
              <a:avLst/>
            </a:prstGeom>
            <a:solidFill>
              <a:srgbClr val="FFFFFF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sp>
          <p:nvSpPr>
            <p:cNvPr id="26" name="Shape 21"/>
            <p:cNvSpPr/>
            <p:nvPr/>
          </p:nvSpPr>
          <p:spPr>
            <a:xfrm>
              <a:off x="10405872" y="2084832"/>
              <a:ext cx="768096" cy="768096"/>
            </a:xfrm>
            <a:prstGeom prst="ellipse">
              <a:avLst/>
            </a:prstGeom>
            <a:solidFill>
              <a:srgbClr val="6FCF8E"/>
            </a:solidFill>
            <a:ln/>
            <a:effectLst>
              <a:outerShdw blurRad="114300" dist="38100" dir="8100000" algn="bl" rotWithShape="0">
                <a:srgbClr val="10331F">
                  <a:alpha val="18000"/>
                </a:srgbClr>
              </a:outerShdw>
            </a:effectLst>
          </p:spPr>
          <p:txBody>
            <a:bodyPr/>
            <a:lstStyle/>
            <a:p>
              <a:endParaRPr lang="es-AR"/>
            </a:p>
          </p:txBody>
        </p:sp>
        <p:pic>
          <p:nvPicPr>
            <p:cNvPr id="27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05724" y="2184684"/>
              <a:ext cx="568391" cy="568391"/>
            </a:xfrm>
            <a:prstGeom prst="rect">
              <a:avLst/>
            </a:prstGeom>
          </p:spPr>
        </p:pic>
        <p:sp>
          <p:nvSpPr>
            <p:cNvPr id="28" name="Text 22"/>
            <p:cNvSpPr/>
            <p:nvPr/>
          </p:nvSpPr>
          <p:spPr>
            <a:xfrm>
              <a:off x="9637776" y="2011680"/>
              <a:ext cx="457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600" b="1" dirty="0">
                  <a:solidFill>
                    <a:srgbClr val="6FCF8E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4</a:t>
              </a:r>
              <a:endParaRPr lang="en-US" sz="2600" dirty="0"/>
            </a:p>
          </p:txBody>
        </p:sp>
        <p:sp>
          <p:nvSpPr>
            <p:cNvPr id="29" name="Text 23"/>
            <p:cNvSpPr/>
            <p:nvPr/>
          </p:nvSpPr>
          <p:spPr>
            <a:xfrm>
              <a:off x="9619488" y="2971800"/>
              <a:ext cx="2340864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10331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Aggregate to shocks</a:t>
              </a:r>
              <a:endParaRPr lang="en-US" sz="1600" dirty="0"/>
            </a:p>
          </p:txBody>
        </p:sp>
        <p:sp>
          <p:nvSpPr>
            <p:cNvPr id="30" name="Text 24"/>
            <p:cNvSpPr/>
            <p:nvPr/>
          </p:nvSpPr>
          <p:spPr>
            <a:xfrm>
              <a:off x="9656064" y="3456432"/>
              <a:ext cx="2267712" cy="1325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ct val="105000"/>
                </a:lnSpc>
                <a:buNone/>
              </a:pPr>
              <a:r>
                <a:rPr lang="en-US" sz="1250" dirty="0">
                  <a:solidFill>
                    <a:srgbClr val="5C6B5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Weight by trade flows to build province-level transport-cost shocks for the CGE models.</a:t>
              </a:r>
              <a:endParaRPr lang="en-US" sz="1250" dirty="0"/>
            </a:p>
          </p:txBody>
        </p:sp>
      </p:grpSp>
      <p:sp>
        <p:nvSpPr>
          <p:cNvPr id="33" name="Text 27"/>
          <p:cNvSpPr/>
          <p:nvPr/>
        </p:nvSpPr>
        <p:spPr>
          <a:xfrm>
            <a:off x="457200" y="647395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Paving the Way to Efficiency  ·  GTAP Conference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1133856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B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3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943600" cy="5943600"/>
          </a:xfrm>
          <a:prstGeom prst="ellipse">
            <a:avLst/>
          </a:prstGeom>
          <a:solidFill>
            <a:srgbClr val="1C523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45720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6FC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RESULTS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Road upgrades pay off — broadly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783080"/>
            <a:ext cx="3520440" cy="2286000"/>
          </a:xfrm>
          <a:prstGeom prst="rect">
            <a:avLst/>
          </a:prstGeom>
          <a:solidFill>
            <a:srgbClr val="15402A"/>
          </a:solidFill>
          <a:ln w="12700">
            <a:solidFill>
              <a:srgbClr val="2E8B57"/>
            </a:solidFill>
            <a:prstDash val="solid"/>
          </a:ln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6FCF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+1.04%</a:t>
            </a:r>
            <a:endParaRPr lang="en-US" sz="5000" dirty="0"/>
          </a:p>
        </p:txBody>
      </p:sp>
      <p:sp>
        <p:nvSpPr>
          <p:cNvPr id="7" name="Text 5"/>
          <p:cNvSpPr/>
          <p:nvPr/>
        </p:nvSpPr>
        <p:spPr>
          <a:xfrm>
            <a:off x="640080" y="2971800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Provincial GDP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340156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i="1" dirty="0">
                <a:solidFill>
                  <a:srgbClr val="9FC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the 5 modelled provinces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1783080"/>
            <a:ext cx="3520440" cy="2286000"/>
          </a:xfrm>
          <a:prstGeom prst="rect">
            <a:avLst/>
          </a:prstGeom>
          <a:solidFill>
            <a:srgbClr val="15402A"/>
          </a:solidFill>
          <a:ln w="12700">
            <a:solidFill>
              <a:srgbClr val="2E8B57"/>
            </a:solidFill>
            <a:prstDash val="solid"/>
          </a:ln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sp>
        <p:nvSpPr>
          <p:cNvPr id="10" name="Text 8"/>
          <p:cNvSpPr/>
          <p:nvPr/>
        </p:nvSpPr>
        <p:spPr>
          <a:xfrm>
            <a:off x="4361688" y="201168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E9B9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+2.36%</a:t>
            </a:r>
            <a:endParaRPr lang="en-US" sz="5000" dirty="0"/>
          </a:p>
        </p:txBody>
      </p:sp>
      <p:sp>
        <p:nvSpPr>
          <p:cNvPr id="11" name="Text 9"/>
          <p:cNvSpPr/>
          <p:nvPr/>
        </p:nvSpPr>
        <p:spPr>
          <a:xfrm>
            <a:off x="4361688" y="2971800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household income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544568" y="340156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i="1" dirty="0">
                <a:solidFill>
                  <a:srgbClr val="9FC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welfare gains beyond output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83296" y="1783080"/>
            <a:ext cx="3520440" cy="2286000"/>
          </a:xfrm>
          <a:prstGeom prst="rect">
            <a:avLst/>
          </a:prstGeom>
          <a:solidFill>
            <a:srgbClr val="15402A"/>
          </a:solidFill>
          <a:ln w="12700">
            <a:solidFill>
              <a:srgbClr val="2E8B57"/>
            </a:solidFill>
            <a:prstDash val="solid"/>
          </a:ln>
          <a:effectLst>
            <a:outerShdw blurRad="114300" dist="38100" dir="8100000" algn="bl" rotWithShape="0">
              <a:srgbClr val="10331F">
                <a:alpha val="18000"/>
              </a:srgbClr>
            </a:outerShdw>
          </a:effectLst>
        </p:spPr>
        <p:txBody>
          <a:bodyPr/>
          <a:lstStyle/>
          <a:p>
            <a:endParaRPr lang="es-AR"/>
          </a:p>
        </p:txBody>
      </p:sp>
      <p:sp>
        <p:nvSpPr>
          <p:cNvPr id="14" name="Text 12"/>
          <p:cNvSpPr/>
          <p:nvPr/>
        </p:nvSpPr>
        <p:spPr>
          <a:xfrm>
            <a:off x="8083296" y="201168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6FCF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+0.68%</a:t>
            </a:r>
            <a:endParaRPr lang="en-US" sz="5000" dirty="0"/>
          </a:p>
        </p:txBody>
      </p:sp>
      <p:sp>
        <p:nvSpPr>
          <p:cNvPr id="15" name="Text 13"/>
          <p:cNvSpPr/>
          <p:nvPr/>
        </p:nvSpPr>
        <p:spPr>
          <a:xfrm>
            <a:off x="8083296" y="2971800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GDP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266176" y="3401568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i="1" dirty="0">
                <a:solidFill>
                  <a:srgbClr val="9FC0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interprovincial spillovers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0080" y="43891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FCF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Household income rises more than GDP</a:t>
            </a:r>
            <a:r>
              <a:rPr lang="en-US" sz="1500" dirty="0">
                <a:solidFill>
                  <a:srgbClr val="D7EA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lower transport costs pass through to consumer prices and factor returns.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9377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9B9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&gt; provincial</a:t>
            </a:r>
            <a:r>
              <a:rPr lang="en-US" sz="1500" dirty="0">
                <a:solidFill>
                  <a:srgbClr val="D7EA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the region is a transit corridor, so cheaper roads also help freight that merely passes through.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0080" y="6035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7C98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own elaboration. Figures are deviations from a no-investment counterfactual.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IIEP" id="{576B3A8D-94EE-C84C-80BE-629F81CC67CD}" vid="{61E00A91-6DE7-C847-8AA6-4F19702AFF47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</TotalTime>
  <Words>1205</Words>
  <Application>Microsoft Office PowerPoint</Application>
  <PresentationFormat>Panorámica</PresentationFormat>
  <Paragraphs>180</Paragraphs>
  <Slides>13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Paving the Way to Efficiency</dc:title>
  <dc:subject>PptxGenJS Presentation</dc:subject>
  <dc:creator>MESi — IIEP (UBA-CONICET)</dc:creator>
  <cp:lastModifiedBy>Maria Laura Ojeda</cp:lastModifiedBy>
  <cp:revision>8</cp:revision>
  <dcterms:created xsi:type="dcterms:W3CDTF">2026-06-01T12:57:12Z</dcterms:created>
  <dcterms:modified xsi:type="dcterms:W3CDTF">2026-06-08T18:40:46Z</dcterms:modified>
</cp:coreProperties>
</file>