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610"/>
  </p:normalViewPr>
  <p:slideViewPr>
    <p:cSldViewPr snapToGrid="0" snapToObjects="1">
      <p:cViewPr varScale="1">
        <p:scale>
          <a:sx n="114" d="100"/>
          <a:sy n="114" d="100"/>
        </p:scale>
        <p:origin x="47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bar"/>
        <c:grouping val="clustered"/>
        <c:varyColors val="0"/>
        <c:ser>
          <c:idx val="0"/>
          <c:order val="0"/>
          <c:tx>
            <c:strRef>
              <c:f>Sheet1!$B$1</c:f>
              <c:strCache>
                <c:ptCount val="1"/>
                <c:pt idx="0">
                  <c:v>Applied tariff</c:v>
                </c:pt>
              </c:strCache>
            </c:strRef>
          </c:tx>
          <c:spPr>
            <a:solidFill>
              <a:srgbClr val="E0A136">
                <a:alpha val="100000"/>
              </a:srgbClr>
            </a:solidFill>
            <a:effectLst/>
          </c:spPr>
          <c:invertIfNegative val="0"/>
          <c:dLbls>
            <c:numFmt formatCode="0&quot;%&quot;" sourceLinked="0"/>
            <c:spPr>
              <a:noFill/>
              <a:ln>
                <a:noFill/>
              </a:ln>
              <a:effectLst/>
            </c:spPr>
            <c:txPr>
              <a:bodyPr/>
              <a:lstStyle/>
              <a:p>
                <a:pPr>
                  <a:defRPr sz="1500" b="1" i="0" u="none" strike="noStrike">
                    <a:solidFill>
                      <a:srgbClr val="0F2D3F"/>
                    </a:solidFill>
                    <a:latin typeface="Arial"/>
                  </a:defRPr>
                </a:pPr>
                <a:endParaRPr lang="en-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Food &amp; beverages</c:v>
                </c:pt>
                <c:pt idx="1">
                  <c:v>Agriculture</c:v>
                </c:pt>
                <c:pt idx="2">
                  <c:v>Industrial goods</c:v>
                </c:pt>
              </c:strCache>
            </c:strRef>
          </c:cat>
          <c:val>
            <c:numRef>
              <c:f>Sheet1!$B$2:$B$4</c:f>
              <c:numCache>
                <c:formatCode>General</c:formatCode>
                <c:ptCount val="3"/>
                <c:pt idx="0">
                  <c:v>56</c:v>
                </c:pt>
                <c:pt idx="1">
                  <c:v>31</c:v>
                </c:pt>
                <c:pt idx="2">
                  <c:v>17</c:v>
                </c:pt>
              </c:numCache>
            </c:numRef>
          </c:val>
          <c:extLst>
            <c:ext xmlns:c16="http://schemas.microsoft.com/office/drawing/2014/chart" uri="{C3380CC4-5D6E-409C-BE32-E72D297353CC}">
              <c16:uniqueId val="{00000000-E956-DD48-B896-54E255F37E85}"/>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300" b="1" i="0" u="none" strike="noStrike">
                <a:solidFill>
                  <a:srgbClr val="0F2D3F"/>
                </a:solidFill>
                <a:latin typeface="Calibri"/>
              </a:defRPr>
            </a:pPr>
            <a:endParaRPr lang="en-IT"/>
          </a:p>
        </c:txPr>
        <c:crossAx val="2094734552"/>
        <c:crosses val="autoZero"/>
        <c:auto val="1"/>
        <c:lblAlgn val="ctr"/>
        <c:lblOffset val="100"/>
        <c:noMultiLvlLbl val="1"/>
      </c:catAx>
      <c:valAx>
        <c:axId val="2094734552"/>
        <c:scaling>
          <c:orientation val="minMax"/>
          <c:max val="70"/>
        </c:scaling>
        <c:delete val="1"/>
        <c:axPos val="b"/>
        <c:numFmt formatCode="General" sourceLinked="0"/>
        <c:majorTickMark val="out"/>
        <c:minorTickMark val="none"/>
        <c:tickLblPos val="low"/>
        <c:crossAx val="2094734554"/>
        <c:crosses val="autoZero"/>
        <c:crossBetween val="between"/>
      </c:valAx>
      <c:spPr>
        <a:solidFill>
          <a:srgbClr val="F4F6F7"/>
        </a:solidFill>
        <a:ln>
          <a:noFill/>
        </a:ln>
        <a:effectLst/>
      </c:spPr>
    </c:plotArea>
    <c:plotVisOnly val="1"/>
    <c:dispBlanksAs val="span"/>
    <c:showDLblsOverMax val="1"/>
  </c:chart>
  <c:spPr>
    <a:solidFill>
      <a:srgbClr val="F4F6F7"/>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bar"/>
        <c:grouping val="clustered"/>
        <c:varyColors val="0"/>
        <c:ser>
          <c:idx val="0"/>
          <c:order val="0"/>
          <c:tx>
            <c:strRef>
              <c:f>Sheet1!$B$1</c:f>
              <c:strCache>
                <c:ptCount val="1"/>
                <c:pt idx="0">
                  <c:v>MTRI</c:v>
                </c:pt>
              </c:strCache>
            </c:strRef>
          </c:tx>
          <c:spPr>
            <a:solidFill>
              <a:srgbClr val="12707A"/>
            </a:solidFill>
            <a:effectLst/>
          </c:spPr>
          <c:invertIfNegative val="0"/>
          <c:dLbls>
            <c:numFmt formatCode="0.0&quot;%&quot;" sourceLinked="0"/>
            <c:spPr>
              <a:noFill/>
              <a:ln>
                <a:noFill/>
              </a:ln>
              <a:effectLst/>
            </c:spPr>
            <c:txPr>
              <a:bodyPr/>
              <a:lstStyle/>
              <a:p>
                <a:pPr>
                  <a:defRPr sz="1400" b="1" i="0" u="none" strike="noStrike">
                    <a:solidFill>
                      <a:srgbClr val="0F2D3F"/>
                    </a:solidFill>
                    <a:latin typeface="Arial"/>
                  </a:defRPr>
                </a:pPr>
                <a:endParaRPr lang="en-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Tanzania</c:v>
                </c:pt>
                <c:pt idx="1">
                  <c:v>Zimbabwe</c:v>
                </c:pt>
                <c:pt idx="2">
                  <c:v>Botswana</c:v>
                </c:pt>
                <c:pt idx="3">
                  <c:v>South Africa</c:v>
                </c:pt>
                <c:pt idx="4">
                  <c:v>Malawi</c:v>
                </c:pt>
              </c:strCache>
            </c:strRef>
          </c:cat>
          <c:val>
            <c:numRef>
              <c:f>Sheet1!$B$2:$B$6</c:f>
              <c:numCache>
                <c:formatCode>General</c:formatCode>
                <c:ptCount val="5"/>
                <c:pt idx="0">
                  <c:v>20.9</c:v>
                </c:pt>
                <c:pt idx="1">
                  <c:v>19.600000000000001</c:v>
                </c:pt>
                <c:pt idx="2">
                  <c:v>4.5999999999999996</c:v>
                </c:pt>
                <c:pt idx="3">
                  <c:v>4.4000000000000004</c:v>
                </c:pt>
                <c:pt idx="4">
                  <c:v>0.8</c:v>
                </c:pt>
              </c:numCache>
            </c:numRef>
          </c:val>
          <c:extLst>
            <c:ext xmlns:c16="http://schemas.microsoft.com/office/drawing/2014/chart" uri="{C3380CC4-5D6E-409C-BE32-E72D297353CC}">
              <c16:uniqueId val="{00000000-622C-EB47-B842-99558C6612F0}"/>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350" b="1" i="0" u="none" strike="noStrike">
                <a:solidFill>
                  <a:srgbClr val="0F2D3F"/>
                </a:solidFill>
                <a:latin typeface="Calibri"/>
              </a:defRPr>
            </a:pPr>
            <a:endParaRPr lang="en-IT"/>
          </a:p>
        </c:txPr>
        <c:crossAx val="2094734552"/>
        <c:crosses val="autoZero"/>
        <c:auto val="1"/>
        <c:lblAlgn val="ctr"/>
        <c:lblOffset val="100"/>
        <c:noMultiLvlLbl val="1"/>
      </c:catAx>
      <c:valAx>
        <c:axId val="2094734552"/>
        <c:scaling>
          <c:orientation val="minMax"/>
          <c:max val="25"/>
        </c:scaling>
        <c:delete val="1"/>
        <c:axPos val="b"/>
        <c:numFmt formatCode="General" sourceLinked="0"/>
        <c:majorTickMark val="out"/>
        <c:minorTickMark val="none"/>
        <c:tickLblPos val="low"/>
        <c:crossAx val="2094734554"/>
        <c:crosses val="autoZero"/>
        <c:crossBetween val="between"/>
      </c:valAx>
      <c:spPr>
        <a:solidFill>
          <a:srgbClr val="F4F6F7"/>
        </a:solidFill>
        <a:ln>
          <a:noFill/>
        </a:ln>
        <a:effectLst/>
      </c:spPr>
    </c:plotArea>
    <c:plotVisOnly val="1"/>
    <c:dispBlanksAs val="span"/>
    <c:showDLblsOverMax val="1"/>
  </c:chart>
  <c:spPr>
    <a:solidFill>
      <a:srgbClr val="F4F6F7"/>
    </a:solid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col"/>
        <c:grouping val="clustered"/>
        <c:varyColors val="0"/>
        <c:ser>
          <c:idx val="0"/>
          <c:order val="0"/>
          <c:tx>
            <c:strRef>
              <c:f>Sheet1!$B$1</c:f>
              <c:strCache>
                <c:ptCount val="1"/>
                <c:pt idx="0">
                  <c:v>Without CU</c:v>
                </c:pt>
              </c:strCache>
            </c:strRef>
          </c:tx>
          <c:spPr>
            <a:solidFill>
              <a:srgbClr val="8FC3C7"/>
            </a:solidFill>
            <a:effectLst/>
          </c:spPr>
          <c:invertIfNegative val="0"/>
          <c:cat>
            <c:strRef>
              <c:f>Sheet1!$A$2:$A$6</c:f>
              <c:strCache>
                <c:ptCount val="5"/>
                <c:pt idx="0">
                  <c:v>S. Africa</c:v>
                </c:pt>
                <c:pt idx="1">
                  <c:v>Tanzania</c:v>
                </c:pt>
                <c:pt idx="2">
                  <c:v>Malawi</c:v>
                </c:pt>
                <c:pt idx="3">
                  <c:v>Botswana</c:v>
                </c:pt>
                <c:pt idx="4">
                  <c:v>Zimbabwe</c:v>
                </c:pt>
              </c:strCache>
            </c:strRef>
          </c:cat>
          <c:val>
            <c:numRef>
              <c:f>Sheet1!$B$2:$B$6</c:f>
              <c:numCache>
                <c:formatCode>General</c:formatCode>
                <c:ptCount val="5"/>
                <c:pt idx="0">
                  <c:v>4.4000000000000004</c:v>
                </c:pt>
                <c:pt idx="1">
                  <c:v>20.9</c:v>
                </c:pt>
                <c:pt idx="2">
                  <c:v>0.8</c:v>
                </c:pt>
                <c:pt idx="3">
                  <c:v>4.5999999999999996</c:v>
                </c:pt>
                <c:pt idx="4">
                  <c:v>19.600000000000001</c:v>
                </c:pt>
              </c:numCache>
            </c:numRef>
          </c:val>
          <c:extLst>
            <c:ext xmlns:c16="http://schemas.microsoft.com/office/drawing/2014/chart" uri="{C3380CC4-5D6E-409C-BE32-E72D297353CC}">
              <c16:uniqueId val="{00000000-9C3C-CC4E-9147-56A2D4354BEC}"/>
            </c:ext>
          </c:extLst>
        </c:ser>
        <c:ser>
          <c:idx val="1"/>
          <c:order val="1"/>
          <c:tx>
            <c:strRef>
              <c:f>Sheet1!$C$1</c:f>
              <c:strCache>
                <c:ptCount val="1"/>
                <c:pt idx="0">
                  <c:v>With CU</c:v>
                </c:pt>
              </c:strCache>
            </c:strRef>
          </c:tx>
          <c:spPr>
            <a:solidFill>
              <a:srgbClr val="0F2D3F"/>
            </a:solidFill>
            <a:effectLst/>
          </c:spPr>
          <c:invertIfNegative val="0"/>
          <c:cat>
            <c:strRef>
              <c:f>Sheet1!$A$2:$A$6</c:f>
              <c:strCache>
                <c:ptCount val="5"/>
                <c:pt idx="0">
                  <c:v>S. Africa</c:v>
                </c:pt>
                <c:pt idx="1">
                  <c:v>Tanzania</c:v>
                </c:pt>
                <c:pt idx="2">
                  <c:v>Malawi</c:v>
                </c:pt>
                <c:pt idx="3">
                  <c:v>Botswana</c:v>
                </c:pt>
                <c:pt idx="4">
                  <c:v>Zimbabwe</c:v>
                </c:pt>
              </c:strCache>
            </c:strRef>
          </c:cat>
          <c:val>
            <c:numRef>
              <c:f>Sheet1!$C$2:$C$6</c:f>
              <c:numCache>
                <c:formatCode>General</c:formatCode>
                <c:ptCount val="5"/>
                <c:pt idx="0">
                  <c:v>28.9</c:v>
                </c:pt>
                <c:pt idx="1">
                  <c:v>22.8</c:v>
                </c:pt>
                <c:pt idx="2">
                  <c:v>35.799999999999997</c:v>
                </c:pt>
                <c:pt idx="3">
                  <c:v>0.1</c:v>
                </c:pt>
                <c:pt idx="4">
                  <c:v>33.1</c:v>
                </c:pt>
              </c:numCache>
            </c:numRef>
          </c:val>
          <c:extLst>
            <c:ext xmlns:c16="http://schemas.microsoft.com/office/drawing/2014/chart" uri="{C3380CC4-5D6E-409C-BE32-E72D297353CC}">
              <c16:uniqueId val="{00000001-9C3C-CC4E-9147-56A2D4354BEC}"/>
            </c:ext>
          </c:extLst>
        </c:ser>
        <c:dLbls>
          <c:showLegendKey val="0"/>
          <c:showVal val="0"/>
          <c:showCatName val="0"/>
          <c:showSerName val="0"/>
          <c:showPercent val="0"/>
          <c:showBubbleSize val="0"/>
        </c:dLbls>
        <c:gapWidth val="35"/>
        <c:axId val="2094734554"/>
        <c:axId val="2094734552"/>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150" b="0" i="0" u="none" strike="noStrike">
                <a:solidFill>
                  <a:srgbClr val="0F2D3F"/>
                </a:solidFill>
                <a:latin typeface="Calibri"/>
              </a:defRPr>
            </a:pPr>
            <a:endParaRPr lang="en-IT"/>
          </a:p>
        </c:txPr>
        <c:crossAx val="2094734552"/>
        <c:crosses val="autoZero"/>
        <c:auto val="1"/>
        <c:lblAlgn val="ctr"/>
        <c:lblOffset val="100"/>
        <c:noMultiLvlLbl val="1"/>
      </c:catAx>
      <c:valAx>
        <c:axId val="2094734552"/>
        <c:scaling>
          <c:orientation val="minMax"/>
          <c:max val="40"/>
          <c:min val="0"/>
        </c:scaling>
        <c:delete val="0"/>
        <c:axPos val="l"/>
        <c:majorGridlines>
          <c:spPr>
            <a:ln w="6350" cap="flat">
              <a:solidFill>
                <a:srgbClr val="E2E8E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63757F"/>
                </a:solidFill>
                <a:latin typeface="Arial"/>
              </a:defRPr>
            </a:pPr>
            <a:endParaRPr lang="en-IT"/>
          </a:p>
        </c:txPr>
        <c:crossAx val="2094734554"/>
        <c:crosses val="autoZero"/>
        <c:crossBetween val="between"/>
      </c:valAx>
      <c:spPr>
        <a:solidFill>
          <a:srgbClr val="F4F6F7"/>
        </a:solidFill>
        <a:ln>
          <a:noFill/>
        </a:ln>
        <a:effectLst/>
      </c:spPr>
    </c:plotArea>
    <c:legend>
      <c:legendPos val="t"/>
      <c:overlay val="0"/>
      <c:txPr>
        <a:bodyPr/>
        <a:lstStyle/>
        <a:p>
          <a:pPr>
            <a:defRPr sz="1100">
              <a:solidFill>
                <a:srgbClr val="1E2A33"/>
              </a:solidFill>
              <a:latin typeface="Calibri"/>
              <a:cs typeface="Calibri"/>
            </a:defRPr>
          </a:pPr>
          <a:endParaRPr lang="en-IT"/>
        </a:p>
      </c:txPr>
    </c:legend>
    <c:plotVisOnly val="1"/>
    <c:dispBlanksAs val="span"/>
    <c:showDLblsOverMax val="1"/>
  </c:chart>
  <c:spPr>
    <a:solidFill>
      <a:srgbClr val="F4F6F7"/>
    </a:solid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col"/>
        <c:grouping val="clustered"/>
        <c:varyColors val="0"/>
        <c:ser>
          <c:idx val="0"/>
          <c:order val="0"/>
          <c:tx>
            <c:strRef>
              <c:f>Sheet1!$B$1</c:f>
              <c:strCache>
                <c:ptCount val="1"/>
                <c:pt idx="0">
                  <c:v>Without CU</c:v>
                </c:pt>
              </c:strCache>
            </c:strRef>
          </c:tx>
          <c:spPr>
            <a:solidFill>
              <a:srgbClr val="F0CB84"/>
            </a:solidFill>
            <a:effectLst/>
          </c:spPr>
          <c:invertIfNegative val="0"/>
          <c:cat>
            <c:strRef>
              <c:f>Sheet1!$A$2:$A$6</c:f>
              <c:strCache>
                <c:ptCount val="5"/>
                <c:pt idx="0">
                  <c:v>S. Africa</c:v>
                </c:pt>
                <c:pt idx="1">
                  <c:v>Tanzania</c:v>
                </c:pt>
                <c:pt idx="2">
                  <c:v>Malawi</c:v>
                </c:pt>
                <c:pt idx="3">
                  <c:v>Botswana</c:v>
                </c:pt>
                <c:pt idx="4">
                  <c:v>Zimbabwe</c:v>
                </c:pt>
              </c:strCache>
            </c:strRef>
          </c:cat>
          <c:val>
            <c:numRef>
              <c:f>Sheet1!$B$2:$B$6</c:f>
              <c:numCache>
                <c:formatCode>General</c:formatCode>
                <c:ptCount val="5"/>
                <c:pt idx="0">
                  <c:v>1.9</c:v>
                </c:pt>
                <c:pt idx="1">
                  <c:v>44.3</c:v>
                </c:pt>
                <c:pt idx="2">
                  <c:v>1.9</c:v>
                </c:pt>
                <c:pt idx="3">
                  <c:v>9</c:v>
                </c:pt>
                <c:pt idx="4">
                  <c:v>8.9</c:v>
                </c:pt>
              </c:numCache>
            </c:numRef>
          </c:val>
          <c:extLst>
            <c:ext xmlns:c16="http://schemas.microsoft.com/office/drawing/2014/chart" uri="{C3380CC4-5D6E-409C-BE32-E72D297353CC}">
              <c16:uniqueId val="{00000000-2450-2E4F-A9DC-9362C3DBE6DF}"/>
            </c:ext>
          </c:extLst>
        </c:ser>
        <c:ser>
          <c:idx val="1"/>
          <c:order val="1"/>
          <c:tx>
            <c:strRef>
              <c:f>Sheet1!$C$1</c:f>
              <c:strCache>
                <c:ptCount val="1"/>
                <c:pt idx="0">
                  <c:v>With CU</c:v>
                </c:pt>
              </c:strCache>
            </c:strRef>
          </c:tx>
          <c:spPr>
            <a:solidFill>
              <a:srgbClr val="E0A136"/>
            </a:solidFill>
            <a:effectLst/>
          </c:spPr>
          <c:invertIfNegative val="0"/>
          <c:cat>
            <c:strRef>
              <c:f>Sheet1!$A$2:$A$6</c:f>
              <c:strCache>
                <c:ptCount val="5"/>
                <c:pt idx="0">
                  <c:v>S. Africa</c:v>
                </c:pt>
                <c:pt idx="1">
                  <c:v>Tanzania</c:v>
                </c:pt>
                <c:pt idx="2">
                  <c:v>Malawi</c:v>
                </c:pt>
                <c:pt idx="3">
                  <c:v>Botswana</c:v>
                </c:pt>
                <c:pt idx="4">
                  <c:v>Zimbabwe</c:v>
                </c:pt>
              </c:strCache>
            </c:strRef>
          </c:cat>
          <c:val>
            <c:numRef>
              <c:f>Sheet1!$C$2:$C$6</c:f>
              <c:numCache>
                <c:formatCode>General</c:formatCode>
                <c:ptCount val="5"/>
                <c:pt idx="0">
                  <c:v>16.3</c:v>
                </c:pt>
                <c:pt idx="1">
                  <c:v>20.9</c:v>
                </c:pt>
                <c:pt idx="2">
                  <c:v>14.7</c:v>
                </c:pt>
                <c:pt idx="3">
                  <c:v>30.9</c:v>
                </c:pt>
                <c:pt idx="4">
                  <c:v>17.100000000000001</c:v>
                </c:pt>
              </c:numCache>
            </c:numRef>
          </c:val>
          <c:extLst>
            <c:ext xmlns:c16="http://schemas.microsoft.com/office/drawing/2014/chart" uri="{C3380CC4-5D6E-409C-BE32-E72D297353CC}">
              <c16:uniqueId val="{00000001-2450-2E4F-A9DC-9362C3DBE6DF}"/>
            </c:ext>
          </c:extLst>
        </c:ser>
        <c:dLbls>
          <c:showLegendKey val="0"/>
          <c:showVal val="0"/>
          <c:showCatName val="0"/>
          <c:showSerName val="0"/>
          <c:showPercent val="0"/>
          <c:showBubbleSize val="0"/>
        </c:dLbls>
        <c:gapWidth val="35"/>
        <c:axId val="2094734554"/>
        <c:axId val="2094734552"/>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150" b="0" i="0" u="none" strike="noStrike">
                <a:solidFill>
                  <a:srgbClr val="0F2D3F"/>
                </a:solidFill>
                <a:latin typeface="Calibri"/>
              </a:defRPr>
            </a:pPr>
            <a:endParaRPr lang="en-IT"/>
          </a:p>
        </c:txPr>
        <c:crossAx val="2094734552"/>
        <c:crosses val="autoZero"/>
        <c:auto val="1"/>
        <c:lblAlgn val="ctr"/>
        <c:lblOffset val="100"/>
        <c:noMultiLvlLbl val="1"/>
      </c:catAx>
      <c:valAx>
        <c:axId val="2094734552"/>
        <c:scaling>
          <c:orientation val="minMax"/>
          <c:max val="50"/>
          <c:min val="0"/>
        </c:scaling>
        <c:delete val="0"/>
        <c:axPos val="l"/>
        <c:majorGridlines>
          <c:spPr>
            <a:ln w="6350" cap="flat">
              <a:solidFill>
                <a:srgbClr val="E2E8E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63757F"/>
                </a:solidFill>
                <a:latin typeface="Arial"/>
              </a:defRPr>
            </a:pPr>
            <a:endParaRPr lang="en-IT"/>
          </a:p>
        </c:txPr>
        <c:crossAx val="2094734554"/>
        <c:crosses val="autoZero"/>
        <c:crossBetween val="between"/>
      </c:valAx>
      <c:spPr>
        <a:solidFill>
          <a:srgbClr val="F4F6F7"/>
        </a:solidFill>
        <a:ln>
          <a:noFill/>
        </a:ln>
        <a:effectLst/>
      </c:spPr>
    </c:plotArea>
    <c:legend>
      <c:legendPos val="t"/>
      <c:overlay val="0"/>
      <c:txPr>
        <a:bodyPr/>
        <a:lstStyle/>
        <a:p>
          <a:pPr>
            <a:defRPr sz="1100">
              <a:solidFill>
                <a:srgbClr val="1E2A33"/>
              </a:solidFill>
              <a:latin typeface="Calibri"/>
              <a:cs typeface="Calibri"/>
            </a:defRPr>
          </a:pPr>
          <a:endParaRPr lang="en-IT"/>
        </a:p>
      </c:txPr>
    </c:legend>
    <c:plotVisOnly val="1"/>
    <c:dispBlanksAs val="span"/>
    <c:showDLblsOverMax val="1"/>
  </c:chart>
  <c:spPr>
    <a:solidFill>
      <a:srgbClr val="F4F6F7"/>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5313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2D3F"/>
        </a:solidFill>
        <a:effectLst/>
      </p:bgPr>
    </p:bg>
    <p:spTree>
      <p:nvGrpSpPr>
        <p:cNvPr id="1" name=""/>
        <p:cNvGrpSpPr/>
        <p:nvPr/>
      </p:nvGrpSpPr>
      <p:grpSpPr>
        <a:xfrm>
          <a:off x="0" y="0"/>
          <a:ext cx="0" cy="0"/>
          <a:chOff x="0" y="0"/>
          <a:chExt cx="0" cy="0"/>
        </a:xfrm>
      </p:grpSpPr>
      <p:sp>
        <p:nvSpPr>
          <p:cNvPr id="2" name="Shape 0"/>
          <p:cNvSpPr/>
          <p:nvPr/>
        </p:nvSpPr>
        <p:spPr>
          <a:xfrm>
            <a:off x="9774936" y="996696"/>
            <a:ext cx="731520" cy="457200"/>
          </a:xfrm>
          <a:prstGeom prst="line">
            <a:avLst/>
          </a:prstGeom>
          <a:noFill/>
          <a:ln w="12700">
            <a:solidFill>
              <a:srgbClr val="27506A"/>
            </a:solidFill>
            <a:prstDash val="solid"/>
          </a:ln>
        </p:spPr>
        <p:txBody>
          <a:bodyPr/>
          <a:lstStyle/>
          <a:p>
            <a:endParaRPr lang="en-IT"/>
          </a:p>
        </p:txBody>
      </p:sp>
      <p:sp>
        <p:nvSpPr>
          <p:cNvPr id="3" name="Shape 1"/>
          <p:cNvSpPr/>
          <p:nvPr/>
        </p:nvSpPr>
        <p:spPr>
          <a:xfrm>
            <a:off x="10506456" y="1453896"/>
            <a:ext cx="731520" cy="0"/>
          </a:xfrm>
          <a:prstGeom prst="line">
            <a:avLst/>
          </a:prstGeom>
          <a:noFill/>
          <a:ln w="12700">
            <a:solidFill>
              <a:srgbClr val="27506A"/>
            </a:solidFill>
            <a:prstDash val="solid"/>
          </a:ln>
        </p:spPr>
        <p:txBody>
          <a:bodyPr/>
          <a:lstStyle/>
          <a:p>
            <a:endParaRPr lang="en-IT"/>
          </a:p>
        </p:txBody>
      </p:sp>
      <p:sp>
        <p:nvSpPr>
          <p:cNvPr id="4" name="Shape 2"/>
          <p:cNvSpPr/>
          <p:nvPr/>
        </p:nvSpPr>
        <p:spPr>
          <a:xfrm>
            <a:off x="11237976" y="996696"/>
            <a:ext cx="0" cy="960120"/>
          </a:xfrm>
          <a:prstGeom prst="line">
            <a:avLst/>
          </a:prstGeom>
          <a:noFill/>
          <a:ln w="12700">
            <a:solidFill>
              <a:srgbClr val="27506A"/>
            </a:solidFill>
            <a:prstDash val="solid"/>
          </a:ln>
        </p:spPr>
        <p:txBody>
          <a:bodyPr/>
          <a:lstStyle/>
          <a:p>
            <a:endParaRPr lang="en-IT"/>
          </a:p>
        </p:txBody>
      </p:sp>
      <p:sp>
        <p:nvSpPr>
          <p:cNvPr id="5" name="Shape 3"/>
          <p:cNvSpPr/>
          <p:nvPr/>
        </p:nvSpPr>
        <p:spPr>
          <a:xfrm>
            <a:off x="10506456" y="1956816"/>
            <a:ext cx="1005840" cy="137160"/>
          </a:xfrm>
          <a:prstGeom prst="line">
            <a:avLst/>
          </a:prstGeom>
          <a:noFill/>
          <a:ln w="12700">
            <a:solidFill>
              <a:srgbClr val="27506A"/>
            </a:solidFill>
            <a:prstDash val="solid"/>
          </a:ln>
        </p:spPr>
        <p:txBody>
          <a:bodyPr/>
          <a:lstStyle/>
          <a:p>
            <a:endParaRPr lang="en-IT"/>
          </a:p>
        </p:txBody>
      </p:sp>
      <p:sp>
        <p:nvSpPr>
          <p:cNvPr id="6" name="Shape 4"/>
          <p:cNvSpPr/>
          <p:nvPr/>
        </p:nvSpPr>
        <p:spPr>
          <a:xfrm>
            <a:off x="9692640" y="914400"/>
            <a:ext cx="164592" cy="164592"/>
          </a:xfrm>
          <a:prstGeom prst="ellipse">
            <a:avLst/>
          </a:prstGeom>
          <a:solidFill>
            <a:srgbClr val="8FC3C7"/>
          </a:solidFill>
          <a:ln/>
        </p:spPr>
        <p:txBody>
          <a:bodyPr/>
          <a:lstStyle/>
          <a:p>
            <a:endParaRPr lang="en-IT"/>
          </a:p>
        </p:txBody>
      </p:sp>
      <p:sp>
        <p:nvSpPr>
          <p:cNvPr id="7" name="Shape 5"/>
          <p:cNvSpPr/>
          <p:nvPr/>
        </p:nvSpPr>
        <p:spPr>
          <a:xfrm>
            <a:off x="10424160" y="1371600"/>
            <a:ext cx="164592" cy="164592"/>
          </a:xfrm>
          <a:prstGeom prst="ellipse">
            <a:avLst/>
          </a:prstGeom>
          <a:solidFill>
            <a:srgbClr val="E0A136"/>
          </a:solidFill>
          <a:ln/>
        </p:spPr>
        <p:txBody>
          <a:bodyPr/>
          <a:lstStyle/>
          <a:p>
            <a:endParaRPr lang="en-IT"/>
          </a:p>
        </p:txBody>
      </p:sp>
      <p:sp>
        <p:nvSpPr>
          <p:cNvPr id="8" name="Shape 6"/>
          <p:cNvSpPr/>
          <p:nvPr/>
        </p:nvSpPr>
        <p:spPr>
          <a:xfrm>
            <a:off x="11155680" y="914400"/>
            <a:ext cx="164592" cy="164592"/>
          </a:xfrm>
          <a:prstGeom prst="ellipse">
            <a:avLst/>
          </a:prstGeom>
          <a:solidFill>
            <a:srgbClr val="8FC3C7"/>
          </a:solidFill>
          <a:ln/>
        </p:spPr>
        <p:txBody>
          <a:bodyPr/>
          <a:lstStyle/>
          <a:p>
            <a:endParaRPr lang="en-IT"/>
          </a:p>
        </p:txBody>
      </p:sp>
      <p:sp>
        <p:nvSpPr>
          <p:cNvPr id="9" name="Shape 7"/>
          <p:cNvSpPr/>
          <p:nvPr/>
        </p:nvSpPr>
        <p:spPr>
          <a:xfrm>
            <a:off x="10424160" y="1874520"/>
            <a:ext cx="164592" cy="164592"/>
          </a:xfrm>
          <a:prstGeom prst="ellipse">
            <a:avLst/>
          </a:prstGeom>
          <a:solidFill>
            <a:srgbClr val="E0A136"/>
          </a:solidFill>
          <a:ln/>
        </p:spPr>
        <p:txBody>
          <a:bodyPr/>
          <a:lstStyle/>
          <a:p>
            <a:endParaRPr lang="en-IT"/>
          </a:p>
        </p:txBody>
      </p:sp>
      <p:sp>
        <p:nvSpPr>
          <p:cNvPr id="10" name="Shape 8"/>
          <p:cNvSpPr/>
          <p:nvPr/>
        </p:nvSpPr>
        <p:spPr>
          <a:xfrm>
            <a:off x="11430000" y="2011680"/>
            <a:ext cx="164592" cy="164592"/>
          </a:xfrm>
          <a:prstGeom prst="ellipse">
            <a:avLst/>
          </a:prstGeom>
          <a:solidFill>
            <a:srgbClr val="8FC3C7"/>
          </a:solidFill>
          <a:ln/>
        </p:spPr>
        <p:txBody>
          <a:bodyPr/>
          <a:lstStyle/>
          <a:p>
            <a:endParaRPr lang="en-IT"/>
          </a:p>
        </p:txBody>
      </p:sp>
      <p:sp>
        <p:nvSpPr>
          <p:cNvPr id="11" name="Shape 9"/>
          <p:cNvSpPr/>
          <p:nvPr/>
        </p:nvSpPr>
        <p:spPr>
          <a:xfrm>
            <a:off x="777240" y="1417320"/>
            <a:ext cx="146304" cy="146304"/>
          </a:xfrm>
          <a:prstGeom prst="ellipse">
            <a:avLst/>
          </a:prstGeom>
          <a:solidFill>
            <a:srgbClr val="E0A136"/>
          </a:solidFill>
          <a:ln/>
        </p:spPr>
        <p:txBody>
          <a:bodyPr/>
          <a:lstStyle/>
          <a:p>
            <a:endParaRPr lang="en-IT"/>
          </a:p>
        </p:txBody>
      </p:sp>
      <p:sp>
        <p:nvSpPr>
          <p:cNvPr id="12" name="Text 10"/>
          <p:cNvSpPr/>
          <p:nvPr/>
        </p:nvSpPr>
        <p:spPr>
          <a:xfrm>
            <a:off x="1024128" y="1353312"/>
            <a:ext cx="10058400" cy="292608"/>
          </a:xfrm>
          <a:prstGeom prst="rect">
            <a:avLst/>
          </a:prstGeom>
          <a:noFill/>
          <a:ln/>
        </p:spPr>
        <p:txBody>
          <a:bodyPr wrap="square" lIns="0" tIns="0" rIns="0" bIns="0" rtlCol="0" anchor="ctr"/>
          <a:lstStyle/>
          <a:p>
            <a:pPr marL="0" indent="0">
              <a:buNone/>
            </a:pPr>
            <a:r>
              <a:rPr lang="en-US" sz="1300" b="1" kern="0" spc="300" dirty="0">
                <a:solidFill>
                  <a:srgbClr val="8FC3C7"/>
                </a:solidFill>
                <a:latin typeface="Calibri" pitchFamily="34" charset="0"/>
                <a:ea typeface="Calibri" pitchFamily="34" charset="-122"/>
                <a:cs typeface="Calibri" pitchFamily="34" charset="-120"/>
              </a:rPr>
              <a:t>SADC  ·  INDUSTRIALISATION  ·  GLOBAL VALUE CHAINS</a:t>
            </a:r>
            <a:endParaRPr lang="en-US" sz="1300" dirty="0"/>
          </a:p>
        </p:txBody>
      </p:sp>
      <p:sp>
        <p:nvSpPr>
          <p:cNvPr id="13" name="Text 11"/>
          <p:cNvSpPr/>
          <p:nvPr/>
        </p:nvSpPr>
        <p:spPr>
          <a:xfrm>
            <a:off x="749808" y="1874520"/>
            <a:ext cx="10515600" cy="1874520"/>
          </a:xfrm>
          <a:prstGeom prst="rect">
            <a:avLst/>
          </a:prstGeom>
          <a:noFill/>
          <a:ln/>
        </p:spPr>
        <p:txBody>
          <a:bodyPr wrap="square" lIns="0" tIns="0" rIns="0" bIns="0" rtlCol="0" anchor="ctr"/>
          <a:lstStyle/>
          <a:p>
            <a:pPr marL="0" indent="0">
              <a:lnSpc>
                <a:spcPts val="4700"/>
              </a:lnSpc>
              <a:buNone/>
            </a:pPr>
            <a:r>
              <a:rPr lang="en-US" sz="4200" b="1" dirty="0">
                <a:solidFill>
                  <a:srgbClr val="FFFFFF"/>
                </a:solidFill>
                <a:latin typeface="Cambria" pitchFamily="34" charset="0"/>
                <a:ea typeface="Cambria" pitchFamily="34" charset="-122"/>
                <a:cs typeface="Cambria" pitchFamily="34" charset="-120"/>
              </a:rPr>
              <a:t>Can the SADC Customs Union</a:t>
            </a:r>
            <a:endParaRPr lang="en-US" sz="4200" dirty="0"/>
          </a:p>
          <a:p>
            <a:pPr marL="0" indent="0">
              <a:lnSpc>
                <a:spcPts val="4700"/>
              </a:lnSpc>
              <a:buNone/>
            </a:pPr>
            <a:r>
              <a:rPr lang="en-US" sz="4200" b="1" dirty="0">
                <a:solidFill>
                  <a:srgbClr val="FFFFFF"/>
                </a:solidFill>
                <a:latin typeface="Cambria" pitchFamily="34" charset="0"/>
                <a:ea typeface="Cambria" pitchFamily="34" charset="-122"/>
                <a:cs typeface="Cambria" pitchFamily="34" charset="-120"/>
              </a:rPr>
              <a:t>Support African Industrialisation?</a:t>
            </a:r>
            <a:endParaRPr lang="en-US" sz="4200" dirty="0"/>
          </a:p>
        </p:txBody>
      </p:sp>
      <p:sp>
        <p:nvSpPr>
          <p:cNvPr id="14" name="Text 12"/>
          <p:cNvSpPr/>
          <p:nvPr/>
        </p:nvSpPr>
        <p:spPr>
          <a:xfrm>
            <a:off x="777240" y="3840480"/>
            <a:ext cx="10241280" cy="685800"/>
          </a:xfrm>
          <a:prstGeom prst="rect">
            <a:avLst/>
          </a:prstGeom>
          <a:noFill/>
          <a:ln/>
        </p:spPr>
        <p:txBody>
          <a:bodyPr wrap="square" lIns="0" tIns="0" rIns="0" bIns="0" rtlCol="0" anchor="ctr"/>
          <a:lstStyle/>
          <a:p>
            <a:pPr marL="0" indent="0">
              <a:lnSpc>
                <a:spcPts val="2100"/>
              </a:lnSpc>
              <a:buNone/>
            </a:pPr>
            <a:r>
              <a:rPr lang="en-US" sz="1600" i="1" dirty="0">
                <a:solidFill>
                  <a:srgbClr val="8FC3C7"/>
                </a:solidFill>
                <a:latin typeface="Calibri" pitchFamily="34" charset="0"/>
                <a:ea typeface="Calibri" pitchFamily="34" charset="-122"/>
                <a:cs typeface="Calibri" pitchFamily="34" charset="-120"/>
              </a:rPr>
              <a:t>An assessment of the effect of the common external tariff on imports for export</a:t>
            </a:r>
            <a:endParaRPr lang="en-US" sz="1600" dirty="0"/>
          </a:p>
        </p:txBody>
      </p:sp>
      <p:sp>
        <p:nvSpPr>
          <p:cNvPr id="15" name="Shape 13"/>
          <p:cNvSpPr/>
          <p:nvPr/>
        </p:nvSpPr>
        <p:spPr>
          <a:xfrm>
            <a:off x="804672" y="4800600"/>
            <a:ext cx="3291840" cy="0"/>
          </a:xfrm>
          <a:prstGeom prst="line">
            <a:avLst/>
          </a:prstGeom>
          <a:noFill/>
          <a:ln w="15875">
            <a:solidFill>
              <a:srgbClr val="2C5670"/>
            </a:solidFill>
            <a:prstDash val="solid"/>
          </a:ln>
        </p:spPr>
        <p:txBody>
          <a:bodyPr/>
          <a:lstStyle/>
          <a:p>
            <a:endParaRPr lang="en-IT"/>
          </a:p>
        </p:txBody>
      </p:sp>
      <p:sp>
        <p:nvSpPr>
          <p:cNvPr id="16" name="Text 14"/>
          <p:cNvSpPr/>
          <p:nvPr/>
        </p:nvSpPr>
        <p:spPr>
          <a:xfrm>
            <a:off x="777240" y="4983480"/>
            <a:ext cx="10058400" cy="822960"/>
          </a:xfrm>
          <a:prstGeom prst="rect">
            <a:avLst/>
          </a:prstGeom>
          <a:noFill/>
          <a:ln/>
        </p:spPr>
        <p:txBody>
          <a:bodyPr wrap="square" lIns="0" tIns="0" rIns="0" bIns="0" rtlCol="0" anchor="ctr"/>
          <a:lstStyle/>
          <a:p>
            <a:pPr marL="0" indent="0">
              <a:lnSpc>
                <a:spcPts val="2000"/>
              </a:lnSpc>
              <a:buNone/>
            </a:pPr>
            <a:r>
              <a:rPr lang="en-US" sz="1600" b="1" dirty="0">
                <a:solidFill>
                  <a:srgbClr val="FFFFFF"/>
                </a:solidFill>
                <a:latin typeface="Calibri" pitchFamily="34" charset="0"/>
                <a:ea typeface="Calibri" pitchFamily="34" charset="-122"/>
                <a:cs typeface="Calibri" pitchFamily="34" charset="-120"/>
              </a:rPr>
              <a:t>Privilage Hove</a:t>
            </a:r>
            <a:endParaRPr lang="en-US" sz="1600" dirty="0"/>
          </a:p>
          <a:p>
            <a:pPr marL="0" indent="0">
              <a:lnSpc>
                <a:spcPts val="2000"/>
              </a:lnSpc>
              <a:buNone/>
            </a:pPr>
            <a:r>
              <a:rPr lang="en-US" sz="1250" dirty="0">
                <a:solidFill>
                  <a:srgbClr val="9FB6C2"/>
                </a:solidFill>
                <a:latin typeface="Calibri" pitchFamily="34" charset="0"/>
                <a:ea typeface="Calibri" pitchFamily="34" charset="-122"/>
                <a:cs typeface="Calibri" pitchFamily="34" charset="-120"/>
              </a:rPr>
              <a:t>GTAP-VA simulation  ·  FVATRI and MTRI  ·  GTAP MRIO v10</a:t>
            </a:r>
            <a:endParaRPr lang="en-US" sz="1600" dirty="0"/>
          </a:p>
        </p:txBody>
      </p:sp>
      <p:sp>
        <p:nvSpPr>
          <p:cNvPr id="17" name="Text 15"/>
          <p:cNvSpPr/>
          <p:nvPr/>
        </p:nvSpPr>
        <p:spPr>
          <a:xfrm>
            <a:off x="8351215" y="6309360"/>
            <a:ext cx="3291840" cy="274320"/>
          </a:xfrm>
          <a:prstGeom prst="rect">
            <a:avLst/>
          </a:prstGeom>
          <a:noFill/>
          <a:ln/>
        </p:spPr>
        <p:txBody>
          <a:bodyPr wrap="square" lIns="0" tIns="0" rIns="0" bIns="0" rtlCol="0" anchor="ctr"/>
          <a:lstStyle/>
          <a:p>
            <a:pPr marL="0" indent="0" algn="r">
              <a:buNone/>
            </a:pPr>
            <a:r>
              <a:rPr lang="en-US" sz="1050" dirty="0">
                <a:solidFill>
                  <a:srgbClr val="6E8794"/>
                </a:solidFill>
                <a:latin typeface="Calibri" pitchFamily="34" charset="0"/>
                <a:ea typeface="Calibri" pitchFamily="34" charset="-122"/>
                <a:cs typeface="Calibri" pitchFamily="34" charset="-120"/>
              </a:rPr>
              <a:t>Global Conference Presentation</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548640" y="516636"/>
            <a:ext cx="128016" cy="128016"/>
          </a:xfrm>
          <a:prstGeom prst="ellipse">
            <a:avLst/>
          </a:prstGeom>
          <a:solidFill>
            <a:srgbClr val="E0A136"/>
          </a:solidFill>
          <a:ln/>
        </p:spPr>
        <p:txBody>
          <a:bodyPr/>
          <a:lstStyle/>
          <a:p>
            <a:endParaRPr lang="en-IT"/>
          </a:p>
        </p:txBody>
      </p:sp>
      <p:sp>
        <p:nvSpPr>
          <p:cNvPr id="3" name="Text 1"/>
          <p:cNvSpPr/>
          <p:nvPr/>
        </p:nvSpPr>
        <p:spPr>
          <a:xfrm>
            <a:off x="786384" y="448056"/>
            <a:ext cx="8229600" cy="292608"/>
          </a:xfrm>
          <a:prstGeom prst="rect">
            <a:avLst/>
          </a:prstGeom>
          <a:noFill/>
          <a:ln/>
        </p:spPr>
        <p:txBody>
          <a:bodyPr wrap="square" lIns="0" tIns="0" rIns="0" bIns="0" rtlCol="0" anchor="ctr"/>
          <a:lstStyle/>
          <a:p>
            <a:pPr marL="0" indent="0">
              <a:buNone/>
            </a:pPr>
            <a:r>
              <a:rPr lang="en-US" sz="1150" b="1" kern="0" spc="250" dirty="0">
                <a:solidFill>
                  <a:srgbClr val="12707A"/>
                </a:solidFill>
                <a:latin typeface="Calibri" pitchFamily="34" charset="0"/>
                <a:ea typeface="Calibri" pitchFamily="34" charset="-122"/>
                <a:cs typeface="Calibri" pitchFamily="34" charset="-120"/>
              </a:rPr>
              <a:t>THE CONTEXT</a:t>
            </a:r>
            <a:endParaRPr lang="en-US" sz="1150" dirty="0"/>
          </a:p>
        </p:txBody>
      </p:sp>
      <p:sp>
        <p:nvSpPr>
          <p:cNvPr id="4" name="Text 2"/>
          <p:cNvSpPr/>
          <p:nvPr/>
        </p:nvSpPr>
        <p:spPr>
          <a:xfrm>
            <a:off x="548640" y="868680"/>
            <a:ext cx="11064240" cy="868680"/>
          </a:xfrm>
          <a:prstGeom prst="rect">
            <a:avLst/>
          </a:prstGeom>
          <a:noFill/>
          <a:ln/>
        </p:spPr>
        <p:txBody>
          <a:bodyPr wrap="square" lIns="0" tIns="0" rIns="0" bIns="0" rtlCol="0" anchor="t"/>
          <a:lstStyle/>
          <a:p>
            <a:pPr marL="0" indent="0">
              <a:lnSpc>
                <a:spcPts val="3120"/>
              </a:lnSpc>
              <a:buNone/>
            </a:pPr>
            <a:r>
              <a:rPr lang="en-US" sz="3000" b="1" dirty="0">
                <a:solidFill>
                  <a:srgbClr val="0F2D3F"/>
                </a:solidFill>
                <a:latin typeface="Cambria" pitchFamily="34" charset="0"/>
                <a:ea typeface="Cambria" pitchFamily="34" charset="-122"/>
                <a:cs typeface="Cambria" pitchFamily="34" charset="-120"/>
              </a:rPr>
              <a:t>SADC is betting on a customs union to industrialise</a:t>
            </a:r>
            <a:endParaRPr lang="en-US" sz="3000" dirty="0"/>
          </a:p>
        </p:txBody>
      </p:sp>
      <p:sp>
        <p:nvSpPr>
          <p:cNvPr id="5" name="Text 3"/>
          <p:cNvSpPr/>
          <p:nvPr/>
        </p:nvSpPr>
        <p:spPr>
          <a:xfrm>
            <a:off x="548640" y="1737360"/>
            <a:ext cx="5074920" cy="1143000"/>
          </a:xfrm>
          <a:prstGeom prst="rect">
            <a:avLst/>
          </a:prstGeom>
          <a:noFill/>
          <a:ln/>
        </p:spPr>
        <p:txBody>
          <a:bodyPr wrap="square" lIns="0" tIns="0" rIns="0" bIns="0" rtlCol="0" anchor="t"/>
          <a:lstStyle/>
          <a:p>
            <a:pPr marL="0" indent="0">
              <a:lnSpc>
                <a:spcPts val="2200"/>
              </a:lnSpc>
              <a:buNone/>
            </a:pPr>
            <a:r>
              <a:rPr lang="en-US" sz="1500" dirty="0">
                <a:solidFill>
                  <a:srgbClr val="1E2A33"/>
                </a:solidFill>
                <a:latin typeface="Calibri" pitchFamily="34" charset="0"/>
                <a:ea typeface="Calibri" pitchFamily="34" charset="-122"/>
                <a:cs typeface="Calibri" pitchFamily="34" charset="-120"/>
              </a:rPr>
              <a:t>The Southern African Development Community has proposed a four-band common external tariff, its most significant trade policy step toward deeper regional integration and manufactured-export growth.</a:t>
            </a:r>
            <a:endParaRPr lang="en-US" sz="1500" dirty="0"/>
          </a:p>
        </p:txBody>
      </p:sp>
      <p:sp>
        <p:nvSpPr>
          <p:cNvPr id="6" name="Text 4"/>
          <p:cNvSpPr/>
          <p:nvPr/>
        </p:nvSpPr>
        <p:spPr>
          <a:xfrm>
            <a:off x="548640" y="3017520"/>
            <a:ext cx="5074920" cy="1325880"/>
          </a:xfrm>
          <a:prstGeom prst="rect">
            <a:avLst/>
          </a:prstGeom>
          <a:noFill/>
          <a:ln/>
        </p:spPr>
        <p:txBody>
          <a:bodyPr wrap="square" lIns="0" tIns="0" rIns="0" bIns="0" rtlCol="0" anchor="t"/>
          <a:lstStyle/>
          <a:p>
            <a:pPr marL="0" indent="0">
              <a:lnSpc>
                <a:spcPts val="2200"/>
              </a:lnSpc>
              <a:buNone/>
            </a:pPr>
            <a:r>
              <a:rPr lang="en-US" sz="1500" dirty="0">
                <a:solidFill>
                  <a:srgbClr val="1E2A33"/>
                </a:solidFill>
                <a:latin typeface="Calibri" pitchFamily="34" charset="0"/>
                <a:ea typeface="Calibri" pitchFamily="34" charset="-122"/>
                <a:cs typeface="Calibri" pitchFamily="34" charset="-120"/>
              </a:rPr>
              <a:t>But the same tariff that protects domestic producers also taxes the imported inputs those producers need to make their exports. For countries trying to move up global value chains, this is a fundamental tension.</a:t>
            </a:r>
            <a:endParaRPr lang="en-US" sz="1500" dirty="0"/>
          </a:p>
        </p:txBody>
      </p:sp>
      <p:sp>
        <p:nvSpPr>
          <p:cNvPr id="7" name="Text 5"/>
          <p:cNvSpPr/>
          <p:nvPr/>
        </p:nvSpPr>
        <p:spPr>
          <a:xfrm>
            <a:off x="548640" y="4498848"/>
            <a:ext cx="5074920" cy="1078992"/>
          </a:xfrm>
          <a:prstGeom prst="rect">
            <a:avLst/>
          </a:prstGeom>
          <a:noFill/>
          <a:ln/>
        </p:spPr>
        <p:txBody>
          <a:bodyPr wrap="square" lIns="0" tIns="0" rIns="0" bIns="0" rtlCol="0" anchor="t"/>
          <a:lstStyle/>
          <a:p>
            <a:pPr marL="0" indent="0">
              <a:lnSpc>
                <a:spcPts val="1900"/>
              </a:lnSpc>
              <a:buNone/>
            </a:pPr>
            <a:r>
              <a:rPr lang="en-US" sz="1350" i="1" dirty="0">
                <a:solidFill>
                  <a:srgbClr val="12707A"/>
                </a:solidFill>
                <a:latin typeface="Cambria" pitchFamily="34" charset="0"/>
                <a:ea typeface="Cambria" pitchFamily="34" charset="-122"/>
                <a:cs typeface="Cambria" pitchFamily="34" charset="-120"/>
              </a:rPr>
              <a:t>“Restrictive trade policies negatively affect domestic producers’ competitiveness in international markets since they cannot afford to buy cheap, efficient inputs abroad.”</a:t>
            </a:r>
            <a:endParaRPr lang="en-US" sz="1350" dirty="0"/>
          </a:p>
        </p:txBody>
      </p:sp>
      <p:sp>
        <p:nvSpPr>
          <p:cNvPr id="8" name="Text 6"/>
          <p:cNvSpPr/>
          <p:nvPr/>
        </p:nvSpPr>
        <p:spPr>
          <a:xfrm>
            <a:off x="548640" y="5577840"/>
            <a:ext cx="5074920" cy="274320"/>
          </a:xfrm>
          <a:prstGeom prst="rect">
            <a:avLst/>
          </a:prstGeom>
          <a:noFill/>
          <a:ln/>
        </p:spPr>
        <p:txBody>
          <a:bodyPr wrap="square" lIns="0" tIns="0" rIns="0" bIns="0" rtlCol="0" anchor="ctr"/>
          <a:lstStyle/>
          <a:p>
            <a:pPr marL="0" indent="0">
              <a:buNone/>
            </a:pPr>
            <a:r>
              <a:rPr lang="en-US" sz="1100" dirty="0">
                <a:solidFill>
                  <a:srgbClr val="63757F"/>
                </a:solidFill>
                <a:latin typeface="Calibri" pitchFamily="34" charset="0"/>
                <a:ea typeface="Calibri" pitchFamily="34" charset="-122"/>
                <a:cs typeface="Calibri" pitchFamily="34" charset="-120"/>
              </a:rPr>
              <a:t>Cattaneo et al (2013); Taglioni and Winkler (2014)</a:t>
            </a:r>
            <a:endParaRPr lang="en-US" sz="1100" dirty="0"/>
          </a:p>
        </p:txBody>
      </p:sp>
      <p:sp>
        <p:nvSpPr>
          <p:cNvPr id="9" name="Shape 7"/>
          <p:cNvSpPr/>
          <p:nvPr/>
        </p:nvSpPr>
        <p:spPr>
          <a:xfrm>
            <a:off x="6126480" y="1737360"/>
            <a:ext cx="5440680" cy="1051560"/>
          </a:xfrm>
          <a:prstGeom prst="roundRect">
            <a:avLst>
              <a:gd name="adj" fmla="val 7826"/>
            </a:avLst>
          </a:prstGeom>
          <a:solidFill>
            <a:srgbClr val="0F2D3F"/>
          </a:solidFill>
          <a:ln/>
        </p:spPr>
        <p:txBody>
          <a:bodyPr/>
          <a:lstStyle/>
          <a:p>
            <a:endParaRPr lang="en-IT"/>
          </a:p>
        </p:txBody>
      </p:sp>
      <p:sp>
        <p:nvSpPr>
          <p:cNvPr id="10" name="Shape 8"/>
          <p:cNvSpPr/>
          <p:nvPr/>
        </p:nvSpPr>
        <p:spPr>
          <a:xfrm>
            <a:off x="6400800" y="1947672"/>
            <a:ext cx="621792" cy="621792"/>
          </a:xfrm>
          <a:prstGeom prst="ellipse">
            <a:avLst/>
          </a:prstGeom>
          <a:solidFill>
            <a:srgbClr val="E0A136"/>
          </a:solidFill>
          <a:ln/>
        </p:spPr>
        <p:txBody>
          <a:bodyPr/>
          <a:lstStyle/>
          <a:p>
            <a:endParaRPr lang="en-IT"/>
          </a:p>
        </p:txBody>
      </p:sp>
      <p:pic>
        <p:nvPicPr>
          <p:cNvPr id="11" name="Image 0" descr="preencoded.png"/>
          <p:cNvPicPr>
            <a:picLocks noChangeAspect="1"/>
          </p:cNvPicPr>
          <p:nvPr/>
        </p:nvPicPr>
        <p:blipFill>
          <a:blip r:embed="rId3"/>
          <a:stretch>
            <a:fillRect/>
          </a:stretch>
        </p:blipFill>
        <p:spPr>
          <a:xfrm>
            <a:off x="6537960" y="2084832"/>
            <a:ext cx="347472" cy="347472"/>
          </a:xfrm>
          <a:prstGeom prst="rect">
            <a:avLst/>
          </a:prstGeom>
        </p:spPr>
      </p:pic>
      <p:sp>
        <p:nvSpPr>
          <p:cNvPr id="12" name="Text 9"/>
          <p:cNvSpPr/>
          <p:nvPr/>
        </p:nvSpPr>
        <p:spPr>
          <a:xfrm>
            <a:off x="7205472" y="1828800"/>
            <a:ext cx="4178808" cy="868680"/>
          </a:xfrm>
          <a:prstGeom prst="rect">
            <a:avLst/>
          </a:prstGeom>
          <a:noFill/>
          <a:ln/>
        </p:spPr>
        <p:txBody>
          <a:bodyPr wrap="square" lIns="0" tIns="0" rIns="0" bIns="0" rtlCol="0" anchor="ctr"/>
          <a:lstStyle/>
          <a:p>
            <a:pPr marL="0" indent="0">
              <a:lnSpc>
                <a:spcPts val="1500"/>
              </a:lnSpc>
              <a:buNone/>
            </a:pPr>
            <a:r>
              <a:rPr lang="en-US" sz="1400" b="1" dirty="0">
                <a:solidFill>
                  <a:srgbClr val="E0A136"/>
                </a:solidFill>
                <a:latin typeface="Calibri" pitchFamily="34" charset="0"/>
                <a:ea typeface="Calibri" pitchFamily="34" charset="-122"/>
                <a:cs typeface="Calibri" pitchFamily="34" charset="-120"/>
              </a:rPr>
              <a:t>The goal  </a:t>
            </a:r>
            <a:r>
              <a:rPr lang="en-US" sz="1400" dirty="0">
                <a:solidFill>
                  <a:srgbClr val="FFFFFF"/>
                </a:solidFill>
                <a:latin typeface="Calibri" pitchFamily="34" charset="0"/>
                <a:ea typeface="Calibri" pitchFamily="34" charset="-122"/>
                <a:cs typeface="Calibri" pitchFamily="34" charset="-120"/>
              </a:rPr>
              <a:t>Regional industrialisation via a customs union</a:t>
            </a:r>
            <a:endParaRPr lang="en-US" sz="1400" dirty="0"/>
          </a:p>
          <a:p>
            <a:pPr marL="0" indent="0">
              <a:lnSpc>
                <a:spcPts val="1500"/>
              </a:lnSpc>
              <a:buNone/>
            </a:pPr>
            <a:r>
              <a:rPr lang="en-US" sz="1150" dirty="0">
                <a:solidFill>
                  <a:srgbClr val="8FC3C7"/>
                </a:solidFill>
                <a:latin typeface="Calibri" pitchFamily="34" charset="0"/>
                <a:ea typeface="Calibri" pitchFamily="34" charset="-122"/>
                <a:cs typeface="Calibri" pitchFamily="34" charset="-120"/>
              </a:rPr>
              <a:t>A common external tariff to protect SADC producers and deepen integration</a:t>
            </a:r>
            <a:endParaRPr lang="en-US" sz="1400" dirty="0"/>
          </a:p>
        </p:txBody>
      </p:sp>
      <p:pic>
        <p:nvPicPr>
          <p:cNvPr id="13" name="Image 1" descr="preencoded.png"/>
          <p:cNvPicPr>
            <a:picLocks noChangeAspect="1"/>
          </p:cNvPicPr>
          <p:nvPr/>
        </p:nvPicPr>
        <p:blipFill>
          <a:blip r:embed="rId4"/>
          <a:stretch>
            <a:fillRect/>
          </a:stretch>
        </p:blipFill>
        <p:spPr>
          <a:xfrm>
            <a:off x="8737092" y="2880360"/>
            <a:ext cx="219456" cy="219456"/>
          </a:xfrm>
          <a:prstGeom prst="rect">
            <a:avLst/>
          </a:prstGeom>
        </p:spPr>
      </p:pic>
      <p:sp>
        <p:nvSpPr>
          <p:cNvPr id="14" name="Text 10"/>
          <p:cNvSpPr/>
          <p:nvPr/>
        </p:nvSpPr>
        <p:spPr>
          <a:xfrm>
            <a:off x="7840980" y="2871216"/>
            <a:ext cx="2011680" cy="256032"/>
          </a:xfrm>
          <a:prstGeom prst="rect">
            <a:avLst/>
          </a:prstGeom>
          <a:noFill/>
          <a:ln/>
        </p:spPr>
        <p:txBody>
          <a:bodyPr wrap="square" lIns="0" tIns="0" rIns="0" bIns="0" rtlCol="0" anchor="ctr"/>
          <a:lstStyle/>
          <a:p>
            <a:pPr marL="0" indent="0" algn="ctr">
              <a:buNone/>
            </a:pPr>
            <a:r>
              <a:rPr lang="en-GB" sz="1050" dirty="0"/>
              <a:t>but directly conflicts with</a:t>
            </a:r>
            <a:endParaRPr lang="en-US" sz="1050" dirty="0"/>
          </a:p>
        </p:txBody>
      </p:sp>
      <p:sp>
        <p:nvSpPr>
          <p:cNvPr id="15" name="Shape 11"/>
          <p:cNvSpPr/>
          <p:nvPr/>
        </p:nvSpPr>
        <p:spPr>
          <a:xfrm>
            <a:off x="6126480" y="3200400"/>
            <a:ext cx="5440680" cy="1051560"/>
          </a:xfrm>
          <a:prstGeom prst="roundRect">
            <a:avLst>
              <a:gd name="adj" fmla="val 7826"/>
            </a:avLst>
          </a:prstGeom>
          <a:solidFill>
            <a:srgbClr val="C2543D"/>
          </a:solidFill>
          <a:ln/>
        </p:spPr>
        <p:txBody>
          <a:bodyPr/>
          <a:lstStyle/>
          <a:p>
            <a:endParaRPr lang="en-IT"/>
          </a:p>
        </p:txBody>
      </p:sp>
      <p:sp>
        <p:nvSpPr>
          <p:cNvPr id="16" name="Shape 12"/>
          <p:cNvSpPr/>
          <p:nvPr/>
        </p:nvSpPr>
        <p:spPr>
          <a:xfrm>
            <a:off x="6400800" y="3410712"/>
            <a:ext cx="621792" cy="621792"/>
          </a:xfrm>
          <a:prstGeom prst="ellipse">
            <a:avLst/>
          </a:prstGeom>
          <a:solidFill>
            <a:srgbClr val="A03025"/>
          </a:solidFill>
          <a:ln/>
        </p:spPr>
        <p:txBody>
          <a:bodyPr/>
          <a:lstStyle/>
          <a:p>
            <a:endParaRPr lang="en-IT"/>
          </a:p>
        </p:txBody>
      </p:sp>
      <p:pic>
        <p:nvPicPr>
          <p:cNvPr id="17" name="Image 2" descr="preencoded.png"/>
          <p:cNvPicPr>
            <a:picLocks noChangeAspect="1"/>
          </p:cNvPicPr>
          <p:nvPr/>
        </p:nvPicPr>
        <p:blipFill>
          <a:blip r:embed="rId5"/>
          <a:stretch>
            <a:fillRect/>
          </a:stretch>
        </p:blipFill>
        <p:spPr>
          <a:xfrm>
            <a:off x="6537960" y="3547872"/>
            <a:ext cx="347472" cy="347472"/>
          </a:xfrm>
          <a:prstGeom prst="rect">
            <a:avLst/>
          </a:prstGeom>
        </p:spPr>
      </p:pic>
      <p:sp>
        <p:nvSpPr>
          <p:cNvPr id="18" name="Text 13"/>
          <p:cNvSpPr/>
          <p:nvPr/>
        </p:nvSpPr>
        <p:spPr>
          <a:xfrm>
            <a:off x="7205472" y="3291840"/>
            <a:ext cx="4178808" cy="868680"/>
          </a:xfrm>
          <a:prstGeom prst="rect">
            <a:avLst/>
          </a:prstGeom>
          <a:noFill/>
          <a:ln/>
        </p:spPr>
        <p:txBody>
          <a:bodyPr wrap="square" lIns="0" tIns="0" rIns="0" bIns="0" rtlCol="0" anchor="ctr"/>
          <a:lstStyle/>
          <a:p>
            <a:pPr marL="0" indent="0">
              <a:lnSpc>
                <a:spcPts val="1500"/>
              </a:lnSpc>
              <a:buNone/>
            </a:pPr>
            <a:r>
              <a:rPr lang="en-US" sz="1400" b="1" dirty="0">
                <a:solidFill>
                  <a:srgbClr val="FFE3DC"/>
                </a:solidFill>
                <a:latin typeface="Calibri" pitchFamily="34" charset="0"/>
                <a:ea typeface="Calibri" pitchFamily="34" charset="-122"/>
                <a:cs typeface="Calibri" pitchFamily="34" charset="-120"/>
              </a:rPr>
              <a:t>The problem  </a:t>
            </a:r>
            <a:r>
              <a:rPr lang="en-US" sz="1400" dirty="0">
                <a:solidFill>
                  <a:srgbClr val="FFFFFF"/>
                </a:solidFill>
                <a:latin typeface="Calibri" pitchFamily="34" charset="0"/>
                <a:ea typeface="Calibri" pitchFamily="34" charset="-122"/>
                <a:cs typeface="Calibri" pitchFamily="34" charset="-120"/>
              </a:rPr>
              <a:t>Tariffs on the inputs that make exports possible</a:t>
            </a:r>
            <a:endParaRPr lang="en-US" sz="1400" dirty="0"/>
          </a:p>
          <a:p>
            <a:pPr marL="0" indent="0">
              <a:lnSpc>
                <a:spcPts val="1500"/>
              </a:lnSpc>
              <a:buNone/>
            </a:pPr>
            <a:r>
              <a:rPr lang="en-US" sz="1150" dirty="0">
                <a:solidFill>
                  <a:srgbClr val="FFE3DC"/>
                </a:solidFill>
                <a:latin typeface="Calibri" pitchFamily="34" charset="0"/>
                <a:ea typeface="Calibri" pitchFamily="34" charset="-122"/>
                <a:cs typeface="Calibri" pitchFamily="34" charset="-120"/>
              </a:rPr>
              <a:t>The same CET taxes the intermediate goods SADC firms import to produce their exports</a:t>
            </a:r>
            <a:endParaRPr lang="en-US" sz="1400" dirty="0"/>
          </a:p>
        </p:txBody>
      </p:sp>
      <p:sp>
        <p:nvSpPr>
          <p:cNvPr id="19" name="Shape 14"/>
          <p:cNvSpPr/>
          <p:nvPr/>
        </p:nvSpPr>
        <p:spPr>
          <a:xfrm>
            <a:off x="6126480" y="4407408"/>
            <a:ext cx="5440680" cy="1536192"/>
          </a:xfrm>
          <a:prstGeom prst="roundRect">
            <a:avLst>
              <a:gd name="adj" fmla="val 5357"/>
            </a:avLst>
          </a:prstGeom>
          <a:solidFill>
            <a:srgbClr val="ECF1F2"/>
          </a:solidFill>
          <a:ln w="12700">
            <a:solidFill>
              <a:srgbClr val="DCE3E6"/>
            </a:solidFill>
            <a:prstDash val="solid"/>
          </a:ln>
        </p:spPr>
        <p:txBody>
          <a:bodyPr/>
          <a:lstStyle/>
          <a:p>
            <a:endParaRPr lang="en-IT"/>
          </a:p>
        </p:txBody>
      </p:sp>
      <p:sp>
        <p:nvSpPr>
          <p:cNvPr id="20" name="Text 15"/>
          <p:cNvSpPr/>
          <p:nvPr/>
        </p:nvSpPr>
        <p:spPr>
          <a:xfrm>
            <a:off x="6473952" y="4553712"/>
            <a:ext cx="4745736" cy="292608"/>
          </a:xfrm>
          <a:prstGeom prst="rect">
            <a:avLst/>
          </a:prstGeom>
          <a:noFill/>
          <a:ln/>
        </p:spPr>
        <p:txBody>
          <a:bodyPr wrap="square" lIns="0" tIns="0" rIns="0" bIns="0" rtlCol="0" anchor="ctr"/>
          <a:lstStyle/>
          <a:p>
            <a:pPr marL="0" indent="0">
              <a:buNone/>
            </a:pPr>
            <a:r>
              <a:rPr lang="en-US" sz="1500" b="1" dirty="0">
                <a:solidFill>
                  <a:srgbClr val="0F2D3F"/>
                </a:solidFill>
                <a:latin typeface="Cambria" pitchFamily="34" charset="0"/>
                <a:ea typeface="Cambria" pitchFamily="34" charset="-122"/>
                <a:cs typeface="Cambria" pitchFamily="34" charset="-120"/>
              </a:rPr>
              <a:t>This study</a:t>
            </a:r>
            <a:endParaRPr lang="en-US" sz="1500" dirty="0"/>
          </a:p>
        </p:txBody>
      </p:sp>
      <p:sp>
        <p:nvSpPr>
          <p:cNvPr id="21" name="Text 16"/>
          <p:cNvSpPr/>
          <p:nvPr/>
        </p:nvSpPr>
        <p:spPr>
          <a:xfrm>
            <a:off x="6473952" y="4864608"/>
            <a:ext cx="4745736" cy="987552"/>
          </a:xfrm>
          <a:prstGeom prst="rect">
            <a:avLst/>
          </a:prstGeom>
          <a:noFill/>
          <a:ln/>
        </p:spPr>
        <p:txBody>
          <a:bodyPr wrap="square" lIns="0" tIns="0" rIns="0" bIns="0" rtlCol="0" anchor="t"/>
          <a:lstStyle/>
          <a:p>
            <a:pPr marL="0" indent="0" algn="just">
              <a:lnSpc>
                <a:spcPts val="1800"/>
              </a:lnSpc>
              <a:buNone/>
            </a:pPr>
            <a:r>
              <a:rPr lang="en-GB" sz="1400" dirty="0"/>
              <a:t>Quantifies the cost of that protection for five SADC countries using value-added trade restrictiveness indexes, and asks</a:t>
            </a:r>
            <a:r>
              <a:rPr lang="en-US" sz="1300" dirty="0">
                <a:solidFill>
                  <a:srgbClr val="1E2A33"/>
                </a:solidFill>
                <a:latin typeface="Calibri" pitchFamily="34" charset="0"/>
                <a:ea typeface="Calibri" pitchFamily="34" charset="-122"/>
                <a:cs typeface="Calibri" pitchFamily="34" charset="-120"/>
              </a:rPr>
              <a:t>: </a:t>
            </a:r>
            <a:r>
              <a:rPr lang="en-US" sz="1300" b="1" dirty="0">
                <a:solidFill>
                  <a:srgbClr val="12707A"/>
                </a:solidFill>
                <a:latin typeface="Calibri" pitchFamily="34" charset="0"/>
                <a:ea typeface="Calibri" pitchFamily="34" charset="-122"/>
                <a:cs typeface="Calibri" pitchFamily="34" charset="-120"/>
              </a:rPr>
              <a:t>does the proposed CET advance or undermine SADC firms’ integration into global value chains?</a:t>
            </a:r>
            <a:endParaRPr lang="en-US" sz="1300" dirty="0"/>
          </a:p>
        </p:txBody>
      </p:sp>
      <p:sp>
        <p:nvSpPr>
          <p:cNvPr id="22" name="Text 17"/>
          <p:cNvSpPr/>
          <p:nvPr/>
        </p:nvSpPr>
        <p:spPr>
          <a:xfrm>
            <a:off x="548640" y="6473952"/>
            <a:ext cx="7315200" cy="274320"/>
          </a:xfrm>
          <a:prstGeom prst="rect">
            <a:avLst/>
          </a:prstGeom>
          <a:noFill/>
          <a:ln/>
        </p:spPr>
        <p:txBody>
          <a:bodyPr wrap="square" lIns="0" tIns="0" rIns="0" bIns="0" rtlCol="0" anchor="ctr"/>
          <a:lstStyle/>
          <a:p>
            <a:pPr marL="0" indent="0" algn="l">
              <a:buNone/>
            </a:pPr>
            <a:r>
              <a:rPr lang="en-US" sz="900" dirty="0">
                <a:solidFill>
                  <a:srgbClr val="63757F"/>
                </a:solidFill>
                <a:latin typeface="Calibri" pitchFamily="34" charset="0"/>
                <a:ea typeface="Calibri" pitchFamily="34" charset="-122"/>
                <a:cs typeface="Calibri" pitchFamily="34" charset="-120"/>
              </a:rPr>
              <a:t>The SADC industrialisation context</a:t>
            </a:r>
            <a:endParaRPr lang="en-US" sz="900" dirty="0"/>
          </a:p>
        </p:txBody>
      </p:sp>
      <p:sp>
        <p:nvSpPr>
          <p:cNvPr id="23" name="Text 18"/>
          <p:cNvSpPr/>
          <p:nvPr/>
        </p:nvSpPr>
        <p:spPr>
          <a:xfrm>
            <a:off x="10637215" y="6473952"/>
            <a:ext cx="1005840" cy="274320"/>
          </a:xfrm>
          <a:prstGeom prst="rect">
            <a:avLst/>
          </a:prstGeom>
          <a:noFill/>
          <a:ln/>
        </p:spPr>
        <p:txBody>
          <a:bodyPr wrap="square" lIns="0" tIns="0" rIns="0" bIns="0" rtlCol="0" anchor="ctr"/>
          <a:lstStyle/>
          <a:p>
            <a:pPr marL="0" indent="0" algn="r">
              <a:buNone/>
            </a:pPr>
            <a:r>
              <a:rPr lang="en-US" sz="900" dirty="0">
                <a:solidFill>
                  <a:srgbClr val="63757F"/>
                </a:solidFill>
                <a:latin typeface="Calibri" pitchFamily="34" charset="0"/>
                <a:ea typeface="Calibri" pitchFamily="34" charset="-122"/>
                <a:cs typeface="Calibri" pitchFamily="34" charset="-120"/>
              </a:rPr>
              <a:t>2 / 15</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548640" y="516636"/>
            <a:ext cx="128016" cy="128016"/>
          </a:xfrm>
          <a:prstGeom prst="ellipse">
            <a:avLst/>
          </a:prstGeom>
          <a:solidFill>
            <a:srgbClr val="E0A136"/>
          </a:solidFill>
          <a:ln/>
        </p:spPr>
        <p:txBody>
          <a:bodyPr/>
          <a:lstStyle/>
          <a:p>
            <a:endParaRPr lang="en-IT"/>
          </a:p>
        </p:txBody>
      </p:sp>
      <p:sp>
        <p:nvSpPr>
          <p:cNvPr id="3" name="Text 1"/>
          <p:cNvSpPr/>
          <p:nvPr/>
        </p:nvSpPr>
        <p:spPr>
          <a:xfrm>
            <a:off x="786384" y="448056"/>
            <a:ext cx="8229600" cy="292608"/>
          </a:xfrm>
          <a:prstGeom prst="rect">
            <a:avLst/>
          </a:prstGeom>
          <a:noFill/>
          <a:ln/>
        </p:spPr>
        <p:txBody>
          <a:bodyPr wrap="square" lIns="0" tIns="0" rIns="0" bIns="0" rtlCol="0" anchor="ctr"/>
          <a:lstStyle/>
          <a:p>
            <a:pPr marL="0" indent="0">
              <a:buNone/>
            </a:pPr>
            <a:r>
              <a:rPr lang="en-US" sz="1150" b="1" kern="0" spc="250" dirty="0">
                <a:solidFill>
                  <a:srgbClr val="12707A"/>
                </a:solidFill>
                <a:latin typeface="Calibri" pitchFamily="34" charset="0"/>
                <a:ea typeface="Calibri" pitchFamily="34" charset="-122"/>
                <a:cs typeface="Calibri" pitchFamily="34" charset="-120"/>
              </a:rPr>
              <a:t>RESEARCH OBJECTIVES</a:t>
            </a:r>
            <a:endParaRPr lang="en-US" sz="1150" dirty="0"/>
          </a:p>
        </p:txBody>
      </p:sp>
      <p:sp>
        <p:nvSpPr>
          <p:cNvPr id="4" name="Text 2"/>
          <p:cNvSpPr/>
          <p:nvPr/>
        </p:nvSpPr>
        <p:spPr>
          <a:xfrm>
            <a:off x="548640" y="868680"/>
            <a:ext cx="11064240" cy="868680"/>
          </a:xfrm>
          <a:prstGeom prst="rect">
            <a:avLst/>
          </a:prstGeom>
          <a:noFill/>
          <a:ln/>
        </p:spPr>
        <p:txBody>
          <a:bodyPr wrap="square" lIns="0" tIns="0" rIns="0" bIns="0" rtlCol="0" anchor="t"/>
          <a:lstStyle/>
          <a:p>
            <a:pPr marL="0" indent="0">
              <a:lnSpc>
                <a:spcPts val="3120"/>
              </a:lnSpc>
              <a:buNone/>
            </a:pPr>
            <a:r>
              <a:rPr lang="en-US" sz="3000" b="1" dirty="0">
                <a:solidFill>
                  <a:srgbClr val="0F2D3F"/>
                </a:solidFill>
                <a:latin typeface="Cambria" pitchFamily="34" charset="0"/>
                <a:ea typeface="Cambria" pitchFamily="34" charset="-122"/>
                <a:cs typeface="Cambria" pitchFamily="34" charset="-120"/>
              </a:rPr>
              <a:t>One question, three things to measure</a:t>
            </a:r>
            <a:endParaRPr lang="en-US" sz="3000" dirty="0"/>
          </a:p>
        </p:txBody>
      </p:sp>
      <p:sp>
        <p:nvSpPr>
          <p:cNvPr id="5" name="Shape 3"/>
          <p:cNvSpPr/>
          <p:nvPr/>
        </p:nvSpPr>
        <p:spPr>
          <a:xfrm>
            <a:off x="548640" y="1664208"/>
            <a:ext cx="11091672" cy="658368"/>
          </a:xfrm>
          <a:prstGeom prst="roundRect">
            <a:avLst>
              <a:gd name="adj" fmla="val 11111"/>
            </a:avLst>
          </a:prstGeom>
          <a:solidFill>
            <a:srgbClr val="0F2D3F"/>
          </a:solidFill>
          <a:ln/>
        </p:spPr>
        <p:txBody>
          <a:bodyPr/>
          <a:lstStyle/>
          <a:p>
            <a:endParaRPr lang="en-IT"/>
          </a:p>
        </p:txBody>
      </p:sp>
      <p:sp>
        <p:nvSpPr>
          <p:cNvPr id="6" name="Text 4"/>
          <p:cNvSpPr/>
          <p:nvPr/>
        </p:nvSpPr>
        <p:spPr>
          <a:xfrm>
            <a:off x="868680" y="1664208"/>
            <a:ext cx="10607040" cy="658368"/>
          </a:xfrm>
          <a:prstGeom prst="rect">
            <a:avLst/>
          </a:prstGeom>
          <a:noFill/>
          <a:ln/>
        </p:spPr>
        <p:txBody>
          <a:bodyPr wrap="square" lIns="0" tIns="0" rIns="0" bIns="0" rtlCol="0" anchor="ctr"/>
          <a:lstStyle/>
          <a:p>
            <a:pPr marL="0" indent="0">
              <a:lnSpc>
                <a:spcPts val="1700"/>
              </a:lnSpc>
              <a:buNone/>
            </a:pPr>
            <a:r>
              <a:rPr lang="en-US" sz="1350" b="1" dirty="0">
                <a:solidFill>
                  <a:srgbClr val="E0A136"/>
                </a:solidFill>
                <a:latin typeface="Calibri" pitchFamily="34" charset="0"/>
                <a:ea typeface="Calibri" pitchFamily="34" charset="-122"/>
                <a:cs typeface="Calibri" pitchFamily="34" charset="-120"/>
              </a:rPr>
              <a:t>Core question  </a:t>
            </a:r>
            <a:r>
              <a:rPr lang="en-US" sz="1350" dirty="0">
                <a:solidFill>
                  <a:srgbClr val="FFFFFF"/>
                </a:solidFill>
                <a:latin typeface="Calibri" pitchFamily="34" charset="0"/>
                <a:ea typeface="Calibri" pitchFamily="34" charset="-122"/>
                <a:cs typeface="Calibri" pitchFamily="34" charset="-120"/>
              </a:rPr>
              <a:t>Does a single common external tariff help or harm SADC countries that rely on imported inputs to make their exports?</a:t>
            </a:r>
            <a:endParaRPr lang="en-US" sz="1350" dirty="0"/>
          </a:p>
        </p:txBody>
      </p:sp>
      <p:sp>
        <p:nvSpPr>
          <p:cNvPr id="7" name="Shape 5"/>
          <p:cNvSpPr/>
          <p:nvPr/>
        </p:nvSpPr>
        <p:spPr>
          <a:xfrm>
            <a:off x="548640" y="2487168"/>
            <a:ext cx="3584448" cy="3566160"/>
          </a:xfrm>
          <a:prstGeom prst="roundRect">
            <a:avLst>
              <a:gd name="adj" fmla="val 2564"/>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8" name="Text 6"/>
          <p:cNvSpPr/>
          <p:nvPr/>
        </p:nvSpPr>
        <p:spPr>
          <a:xfrm>
            <a:off x="841248" y="2688336"/>
            <a:ext cx="1097280" cy="530352"/>
          </a:xfrm>
          <a:prstGeom prst="rect">
            <a:avLst/>
          </a:prstGeom>
          <a:noFill/>
          <a:ln/>
        </p:spPr>
        <p:txBody>
          <a:bodyPr wrap="square" lIns="0" tIns="0" rIns="0" bIns="0" rtlCol="0" anchor="ctr"/>
          <a:lstStyle/>
          <a:p>
            <a:pPr marL="0" indent="0">
              <a:buNone/>
            </a:pPr>
            <a:r>
              <a:rPr lang="en-US" sz="2800" b="1" dirty="0">
                <a:solidFill>
                  <a:srgbClr val="8FC3C7"/>
                </a:solidFill>
                <a:latin typeface="Cambria" pitchFamily="34" charset="0"/>
                <a:ea typeface="Cambria" pitchFamily="34" charset="-122"/>
                <a:cs typeface="Cambria" pitchFamily="34" charset="-120"/>
              </a:rPr>
              <a:t>01</a:t>
            </a:r>
            <a:endParaRPr lang="en-US" sz="2800" dirty="0"/>
          </a:p>
        </p:txBody>
      </p:sp>
      <p:sp>
        <p:nvSpPr>
          <p:cNvPr id="9" name="Shape 7"/>
          <p:cNvSpPr/>
          <p:nvPr/>
        </p:nvSpPr>
        <p:spPr>
          <a:xfrm>
            <a:off x="3145536" y="2743200"/>
            <a:ext cx="603504" cy="603504"/>
          </a:xfrm>
          <a:prstGeom prst="ellipse">
            <a:avLst/>
          </a:prstGeom>
          <a:solidFill>
            <a:srgbClr val="0F2D3F"/>
          </a:solidFill>
          <a:ln/>
        </p:spPr>
        <p:txBody>
          <a:bodyPr/>
          <a:lstStyle/>
          <a:p>
            <a:endParaRPr lang="en-IT"/>
          </a:p>
        </p:txBody>
      </p:sp>
      <p:pic>
        <p:nvPicPr>
          <p:cNvPr id="10" name="Image 0" descr="preencoded.png"/>
          <p:cNvPicPr>
            <a:picLocks noChangeAspect="1"/>
          </p:cNvPicPr>
          <p:nvPr/>
        </p:nvPicPr>
        <p:blipFill>
          <a:blip r:embed="rId3"/>
          <a:stretch>
            <a:fillRect/>
          </a:stretch>
        </p:blipFill>
        <p:spPr>
          <a:xfrm>
            <a:off x="3282696" y="2880360"/>
            <a:ext cx="329184" cy="329184"/>
          </a:xfrm>
          <a:prstGeom prst="rect">
            <a:avLst/>
          </a:prstGeom>
        </p:spPr>
      </p:pic>
      <p:sp>
        <p:nvSpPr>
          <p:cNvPr id="11" name="Text 8"/>
          <p:cNvSpPr/>
          <p:nvPr/>
        </p:nvSpPr>
        <p:spPr>
          <a:xfrm>
            <a:off x="841248" y="3474720"/>
            <a:ext cx="2999232" cy="804672"/>
          </a:xfrm>
          <a:prstGeom prst="rect">
            <a:avLst/>
          </a:prstGeom>
          <a:noFill/>
          <a:ln/>
        </p:spPr>
        <p:txBody>
          <a:bodyPr wrap="square" lIns="0" tIns="0" rIns="0" bIns="0" rtlCol="0" anchor="t"/>
          <a:lstStyle/>
          <a:p>
            <a:pPr marL="0" indent="0">
              <a:lnSpc>
                <a:spcPts val="1900"/>
              </a:lnSpc>
              <a:buNone/>
            </a:pPr>
            <a:r>
              <a:rPr lang="en-US" sz="1600" b="1" dirty="0">
                <a:solidFill>
                  <a:srgbClr val="0F2D3F"/>
                </a:solidFill>
                <a:latin typeface="Cambria" pitchFamily="34" charset="0"/>
                <a:ea typeface="Cambria" pitchFamily="34" charset="-122"/>
                <a:cs typeface="Cambria" pitchFamily="34" charset="-120"/>
              </a:rPr>
              <a:t>Does the CET lock firms out of value chains?</a:t>
            </a:r>
            <a:endParaRPr lang="en-US" sz="1600" dirty="0"/>
          </a:p>
        </p:txBody>
      </p:sp>
      <p:sp>
        <p:nvSpPr>
          <p:cNvPr id="12" name="Shape 9"/>
          <p:cNvSpPr/>
          <p:nvPr/>
        </p:nvSpPr>
        <p:spPr>
          <a:xfrm>
            <a:off x="841248" y="4315968"/>
            <a:ext cx="502920" cy="0"/>
          </a:xfrm>
          <a:prstGeom prst="line">
            <a:avLst/>
          </a:prstGeom>
          <a:noFill/>
          <a:ln w="25400">
            <a:solidFill>
              <a:srgbClr val="E0A136"/>
            </a:solidFill>
            <a:prstDash val="solid"/>
          </a:ln>
        </p:spPr>
        <p:txBody>
          <a:bodyPr/>
          <a:lstStyle/>
          <a:p>
            <a:endParaRPr lang="en-IT"/>
          </a:p>
        </p:txBody>
      </p:sp>
      <p:sp>
        <p:nvSpPr>
          <p:cNvPr id="13" name="Text 10"/>
          <p:cNvSpPr/>
          <p:nvPr/>
        </p:nvSpPr>
        <p:spPr>
          <a:xfrm>
            <a:off x="841248" y="4453128"/>
            <a:ext cx="2999232" cy="914400"/>
          </a:xfrm>
          <a:prstGeom prst="rect">
            <a:avLst/>
          </a:prstGeom>
          <a:noFill/>
          <a:ln/>
        </p:spPr>
        <p:txBody>
          <a:bodyPr wrap="square" lIns="0" tIns="0" rIns="0" bIns="0" rtlCol="0" anchor="t"/>
          <a:lstStyle/>
          <a:p>
            <a:pPr marL="0" indent="0">
              <a:lnSpc>
                <a:spcPts val="1700"/>
              </a:lnSpc>
              <a:buNone/>
            </a:pPr>
            <a:r>
              <a:rPr lang="en-US" sz="1250" dirty="0">
                <a:solidFill>
                  <a:srgbClr val="1E2A33"/>
                </a:solidFill>
                <a:latin typeface="Calibri" pitchFamily="34" charset="0"/>
                <a:ea typeface="Calibri" pitchFamily="34" charset="-122"/>
                <a:cs typeface="Calibri" pitchFamily="34" charset="-120"/>
              </a:rPr>
              <a:t>Measure how the common tariff affects each country's ability to source inputs from abroad and stay connected to global production networks.</a:t>
            </a:r>
            <a:endParaRPr lang="en-US" sz="1250" dirty="0"/>
          </a:p>
        </p:txBody>
      </p:sp>
      <p:sp>
        <p:nvSpPr>
          <p:cNvPr id="14" name="Shape 11"/>
          <p:cNvSpPr/>
          <p:nvPr/>
        </p:nvSpPr>
        <p:spPr>
          <a:xfrm>
            <a:off x="841248" y="5303520"/>
            <a:ext cx="2999232" cy="566928"/>
          </a:xfrm>
          <a:prstGeom prst="roundRect">
            <a:avLst>
              <a:gd name="adj" fmla="val 8065"/>
            </a:avLst>
          </a:prstGeom>
          <a:solidFill>
            <a:srgbClr val="ECF4F5"/>
          </a:solidFill>
          <a:ln/>
        </p:spPr>
        <p:txBody>
          <a:bodyPr/>
          <a:lstStyle/>
          <a:p>
            <a:endParaRPr lang="en-IT"/>
          </a:p>
        </p:txBody>
      </p:sp>
      <p:sp>
        <p:nvSpPr>
          <p:cNvPr id="15" name="Text 12"/>
          <p:cNvSpPr/>
          <p:nvPr/>
        </p:nvSpPr>
        <p:spPr>
          <a:xfrm>
            <a:off x="987552" y="5303520"/>
            <a:ext cx="2706624" cy="566928"/>
          </a:xfrm>
          <a:prstGeom prst="rect">
            <a:avLst/>
          </a:prstGeom>
          <a:noFill/>
          <a:ln/>
        </p:spPr>
        <p:txBody>
          <a:bodyPr wrap="square" lIns="0" tIns="0" rIns="0" bIns="0" rtlCol="0" anchor="ctr"/>
          <a:lstStyle/>
          <a:p>
            <a:pPr marL="0" indent="0">
              <a:lnSpc>
                <a:spcPts val="1400"/>
              </a:lnSpc>
              <a:buNone/>
            </a:pPr>
            <a:r>
              <a:rPr lang="en-US" sz="1050" i="1" dirty="0">
                <a:solidFill>
                  <a:srgbClr val="12707A"/>
                </a:solidFill>
                <a:latin typeface="Calibri" pitchFamily="34" charset="0"/>
                <a:ea typeface="Calibri" pitchFamily="34" charset="-122"/>
                <a:cs typeface="Calibri" pitchFamily="34" charset="-120"/>
              </a:rPr>
              <a:t>Tool: FVATRI — Foreign Value-Added Trade Restrictiveness Index (Fusacchia et al, 2021)</a:t>
            </a:r>
            <a:endParaRPr lang="en-US" sz="1050" dirty="0"/>
          </a:p>
        </p:txBody>
      </p:sp>
      <p:sp>
        <p:nvSpPr>
          <p:cNvPr id="16" name="Shape 13"/>
          <p:cNvSpPr/>
          <p:nvPr/>
        </p:nvSpPr>
        <p:spPr>
          <a:xfrm>
            <a:off x="4407408" y="2487168"/>
            <a:ext cx="3584448" cy="3566160"/>
          </a:xfrm>
          <a:prstGeom prst="roundRect">
            <a:avLst>
              <a:gd name="adj" fmla="val 2564"/>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17" name="Text 14"/>
          <p:cNvSpPr/>
          <p:nvPr/>
        </p:nvSpPr>
        <p:spPr>
          <a:xfrm>
            <a:off x="4700016" y="2688336"/>
            <a:ext cx="1097280" cy="530352"/>
          </a:xfrm>
          <a:prstGeom prst="rect">
            <a:avLst/>
          </a:prstGeom>
          <a:noFill/>
          <a:ln/>
        </p:spPr>
        <p:txBody>
          <a:bodyPr wrap="square" lIns="0" tIns="0" rIns="0" bIns="0" rtlCol="0" anchor="ctr"/>
          <a:lstStyle/>
          <a:p>
            <a:pPr marL="0" indent="0">
              <a:buNone/>
            </a:pPr>
            <a:r>
              <a:rPr lang="en-US" sz="2800" b="1" dirty="0">
                <a:solidFill>
                  <a:srgbClr val="8FC3C7"/>
                </a:solidFill>
                <a:latin typeface="Cambria" pitchFamily="34" charset="0"/>
                <a:ea typeface="Cambria" pitchFamily="34" charset="-122"/>
                <a:cs typeface="Cambria" pitchFamily="34" charset="-120"/>
              </a:rPr>
              <a:t>02</a:t>
            </a:r>
            <a:endParaRPr lang="en-US" sz="2800" dirty="0"/>
          </a:p>
        </p:txBody>
      </p:sp>
      <p:sp>
        <p:nvSpPr>
          <p:cNvPr id="18" name="Shape 15"/>
          <p:cNvSpPr/>
          <p:nvPr/>
        </p:nvSpPr>
        <p:spPr>
          <a:xfrm>
            <a:off x="7004304" y="2743200"/>
            <a:ext cx="603504" cy="603504"/>
          </a:xfrm>
          <a:prstGeom prst="ellipse">
            <a:avLst/>
          </a:prstGeom>
          <a:solidFill>
            <a:srgbClr val="0F2D3F"/>
          </a:solidFill>
          <a:ln/>
        </p:spPr>
        <p:txBody>
          <a:bodyPr/>
          <a:lstStyle/>
          <a:p>
            <a:endParaRPr lang="en-IT"/>
          </a:p>
        </p:txBody>
      </p:sp>
      <p:pic>
        <p:nvPicPr>
          <p:cNvPr id="19" name="Image 1" descr="preencoded.png"/>
          <p:cNvPicPr>
            <a:picLocks noChangeAspect="1"/>
          </p:cNvPicPr>
          <p:nvPr/>
        </p:nvPicPr>
        <p:blipFill>
          <a:blip r:embed="rId4"/>
          <a:stretch>
            <a:fillRect/>
          </a:stretch>
        </p:blipFill>
        <p:spPr>
          <a:xfrm>
            <a:off x="7141464" y="2880360"/>
            <a:ext cx="329184" cy="329184"/>
          </a:xfrm>
          <a:prstGeom prst="rect">
            <a:avLst/>
          </a:prstGeom>
        </p:spPr>
      </p:pic>
      <p:sp>
        <p:nvSpPr>
          <p:cNvPr id="20" name="Text 16"/>
          <p:cNvSpPr/>
          <p:nvPr/>
        </p:nvSpPr>
        <p:spPr>
          <a:xfrm>
            <a:off x="4700016" y="3474720"/>
            <a:ext cx="2999232" cy="804672"/>
          </a:xfrm>
          <a:prstGeom prst="rect">
            <a:avLst/>
          </a:prstGeom>
          <a:noFill/>
          <a:ln/>
        </p:spPr>
        <p:txBody>
          <a:bodyPr wrap="square" lIns="0" tIns="0" rIns="0" bIns="0" rtlCol="0" anchor="t"/>
          <a:lstStyle/>
          <a:p>
            <a:pPr marL="0" indent="0">
              <a:lnSpc>
                <a:spcPts val="1900"/>
              </a:lnSpc>
              <a:buNone/>
            </a:pPr>
            <a:r>
              <a:rPr lang="en-US" sz="1600" b="1" dirty="0">
                <a:solidFill>
                  <a:srgbClr val="0F2D3F"/>
                </a:solidFill>
                <a:latin typeface="Cambria" pitchFamily="34" charset="0"/>
                <a:ea typeface="Cambria" pitchFamily="34" charset="-122"/>
                <a:cs typeface="Cambria" pitchFamily="34" charset="-120"/>
              </a:rPr>
              <a:t>How much protection does the CET actually impose?</a:t>
            </a:r>
            <a:endParaRPr lang="en-US" sz="1600" dirty="0"/>
          </a:p>
        </p:txBody>
      </p:sp>
      <p:sp>
        <p:nvSpPr>
          <p:cNvPr id="21" name="Shape 17"/>
          <p:cNvSpPr/>
          <p:nvPr/>
        </p:nvSpPr>
        <p:spPr>
          <a:xfrm>
            <a:off x="4700016" y="4315968"/>
            <a:ext cx="502920" cy="0"/>
          </a:xfrm>
          <a:prstGeom prst="line">
            <a:avLst/>
          </a:prstGeom>
          <a:noFill/>
          <a:ln w="25400">
            <a:solidFill>
              <a:srgbClr val="E0A136"/>
            </a:solidFill>
            <a:prstDash val="solid"/>
          </a:ln>
        </p:spPr>
        <p:txBody>
          <a:bodyPr/>
          <a:lstStyle/>
          <a:p>
            <a:endParaRPr lang="en-IT"/>
          </a:p>
        </p:txBody>
      </p:sp>
      <p:sp>
        <p:nvSpPr>
          <p:cNvPr id="22" name="Text 18"/>
          <p:cNvSpPr/>
          <p:nvPr/>
        </p:nvSpPr>
        <p:spPr>
          <a:xfrm>
            <a:off x="4700016" y="4453128"/>
            <a:ext cx="2999232" cy="914400"/>
          </a:xfrm>
          <a:prstGeom prst="rect">
            <a:avLst/>
          </a:prstGeom>
          <a:noFill/>
          <a:ln/>
        </p:spPr>
        <p:txBody>
          <a:bodyPr wrap="square" lIns="0" tIns="0" rIns="0" bIns="0" rtlCol="0" anchor="t"/>
          <a:lstStyle/>
          <a:p>
            <a:pPr marL="0" indent="0">
              <a:lnSpc>
                <a:spcPts val="1700"/>
              </a:lnSpc>
              <a:buNone/>
            </a:pPr>
            <a:r>
              <a:rPr lang="en-US" sz="1250" dirty="0">
                <a:solidFill>
                  <a:srgbClr val="1E2A33"/>
                </a:solidFill>
                <a:latin typeface="Calibri" pitchFamily="34" charset="0"/>
                <a:ea typeface="Calibri" pitchFamily="34" charset="-122"/>
                <a:cs typeface="Calibri" pitchFamily="34" charset="-120"/>
              </a:rPr>
              <a:t>Translate the complex mix of tariff lines into a single comparable number, the uniform tariff that holds total import volumes constant.</a:t>
            </a:r>
            <a:endParaRPr lang="en-US" sz="1250" dirty="0"/>
          </a:p>
        </p:txBody>
      </p:sp>
      <p:sp>
        <p:nvSpPr>
          <p:cNvPr id="23" name="Shape 19"/>
          <p:cNvSpPr/>
          <p:nvPr/>
        </p:nvSpPr>
        <p:spPr>
          <a:xfrm>
            <a:off x="4700016" y="5303520"/>
            <a:ext cx="2999232" cy="566928"/>
          </a:xfrm>
          <a:prstGeom prst="roundRect">
            <a:avLst>
              <a:gd name="adj" fmla="val 8065"/>
            </a:avLst>
          </a:prstGeom>
          <a:solidFill>
            <a:srgbClr val="ECF4F5"/>
          </a:solidFill>
          <a:ln/>
        </p:spPr>
        <p:txBody>
          <a:bodyPr/>
          <a:lstStyle/>
          <a:p>
            <a:endParaRPr lang="en-IT"/>
          </a:p>
        </p:txBody>
      </p:sp>
      <p:sp>
        <p:nvSpPr>
          <p:cNvPr id="24" name="Text 20"/>
          <p:cNvSpPr/>
          <p:nvPr/>
        </p:nvSpPr>
        <p:spPr>
          <a:xfrm>
            <a:off x="4846320" y="5303520"/>
            <a:ext cx="2706624" cy="566928"/>
          </a:xfrm>
          <a:prstGeom prst="rect">
            <a:avLst/>
          </a:prstGeom>
          <a:noFill/>
          <a:ln/>
        </p:spPr>
        <p:txBody>
          <a:bodyPr wrap="square" lIns="0" tIns="0" rIns="0" bIns="0" rtlCol="0" anchor="ctr"/>
          <a:lstStyle/>
          <a:p>
            <a:pPr marL="0" indent="0">
              <a:lnSpc>
                <a:spcPts val="1400"/>
              </a:lnSpc>
              <a:buNone/>
            </a:pPr>
            <a:r>
              <a:rPr lang="en-US" sz="1050" i="1" dirty="0">
                <a:solidFill>
                  <a:srgbClr val="12707A"/>
                </a:solidFill>
                <a:latin typeface="Calibri" pitchFamily="34" charset="0"/>
                <a:ea typeface="Calibri" pitchFamily="34" charset="-122"/>
                <a:cs typeface="Calibri" pitchFamily="34" charset="-120"/>
              </a:rPr>
              <a:t>Tool: MTRI — Mercantilist Trade Restrictiveness Index (Anderson and Neary, 2005)</a:t>
            </a:r>
            <a:endParaRPr lang="en-US" sz="1050" dirty="0"/>
          </a:p>
        </p:txBody>
      </p:sp>
      <p:sp>
        <p:nvSpPr>
          <p:cNvPr id="25" name="Shape 21"/>
          <p:cNvSpPr/>
          <p:nvPr/>
        </p:nvSpPr>
        <p:spPr>
          <a:xfrm>
            <a:off x="8266176" y="2487168"/>
            <a:ext cx="3584448" cy="3566160"/>
          </a:xfrm>
          <a:prstGeom prst="roundRect">
            <a:avLst>
              <a:gd name="adj" fmla="val 2564"/>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26" name="Text 22"/>
          <p:cNvSpPr/>
          <p:nvPr/>
        </p:nvSpPr>
        <p:spPr>
          <a:xfrm>
            <a:off x="8558784" y="2688336"/>
            <a:ext cx="1097280" cy="530352"/>
          </a:xfrm>
          <a:prstGeom prst="rect">
            <a:avLst/>
          </a:prstGeom>
          <a:noFill/>
          <a:ln/>
        </p:spPr>
        <p:txBody>
          <a:bodyPr wrap="square" lIns="0" tIns="0" rIns="0" bIns="0" rtlCol="0" anchor="ctr"/>
          <a:lstStyle/>
          <a:p>
            <a:pPr marL="0" indent="0">
              <a:buNone/>
            </a:pPr>
            <a:r>
              <a:rPr lang="en-US" sz="2800" b="1" dirty="0">
                <a:solidFill>
                  <a:srgbClr val="8FC3C7"/>
                </a:solidFill>
                <a:latin typeface="Cambria" pitchFamily="34" charset="0"/>
                <a:ea typeface="Cambria" pitchFamily="34" charset="-122"/>
                <a:cs typeface="Cambria" pitchFamily="34" charset="-120"/>
              </a:rPr>
              <a:t>03</a:t>
            </a:r>
            <a:endParaRPr lang="en-US" sz="2800" dirty="0"/>
          </a:p>
        </p:txBody>
      </p:sp>
      <p:sp>
        <p:nvSpPr>
          <p:cNvPr id="27" name="Shape 23"/>
          <p:cNvSpPr/>
          <p:nvPr/>
        </p:nvSpPr>
        <p:spPr>
          <a:xfrm>
            <a:off x="10863072" y="2743200"/>
            <a:ext cx="603504" cy="603504"/>
          </a:xfrm>
          <a:prstGeom prst="ellipse">
            <a:avLst/>
          </a:prstGeom>
          <a:solidFill>
            <a:srgbClr val="0F2D3F"/>
          </a:solidFill>
          <a:ln/>
        </p:spPr>
        <p:txBody>
          <a:bodyPr/>
          <a:lstStyle/>
          <a:p>
            <a:endParaRPr lang="en-IT"/>
          </a:p>
        </p:txBody>
      </p:sp>
      <p:pic>
        <p:nvPicPr>
          <p:cNvPr id="28" name="Image 2" descr="preencoded.png"/>
          <p:cNvPicPr>
            <a:picLocks noChangeAspect="1"/>
          </p:cNvPicPr>
          <p:nvPr/>
        </p:nvPicPr>
        <p:blipFill>
          <a:blip r:embed="rId5"/>
          <a:stretch>
            <a:fillRect/>
          </a:stretch>
        </p:blipFill>
        <p:spPr>
          <a:xfrm>
            <a:off x="11000232" y="2880360"/>
            <a:ext cx="329184" cy="329184"/>
          </a:xfrm>
          <a:prstGeom prst="rect">
            <a:avLst/>
          </a:prstGeom>
        </p:spPr>
      </p:pic>
      <p:sp>
        <p:nvSpPr>
          <p:cNvPr id="29" name="Text 24"/>
          <p:cNvSpPr/>
          <p:nvPr/>
        </p:nvSpPr>
        <p:spPr>
          <a:xfrm>
            <a:off x="8558784" y="3474720"/>
            <a:ext cx="2999232" cy="804672"/>
          </a:xfrm>
          <a:prstGeom prst="rect">
            <a:avLst/>
          </a:prstGeom>
          <a:noFill/>
          <a:ln/>
        </p:spPr>
        <p:txBody>
          <a:bodyPr wrap="square" lIns="0" tIns="0" rIns="0" bIns="0" rtlCol="0" anchor="t"/>
          <a:lstStyle/>
          <a:p>
            <a:pPr marL="0" indent="0">
              <a:lnSpc>
                <a:spcPts val="1900"/>
              </a:lnSpc>
              <a:buNone/>
            </a:pPr>
            <a:r>
              <a:rPr lang="en-US" sz="1600" b="1" dirty="0">
                <a:solidFill>
                  <a:srgbClr val="0F2D3F"/>
                </a:solidFill>
                <a:latin typeface="Cambria" pitchFamily="34" charset="0"/>
                <a:ea typeface="Cambria" pitchFamily="34" charset="-122"/>
                <a:cs typeface="Cambria" pitchFamily="34" charset="-120"/>
              </a:rPr>
              <a:t>Who wins and who loses among exporters?</a:t>
            </a:r>
            <a:endParaRPr lang="en-US" sz="1600" dirty="0"/>
          </a:p>
        </p:txBody>
      </p:sp>
      <p:sp>
        <p:nvSpPr>
          <p:cNvPr id="30" name="Shape 25"/>
          <p:cNvSpPr/>
          <p:nvPr/>
        </p:nvSpPr>
        <p:spPr>
          <a:xfrm>
            <a:off x="8558784" y="4315968"/>
            <a:ext cx="502920" cy="0"/>
          </a:xfrm>
          <a:prstGeom prst="line">
            <a:avLst/>
          </a:prstGeom>
          <a:noFill/>
          <a:ln w="25400">
            <a:solidFill>
              <a:srgbClr val="E0A136"/>
            </a:solidFill>
            <a:prstDash val="solid"/>
          </a:ln>
        </p:spPr>
        <p:txBody>
          <a:bodyPr/>
          <a:lstStyle/>
          <a:p>
            <a:endParaRPr lang="en-IT"/>
          </a:p>
        </p:txBody>
      </p:sp>
      <p:sp>
        <p:nvSpPr>
          <p:cNvPr id="31" name="Text 26"/>
          <p:cNvSpPr/>
          <p:nvPr/>
        </p:nvSpPr>
        <p:spPr>
          <a:xfrm>
            <a:off x="8558784" y="4453128"/>
            <a:ext cx="2999232" cy="914400"/>
          </a:xfrm>
          <a:prstGeom prst="rect">
            <a:avLst/>
          </a:prstGeom>
          <a:noFill/>
          <a:ln/>
        </p:spPr>
        <p:txBody>
          <a:bodyPr wrap="square" lIns="0" tIns="0" rIns="0" bIns="0" rtlCol="0" anchor="t"/>
          <a:lstStyle/>
          <a:p>
            <a:pPr marL="0" indent="0">
              <a:lnSpc>
                <a:spcPts val="1700"/>
              </a:lnSpc>
              <a:buNone/>
            </a:pPr>
            <a:r>
              <a:rPr lang="en-US" sz="1250" dirty="0">
                <a:solidFill>
                  <a:srgbClr val="1E2A33"/>
                </a:solidFill>
                <a:latin typeface="Calibri" pitchFamily="34" charset="0"/>
                <a:ea typeface="Calibri" pitchFamily="34" charset="-122"/>
                <a:cs typeface="Calibri" pitchFamily="34" charset="-120"/>
              </a:rPr>
              <a:t>Identify which exporting firms, in which countries and sourcing from which regions, are made better or worse off by the new tariff schedule.</a:t>
            </a:r>
            <a:endParaRPr lang="en-US" sz="1250" dirty="0"/>
          </a:p>
        </p:txBody>
      </p:sp>
      <p:sp>
        <p:nvSpPr>
          <p:cNvPr id="32" name="Shape 27"/>
          <p:cNvSpPr/>
          <p:nvPr/>
        </p:nvSpPr>
        <p:spPr>
          <a:xfrm>
            <a:off x="8558784" y="5303520"/>
            <a:ext cx="2999232" cy="566928"/>
          </a:xfrm>
          <a:prstGeom prst="roundRect">
            <a:avLst>
              <a:gd name="adj" fmla="val 8065"/>
            </a:avLst>
          </a:prstGeom>
          <a:solidFill>
            <a:srgbClr val="ECF4F5"/>
          </a:solidFill>
          <a:ln/>
        </p:spPr>
        <p:txBody>
          <a:bodyPr/>
          <a:lstStyle/>
          <a:p>
            <a:endParaRPr lang="en-IT"/>
          </a:p>
        </p:txBody>
      </p:sp>
      <p:sp>
        <p:nvSpPr>
          <p:cNvPr id="33" name="Text 28"/>
          <p:cNvSpPr/>
          <p:nvPr/>
        </p:nvSpPr>
        <p:spPr>
          <a:xfrm>
            <a:off x="8705088" y="5303520"/>
            <a:ext cx="2706624" cy="566928"/>
          </a:xfrm>
          <a:prstGeom prst="rect">
            <a:avLst/>
          </a:prstGeom>
          <a:noFill/>
          <a:ln/>
        </p:spPr>
        <p:txBody>
          <a:bodyPr wrap="square" lIns="0" tIns="0" rIns="0" bIns="0" rtlCol="0" anchor="ctr"/>
          <a:lstStyle/>
          <a:p>
            <a:pPr marL="0" indent="0">
              <a:lnSpc>
                <a:spcPts val="1400"/>
              </a:lnSpc>
              <a:buNone/>
            </a:pPr>
            <a:r>
              <a:rPr lang="en-US" sz="1050" i="1" dirty="0">
                <a:solidFill>
                  <a:srgbClr val="12707A"/>
                </a:solidFill>
                <a:latin typeface="Calibri" pitchFamily="34" charset="0"/>
                <a:ea typeface="Calibri" pitchFamily="34" charset="-122"/>
                <a:cs typeface="Calibri" pitchFamily="34" charset="-120"/>
              </a:rPr>
              <a:t>Approach: bilateral FVATRI comparison, with and without the customs union</a:t>
            </a:r>
            <a:endParaRPr lang="en-US" sz="1050" dirty="0"/>
          </a:p>
        </p:txBody>
      </p:sp>
      <p:sp>
        <p:nvSpPr>
          <p:cNvPr id="34" name="Text 29"/>
          <p:cNvSpPr/>
          <p:nvPr/>
        </p:nvSpPr>
        <p:spPr>
          <a:xfrm>
            <a:off x="548640" y="6473952"/>
            <a:ext cx="7315200" cy="274320"/>
          </a:xfrm>
          <a:prstGeom prst="rect">
            <a:avLst/>
          </a:prstGeom>
          <a:noFill/>
          <a:ln/>
        </p:spPr>
        <p:txBody>
          <a:bodyPr wrap="square" lIns="0" tIns="0" rIns="0" bIns="0" rtlCol="0" anchor="ctr"/>
          <a:lstStyle/>
          <a:p>
            <a:pPr marL="0" indent="0" algn="l">
              <a:buNone/>
            </a:pPr>
            <a:r>
              <a:rPr lang="en-US" sz="900" dirty="0">
                <a:solidFill>
                  <a:srgbClr val="63757F"/>
                </a:solidFill>
                <a:latin typeface="Calibri" pitchFamily="34" charset="0"/>
                <a:ea typeface="Calibri" pitchFamily="34" charset="-122"/>
                <a:cs typeface="Calibri" pitchFamily="34" charset="-120"/>
              </a:rPr>
              <a:t>Research objectives</a:t>
            </a:r>
            <a:endParaRPr lang="en-US" sz="900" dirty="0"/>
          </a:p>
        </p:txBody>
      </p:sp>
      <p:sp>
        <p:nvSpPr>
          <p:cNvPr id="35" name="Text 30"/>
          <p:cNvSpPr/>
          <p:nvPr/>
        </p:nvSpPr>
        <p:spPr>
          <a:xfrm>
            <a:off x="10637215" y="6473952"/>
            <a:ext cx="1005840" cy="274320"/>
          </a:xfrm>
          <a:prstGeom prst="rect">
            <a:avLst/>
          </a:prstGeom>
          <a:noFill/>
          <a:ln/>
        </p:spPr>
        <p:txBody>
          <a:bodyPr wrap="square" lIns="0" tIns="0" rIns="0" bIns="0" rtlCol="0" anchor="ctr"/>
          <a:lstStyle/>
          <a:p>
            <a:pPr marL="0" indent="0" algn="r">
              <a:buNone/>
            </a:pPr>
            <a:r>
              <a:rPr lang="en-US" sz="900" dirty="0">
                <a:solidFill>
                  <a:srgbClr val="63757F"/>
                </a:solidFill>
                <a:latin typeface="Calibri" pitchFamily="34" charset="0"/>
                <a:ea typeface="Calibri" pitchFamily="34" charset="-122"/>
                <a:cs typeface="Calibri" pitchFamily="34" charset="-120"/>
              </a:rPr>
              <a:t>3 / 15</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548640" y="516636"/>
            <a:ext cx="128016" cy="128016"/>
          </a:xfrm>
          <a:prstGeom prst="ellipse">
            <a:avLst/>
          </a:prstGeom>
          <a:solidFill>
            <a:srgbClr val="E0A136"/>
          </a:solidFill>
          <a:ln/>
        </p:spPr>
        <p:txBody>
          <a:bodyPr/>
          <a:lstStyle/>
          <a:p>
            <a:endParaRPr lang="en-IT"/>
          </a:p>
        </p:txBody>
      </p:sp>
      <p:sp>
        <p:nvSpPr>
          <p:cNvPr id="3" name="Text 1"/>
          <p:cNvSpPr/>
          <p:nvPr/>
        </p:nvSpPr>
        <p:spPr>
          <a:xfrm>
            <a:off x="786384" y="448056"/>
            <a:ext cx="8229600" cy="292608"/>
          </a:xfrm>
          <a:prstGeom prst="rect">
            <a:avLst/>
          </a:prstGeom>
          <a:noFill/>
          <a:ln/>
        </p:spPr>
        <p:txBody>
          <a:bodyPr wrap="square" lIns="0" tIns="0" rIns="0" bIns="0" rtlCol="0" anchor="ctr"/>
          <a:lstStyle/>
          <a:p>
            <a:pPr marL="0" indent="0">
              <a:buNone/>
            </a:pPr>
            <a:r>
              <a:rPr lang="en-US" sz="1150" b="1" kern="0" spc="250" dirty="0">
                <a:solidFill>
                  <a:srgbClr val="12707A"/>
                </a:solidFill>
                <a:latin typeface="Calibri" pitchFamily="34" charset="0"/>
                <a:ea typeface="Calibri" pitchFamily="34" charset="-122"/>
                <a:cs typeface="Calibri" pitchFamily="34" charset="-120"/>
              </a:rPr>
              <a:t>THE FRAMEWORK</a:t>
            </a:r>
            <a:endParaRPr lang="en-US" sz="1150" dirty="0"/>
          </a:p>
        </p:txBody>
      </p:sp>
      <p:sp>
        <p:nvSpPr>
          <p:cNvPr id="4" name="Text 2"/>
          <p:cNvSpPr/>
          <p:nvPr/>
        </p:nvSpPr>
        <p:spPr>
          <a:xfrm>
            <a:off x="548640" y="868680"/>
            <a:ext cx="11064240" cy="868680"/>
          </a:xfrm>
          <a:prstGeom prst="rect">
            <a:avLst/>
          </a:prstGeom>
          <a:noFill/>
          <a:ln/>
        </p:spPr>
        <p:txBody>
          <a:bodyPr wrap="square" lIns="0" tIns="0" rIns="0" bIns="0" rtlCol="0" anchor="t"/>
          <a:lstStyle/>
          <a:p>
            <a:pPr marL="0" indent="0">
              <a:lnSpc>
                <a:spcPts val="3120"/>
              </a:lnSpc>
              <a:buNone/>
            </a:pPr>
            <a:r>
              <a:rPr lang="en-US" sz="3000" b="1" dirty="0">
                <a:solidFill>
                  <a:srgbClr val="0F2D3F"/>
                </a:solidFill>
                <a:latin typeface="Cambria" pitchFamily="34" charset="0"/>
                <a:ea typeface="Cambria" pitchFamily="34" charset="-122"/>
                <a:cs typeface="Cambria" pitchFamily="34" charset="-120"/>
              </a:rPr>
              <a:t>Two lenses on the same tariff</a:t>
            </a:r>
            <a:endParaRPr lang="en-US" sz="3000" dirty="0"/>
          </a:p>
        </p:txBody>
      </p:sp>
      <p:sp>
        <p:nvSpPr>
          <p:cNvPr id="5" name="Shape 3"/>
          <p:cNvSpPr/>
          <p:nvPr/>
        </p:nvSpPr>
        <p:spPr>
          <a:xfrm>
            <a:off x="548640" y="1874520"/>
            <a:ext cx="5440680" cy="4114800"/>
          </a:xfrm>
          <a:prstGeom prst="roundRect">
            <a:avLst>
              <a:gd name="adj" fmla="val 2222"/>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6" name="Shape 4"/>
          <p:cNvSpPr/>
          <p:nvPr/>
        </p:nvSpPr>
        <p:spPr>
          <a:xfrm>
            <a:off x="960120" y="2331720"/>
            <a:ext cx="868680" cy="868680"/>
          </a:xfrm>
          <a:prstGeom prst="ellipse">
            <a:avLst/>
          </a:prstGeom>
          <a:solidFill>
            <a:srgbClr val="12707A"/>
          </a:solidFill>
          <a:ln/>
        </p:spPr>
        <p:txBody>
          <a:bodyPr/>
          <a:lstStyle/>
          <a:p>
            <a:endParaRPr lang="en-IT"/>
          </a:p>
        </p:txBody>
      </p:sp>
      <p:pic>
        <p:nvPicPr>
          <p:cNvPr id="7" name="Image 0" descr="preencoded.png"/>
          <p:cNvPicPr>
            <a:picLocks noChangeAspect="1"/>
          </p:cNvPicPr>
          <p:nvPr/>
        </p:nvPicPr>
        <p:blipFill>
          <a:blip r:embed="rId3"/>
          <a:stretch>
            <a:fillRect/>
          </a:stretch>
        </p:blipFill>
        <p:spPr>
          <a:xfrm>
            <a:off x="1170432" y="2542032"/>
            <a:ext cx="448056" cy="448056"/>
          </a:xfrm>
          <a:prstGeom prst="rect">
            <a:avLst/>
          </a:prstGeom>
        </p:spPr>
      </p:pic>
      <p:sp>
        <p:nvSpPr>
          <p:cNvPr id="8" name="Text 5"/>
          <p:cNvSpPr/>
          <p:nvPr/>
        </p:nvSpPr>
        <p:spPr>
          <a:xfrm>
            <a:off x="2103120" y="2386584"/>
            <a:ext cx="3611880" cy="274320"/>
          </a:xfrm>
          <a:prstGeom prst="rect">
            <a:avLst/>
          </a:prstGeom>
          <a:noFill/>
          <a:ln/>
        </p:spPr>
        <p:txBody>
          <a:bodyPr wrap="square" lIns="0" tIns="0" rIns="0" bIns="0" rtlCol="0" anchor="ctr"/>
          <a:lstStyle/>
          <a:p>
            <a:pPr marL="0" indent="0">
              <a:buNone/>
            </a:pPr>
            <a:r>
              <a:rPr lang="en-US" sz="1100" b="1" kern="0" spc="200" dirty="0">
                <a:solidFill>
                  <a:srgbClr val="E0A136"/>
                </a:solidFill>
                <a:latin typeface="Calibri" pitchFamily="34" charset="0"/>
                <a:ea typeface="Calibri" pitchFamily="34" charset="-122"/>
                <a:cs typeface="Calibri" pitchFamily="34" charset="-120"/>
              </a:rPr>
              <a:t>GROSS IMPORTS LENS</a:t>
            </a:r>
            <a:endParaRPr lang="en-US" sz="1100" dirty="0"/>
          </a:p>
        </p:txBody>
      </p:sp>
      <p:sp>
        <p:nvSpPr>
          <p:cNvPr id="9" name="Text 6"/>
          <p:cNvSpPr/>
          <p:nvPr/>
        </p:nvSpPr>
        <p:spPr>
          <a:xfrm>
            <a:off x="2103120" y="2624328"/>
            <a:ext cx="3611880" cy="548640"/>
          </a:xfrm>
          <a:prstGeom prst="rect">
            <a:avLst/>
          </a:prstGeom>
          <a:noFill/>
          <a:ln/>
        </p:spPr>
        <p:txBody>
          <a:bodyPr wrap="square" lIns="0" tIns="0" rIns="0" bIns="0" rtlCol="0" anchor="ctr"/>
          <a:lstStyle/>
          <a:p>
            <a:pPr marL="0" indent="0">
              <a:buNone/>
            </a:pPr>
            <a:r>
              <a:rPr lang="en-US" sz="3000" b="1" dirty="0">
                <a:solidFill>
                  <a:srgbClr val="0F2D3F"/>
                </a:solidFill>
                <a:latin typeface="Cambria" pitchFamily="34" charset="0"/>
                <a:ea typeface="Cambria" pitchFamily="34" charset="-122"/>
                <a:cs typeface="Cambria" pitchFamily="34" charset="-120"/>
              </a:rPr>
              <a:t>MTRI</a:t>
            </a:r>
            <a:endParaRPr lang="en-US" sz="3000" dirty="0"/>
          </a:p>
        </p:txBody>
      </p:sp>
      <p:sp>
        <p:nvSpPr>
          <p:cNvPr id="10" name="Text 7"/>
          <p:cNvSpPr/>
          <p:nvPr/>
        </p:nvSpPr>
        <p:spPr>
          <a:xfrm>
            <a:off x="1005840" y="3474720"/>
            <a:ext cx="4526280" cy="685800"/>
          </a:xfrm>
          <a:prstGeom prst="rect">
            <a:avLst/>
          </a:prstGeom>
          <a:noFill/>
          <a:ln/>
        </p:spPr>
        <p:txBody>
          <a:bodyPr wrap="square" lIns="0" tIns="0" rIns="0" bIns="0" rtlCol="0" anchor="t"/>
          <a:lstStyle/>
          <a:p>
            <a:pPr marL="0" indent="0">
              <a:lnSpc>
                <a:spcPts val="2000"/>
              </a:lnSpc>
              <a:buNone/>
            </a:pPr>
            <a:r>
              <a:rPr lang="en-US" sz="1600" b="1" i="1" dirty="0">
                <a:solidFill>
                  <a:srgbClr val="12707A"/>
                </a:solidFill>
                <a:latin typeface="Cambria" pitchFamily="34" charset="0"/>
                <a:ea typeface="Cambria" pitchFamily="34" charset="-122"/>
                <a:cs typeface="Cambria" pitchFamily="34" charset="-120"/>
              </a:rPr>
              <a:t>Mercantilist Trade Restrictiveness Index</a:t>
            </a:r>
            <a:endParaRPr lang="en-US" sz="1600" dirty="0"/>
          </a:p>
        </p:txBody>
      </p:sp>
      <p:sp>
        <p:nvSpPr>
          <p:cNvPr id="11" name="Text 8"/>
          <p:cNvSpPr/>
          <p:nvPr/>
        </p:nvSpPr>
        <p:spPr>
          <a:xfrm>
            <a:off x="1005840" y="4251960"/>
            <a:ext cx="4526280" cy="1234440"/>
          </a:xfrm>
          <a:prstGeom prst="rect">
            <a:avLst/>
          </a:prstGeom>
          <a:noFill/>
          <a:ln/>
        </p:spPr>
        <p:txBody>
          <a:bodyPr wrap="square" lIns="0" tIns="0" rIns="0" bIns="0" rtlCol="0" anchor="t"/>
          <a:lstStyle/>
          <a:p>
            <a:pPr marL="0" indent="0">
              <a:lnSpc>
                <a:spcPts val="2000"/>
              </a:lnSpc>
              <a:buNone/>
            </a:pPr>
            <a:r>
              <a:rPr lang="en-US" sz="1400" dirty="0">
                <a:solidFill>
                  <a:srgbClr val="1E2A33"/>
                </a:solidFill>
                <a:latin typeface="Calibri" pitchFamily="34" charset="0"/>
                <a:ea typeface="Calibri" pitchFamily="34" charset="-122"/>
                <a:cs typeface="Calibri" pitchFamily="34" charset="-120"/>
              </a:rPr>
              <a:t>The uniform tariff that keeps the value of gross imports unchanged. It captures the burden on consumers and overall market access.</a:t>
            </a:r>
            <a:endParaRPr lang="en-US" sz="1400" dirty="0"/>
          </a:p>
        </p:txBody>
      </p:sp>
      <p:sp>
        <p:nvSpPr>
          <p:cNvPr id="12" name="Text 9"/>
          <p:cNvSpPr/>
          <p:nvPr/>
        </p:nvSpPr>
        <p:spPr>
          <a:xfrm>
            <a:off x="1005840" y="5440680"/>
            <a:ext cx="4526280" cy="365760"/>
          </a:xfrm>
          <a:prstGeom prst="rect">
            <a:avLst/>
          </a:prstGeom>
          <a:noFill/>
          <a:ln/>
        </p:spPr>
        <p:txBody>
          <a:bodyPr wrap="square" lIns="0" tIns="0" rIns="0" bIns="0" rtlCol="0" anchor="ctr"/>
          <a:lstStyle/>
          <a:p>
            <a:pPr marL="0" indent="0">
              <a:buNone/>
            </a:pPr>
            <a:r>
              <a:rPr lang="en-US" sz="1150" dirty="0">
                <a:solidFill>
                  <a:srgbClr val="63757F"/>
                </a:solidFill>
                <a:latin typeface="Calibri" pitchFamily="34" charset="0"/>
                <a:ea typeface="Calibri" pitchFamily="34" charset="-122"/>
                <a:cs typeface="Calibri" pitchFamily="34" charset="-120"/>
              </a:rPr>
              <a:t>Origin   </a:t>
            </a:r>
            <a:r>
              <a:rPr lang="en-US" sz="1150" b="1" dirty="0">
                <a:solidFill>
                  <a:srgbClr val="0F2D3F"/>
                </a:solidFill>
                <a:latin typeface="Calibri" pitchFamily="34" charset="0"/>
                <a:ea typeface="Calibri" pitchFamily="34" charset="-122"/>
                <a:cs typeface="Calibri" pitchFamily="34" charset="-120"/>
              </a:rPr>
              <a:t>Anderson and Neary (2005)</a:t>
            </a:r>
            <a:endParaRPr lang="en-US" sz="1150" dirty="0"/>
          </a:p>
        </p:txBody>
      </p:sp>
      <p:sp>
        <p:nvSpPr>
          <p:cNvPr id="13" name="Shape 10"/>
          <p:cNvSpPr/>
          <p:nvPr/>
        </p:nvSpPr>
        <p:spPr>
          <a:xfrm>
            <a:off x="6263640" y="1874520"/>
            <a:ext cx="5440680" cy="4114800"/>
          </a:xfrm>
          <a:prstGeom prst="roundRect">
            <a:avLst>
              <a:gd name="adj" fmla="val 2222"/>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14" name="Shape 11"/>
          <p:cNvSpPr/>
          <p:nvPr/>
        </p:nvSpPr>
        <p:spPr>
          <a:xfrm>
            <a:off x="6675120" y="2331720"/>
            <a:ext cx="868680" cy="868680"/>
          </a:xfrm>
          <a:prstGeom prst="ellipse">
            <a:avLst/>
          </a:prstGeom>
          <a:solidFill>
            <a:srgbClr val="0F2D3F"/>
          </a:solidFill>
          <a:ln/>
        </p:spPr>
        <p:txBody>
          <a:bodyPr/>
          <a:lstStyle/>
          <a:p>
            <a:endParaRPr lang="en-IT"/>
          </a:p>
        </p:txBody>
      </p:sp>
      <p:pic>
        <p:nvPicPr>
          <p:cNvPr id="15" name="Image 1" descr="preencoded.png"/>
          <p:cNvPicPr>
            <a:picLocks noChangeAspect="1"/>
          </p:cNvPicPr>
          <p:nvPr/>
        </p:nvPicPr>
        <p:blipFill>
          <a:blip r:embed="rId4"/>
          <a:stretch>
            <a:fillRect/>
          </a:stretch>
        </p:blipFill>
        <p:spPr>
          <a:xfrm>
            <a:off x="6885432" y="2542032"/>
            <a:ext cx="448056" cy="448056"/>
          </a:xfrm>
          <a:prstGeom prst="rect">
            <a:avLst/>
          </a:prstGeom>
        </p:spPr>
      </p:pic>
      <p:sp>
        <p:nvSpPr>
          <p:cNvPr id="16" name="Text 12"/>
          <p:cNvSpPr/>
          <p:nvPr/>
        </p:nvSpPr>
        <p:spPr>
          <a:xfrm>
            <a:off x="7818120" y="2386584"/>
            <a:ext cx="3611880" cy="274320"/>
          </a:xfrm>
          <a:prstGeom prst="rect">
            <a:avLst/>
          </a:prstGeom>
          <a:noFill/>
          <a:ln/>
        </p:spPr>
        <p:txBody>
          <a:bodyPr wrap="square" lIns="0" tIns="0" rIns="0" bIns="0" rtlCol="0" anchor="ctr"/>
          <a:lstStyle/>
          <a:p>
            <a:pPr marL="0" indent="0">
              <a:buNone/>
            </a:pPr>
            <a:r>
              <a:rPr lang="en-US" sz="1100" b="1" kern="0" spc="200" dirty="0">
                <a:solidFill>
                  <a:srgbClr val="E0A136"/>
                </a:solidFill>
                <a:latin typeface="Calibri" pitchFamily="34" charset="0"/>
                <a:ea typeface="Calibri" pitchFamily="34" charset="-122"/>
                <a:cs typeface="Calibri" pitchFamily="34" charset="-120"/>
              </a:rPr>
              <a:t>VALUE-ADDED LENS</a:t>
            </a:r>
            <a:endParaRPr lang="en-US" sz="1100" dirty="0"/>
          </a:p>
        </p:txBody>
      </p:sp>
      <p:sp>
        <p:nvSpPr>
          <p:cNvPr id="17" name="Text 13"/>
          <p:cNvSpPr/>
          <p:nvPr/>
        </p:nvSpPr>
        <p:spPr>
          <a:xfrm>
            <a:off x="7818120" y="2624328"/>
            <a:ext cx="3611880" cy="548640"/>
          </a:xfrm>
          <a:prstGeom prst="rect">
            <a:avLst/>
          </a:prstGeom>
          <a:noFill/>
          <a:ln/>
        </p:spPr>
        <p:txBody>
          <a:bodyPr wrap="square" lIns="0" tIns="0" rIns="0" bIns="0" rtlCol="0" anchor="ctr"/>
          <a:lstStyle/>
          <a:p>
            <a:pPr marL="0" indent="0">
              <a:buNone/>
            </a:pPr>
            <a:r>
              <a:rPr lang="en-US" sz="3000" b="1" dirty="0">
                <a:solidFill>
                  <a:srgbClr val="0F2D3F"/>
                </a:solidFill>
                <a:latin typeface="Cambria" pitchFamily="34" charset="0"/>
                <a:ea typeface="Cambria" pitchFamily="34" charset="-122"/>
                <a:cs typeface="Cambria" pitchFamily="34" charset="-120"/>
              </a:rPr>
              <a:t>FVATRI</a:t>
            </a:r>
            <a:endParaRPr lang="en-US" sz="3000" dirty="0"/>
          </a:p>
        </p:txBody>
      </p:sp>
      <p:sp>
        <p:nvSpPr>
          <p:cNvPr id="18" name="Text 14"/>
          <p:cNvSpPr/>
          <p:nvPr/>
        </p:nvSpPr>
        <p:spPr>
          <a:xfrm>
            <a:off x="6720840" y="3474720"/>
            <a:ext cx="4526280" cy="685800"/>
          </a:xfrm>
          <a:prstGeom prst="rect">
            <a:avLst/>
          </a:prstGeom>
          <a:noFill/>
          <a:ln/>
        </p:spPr>
        <p:txBody>
          <a:bodyPr wrap="square" lIns="0" tIns="0" rIns="0" bIns="0" rtlCol="0" anchor="t"/>
          <a:lstStyle/>
          <a:p>
            <a:pPr marL="0" indent="0">
              <a:lnSpc>
                <a:spcPts val="2000"/>
              </a:lnSpc>
              <a:buNone/>
            </a:pPr>
            <a:r>
              <a:rPr lang="en-US" sz="1600" b="1" i="1" dirty="0">
                <a:solidFill>
                  <a:srgbClr val="12707A"/>
                </a:solidFill>
                <a:latin typeface="Cambria" pitchFamily="34" charset="0"/>
                <a:ea typeface="Cambria" pitchFamily="34" charset="-122"/>
                <a:cs typeface="Cambria" pitchFamily="34" charset="-120"/>
              </a:rPr>
              <a:t>Foreign Value-Added Trade Restrictiveness Index</a:t>
            </a:r>
            <a:endParaRPr lang="en-US" sz="1600" dirty="0"/>
          </a:p>
        </p:txBody>
      </p:sp>
      <p:sp>
        <p:nvSpPr>
          <p:cNvPr id="19" name="Text 15"/>
          <p:cNvSpPr/>
          <p:nvPr/>
        </p:nvSpPr>
        <p:spPr>
          <a:xfrm>
            <a:off x="6720840" y="4251960"/>
            <a:ext cx="4526280" cy="1234440"/>
          </a:xfrm>
          <a:prstGeom prst="rect">
            <a:avLst/>
          </a:prstGeom>
          <a:noFill/>
          <a:ln/>
        </p:spPr>
        <p:txBody>
          <a:bodyPr wrap="square" lIns="0" tIns="0" rIns="0" bIns="0" rtlCol="0" anchor="t"/>
          <a:lstStyle/>
          <a:p>
            <a:pPr marL="0" indent="0">
              <a:lnSpc>
                <a:spcPts val="2000"/>
              </a:lnSpc>
              <a:buNone/>
            </a:pPr>
            <a:r>
              <a:rPr lang="en-US" sz="1400" dirty="0">
                <a:solidFill>
                  <a:srgbClr val="1E2A33"/>
                </a:solidFill>
                <a:latin typeface="Calibri" pitchFamily="34" charset="0"/>
                <a:ea typeface="Calibri" pitchFamily="34" charset="-122"/>
                <a:cs typeface="Calibri" pitchFamily="34" charset="-120"/>
              </a:rPr>
              <a:t>The uniform tariff that keeps the foreign value-added embedded in exports unchanged. It captures the burden on exporting firms importing to export, that is, backward integration into value chains.</a:t>
            </a:r>
            <a:endParaRPr lang="en-US" sz="1400" dirty="0"/>
          </a:p>
        </p:txBody>
      </p:sp>
      <p:sp>
        <p:nvSpPr>
          <p:cNvPr id="20" name="Text 16"/>
          <p:cNvSpPr/>
          <p:nvPr/>
        </p:nvSpPr>
        <p:spPr>
          <a:xfrm>
            <a:off x="6720840" y="5440680"/>
            <a:ext cx="4526280" cy="365760"/>
          </a:xfrm>
          <a:prstGeom prst="rect">
            <a:avLst/>
          </a:prstGeom>
          <a:noFill/>
          <a:ln/>
        </p:spPr>
        <p:txBody>
          <a:bodyPr wrap="square" lIns="0" tIns="0" rIns="0" bIns="0" rtlCol="0" anchor="ctr"/>
          <a:lstStyle/>
          <a:p>
            <a:pPr marL="0" indent="0">
              <a:buNone/>
            </a:pPr>
            <a:r>
              <a:rPr lang="en-US" sz="1150" dirty="0">
                <a:solidFill>
                  <a:srgbClr val="63757F"/>
                </a:solidFill>
                <a:latin typeface="Calibri" pitchFamily="34" charset="0"/>
                <a:ea typeface="Calibri" pitchFamily="34" charset="-122"/>
                <a:cs typeface="Calibri" pitchFamily="34" charset="-120"/>
              </a:rPr>
              <a:t>Origin   </a:t>
            </a:r>
            <a:r>
              <a:rPr lang="en-US" sz="1150" b="1" dirty="0">
                <a:solidFill>
                  <a:srgbClr val="0F2D3F"/>
                </a:solidFill>
                <a:latin typeface="Calibri" pitchFamily="34" charset="0"/>
                <a:ea typeface="Calibri" pitchFamily="34" charset="-122"/>
                <a:cs typeface="Calibri" pitchFamily="34" charset="-120"/>
              </a:rPr>
              <a:t>Fusacchia et al (2021)</a:t>
            </a:r>
            <a:endParaRPr lang="en-US" sz="1150" dirty="0"/>
          </a:p>
        </p:txBody>
      </p:sp>
      <p:sp>
        <p:nvSpPr>
          <p:cNvPr id="21" name="Text 17"/>
          <p:cNvSpPr/>
          <p:nvPr/>
        </p:nvSpPr>
        <p:spPr>
          <a:xfrm>
            <a:off x="548640" y="6473952"/>
            <a:ext cx="7315200" cy="274320"/>
          </a:xfrm>
          <a:prstGeom prst="rect">
            <a:avLst/>
          </a:prstGeom>
          <a:noFill/>
          <a:ln/>
        </p:spPr>
        <p:txBody>
          <a:bodyPr wrap="square" lIns="0" tIns="0" rIns="0" bIns="0" rtlCol="0" anchor="ctr"/>
          <a:lstStyle/>
          <a:p>
            <a:pPr marL="0" indent="0" algn="l">
              <a:buNone/>
            </a:pPr>
            <a:r>
              <a:rPr lang="en-US" sz="900" dirty="0">
                <a:solidFill>
                  <a:srgbClr val="63757F"/>
                </a:solidFill>
                <a:latin typeface="Calibri" pitchFamily="34" charset="0"/>
                <a:ea typeface="Calibri" pitchFamily="34" charset="-122"/>
                <a:cs typeface="Calibri" pitchFamily="34" charset="-120"/>
              </a:rPr>
              <a:t>The framework: MTRI and FVATRI</a:t>
            </a:r>
            <a:endParaRPr lang="en-US" sz="900" dirty="0"/>
          </a:p>
        </p:txBody>
      </p:sp>
      <p:sp>
        <p:nvSpPr>
          <p:cNvPr id="22" name="Text 18"/>
          <p:cNvSpPr/>
          <p:nvPr/>
        </p:nvSpPr>
        <p:spPr>
          <a:xfrm>
            <a:off x="10637215" y="6473952"/>
            <a:ext cx="1005840" cy="274320"/>
          </a:xfrm>
          <a:prstGeom prst="rect">
            <a:avLst/>
          </a:prstGeom>
          <a:noFill/>
          <a:ln/>
        </p:spPr>
        <p:txBody>
          <a:bodyPr wrap="square" lIns="0" tIns="0" rIns="0" bIns="0" rtlCol="0" anchor="ctr"/>
          <a:lstStyle/>
          <a:p>
            <a:pPr marL="0" indent="0" algn="r">
              <a:buNone/>
            </a:pPr>
            <a:r>
              <a:rPr lang="en-US" sz="900" dirty="0">
                <a:solidFill>
                  <a:srgbClr val="63757F"/>
                </a:solidFill>
                <a:latin typeface="Calibri" pitchFamily="34" charset="0"/>
                <a:ea typeface="Calibri" pitchFamily="34" charset="-122"/>
                <a:cs typeface="Calibri" pitchFamily="34" charset="-120"/>
              </a:rPr>
              <a:t>4 / 15</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548640" y="516636"/>
            <a:ext cx="128016" cy="128016"/>
          </a:xfrm>
          <a:prstGeom prst="ellipse">
            <a:avLst/>
          </a:prstGeom>
          <a:solidFill>
            <a:srgbClr val="E0A136"/>
          </a:solidFill>
          <a:ln/>
        </p:spPr>
        <p:txBody>
          <a:bodyPr/>
          <a:lstStyle/>
          <a:p>
            <a:endParaRPr lang="en-IT"/>
          </a:p>
        </p:txBody>
      </p:sp>
      <p:sp>
        <p:nvSpPr>
          <p:cNvPr id="3" name="Text 1"/>
          <p:cNvSpPr/>
          <p:nvPr/>
        </p:nvSpPr>
        <p:spPr>
          <a:xfrm>
            <a:off x="786384" y="448056"/>
            <a:ext cx="8229600" cy="292608"/>
          </a:xfrm>
          <a:prstGeom prst="rect">
            <a:avLst/>
          </a:prstGeom>
          <a:noFill/>
          <a:ln/>
        </p:spPr>
        <p:txBody>
          <a:bodyPr wrap="square" lIns="0" tIns="0" rIns="0" bIns="0" rtlCol="0" anchor="ctr"/>
          <a:lstStyle/>
          <a:p>
            <a:pPr marL="0" indent="0">
              <a:buNone/>
            </a:pPr>
            <a:r>
              <a:rPr lang="en-US" sz="1150" b="1" kern="0" spc="250" dirty="0">
                <a:solidFill>
                  <a:srgbClr val="12707A"/>
                </a:solidFill>
                <a:latin typeface="Calibri" pitchFamily="34" charset="0"/>
                <a:ea typeface="Calibri" pitchFamily="34" charset="-122"/>
                <a:cs typeface="Calibri" pitchFamily="34" charset="-120"/>
              </a:rPr>
              <a:t>METHODOLOGY</a:t>
            </a:r>
            <a:endParaRPr lang="en-US" sz="1150" dirty="0"/>
          </a:p>
        </p:txBody>
      </p:sp>
      <p:sp>
        <p:nvSpPr>
          <p:cNvPr id="4" name="Text 2"/>
          <p:cNvSpPr/>
          <p:nvPr/>
        </p:nvSpPr>
        <p:spPr>
          <a:xfrm>
            <a:off x="548640" y="868680"/>
            <a:ext cx="11064240" cy="868680"/>
          </a:xfrm>
          <a:prstGeom prst="rect">
            <a:avLst/>
          </a:prstGeom>
          <a:noFill/>
          <a:ln/>
        </p:spPr>
        <p:txBody>
          <a:bodyPr wrap="square" lIns="0" tIns="0" rIns="0" bIns="0" rtlCol="0" anchor="t"/>
          <a:lstStyle/>
          <a:p>
            <a:pPr marL="0" indent="0">
              <a:lnSpc>
                <a:spcPts val="3120"/>
              </a:lnSpc>
              <a:buNone/>
            </a:pPr>
            <a:r>
              <a:rPr lang="en-US" sz="3000" b="1" dirty="0">
                <a:solidFill>
                  <a:srgbClr val="0F2D3F"/>
                </a:solidFill>
                <a:latin typeface="Cambria" pitchFamily="34" charset="0"/>
                <a:ea typeface="Cambria" pitchFamily="34" charset="-122"/>
                <a:cs typeface="Cambria" pitchFamily="34" charset="-120"/>
              </a:rPr>
              <a:t>Why a general equilibrium model? Three steps</a:t>
            </a:r>
            <a:endParaRPr lang="en-US" sz="3000" dirty="0"/>
          </a:p>
        </p:txBody>
      </p:sp>
      <p:sp>
        <p:nvSpPr>
          <p:cNvPr id="5" name="Shape 3"/>
          <p:cNvSpPr/>
          <p:nvPr/>
        </p:nvSpPr>
        <p:spPr>
          <a:xfrm>
            <a:off x="548640" y="1719072"/>
            <a:ext cx="5486400" cy="1508760"/>
          </a:xfrm>
          <a:prstGeom prst="roundRect">
            <a:avLst>
              <a:gd name="adj" fmla="val 5455"/>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6" name="Shape 4"/>
          <p:cNvSpPr/>
          <p:nvPr/>
        </p:nvSpPr>
        <p:spPr>
          <a:xfrm>
            <a:off x="713232" y="2144268"/>
            <a:ext cx="658368" cy="658368"/>
          </a:xfrm>
          <a:prstGeom prst="ellipse">
            <a:avLst/>
          </a:prstGeom>
          <a:solidFill>
            <a:srgbClr val="0F2D3F"/>
          </a:solidFill>
          <a:ln/>
        </p:spPr>
        <p:txBody>
          <a:bodyPr/>
          <a:lstStyle/>
          <a:p>
            <a:endParaRPr lang="en-IT"/>
          </a:p>
        </p:txBody>
      </p:sp>
      <p:sp>
        <p:nvSpPr>
          <p:cNvPr id="7" name="Text 5"/>
          <p:cNvSpPr/>
          <p:nvPr/>
        </p:nvSpPr>
        <p:spPr>
          <a:xfrm>
            <a:off x="713232" y="2144268"/>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1</a:t>
            </a:r>
            <a:endParaRPr lang="en-US" sz="2400" dirty="0"/>
          </a:p>
        </p:txBody>
      </p:sp>
      <p:sp>
        <p:nvSpPr>
          <p:cNvPr id="8" name="Text 6"/>
          <p:cNvSpPr/>
          <p:nvPr/>
        </p:nvSpPr>
        <p:spPr>
          <a:xfrm>
            <a:off x="1508760" y="1856232"/>
            <a:ext cx="4389120" cy="320040"/>
          </a:xfrm>
          <a:prstGeom prst="rect">
            <a:avLst/>
          </a:prstGeom>
          <a:noFill/>
          <a:ln/>
        </p:spPr>
        <p:txBody>
          <a:bodyPr wrap="square" lIns="0" tIns="0" rIns="0" bIns="0" rtlCol="0" anchor="t"/>
          <a:lstStyle/>
          <a:p>
            <a:pPr marL="0" indent="0">
              <a:buNone/>
            </a:pPr>
            <a:r>
              <a:rPr lang="en-US" sz="1450" b="1" dirty="0">
                <a:solidFill>
                  <a:srgbClr val="0F2D3F"/>
                </a:solidFill>
                <a:latin typeface="Cambria" pitchFamily="34" charset="0"/>
                <a:ea typeface="Cambria" pitchFamily="34" charset="-122"/>
                <a:cs typeface="Cambria" pitchFamily="34" charset="-120"/>
              </a:rPr>
              <a:t>The model  —  GTAP-VA</a:t>
            </a:r>
            <a:endParaRPr lang="en-US" sz="1450" dirty="0"/>
          </a:p>
        </p:txBody>
      </p:sp>
      <p:sp>
        <p:nvSpPr>
          <p:cNvPr id="9" name="Text 7"/>
          <p:cNvSpPr/>
          <p:nvPr/>
        </p:nvSpPr>
        <p:spPr>
          <a:xfrm>
            <a:off x="1508760" y="2203704"/>
            <a:ext cx="4389120" cy="457200"/>
          </a:xfrm>
          <a:prstGeom prst="rect">
            <a:avLst/>
          </a:prstGeom>
          <a:noFill/>
          <a:ln/>
        </p:spPr>
        <p:txBody>
          <a:bodyPr wrap="square" lIns="0" tIns="0" rIns="0" bIns="0" rtlCol="0" anchor="t"/>
          <a:lstStyle/>
          <a:p>
            <a:pPr marL="0" indent="0">
              <a:lnSpc>
                <a:spcPts val="1350"/>
              </a:lnSpc>
              <a:buNone/>
            </a:pPr>
            <a:r>
              <a:rPr lang="en-US" sz="1050" b="1" dirty="0">
                <a:solidFill>
                  <a:srgbClr val="12707A"/>
                </a:solidFill>
                <a:latin typeface="Calibri" pitchFamily="34" charset="0"/>
                <a:ea typeface="Calibri" pitchFamily="34" charset="-122"/>
                <a:cs typeface="Calibri" pitchFamily="34" charset="-120"/>
              </a:rPr>
              <a:t>Why  </a:t>
            </a:r>
            <a:r>
              <a:rPr lang="en-US" sz="1050" dirty="0">
                <a:solidFill>
                  <a:srgbClr val="63757F"/>
                </a:solidFill>
                <a:latin typeface="Calibri" pitchFamily="34" charset="0"/>
                <a:ea typeface="Calibri" pitchFamily="34" charset="-122"/>
                <a:cs typeface="Calibri" pitchFamily="34" charset="-120"/>
              </a:rPr>
              <a:t>Tariffs ripple through an economy: they raise input prices, reallocate factors, and shift trade flows. Only a general equilibrium model traces all of those effects simultaneously.</a:t>
            </a:r>
            <a:endParaRPr lang="en-US" sz="1050" dirty="0"/>
          </a:p>
        </p:txBody>
      </p:sp>
      <p:sp>
        <p:nvSpPr>
          <p:cNvPr id="10" name="Text 8"/>
          <p:cNvSpPr/>
          <p:nvPr/>
        </p:nvSpPr>
        <p:spPr>
          <a:xfrm>
            <a:off x="1508760" y="2679192"/>
            <a:ext cx="4389120" cy="457200"/>
          </a:xfrm>
          <a:prstGeom prst="rect">
            <a:avLst/>
          </a:prstGeom>
          <a:noFill/>
          <a:ln/>
        </p:spPr>
        <p:txBody>
          <a:bodyPr wrap="square" lIns="0" tIns="0" rIns="0" bIns="0" rtlCol="0" anchor="t"/>
          <a:lstStyle/>
          <a:p>
            <a:pPr marL="0" indent="0">
              <a:lnSpc>
                <a:spcPts val="1350"/>
              </a:lnSpc>
              <a:buNone/>
            </a:pPr>
            <a:r>
              <a:rPr lang="en-US" sz="1050" b="1" dirty="0">
                <a:solidFill>
                  <a:srgbClr val="E0A136"/>
                </a:solidFill>
                <a:latin typeface="Calibri" pitchFamily="34" charset="0"/>
                <a:ea typeface="Calibri" pitchFamily="34" charset="-122"/>
                <a:cs typeface="Calibri" pitchFamily="34" charset="-120"/>
              </a:rPr>
              <a:t>How  </a:t>
            </a:r>
            <a:r>
              <a:rPr lang="en-US" sz="1050" dirty="0">
                <a:solidFill>
                  <a:srgbClr val="1E2A33"/>
                </a:solidFill>
                <a:latin typeface="Calibri" pitchFamily="34" charset="0"/>
                <a:ea typeface="Calibri" pitchFamily="34" charset="-122"/>
                <a:cs typeface="Calibri" pitchFamily="34" charset="-120"/>
              </a:rPr>
              <a:t>GTAP-VA extends the standard GTAP CGE to track where value-added originates, so tariff effects can be measured in value-added terms, not just gross trade.</a:t>
            </a:r>
            <a:endParaRPr lang="en-US" sz="1050" dirty="0"/>
          </a:p>
        </p:txBody>
      </p:sp>
      <p:pic>
        <p:nvPicPr>
          <p:cNvPr id="11" name="Image 0" descr="preencoded.png"/>
          <p:cNvPicPr>
            <a:picLocks noChangeAspect="1"/>
          </p:cNvPicPr>
          <p:nvPr/>
        </p:nvPicPr>
        <p:blipFill>
          <a:blip r:embed="rId3"/>
          <a:stretch>
            <a:fillRect/>
          </a:stretch>
        </p:blipFill>
        <p:spPr>
          <a:xfrm>
            <a:off x="932688" y="3264408"/>
            <a:ext cx="219456" cy="219456"/>
          </a:xfrm>
          <a:prstGeom prst="rect">
            <a:avLst/>
          </a:prstGeom>
        </p:spPr>
      </p:pic>
      <p:sp>
        <p:nvSpPr>
          <p:cNvPr id="12" name="Shape 9"/>
          <p:cNvSpPr/>
          <p:nvPr/>
        </p:nvSpPr>
        <p:spPr>
          <a:xfrm>
            <a:off x="548640" y="3483864"/>
            <a:ext cx="5486400" cy="1508760"/>
          </a:xfrm>
          <a:prstGeom prst="roundRect">
            <a:avLst>
              <a:gd name="adj" fmla="val 5455"/>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13" name="Shape 10"/>
          <p:cNvSpPr/>
          <p:nvPr/>
        </p:nvSpPr>
        <p:spPr>
          <a:xfrm>
            <a:off x="713232" y="3909060"/>
            <a:ext cx="658368" cy="658368"/>
          </a:xfrm>
          <a:prstGeom prst="ellipse">
            <a:avLst/>
          </a:prstGeom>
          <a:solidFill>
            <a:srgbClr val="12707A"/>
          </a:solidFill>
          <a:ln/>
        </p:spPr>
        <p:txBody>
          <a:bodyPr/>
          <a:lstStyle/>
          <a:p>
            <a:endParaRPr lang="en-IT"/>
          </a:p>
        </p:txBody>
      </p:sp>
      <p:sp>
        <p:nvSpPr>
          <p:cNvPr id="14" name="Text 11"/>
          <p:cNvSpPr/>
          <p:nvPr/>
        </p:nvSpPr>
        <p:spPr>
          <a:xfrm>
            <a:off x="713232" y="390906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2</a:t>
            </a:r>
            <a:endParaRPr lang="en-US" sz="2400" dirty="0"/>
          </a:p>
        </p:txBody>
      </p:sp>
      <p:sp>
        <p:nvSpPr>
          <p:cNvPr id="15" name="Text 12"/>
          <p:cNvSpPr/>
          <p:nvPr/>
        </p:nvSpPr>
        <p:spPr>
          <a:xfrm>
            <a:off x="1508760" y="3621024"/>
            <a:ext cx="4389120" cy="320040"/>
          </a:xfrm>
          <a:prstGeom prst="rect">
            <a:avLst/>
          </a:prstGeom>
          <a:noFill/>
          <a:ln/>
        </p:spPr>
        <p:txBody>
          <a:bodyPr wrap="square" lIns="0" tIns="0" rIns="0" bIns="0" rtlCol="0" anchor="t"/>
          <a:lstStyle/>
          <a:p>
            <a:pPr marL="0" indent="0">
              <a:buNone/>
            </a:pPr>
            <a:r>
              <a:rPr lang="en-US" sz="1450" b="1" dirty="0">
                <a:solidFill>
                  <a:srgbClr val="0F2D3F"/>
                </a:solidFill>
                <a:latin typeface="Cambria" pitchFamily="34" charset="0"/>
                <a:ea typeface="Cambria" pitchFamily="34" charset="-122"/>
                <a:cs typeface="Cambria" pitchFamily="34" charset="-120"/>
              </a:rPr>
              <a:t>The data  —  GTAP MRIO v10</a:t>
            </a:r>
            <a:endParaRPr lang="en-US" sz="1450" dirty="0"/>
          </a:p>
        </p:txBody>
      </p:sp>
      <p:sp>
        <p:nvSpPr>
          <p:cNvPr id="16" name="Text 13"/>
          <p:cNvSpPr/>
          <p:nvPr/>
        </p:nvSpPr>
        <p:spPr>
          <a:xfrm>
            <a:off x="1508760" y="3968496"/>
            <a:ext cx="4389120" cy="457200"/>
          </a:xfrm>
          <a:prstGeom prst="rect">
            <a:avLst/>
          </a:prstGeom>
          <a:noFill/>
          <a:ln/>
        </p:spPr>
        <p:txBody>
          <a:bodyPr wrap="square" lIns="0" tIns="0" rIns="0" bIns="0" rtlCol="0" anchor="t"/>
          <a:lstStyle/>
          <a:p>
            <a:pPr marL="0" indent="0">
              <a:lnSpc>
                <a:spcPts val="1350"/>
              </a:lnSpc>
              <a:buNone/>
            </a:pPr>
            <a:r>
              <a:rPr lang="en-US" sz="1050" b="1" dirty="0">
                <a:solidFill>
                  <a:srgbClr val="12707A"/>
                </a:solidFill>
                <a:latin typeface="Calibri" pitchFamily="34" charset="0"/>
                <a:ea typeface="Calibri" pitchFamily="34" charset="-122"/>
                <a:cs typeface="Calibri" pitchFamily="34" charset="-120"/>
              </a:rPr>
              <a:t>Why  </a:t>
            </a:r>
            <a:r>
              <a:rPr lang="en-US" sz="1050" dirty="0">
                <a:solidFill>
                  <a:srgbClr val="63757F"/>
                </a:solidFill>
                <a:latin typeface="Calibri" pitchFamily="34" charset="0"/>
                <a:ea typeface="Calibri" pitchFamily="34" charset="-122"/>
                <a:cs typeface="Calibri" pitchFamily="34" charset="-120"/>
              </a:rPr>
              <a:t>Standard trade data double-counts intermediates as they cross borders repeatedly. The MRIO database resolves this by recording bilateral flows separately by end-user.</a:t>
            </a:r>
            <a:endParaRPr lang="en-US" sz="1050" dirty="0"/>
          </a:p>
        </p:txBody>
      </p:sp>
      <p:sp>
        <p:nvSpPr>
          <p:cNvPr id="17" name="Text 14"/>
          <p:cNvSpPr/>
          <p:nvPr/>
        </p:nvSpPr>
        <p:spPr>
          <a:xfrm>
            <a:off x="1508760" y="4443984"/>
            <a:ext cx="4389120" cy="457200"/>
          </a:xfrm>
          <a:prstGeom prst="rect">
            <a:avLst/>
          </a:prstGeom>
          <a:noFill/>
          <a:ln/>
        </p:spPr>
        <p:txBody>
          <a:bodyPr wrap="square" lIns="0" tIns="0" rIns="0" bIns="0" rtlCol="0" anchor="t"/>
          <a:lstStyle/>
          <a:p>
            <a:pPr marL="0" indent="0">
              <a:lnSpc>
                <a:spcPts val="1350"/>
              </a:lnSpc>
              <a:buNone/>
            </a:pPr>
            <a:r>
              <a:rPr lang="en-US" sz="1050" b="1" dirty="0">
                <a:solidFill>
                  <a:srgbClr val="E0A136"/>
                </a:solidFill>
                <a:latin typeface="Calibri" pitchFamily="34" charset="0"/>
                <a:ea typeface="Calibri" pitchFamily="34" charset="-122"/>
                <a:cs typeface="Calibri" pitchFamily="34" charset="-120"/>
              </a:rPr>
              <a:t>How  </a:t>
            </a:r>
            <a:r>
              <a:rPr lang="en-US" sz="1050" dirty="0">
                <a:solidFill>
                  <a:srgbClr val="1E2A33"/>
                </a:solidFill>
                <a:latin typeface="Calibri" pitchFamily="34" charset="0"/>
                <a:ea typeface="Calibri" pitchFamily="34" charset="-122"/>
                <a:cs typeface="Calibri" pitchFamily="34" charset="-120"/>
              </a:rPr>
              <a:t>121 countries, 65 commodities, 2014 baseline. Tariff and trade data are split into intermediate and final flows at the bilateral, sector level.</a:t>
            </a:r>
            <a:endParaRPr lang="en-US" sz="1050" dirty="0"/>
          </a:p>
        </p:txBody>
      </p:sp>
      <p:pic>
        <p:nvPicPr>
          <p:cNvPr id="18" name="Image 1" descr="preencoded.png"/>
          <p:cNvPicPr>
            <a:picLocks noChangeAspect="1"/>
          </p:cNvPicPr>
          <p:nvPr/>
        </p:nvPicPr>
        <p:blipFill>
          <a:blip r:embed="rId3"/>
          <a:stretch>
            <a:fillRect/>
          </a:stretch>
        </p:blipFill>
        <p:spPr>
          <a:xfrm>
            <a:off x="932688" y="5029200"/>
            <a:ext cx="219456" cy="219456"/>
          </a:xfrm>
          <a:prstGeom prst="rect">
            <a:avLst/>
          </a:prstGeom>
        </p:spPr>
      </p:pic>
      <p:sp>
        <p:nvSpPr>
          <p:cNvPr id="19" name="Shape 15"/>
          <p:cNvSpPr/>
          <p:nvPr/>
        </p:nvSpPr>
        <p:spPr>
          <a:xfrm>
            <a:off x="548640" y="5248656"/>
            <a:ext cx="5486400" cy="1508760"/>
          </a:xfrm>
          <a:prstGeom prst="roundRect">
            <a:avLst>
              <a:gd name="adj" fmla="val 5455"/>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20" name="Shape 16"/>
          <p:cNvSpPr/>
          <p:nvPr/>
        </p:nvSpPr>
        <p:spPr>
          <a:xfrm>
            <a:off x="713232" y="5673852"/>
            <a:ext cx="658368" cy="658368"/>
          </a:xfrm>
          <a:prstGeom prst="ellipse">
            <a:avLst/>
          </a:prstGeom>
          <a:solidFill>
            <a:srgbClr val="E0A136"/>
          </a:solidFill>
          <a:ln/>
        </p:spPr>
        <p:txBody>
          <a:bodyPr/>
          <a:lstStyle/>
          <a:p>
            <a:endParaRPr lang="en-IT"/>
          </a:p>
        </p:txBody>
      </p:sp>
      <p:sp>
        <p:nvSpPr>
          <p:cNvPr id="21" name="Text 17"/>
          <p:cNvSpPr/>
          <p:nvPr/>
        </p:nvSpPr>
        <p:spPr>
          <a:xfrm>
            <a:off x="713232" y="5673852"/>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3</a:t>
            </a:r>
            <a:endParaRPr lang="en-US" sz="2400" dirty="0"/>
          </a:p>
        </p:txBody>
      </p:sp>
      <p:sp>
        <p:nvSpPr>
          <p:cNvPr id="22" name="Text 18"/>
          <p:cNvSpPr/>
          <p:nvPr/>
        </p:nvSpPr>
        <p:spPr>
          <a:xfrm>
            <a:off x="1508760" y="5385816"/>
            <a:ext cx="4389120" cy="320040"/>
          </a:xfrm>
          <a:prstGeom prst="rect">
            <a:avLst/>
          </a:prstGeom>
          <a:noFill/>
          <a:ln/>
        </p:spPr>
        <p:txBody>
          <a:bodyPr wrap="square" lIns="0" tIns="0" rIns="0" bIns="0" rtlCol="0" anchor="t"/>
          <a:lstStyle/>
          <a:p>
            <a:pPr marL="0" indent="0">
              <a:buNone/>
            </a:pPr>
            <a:r>
              <a:rPr lang="en-US" sz="1450" b="1" dirty="0">
                <a:solidFill>
                  <a:srgbClr val="0F2D3F"/>
                </a:solidFill>
                <a:latin typeface="Cambria" pitchFamily="34" charset="0"/>
                <a:ea typeface="Cambria" pitchFamily="34" charset="-122"/>
                <a:cs typeface="Cambria" pitchFamily="34" charset="-120"/>
              </a:rPr>
              <a:t>The procedure  —  MTRI and FVATRI</a:t>
            </a:r>
            <a:endParaRPr lang="en-US" sz="1450" dirty="0"/>
          </a:p>
        </p:txBody>
      </p:sp>
      <p:sp>
        <p:nvSpPr>
          <p:cNvPr id="23" name="Text 19"/>
          <p:cNvSpPr/>
          <p:nvPr/>
        </p:nvSpPr>
        <p:spPr>
          <a:xfrm>
            <a:off x="1508760" y="5733288"/>
            <a:ext cx="4389120" cy="457200"/>
          </a:xfrm>
          <a:prstGeom prst="rect">
            <a:avLst/>
          </a:prstGeom>
          <a:noFill/>
          <a:ln/>
        </p:spPr>
        <p:txBody>
          <a:bodyPr wrap="square" lIns="0" tIns="0" rIns="0" bIns="0" rtlCol="0" anchor="t"/>
          <a:lstStyle/>
          <a:p>
            <a:pPr marL="0" indent="0">
              <a:lnSpc>
                <a:spcPts val="1350"/>
              </a:lnSpc>
              <a:buNone/>
            </a:pPr>
            <a:r>
              <a:rPr lang="en-US" sz="1050" b="1" dirty="0">
                <a:solidFill>
                  <a:srgbClr val="12707A"/>
                </a:solidFill>
                <a:latin typeface="Calibri" pitchFamily="34" charset="0"/>
                <a:ea typeface="Calibri" pitchFamily="34" charset="-122"/>
                <a:cs typeface="Calibri" pitchFamily="34" charset="-120"/>
              </a:rPr>
              <a:t>Why  </a:t>
            </a:r>
            <a:r>
              <a:rPr lang="en-US" sz="1050" dirty="0">
                <a:solidFill>
                  <a:srgbClr val="63757F"/>
                </a:solidFill>
                <a:latin typeface="Calibri" pitchFamily="34" charset="0"/>
                <a:ea typeface="Calibri" pitchFamily="34" charset="-122"/>
                <a:cs typeface="Calibri" pitchFamily="34" charset="-120"/>
              </a:rPr>
              <a:t>A single tariff line tells you almost nothing about aggregate burden. A trade restrictiveness index compresses thousands of lines into one comparable number.</a:t>
            </a:r>
            <a:endParaRPr lang="en-US" sz="1050" dirty="0"/>
          </a:p>
        </p:txBody>
      </p:sp>
      <p:sp>
        <p:nvSpPr>
          <p:cNvPr id="24" name="Text 20"/>
          <p:cNvSpPr/>
          <p:nvPr/>
        </p:nvSpPr>
        <p:spPr>
          <a:xfrm>
            <a:off x="1508760" y="6208776"/>
            <a:ext cx="4389120" cy="457200"/>
          </a:xfrm>
          <a:prstGeom prst="rect">
            <a:avLst/>
          </a:prstGeom>
          <a:noFill/>
          <a:ln/>
        </p:spPr>
        <p:txBody>
          <a:bodyPr wrap="square" lIns="0" tIns="0" rIns="0" bIns="0" rtlCol="0" anchor="t"/>
          <a:lstStyle/>
          <a:p>
            <a:pPr marL="0" indent="0">
              <a:lnSpc>
                <a:spcPts val="1350"/>
              </a:lnSpc>
              <a:buNone/>
            </a:pPr>
            <a:r>
              <a:rPr lang="en-US" sz="1050" b="1" dirty="0">
                <a:solidFill>
                  <a:srgbClr val="E0A136"/>
                </a:solidFill>
                <a:latin typeface="Calibri" pitchFamily="34" charset="0"/>
                <a:ea typeface="Calibri" pitchFamily="34" charset="-122"/>
                <a:cs typeface="Calibri" pitchFamily="34" charset="-120"/>
              </a:rPr>
              <a:t>How  </a:t>
            </a:r>
            <a:r>
              <a:rPr lang="en-US" sz="1050" dirty="0">
                <a:solidFill>
                  <a:srgbClr val="1E2A33"/>
                </a:solidFill>
                <a:latin typeface="Calibri" pitchFamily="34" charset="0"/>
                <a:ea typeface="Calibri" pitchFamily="34" charset="-122"/>
                <a:cs typeface="Calibri" pitchFamily="34" charset="-120"/>
              </a:rPr>
              <a:t>Bilateral tariffs are set to zero, then replaced with the single uniform rate that keeps (a) gross imports constant (MTRI) and (b) foreign value-added in exports constant (FVATRI).</a:t>
            </a:r>
            <a:endParaRPr lang="en-US" sz="1050" dirty="0"/>
          </a:p>
        </p:txBody>
      </p:sp>
      <p:sp>
        <p:nvSpPr>
          <p:cNvPr id="25" name="Shape 21"/>
          <p:cNvSpPr/>
          <p:nvPr/>
        </p:nvSpPr>
        <p:spPr>
          <a:xfrm>
            <a:off x="6446520" y="1719072"/>
            <a:ext cx="5166360" cy="4828032"/>
          </a:xfrm>
          <a:prstGeom prst="roundRect">
            <a:avLst>
              <a:gd name="adj" fmla="val 1894"/>
            </a:avLst>
          </a:prstGeom>
          <a:solidFill>
            <a:srgbClr val="ECF1F2"/>
          </a:solidFill>
          <a:ln w="12700">
            <a:solidFill>
              <a:srgbClr val="DCE3E6"/>
            </a:solidFill>
            <a:prstDash val="solid"/>
          </a:ln>
        </p:spPr>
        <p:txBody>
          <a:bodyPr/>
          <a:lstStyle/>
          <a:p>
            <a:endParaRPr lang="en-IT"/>
          </a:p>
        </p:txBody>
      </p:sp>
      <p:sp>
        <p:nvSpPr>
          <p:cNvPr id="26" name="Text 22"/>
          <p:cNvSpPr/>
          <p:nvPr/>
        </p:nvSpPr>
        <p:spPr>
          <a:xfrm>
            <a:off x="6446520" y="1920240"/>
            <a:ext cx="5166360" cy="347472"/>
          </a:xfrm>
          <a:prstGeom prst="rect">
            <a:avLst/>
          </a:prstGeom>
          <a:noFill/>
          <a:ln/>
        </p:spPr>
        <p:txBody>
          <a:bodyPr wrap="square" lIns="0" tIns="0" rIns="0" bIns="0" rtlCol="0" anchor="ctr"/>
          <a:lstStyle/>
          <a:p>
            <a:pPr marL="0" indent="0" algn="ctr">
              <a:buNone/>
            </a:pPr>
            <a:r>
              <a:rPr lang="en-US" sz="1550" b="1" dirty="0">
                <a:solidFill>
                  <a:srgbClr val="0F2D3F"/>
                </a:solidFill>
                <a:latin typeface="Cambria" pitchFamily="34" charset="0"/>
                <a:ea typeface="Cambria" pitchFamily="34" charset="-122"/>
                <a:cs typeface="Cambria" pitchFamily="34" charset="-120"/>
              </a:rPr>
              <a:t>What the model measures</a:t>
            </a:r>
            <a:endParaRPr lang="en-US" sz="1550" dirty="0"/>
          </a:p>
        </p:txBody>
      </p:sp>
      <p:sp>
        <p:nvSpPr>
          <p:cNvPr id="27" name="Text 23"/>
          <p:cNvSpPr/>
          <p:nvPr/>
        </p:nvSpPr>
        <p:spPr>
          <a:xfrm>
            <a:off x="6812280" y="2304288"/>
            <a:ext cx="4434840" cy="320040"/>
          </a:xfrm>
          <a:prstGeom prst="rect">
            <a:avLst/>
          </a:prstGeom>
          <a:noFill/>
          <a:ln/>
        </p:spPr>
        <p:txBody>
          <a:bodyPr wrap="square" lIns="0" tIns="0" rIns="0" bIns="0" rtlCol="0" anchor="ctr"/>
          <a:lstStyle/>
          <a:p>
            <a:pPr marL="0" indent="0">
              <a:buNone/>
            </a:pPr>
            <a:r>
              <a:rPr lang="en-US" sz="1200" i="1" dirty="0">
                <a:solidFill>
                  <a:srgbClr val="63757F"/>
                </a:solidFill>
                <a:latin typeface="Calibri" pitchFamily="34" charset="0"/>
                <a:ea typeface="Calibri" pitchFamily="34" charset="-122"/>
                <a:cs typeface="Calibri" pitchFamily="34" charset="-120"/>
              </a:rPr>
              <a:t>For each country pair (r exports to s), gross imports are split:</a:t>
            </a:r>
            <a:endParaRPr lang="en-US" sz="1200" dirty="0"/>
          </a:p>
        </p:txBody>
      </p:sp>
      <p:sp>
        <p:nvSpPr>
          <p:cNvPr id="28" name="Shape 24"/>
          <p:cNvSpPr/>
          <p:nvPr/>
        </p:nvSpPr>
        <p:spPr>
          <a:xfrm>
            <a:off x="7726680" y="2743200"/>
            <a:ext cx="2606040" cy="658368"/>
          </a:xfrm>
          <a:prstGeom prst="roundRect">
            <a:avLst>
              <a:gd name="adj" fmla="val 11111"/>
            </a:avLst>
          </a:prstGeom>
          <a:solidFill>
            <a:srgbClr val="0F2D3F"/>
          </a:solidFill>
          <a:ln/>
        </p:spPr>
        <p:txBody>
          <a:bodyPr/>
          <a:lstStyle/>
          <a:p>
            <a:endParaRPr lang="en-IT"/>
          </a:p>
        </p:txBody>
      </p:sp>
      <p:sp>
        <p:nvSpPr>
          <p:cNvPr id="29" name="Text 25"/>
          <p:cNvSpPr/>
          <p:nvPr/>
        </p:nvSpPr>
        <p:spPr>
          <a:xfrm>
            <a:off x="7726680" y="2743200"/>
            <a:ext cx="2606040" cy="65836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Gross bilateral imports  M(r→s)</a:t>
            </a:r>
            <a:endParaRPr lang="en-US" sz="1250" dirty="0"/>
          </a:p>
        </p:txBody>
      </p:sp>
      <p:sp>
        <p:nvSpPr>
          <p:cNvPr id="30" name="Shape 26"/>
          <p:cNvSpPr/>
          <p:nvPr/>
        </p:nvSpPr>
        <p:spPr>
          <a:xfrm>
            <a:off x="8001000" y="3401568"/>
            <a:ext cx="0" cy="502920"/>
          </a:xfrm>
          <a:prstGeom prst="line">
            <a:avLst/>
          </a:prstGeom>
          <a:noFill/>
          <a:ln w="19050">
            <a:solidFill>
              <a:srgbClr val="63757F"/>
            </a:solidFill>
            <a:prstDash val="solid"/>
          </a:ln>
        </p:spPr>
        <p:txBody>
          <a:bodyPr/>
          <a:lstStyle/>
          <a:p>
            <a:endParaRPr lang="en-IT"/>
          </a:p>
        </p:txBody>
      </p:sp>
      <p:sp>
        <p:nvSpPr>
          <p:cNvPr id="31" name="Shape 27"/>
          <p:cNvSpPr/>
          <p:nvPr/>
        </p:nvSpPr>
        <p:spPr>
          <a:xfrm>
            <a:off x="10058400" y="3401568"/>
            <a:ext cx="502920" cy="502920"/>
          </a:xfrm>
          <a:prstGeom prst="line">
            <a:avLst/>
          </a:prstGeom>
          <a:noFill/>
          <a:ln w="19050">
            <a:solidFill>
              <a:srgbClr val="63757F"/>
            </a:solidFill>
            <a:prstDash val="solid"/>
          </a:ln>
        </p:spPr>
        <p:txBody>
          <a:bodyPr/>
          <a:lstStyle/>
          <a:p>
            <a:endParaRPr lang="en-IT"/>
          </a:p>
        </p:txBody>
      </p:sp>
      <p:sp>
        <p:nvSpPr>
          <p:cNvPr id="32" name="Shape 28"/>
          <p:cNvSpPr/>
          <p:nvPr/>
        </p:nvSpPr>
        <p:spPr>
          <a:xfrm>
            <a:off x="6702552" y="3977640"/>
            <a:ext cx="2148840" cy="1828800"/>
          </a:xfrm>
          <a:prstGeom prst="roundRect">
            <a:avLst>
              <a:gd name="adj" fmla="val 4000"/>
            </a:avLst>
          </a:prstGeom>
          <a:solidFill>
            <a:srgbClr val="E0A136"/>
          </a:solidFill>
          <a:ln/>
          <a:effectLst>
            <a:outerShdw blurRad="114300" dist="38100" dir="5400000" algn="bl" rotWithShape="0">
              <a:srgbClr val="0F2D3F">
                <a:alpha val="13000"/>
              </a:srgbClr>
            </a:outerShdw>
          </a:effectLst>
        </p:spPr>
        <p:txBody>
          <a:bodyPr/>
          <a:lstStyle/>
          <a:p>
            <a:endParaRPr lang="en-IT"/>
          </a:p>
        </p:txBody>
      </p:sp>
      <p:pic>
        <p:nvPicPr>
          <p:cNvPr id="33" name="Image 2" descr="preencoded.png"/>
          <p:cNvPicPr>
            <a:picLocks noChangeAspect="1"/>
          </p:cNvPicPr>
          <p:nvPr/>
        </p:nvPicPr>
        <p:blipFill>
          <a:blip r:embed="rId4"/>
          <a:stretch>
            <a:fillRect/>
          </a:stretch>
        </p:blipFill>
        <p:spPr>
          <a:xfrm>
            <a:off x="7580376" y="4133088"/>
            <a:ext cx="402336" cy="402336"/>
          </a:xfrm>
          <a:prstGeom prst="rect">
            <a:avLst/>
          </a:prstGeom>
        </p:spPr>
      </p:pic>
      <p:sp>
        <p:nvSpPr>
          <p:cNvPr id="34" name="Text 29"/>
          <p:cNvSpPr/>
          <p:nvPr/>
        </p:nvSpPr>
        <p:spPr>
          <a:xfrm>
            <a:off x="6702552" y="4590288"/>
            <a:ext cx="2148840" cy="475488"/>
          </a:xfrm>
          <a:prstGeom prst="rect">
            <a:avLst/>
          </a:prstGeom>
          <a:noFill/>
          <a:ln/>
        </p:spPr>
        <p:txBody>
          <a:bodyPr wrap="square" lIns="0" tIns="0" rIns="0" bIns="0" rtlCol="0" anchor="ctr"/>
          <a:lstStyle/>
          <a:p>
            <a:pPr marL="0" indent="0" algn="ctr">
              <a:lnSpc>
                <a:spcPts val="1500"/>
              </a:lnSpc>
              <a:buNone/>
            </a:pPr>
            <a:r>
              <a:rPr lang="en-US" sz="1300" b="1" dirty="0">
                <a:solidFill>
                  <a:srgbClr val="FFFFFF"/>
                </a:solidFill>
                <a:latin typeface="Cambria" pitchFamily="34" charset="0"/>
                <a:ea typeface="Cambria" pitchFamily="34" charset="-122"/>
                <a:cs typeface="Cambria" pitchFamily="34" charset="-120"/>
              </a:rPr>
              <a:t>Foreign value-added</a:t>
            </a:r>
            <a:endParaRPr lang="en-US" sz="1300" dirty="0"/>
          </a:p>
          <a:p>
            <a:pPr marL="0" indent="0" algn="ctr">
              <a:lnSpc>
                <a:spcPts val="1500"/>
              </a:lnSpc>
              <a:buNone/>
            </a:pPr>
            <a:r>
              <a:rPr lang="en-US" sz="1300" b="1" dirty="0">
                <a:solidFill>
                  <a:srgbClr val="FFFFFF"/>
                </a:solidFill>
                <a:latin typeface="Cambria" pitchFamily="34" charset="0"/>
                <a:ea typeface="Cambria" pitchFamily="34" charset="-122"/>
                <a:cs typeface="Cambria" pitchFamily="34" charset="-120"/>
              </a:rPr>
              <a:t>(FVA)</a:t>
            </a:r>
            <a:endParaRPr lang="en-US" sz="1300" dirty="0"/>
          </a:p>
        </p:txBody>
      </p:sp>
      <p:sp>
        <p:nvSpPr>
          <p:cNvPr id="35" name="Text 30"/>
          <p:cNvSpPr/>
          <p:nvPr/>
        </p:nvSpPr>
        <p:spPr>
          <a:xfrm>
            <a:off x="6702552" y="5084064"/>
            <a:ext cx="2148840" cy="658368"/>
          </a:xfrm>
          <a:prstGeom prst="rect">
            <a:avLst/>
          </a:prstGeom>
          <a:noFill/>
          <a:ln/>
        </p:spPr>
        <p:txBody>
          <a:bodyPr wrap="square" lIns="0" tIns="0" rIns="0" bIns="0" rtlCol="0" anchor="ctr"/>
          <a:lstStyle/>
          <a:p>
            <a:pPr marL="0" indent="0" algn="ctr">
              <a:lnSpc>
                <a:spcPts val="1400"/>
              </a:lnSpc>
              <a:buNone/>
            </a:pPr>
            <a:r>
              <a:rPr lang="en-US" sz="1050" dirty="0">
                <a:solidFill>
                  <a:srgbClr val="FFF4DE"/>
                </a:solidFill>
                <a:latin typeface="Calibri" pitchFamily="34" charset="0"/>
                <a:ea typeface="Calibri" pitchFamily="34" charset="-122"/>
                <a:cs typeface="Calibri" pitchFamily="34" charset="-120"/>
              </a:rPr>
              <a:t>Imports that become</a:t>
            </a:r>
            <a:endParaRPr lang="en-US" sz="1050" dirty="0"/>
          </a:p>
          <a:p>
            <a:pPr marL="0" indent="0" algn="ctr">
              <a:lnSpc>
                <a:spcPts val="1400"/>
              </a:lnSpc>
              <a:buNone/>
            </a:pPr>
            <a:r>
              <a:rPr lang="en-US" sz="1050" dirty="0">
                <a:solidFill>
                  <a:srgbClr val="FFF4DE"/>
                </a:solidFill>
                <a:latin typeface="Calibri" pitchFamily="34" charset="0"/>
                <a:ea typeface="Calibri" pitchFamily="34" charset="-122"/>
                <a:cs typeface="Calibri" pitchFamily="34" charset="-120"/>
              </a:rPr>
              <a:t>part of an export</a:t>
            </a:r>
            <a:endParaRPr lang="en-US" sz="1050" dirty="0"/>
          </a:p>
          <a:p>
            <a:pPr marL="0" indent="0" algn="ctr">
              <a:lnSpc>
                <a:spcPts val="1400"/>
              </a:lnSpc>
              <a:buNone/>
            </a:pPr>
            <a:r>
              <a:rPr lang="en-US" sz="1050" dirty="0">
                <a:solidFill>
                  <a:srgbClr val="FFF4DE"/>
                </a:solidFill>
                <a:latin typeface="Calibri" pitchFamily="34" charset="0"/>
                <a:ea typeface="Calibri" pitchFamily="34" charset="-122"/>
                <a:cs typeface="Calibri" pitchFamily="34" charset="-120"/>
              </a:rPr>
              <a:t>→ the FVATRI benchmark</a:t>
            </a:r>
            <a:endParaRPr lang="en-US" sz="1050" dirty="0"/>
          </a:p>
        </p:txBody>
      </p:sp>
      <p:sp>
        <p:nvSpPr>
          <p:cNvPr id="36" name="Shape 31"/>
          <p:cNvSpPr/>
          <p:nvPr/>
        </p:nvSpPr>
        <p:spPr>
          <a:xfrm>
            <a:off x="9208008" y="3977640"/>
            <a:ext cx="2148840" cy="1828800"/>
          </a:xfrm>
          <a:prstGeom prst="roundRect">
            <a:avLst>
              <a:gd name="adj" fmla="val 4000"/>
            </a:avLst>
          </a:prstGeom>
          <a:solidFill>
            <a:srgbClr val="12707A"/>
          </a:solidFill>
          <a:ln/>
          <a:effectLst>
            <a:outerShdw blurRad="114300" dist="38100" dir="5400000" algn="bl" rotWithShape="0">
              <a:srgbClr val="0F2D3F">
                <a:alpha val="13000"/>
              </a:srgbClr>
            </a:outerShdw>
          </a:effectLst>
        </p:spPr>
        <p:txBody>
          <a:bodyPr/>
          <a:lstStyle/>
          <a:p>
            <a:endParaRPr lang="en-IT"/>
          </a:p>
        </p:txBody>
      </p:sp>
      <p:pic>
        <p:nvPicPr>
          <p:cNvPr id="37" name="Image 3" descr="preencoded.png"/>
          <p:cNvPicPr>
            <a:picLocks noChangeAspect="1"/>
          </p:cNvPicPr>
          <p:nvPr/>
        </p:nvPicPr>
        <p:blipFill>
          <a:blip r:embed="rId5"/>
          <a:stretch>
            <a:fillRect/>
          </a:stretch>
        </p:blipFill>
        <p:spPr>
          <a:xfrm>
            <a:off x="10085832" y="4133088"/>
            <a:ext cx="402336" cy="402336"/>
          </a:xfrm>
          <a:prstGeom prst="rect">
            <a:avLst/>
          </a:prstGeom>
        </p:spPr>
      </p:pic>
      <p:sp>
        <p:nvSpPr>
          <p:cNvPr id="38" name="Text 32"/>
          <p:cNvSpPr/>
          <p:nvPr/>
        </p:nvSpPr>
        <p:spPr>
          <a:xfrm>
            <a:off x="9208008" y="4590288"/>
            <a:ext cx="2148840" cy="475488"/>
          </a:xfrm>
          <a:prstGeom prst="rect">
            <a:avLst/>
          </a:prstGeom>
          <a:noFill/>
          <a:ln/>
        </p:spPr>
        <p:txBody>
          <a:bodyPr wrap="square" lIns="0" tIns="0" rIns="0" bIns="0" rtlCol="0" anchor="ctr"/>
          <a:lstStyle/>
          <a:p>
            <a:pPr marL="0" indent="0" algn="ctr">
              <a:lnSpc>
                <a:spcPts val="1500"/>
              </a:lnSpc>
              <a:buNone/>
            </a:pPr>
            <a:r>
              <a:rPr lang="en-US" sz="1300" b="1" dirty="0">
                <a:solidFill>
                  <a:srgbClr val="FFFFFF"/>
                </a:solidFill>
                <a:latin typeface="Cambria" pitchFamily="34" charset="0"/>
                <a:ea typeface="Cambria" pitchFamily="34" charset="-122"/>
                <a:cs typeface="Cambria" pitchFamily="34" charset="-120"/>
              </a:rPr>
              <a:t>Final consumption</a:t>
            </a:r>
            <a:endParaRPr lang="en-US" sz="1300" dirty="0"/>
          </a:p>
          <a:p>
            <a:pPr marL="0" indent="0" algn="ctr">
              <a:lnSpc>
                <a:spcPts val="1500"/>
              </a:lnSpc>
              <a:buNone/>
            </a:pPr>
            <a:r>
              <a:rPr lang="en-US" sz="1300" b="1" dirty="0">
                <a:solidFill>
                  <a:srgbClr val="FFFFFF"/>
                </a:solidFill>
                <a:latin typeface="Cambria" pitchFamily="34" charset="0"/>
                <a:ea typeface="Cambria" pitchFamily="34" charset="-122"/>
                <a:cs typeface="Cambria" pitchFamily="34" charset="-120"/>
              </a:rPr>
              <a:t>(FIN)</a:t>
            </a:r>
            <a:endParaRPr lang="en-US" sz="1300" dirty="0"/>
          </a:p>
        </p:txBody>
      </p:sp>
      <p:sp>
        <p:nvSpPr>
          <p:cNvPr id="39" name="Text 33"/>
          <p:cNvSpPr/>
          <p:nvPr/>
        </p:nvSpPr>
        <p:spPr>
          <a:xfrm>
            <a:off x="9208008" y="5084064"/>
            <a:ext cx="2148840" cy="658368"/>
          </a:xfrm>
          <a:prstGeom prst="rect">
            <a:avLst/>
          </a:prstGeom>
          <a:noFill/>
          <a:ln/>
        </p:spPr>
        <p:txBody>
          <a:bodyPr wrap="square" lIns="0" tIns="0" rIns="0" bIns="0" rtlCol="0" anchor="ctr"/>
          <a:lstStyle/>
          <a:p>
            <a:pPr marL="0" indent="0" algn="ctr">
              <a:lnSpc>
                <a:spcPts val="1400"/>
              </a:lnSpc>
              <a:buNone/>
            </a:pPr>
            <a:r>
              <a:rPr lang="en-US" sz="1050" dirty="0">
                <a:solidFill>
                  <a:srgbClr val="DCEFF0"/>
                </a:solidFill>
                <a:latin typeface="Calibri" pitchFamily="34" charset="0"/>
                <a:ea typeface="Calibri" pitchFamily="34" charset="-122"/>
                <a:cs typeface="Calibri" pitchFamily="34" charset="-120"/>
              </a:rPr>
              <a:t>Imports consumed</a:t>
            </a:r>
            <a:endParaRPr lang="en-US" sz="1050" dirty="0"/>
          </a:p>
          <a:p>
            <a:pPr marL="0" indent="0" algn="ctr">
              <a:lnSpc>
                <a:spcPts val="1400"/>
              </a:lnSpc>
              <a:buNone/>
            </a:pPr>
            <a:r>
              <a:rPr lang="en-US" sz="1050" dirty="0">
                <a:solidFill>
                  <a:srgbClr val="DCEFF0"/>
                </a:solidFill>
                <a:latin typeface="Calibri" pitchFamily="34" charset="0"/>
                <a:ea typeface="Calibri" pitchFamily="34" charset="-122"/>
                <a:cs typeface="Calibri" pitchFamily="34" charset="-120"/>
              </a:rPr>
              <a:t>directly at home</a:t>
            </a:r>
            <a:endParaRPr lang="en-US" sz="1050" dirty="0"/>
          </a:p>
          <a:p>
            <a:pPr marL="0" indent="0" algn="ctr">
              <a:lnSpc>
                <a:spcPts val="1400"/>
              </a:lnSpc>
              <a:buNone/>
            </a:pPr>
            <a:r>
              <a:rPr lang="en-US" sz="1050" dirty="0">
                <a:solidFill>
                  <a:srgbClr val="DCEFF0"/>
                </a:solidFill>
                <a:latin typeface="Calibri" pitchFamily="34" charset="0"/>
                <a:ea typeface="Calibri" pitchFamily="34" charset="-122"/>
                <a:cs typeface="Calibri" pitchFamily="34" charset="-120"/>
              </a:rPr>
              <a:t>→ the MTRI benchmark</a:t>
            </a:r>
            <a:endParaRPr lang="en-US" sz="1050" dirty="0"/>
          </a:p>
        </p:txBody>
      </p:sp>
      <p:sp>
        <p:nvSpPr>
          <p:cNvPr id="40" name="Text 34"/>
          <p:cNvSpPr/>
          <p:nvPr/>
        </p:nvSpPr>
        <p:spPr>
          <a:xfrm>
            <a:off x="548640" y="6473952"/>
            <a:ext cx="7315200" cy="274320"/>
          </a:xfrm>
          <a:prstGeom prst="rect">
            <a:avLst/>
          </a:prstGeom>
          <a:noFill/>
          <a:ln/>
        </p:spPr>
        <p:txBody>
          <a:bodyPr wrap="square" lIns="0" tIns="0" rIns="0" bIns="0" rtlCol="0" anchor="ctr"/>
          <a:lstStyle/>
          <a:p>
            <a:pPr marL="0" indent="0" algn="l">
              <a:buNone/>
            </a:pPr>
            <a:r>
              <a:rPr lang="en-US" sz="900" dirty="0">
                <a:solidFill>
                  <a:srgbClr val="63757F"/>
                </a:solidFill>
                <a:latin typeface="Calibri" pitchFamily="34" charset="0"/>
                <a:ea typeface="Calibri" pitchFamily="34" charset="-122"/>
                <a:cs typeface="Calibri" pitchFamily="34" charset="-120"/>
              </a:rPr>
              <a:t>Methodology</a:t>
            </a:r>
            <a:endParaRPr lang="en-US" sz="900" dirty="0"/>
          </a:p>
        </p:txBody>
      </p:sp>
      <p:sp>
        <p:nvSpPr>
          <p:cNvPr id="41" name="Text 35"/>
          <p:cNvSpPr/>
          <p:nvPr/>
        </p:nvSpPr>
        <p:spPr>
          <a:xfrm>
            <a:off x="10637215" y="6473952"/>
            <a:ext cx="1005840" cy="274320"/>
          </a:xfrm>
          <a:prstGeom prst="rect">
            <a:avLst/>
          </a:prstGeom>
          <a:noFill/>
          <a:ln/>
        </p:spPr>
        <p:txBody>
          <a:bodyPr wrap="square" lIns="0" tIns="0" rIns="0" bIns="0" rtlCol="0" anchor="ctr"/>
          <a:lstStyle/>
          <a:p>
            <a:pPr marL="0" indent="0" algn="r">
              <a:buNone/>
            </a:pPr>
            <a:r>
              <a:rPr lang="en-US" sz="900" dirty="0">
                <a:solidFill>
                  <a:srgbClr val="63757F"/>
                </a:solidFill>
                <a:latin typeface="Calibri" pitchFamily="34" charset="0"/>
                <a:ea typeface="Calibri" pitchFamily="34" charset="-122"/>
                <a:cs typeface="Calibri" pitchFamily="34" charset="-120"/>
              </a:rPr>
              <a:t>5 / 15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548640" y="516636"/>
            <a:ext cx="128016" cy="128016"/>
          </a:xfrm>
          <a:prstGeom prst="ellipse">
            <a:avLst/>
          </a:prstGeom>
          <a:solidFill>
            <a:srgbClr val="E0A136"/>
          </a:solidFill>
          <a:ln/>
        </p:spPr>
        <p:txBody>
          <a:bodyPr/>
          <a:lstStyle/>
          <a:p>
            <a:endParaRPr lang="en-IT"/>
          </a:p>
        </p:txBody>
      </p:sp>
      <p:sp>
        <p:nvSpPr>
          <p:cNvPr id="3" name="Text 1"/>
          <p:cNvSpPr/>
          <p:nvPr/>
        </p:nvSpPr>
        <p:spPr>
          <a:xfrm>
            <a:off x="786384" y="448056"/>
            <a:ext cx="8229600" cy="292608"/>
          </a:xfrm>
          <a:prstGeom prst="rect">
            <a:avLst/>
          </a:prstGeom>
          <a:noFill/>
          <a:ln/>
        </p:spPr>
        <p:txBody>
          <a:bodyPr wrap="square" lIns="0" tIns="0" rIns="0" bIns="0" rtlCol="0" anchor="ctr"/>
          <a:lstStyle/>
          <a:p>
            <a:pPr marL="0" indent="0">
              <a:buNone/>
            </a:pPr>
            <a:r>
              <a:rPr lang="en-US" sz="1150" b="1" kern="0" spc="250" dirty="0">
                <a:solidFill>
                  <a:srgbClr val="12707A"/>
                </a:solidFill>
                <a:latin typeface="Calibri" pitchFamily="34" charset="0"/>
                <a:ea typeface="Calibri" pitchFamily="34" charset="-122"/>
                <a:cs typeface="Calibri" pitchFamily="34" charset="-120"/>
              </a:rPr>
              <a:t>STARTING POINT</a:t>
            </a:r>
            <a:endParaRPr lang="en-US" sz="1150" dirty="0"/>
          </a:p>
        </p:txBody>
      </p:sp>
      <p:sp>
        <p:nvSpPr>
          <p:cNvPr id="4" name="Text 2"/>
          <p:cNvSpPr/>
          <p:nvPr/>
        </p:nvSpPr>
        <p:spPr>
          <a:xfrm>
            <a:off x="548640" y="868680"/>
            <a:ext cx="11064240" cy="868680"/>
          </a:xfrm>
          <a:prstGeom prst="rect">
            <a:avLst/>
          </a:prstGeom>
          <a:noFill/>
          <a:ln/>
        </p:spPr>
        <p:txBody>
          <a:bodyPr wrap="square" lIns="0" tIns="0" rIns="0" bIns="0" rtlCol="0" anchor="t"/>
          <a:lstStyle/>
          <a:p>
            <a:pPr marL="0" indent="0">
              <a:lnSpc>
                <a:spcPts val="3120"/>
              </a:lnSpc>
              <a:buNone/>
            </a:pPr>
            <a:r>
              <a:rPr lang="en-US" sz="3000" b="1" dirty="0">
                <a:solidFill>
                  <a:srgbClr val="0F2D3F"/>
                </a:solidFill>
                <a:latin typeface="Cambria" pitchFamily="34" charset="0"/>
                <a:ea typeface="Cambria" pitchFamily="34" charset="-122"/>
                <a:cs typeface="Cambria" pitchFamily="34" charset="-120"/>
              </a:rPr>
              <a:t>The SADC tariff landscape, 2014</a:t>
            </a:r>
            <a:endParaRPr lang="en-US" sz="3000" dirty="0"/>
          </a:p>
        </p:txBody>
      </p:sp>
      <p:sp>
        <p:nvSpPr>
          <p:cNvPr id="5" name="Text 3"/>
          <p:cNvSpPr/>
          <p:nvPr/>
        </p:nvSpPr>
        <p:spPr>
          <a:xfrm>
            <a:off x="548640" y="1737360"/>
            <a:ext cx="5486400" cy="777240"/>
          </a:xfrm>
          <a:prstGeom prst="rect">
            <a:avLst/>
          </a:prstGeom>
          <a:noFill/>
          <a:ln/>
        </p:spPr>
        <p:txBody>
          <a:bodyPr wrap="square" lIns="0" tIns="0" rIns="0" bIns="0" rtlCol="0" anchor="t"/>
          <a:lstStyle/>
          <a:p>
            <a:pPr marL="0" indent="0">
              <a:lnSpc>
                <a:spcPts val="2100"/>
              </a:lnSpc>
              <a:buNone/>
            </a:pPr>
            <a:r>
              <a:rPr lang="en-US" sz="1450" dirty="0">
                <a:solidFill>
                  <a:srgbClr val="1E2A33"/>
                </a:solidFill>
                <a:latin typeface="Calibri" pitchFamily="34" charset="0"/>
                <a:ea typeface="Calibri" pitchFamily="34" charset="-122"/>
                <a:cs typeface="Calibri" pitchFamily="34" charset="-120"/>
              </a:rPr>
              <a:t>Agri-food products are taxed far more heavily than industrial goods across the region; the gap shapes every result that follows.</a:t>
            </a:r>
            <a:endParaRPr lang="en-US" sz="1450" dirty="0"/>
          </a:p>
        </p:txBody>
      </p:sp>
      <p:graphicFrame>
        <p:nvGraphicFramePr>
          <p:cNvPr id="6" name="Chart 0"/>
          <p:cNvGraphicFramePr/>
          <p:nvPr/>
        </p:nvGraphicFramePr>
        <p:xfrm>
          <a:off x="548640" y="2697480"/>
          <a:ext cx="553212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4"/>
          <p:cNvSpPr/>
          <p:nvPr/>
        </p:nvSpPr>
        <p:spPr>
          <a:xfrm>
            <a:off x="6537960" y="1737360"/>
            <a:ext cx="5074920" cy="4251960"/>
          </a:xfrm>
          <a:prstGeom prst="roundRect">
            <a:avLst>
              <a:gd name="adj" fmla="val 2151"/>
            </a:avLst>
          </a:prstGeom>
          <a:solidFill>
            <a:srgbClr val="0F2D3F"/>
          </a:solidFill>
          <a:ln/>
          <a:effectLst>
            <a:outerShdw blurRad="114300" dist="38100" dir="5400000" algn="bl" rotWithShape="0">
              <a:srgbClr val="0F2D3F">
                <a:alpha val="13000"/>
              </a:srgbClr>
            </a:outerShdw>
          </a:effectLst>
        </p:spPr>
        <p:txBody>
          <a:bodyPr/>
          <a:lstStyle/>
          <a:p>
            <a:endParaRPr lang="en-IT"/>
          </a:p>
        </p:txBody>
      </p:sp>
      <p:sp>
        <p:nvSpPr>
          <p:cNvPr id="8" name="Text 5"/>
          <p:cNvSpPr/>
          <p:nvPr/>
        </p:nvSpPr>
        <p:spPr>
          <a:xfrm>
            <a:off x="6949440" y="1993392"/>
            <a:ext cx="4251960" cy="36576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Proposed common external tariff</a:t>
            </a:r>
            <a:endParaRPr lang="en-US" sz="1700" dirty="0"/>
          </a:p>
        </p:txBody>
      </p:sp>
      <p:sp>
        <p:nvSpPr>
          <p:cNvPr id="9" name="Text 6"/>
          <p:cNvSpPr/>
          <p:nvPr/>
        </p:nvSpPr>
        <p:spPr>
          <a:xfrm>
            <a:off x="6949440" y="2377440"/>
            <a:ext cx="4251960" cy="274320"/>
          </a:xfrm>
          <a:prstGeom prst="rect">
            <a:avLst/>
          </a:prstGeom>
          <a:noFill/>
          <a:ln/>
        </p:spPr>
        <p:txBody>
          <a:bodyPr wrap="square" lIns="0" tIns="0" rIns="0" bIns="0" rtlCol="0" anchor="ctr"/>
          <a:lstStyle/>
          <a:p>
            <a:pPr marL="0" indent="0">
              <a:buNone/>
            </a:pPr>
            <a:r>
              <a:rPr lang="en-US" sz="1200" i="1" dirty="0">
                <a:solidFill>
                  <a:srgbClr val="8FC3C7"/>
                </a:solidFill>
                <a:latin typeface="Calibri" pitchFamily="34" charset="0"/>
                <a:ea typeface="Calibri" pitchFamily="34" charset="-122"/>
                <a:cs typeface="Calibri" pitchFamily="34" charset="-120"/>
              </a:rPr>
              <a:t>Four bands by stage of production</a:t>
            </a:r>
            <a:endParaRPr lang="en-US" sz="1200" dirty="0"/>
          </a:p>
        </p:txBody>
      </p:sp>
      <p:sp>
        <p:nvSpPr>
          <p:cNvPr id="10" name="Shape 7"/>
          <p:cNvSpPr/>
          <p:nvPr/>
        </p:nvSpPr>
        <p:spPr>
          <a:xfrm>
            <a:off x="6949440" y="2852928"/>
            <a:ext cx="4251960" cy="658368"/>
          </a:xfrm>
          <a:prstGeom prst="roundRect">
            <a:avLst>
              <a:gd name="adj" fmla="val 8333"/>
            </a:avLst>
          </a:prstGeom>
          <a:solidFill>
            <a:srgbClr val="14384C"/>
          </a:solidFill>
          <a:ln w="12700">
            <a:solidFill>
              <a:srgbClr val="27506A"/>
            </a:solidFill>
            <a:prstDash val="solid"/>
          </a:ln>
        </p:spPr>
        <p:txBody>
          <a:bodyPr/>
          <a:lstStyle/>
          <a:p>
            <a:endParaRPr lang="en-IT"/>
          </a:p>
        </p:txBody>
      </p:sp>
      <p:sp>
        <p:nvSpPr>
          <p:cNvPr id="11" name="Text 8"/>
          <p:cNvSpPr/>
          <p:nvPr/>
        </p:nvSpPr>
        <p:spPr>
          <a:xfrm>
            <a:off x="7223760" y="2852928"/>
            <a:ext cx="2926080" cy="658368"/>
          </a:xfrm>
          <a:prstGeom prst="rect">
            <a:avLst/>
          </a:prstGeom>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Raw materials</a:t>
            </a:r>
            <a:endParaRPr lang="en-US" sz="1450" dirty="0"/>
          </a:p>
        </p:txBody>
      </p:sp>
      <p:sp>
        <p:nvSpPr>
          <p:cNvPr id="12" name="Text 9"/>
          <p:cNvSpPr/>
          <p:nvPr/>
        </p:nvSpPr>
        <p:spPr>
          <a:xfrm>
            <a:off x="9921240" y="2852928"/>
            <a:ext cx="1143000" cy="658368"/>
          </a:xfrm>
          <a:prstGeom prst="rect">
            <a:avLst/>
          </a:prstGeom>
          <a:noFill/>
          <a:ln/>
        </p:spPr>
        <p:txBody>
          <a:bodyPr wrap="square" lIns="0" tIns="0" rIns="0" bIns="0" rtlCol="0" anchor="ctr"/>
          <a:lstStyle/>
          <a:p>
            <a:pPr marL="0" indent="0" algn="r">
              <a:buNone/>
            </a:pPr>
            <a:r>
              <a:rPr lang="en-US" sz="2200" b="1" dirty="0">
                <a:solidFill>
                  <a:srgbClr val="E0A136"/>
                </a:solidFill>
                <a:latin typeface="Cambria" pitchFamily="34" charset="0"/>
                <a:ea typeface="Cambria" pitchFamily="34" charset="-122"/>
                <a:cs typeface="Cambria" pitchFamily="34" charset="-120"/>
              </a:rPr>
              <a:t>0%</a:t>
            </a:r>
            <a:endParaRPr lang="en-US" sz="2200" dirty="0"/>
          </a:p>
        </p:txBody>
      </p:sp>
      <p:sp>
        <p:nvSpPr>
          <p:cNvPr id="13" name="Shape 10"/>
          <p:cNvSpPr/>
          <p:nvPr/>
        </p:nvSpPr>
        <p:spPr>
          <a:xfrm>
            <a:off x="6949440" y="3611880"/>
            <a:ext cx="4251960" cy="658368"/>
          </a:xfrm>
          <a:prstGeom prst="roundRect">
            <a:avLst>
              <a:gd name="adj" fmla="val 8333"/>
            </a:avLst>
          </a:prstGeom>
          <a:solidFill>
            <a:srgbClr val="14384C"/>
          </a:solidFill>
          <a:ln w="12700">
            <a:solidFill>
              <a:srgbClr val="27506A"/>
            </a:solidFill>
            <a:prstDash val="solid"/>
          </a:ln>
        </p:spPr>
        <p:txBody>
          <a:bodyPr/>
          <a:lstStyle/>
          <a:p>
            <a:endParaRPr lang="en-IT"/>
          </a:p>
        </p:txBody>
      </p:sp>
      <p:sp>
        <p:nvSpPr>
          <p:cNvPr id="14" name="Text 11"/>
          <p:cNvSpPr/>
          <p:nvPr/>
        </p:nvSpPr>
        <p:spPr>
          <a:xfrm>
            <a:off x="7223760" y="3611880"/>
            <a:ext cx="2926080" cy="658368"/>
          </a:xfrm>
          <a:prstGeom prst="rect">
            <a:avLst/>
          </a:prstGeom>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Capital goods</a:t>
            </a:r>
            <a:endParaRPr lang="en-US" sz="1450" dirty="0"/>
          </a:p>
        </p:txBody>
      </p:sp>
      <p:sp>
        <p:nvSpPr>
          <p:cNvPr id="15" name="Text 12"/>
          <p:cNvSpPr/>
          <p:nvPr/>
        </p:nvSpPr>
        <p:spPr>
          <a:xfrm>
            <a:off x="9921240" y="3611880"/>
            <a:ext cx="1143000" cy="658368"/>
          </a:xfrm>
          <a:prstGeom prst="rect">
            <a:avLst/>
          </a:prstGeom>
          <a:noFill/>
          <a:ln/>
        </p:spPr>
        <p:txBody>
          <a:bodyPr wrap="square" lIns="0" tIns="0" rIns="0" bIns="0" rtlCol="0" anchor="ctr"/>
          <a:lstStyle/>
          <a:p>
            <a:pPr marL="0" indent="0" algn="r">
              <a:buNone/>
            </a:pPr>
            <a:r>
              <a:rPr lang="en-US" sz="2200" b="1" dirty="0">
                <a:solidFill>
                  <a:srgbClr val="E0A136"/>
                </a:solidFill>
                <a:latin typeface="Cambria" pitchFamily="34" charset="0"/>
                <a:ea typeface="Cambria" pitchFamily="34" charset="-122"/>
                <a:cs typeface="Cambria" pitchFamily="34" charset="-120"/>
              </a:rPr>
              <a:t>0%</a:t>
            </a:r>
            <a:endParaRPr lang="en-US" sz="2200" dirty="0"/>
          </a:p>
        </p:txBody>
      </p:sp>
      <p:sp>
        <p:nvSpPr>
          <p:cNvPr id="16" name="Shape 13"/>
          <p:cNvSpPr/>
          <p:nvPr/>
        </p:nvSpPr>
        <p:spPr>
          <a:xfrm>
            <a:off x="6949440" y="4370832"/>
            <a:ext cx="4251960" cy="658368"/>
          </a:xfrm>
          <a:prstGeom prst="roundRect">
            <a:avLst>
              <a:gd name="adj" fmla="val 8333"/>
            </a:avLst>
          </a:prstGeom>
          <a:solidFill>
            <a:srgbClr val="14384C"/>
          </a:solidFill>
          <a:ln w="12700">
            <a:solidFill>
              <a:srgbClr val="27506A"/>
            </a:solidFill>
            <a:prstDash val="solid"/>
          </a:ln>
        </p:spPr>
        <p:txBody>
          <a:bodyPr/>
          <a:lstStyle/>
          <a:p>
            <a:endParaRPr lang="en-IT"/>
          </a:p>
        </p:txBody>
      </p:sp>
      <p:sp>
        <p:nvSpPr>
          <p:cNvPr id="17" name="Text 14"/>
          <p:cNvSpPr/>
          <p:nvPr/>
        </p:nvSpPr>
        <p:spPr>
          <a:xfrm>
            <a:off x="7223760" y="4370832"/>
            <a:ext cx="2926080" cy="658368"/>
          </a:xfrm>
          <a:prstGeom prst="rect">
            <a:avLst/>
          </a:prstGeom>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Intermediate goods</a:t>
            </a:r>
            <a:endParaRPr lang="en-US" sz="1450" dirty="0"/>
          </a:p>
        </p:txBody>
      </p:sp>
      <p:sp>
        <p:nvSpPr>
          <p:cNvPr id="18" name="Text 15"/>
          <p:cNvSpPr/>
          <p:nvPr/>
        </p:nvSpPr>
        <p:spPr>
          <a:xfrm>
            <a:off x="9921240" y="4370832"/>
            <a:ext cx="1143000" cy="658368"/>
          </a:xfrm>
          <a:prstGeom prst="rect">
            <a:avLst/>
          </a:prstGeom>
          <a:noFill/>
          <a:ln/>
        </p:spPr>
        <p:txBody>
          <a:bodyPr wrap="square" lIns="0" tIns="0" rIns="0" bIns="0" rtlCol="0" anchor="ctr"/>
          <a:lstStyle/>
          <a:p>
            <a:pPr marL="0" indent="0" algn="r">
              <a:buNone/>
            </a:pPr>
            <a:r>
              <a:rPr lang="en-US" sz="2200" b="1" dirty="0">
                <a:solidFill>
                  <a:srgbClr val="E0A136"/>
                </a:solidFill>
                <a:latin typeface="Cambria" pitchFamily="34" charset="0"/>
                <a:ea typeface="Cambria" pitchFamily="34" charset="-122"/>
                <a:cs typeface="Cambria" pitchFamily="34" charset="-120"/>
              </a:rPr>
              <a:t>10%</a:t>
            </a:r>
            <a:endParaRPr lang="en-US" sz="2200" dirty="0"/>
          </a:p>
        </p:txBody>
      </p:sp>
      <p:sp>
        <p:nvSpPr>
          <p:cNvPr id="19" name="Shape 16"/>
          <p:cNvSpPr/>
          <p:nvPr/>
        </p:nvSpPr>
        <p:spPr>
          <a:xfrm>
            <a:off x="6949440" y="5129784"/>
            <a:ext cx="4251960" cy="658368"/>
          </a:xfrm>
          <a:prstGeom prst="roundRect">
            <a:avLst>
              <a:gd name="adj" fmla="val 8333"/>
            </a:avLst>
          </a:prstGeom>
          <a:solidFill>
            <a:srgbClr val="14384C"/>
          </a:solidFill>
          <a:ln w="12700">
            <a:solidFill>
              <a:srgbClr val="27506A"/>
            </a:solidFill>
            <a:prstDash val="solid"/>
          </a:ln>
        </p:spPr>
        <p:txBody>
          <a:bodyPr/>
          <a:lstStyle/>
          <a:p>
            <a:endParaRPr lang="en-IT"/>
          </a:p>
        </p:txBody>
      </p:sp>
      <p:sp>
        <p:nvSpPr>
          <p:cNvPr id="20" name="Text 17"/>
          <p:cNvSpPr/>
          <p:nvPr/>
        </p:nvSpPr>
        <p:spPr>
          <a:xfrm>
            <a:off x="7223760" y="5129784"/>
            <a:ext cx="2926080" cy="658368"/>
          </a:xfrm>
          <a:prstGeom prst="rect">
            <a:avLst/>
          </a:prstGeom>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Final goods</a:t>
            </a:r>
            <a:endParaRPr lang="en-US" sz="1450" dirty="0"/>
          </a:p>
        </p:txBody>
      </p:sp>
      <p:sp>
        <p:nvSpPr>
          <p:cNvPr id="21" name="Text 18"/>
          <p:cNvSpPr/>
          <p:nvPr/>
        </p:nvSpPr>
        <p:spPr>
          <a:xfrm>
            <a:off x="9921240" y="5129784"/>
            <a:ext cx="1143000" cy="658368"/>
          </a:xfrm>
          <a:prstGeom prst="rect">
            <a:avLst/>
          </a:prstGeom>
          <a:noFill/>
          <a:ln/>
        </p:spPr>
        <p:txBody>
          <a:bodyPr wrap="square" lIns="0" tIns="0" rIns="0" bIns="0" rtlCol="0" anchor="ctr"/>
          <a:lstStyle/>
          <a:p>
            <a:pPr marL="0" indent="0" algn="r">
              <a:buNone/>
            </a:pPr>
            <a:r>
              <a:rPr lang="en-US" sz="2200" b="1" dirty="0">
                <a:solidFill>
                  <a:srgbClr val="E0A136"/>
                </a:solidFill>
                <a:latin typeface="Cambria" pitchFamily="34" charset="0"/>
                <a:ea typeface="Cambria" pitchFamily="34" charset="-122"/>
                <a:cs typeface="Cambria" pitchFamily="34" charset="-120"/>
              </a:rPr>
              <a:t>25%</a:t>
            </a:r>
            <a:endParaRPr lang="en-US" sz="2200" dirty="0"/>
          </a:p>
        </p:txBody>
      </p:sp>
      <p:sp>
        <p:nvSpPr>
          <p:cNvPr id="22" name="Text 19"/>
          <p:cNvSpPr/>
          <p:nvPr/>
        </p:nvSpPr>
        <p:spPr>
          <a:xfrm>
            <a:off x="548640" y="6473952"/>
            <a:ext cx="7315200" cy="274320"/>
          </a:xfrm>
          <a:prstGeom prst="rect">
            <a:avLst/>
          </a:prstGeom>
          <a:noFill/>
          <a:ln/>
        </p:spPr>
        <p:txBody>
          <a:bodyPr wrap="square" lIns="0" tIns="0" rIns="0" bIns="0" rtlCol="0" anchor="ctr"/>
          <a:lstStyle/>
          <a:p>
            <a:pPr marL="0" indent="0" algn="l">
              <a:buNone/>
            </a:pPr>
            <a:r>
              <a:rPr lang="en-US" sz="900" dirty="0">
                <a:solidFill>
                  <a:srgbClr val="63757F"/>
                </a:solidFill>
                <a:latin typeface="Calibri" pitchFamily="34" charset="0"/>
                <a:ea typeface="Calibri" pitchFamily="34" charset="-122"/>
                <a:cs typeface="Calibri" pitchFamily="34" charset="-120"/>
              </a:rPr>
              <a:t>The SADC tariff landscape</a:t>
            </a:r>
            <a:endParaRPr lang="en-US" sz="900" dirty="0"/>
          </a:p>
        </p:txBody>
      </p:sp>
      <p:sp>
        <p:nvSpPr>
          <p:cNvPr id="23" name="Text 20"/>
          <p:cNvSpPr/>
          <p:nvPr/>
        </p:nvSpPr>
        <p:spPr>
          <a:xfrm>
            <a:off x="10637215" y="6473952"/>
            <a:ext cx="1005840" cy="274320"/>
          </a:xfrm>
          <a:prstGeom prst="rect">
            <a:avLst/>
          </a:prstGeom>
          <a:noFill/>
          <a:ln/>
        </p:spPr>
        <p:txBody>
          <a:bodyPr wrap="square" lIns="0" tIns="0" rIns="0" bIns="0" rtlCol="0" anchor="ctr"/>
          <a:lstStyle/>
          <a:p>
            <a:pPr marL="0" indent="0" algn="r">
              <a:buNone/>
            </a:pPr>
            <a:r>
              <a:rPr lang="en-US" sz="900" dirty="0">
                <a:solidFill>
                  <a:srgbClr val="63757F"/>
                </a:solidFill>
                <a:latin typeface="Calibri" pitchFamily="34" charset="0"/>
                <a:ea typeface="Calibri" pitchFamily="34" charset="-122"/>
                <a:cs typeface="Calibri" pitchFamily="34" charset="-120"/>
              </a:rPr>
              <a:t>6 / 15</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548640" y="516636"/>
            <a:ext cx="128016" cy="128016"/>
          </a:xfrm>
          <a:prstGeom prst="ellipse">
            <a:avLst/>
          </a:prstGeom>
          <a:solidFill>
            <a:srgbClr val="E0A136"/>
          </a:solidFill>
          <a:ln/>
        </p:spPr>
        <p:txBody>
          <a:bodyPr/>
          <a:lstStyle/>
          <a:p>
            <a:endParaRPr lang="en-IT"/>
          </a:p>
        </p:txBody>
      </p:sp>
      <p:sp>
        <p:nvSpPr>
          <p:cNvPr id="3" name="Text 1"/>
          <p:cNvSpPr/>
          <p:nvPr/>
        </p:nvSpPr>
        <p:spPr>
          <a:xfrm>
            <a:off x="786384" y="448056"/>
            <a:ext cx="8229600" cy="292608"/>
          </a:xfrm>
          <a:prstGeom prst="rect">
            <a:avLst/>
          </a:prstGeom>
          <a:noFill/>
          <a:ln/>
        </p:spPr>
        <p:txBody>
          <a:bodyPr wrap="square" lIns="0" tIns="0" rIns="0" bIns="0" rtlCol="0" anchor="ctr"/>
          <a:lstStyle/>
          <a:p>
            <a:pPr marL="0" indent="0">
              <a:buNone/>
            </a:pPr>
            <a:r>
              <a:rPr lang="en-US" sz="1150" b="1" kern="0" spc="250" dirty="0">
                <a:solidFill>
                  <a:srgbClr val="12707A"/>
                </a:solidFill>
                <a:latin typeface="Calibri" pitchFamily="34" charset="0"/>
                <a:ea typeface="Calibri" pitchFamily="34" charset="-122"/>
                <a:cs typeface="Calibri" pitchFamily="34" charset="-120"/>
              </a:rPr>
              <a:t>SCOPE</a:t>
            </a:r>
            <a:endParaRPr lang="en-US" sz="1150" dirty="0"/>
          </a:p>
        </p:txBody>
      </p:sp>
      <p:sp>
        <p:nvSpPr>
          <p:cNvPr id="4" name="Text 2"/>
          <p:cNvSpPr/>
          <p:nvPr/>
        </p:nvSpPr>
        <p:spPr>
          <a:xfrm>
            <a:off x="548640" y="868680"/>
            <a:ext cx="11064240" cy="868680"/>
          </a:xfrm>
          <a:prstGeom prst="rect">
            <a:avLst/>
          </a:prstGeom>
          <a:noFill/>
          <a:ln/>
        </p:spPr>
        <p:txBody>
          <a:bodyPr wrap="square" lIns="0" tIns="0" rIns="0" bIns="0" rtlCol="0" anchor="t"/>
          <a:lstStyle/>
          <a:p>
            <a:pPr marL="0" indent="0">
              <a:lnSpc>
                <a:spcPts val="3120"/>
              </a:lnSpc>
              <a:buNone/>
            </a:pPr>
            <a:r>
              <a:rPr lang="en-US" sz="3000" b="1" dirty="0">
                <a:solidFill>
                  <a:srgbClr val="0F2D3F"/>
                </a:solidFill>
                <a:latin typeface="Cambria" pitchFamily="34" charset="0"/>
                <a:ea typeface="Cambria" pitchFamily="34" charset="-122"/>
                <a:cs typeface="Cambria" pitchFamily="34" charset="-120"/>
              </a:rPr>
              <a:t>Five economies, three GDP tiers</a:t>
            </a:r>
            <a:endParaRPr lang="en-US" sz="3000" dirty="0"/>
          </a:p>
        </p:txBody>
      </p:sp>
      <p:sp>
        <p:nvSpPr>
          <p:cNvPr id="5" name="Text 3"/>
          <p:cNvSpPr/>
          <p:nvPr/>
        </p:nvSpPr>
        <p:spPr>
          <a:xfrm>
            <a:off x="548640" y="1691640"/>
            <a:ext cx="10789920" cy="640080"/>
          </a:xfrm>
          <a:prstGeom prst="rect">
            <a:avLst/>
          </a:prstGeom>
          <a:noFill/>
          <a:ln/>
        </p:spPr>
        <p:txBody>
          <a:bodyPr wrap="square" lIns="0" tIns="0" rIns="0" bIns="0" rtlCol="0" anchor="t"/>
          <a:lstStyle/>
          <a:p>
            <a:pPr marL="0" indent="0">
              <a:lnSpc>
                <a:spcPts val="2000"/>
              </a:lnSpc>
              <a:buNone/>
            </a:pPr>
            <a:r>
              <a:rPr lang="en-US" sz="1400" dirty="0">
                <a:solidFill>
                  <a:srgbClr val="1E2A33"/>
                </a:solidFill>
                <a:latin typeface="Calibri" pitchFamily="34" charset="0"/>
                <a:ea typeface="Calibri" pitchFamily="34" charset="-122"/>
                <a:cs typeface="Calibri" pitchFamily="34" charset="-120"/>
              </a:rPr>
              <a:t>Selected because they differ in economic size, tariff levels and depth of value-chain integration. Comparing them lets the study isolate how a uniform tariff lands differently on different economic structures.</a:t>
            </a:r>
            <a:endParaRPr lang="en-US" sz="1400" dirty="0"/>
          </a:p>
        </p:txBody>
      </p:sp>
      <p:sp>
        <p:nvSpPr>
          <p:cNvPr id="6" name="Shape 4"/>
          <p:cNvSpPr/>
          <p:nvPr/>
        </p:nvSpPr>
        <p:spPr>
          <a:xfrm>
            <a:off x="548640" y="2487168"/>
            <a:ext cx="3584448" cy="3977640"/>
          </a:xfrm>
          <a:prstGeom prst="roundRect">
            <a:avLst>
              <a:gd name="adj" fmla="val 2551"/>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7" name="Shape 5"/>
          <p:cNvSpPr/>
          <p:nvPr/>
        </p:nvSpPr>
        <p:spPr>
          <a:xfrm>
            <a:off x="896112" y="2834640"/>
            <a:ext cx="603504" cy="603504"/>
          </a:xfrm>
          <a:prstGeom prst="ellipse">
            <a:avLst/>
          </a:prstGeom>
          <a:solidFill>
            <a:srgbClr val="0F2D3F"/>
          </a:solidFill>
          <a:ln/>
        </p:spPr>
        <p:txBody>
          <a:bodyPr/>
          <a:lstStyle/>
          <a:p>
            <a:endParaRPr lang="en-IT"/>
          </a:p>
        </p:txBody>
      </p:sp>
      <p:pic>
        <p:nvPicPr>
          <p:cNvPr id="8" name="Image 0" descr="preencoded.png"/>
          <p:cNvPicPr>
            <a:picLocks noChangeAspect="1"/>
          </p:cNvPicPr>
          <p:nvPr/>
        </p:nvPicPr>
        <p:blipFill>
          <a:blip r:embed="rId3"/>
          <a:stretch>
            <a:fillRect/>
          </a:stretch>
        </p:blipFill>
        <p:spPr>
          <a:xfrm>
            <a:off x="1033272" y="2971800"/>
            <a:ext cx="329184" cy="329184"/>
          </a:xfrm>
          <a:prstGeom prst="rect">
            <a:avLst/>
          </a:prstGeom>
        </p:spPr>
      </p:pic>
      <p:sp>
        <p:nvSpPr>
          <p:cNvPr id="9" name="Text 6"/>
          <p:cNvSpPr/>
          <p:nvPr/>
        </p:nvSpPr>
        <p:spPr>
          <a:xfrm>
            <a:off x="1645920" y="2944368"/>
            <a:ext cx="2258568" cy="384048"/>
          </a:xfrm>
          <a:prstGeom prst="rect">
            <a:avLst/>
          </a:prstGeom>
          <a:noFill/>
          <a:ln/>
        </p:spPr>
        <p:txBody>
          <a:bodyPr wrap="square" lIns="0" tIns="0" rIns="0" bIns="0" rtlCol="0" anchor="ctr"/>
          <a:lstStyle/>
          <a:p>
            <a:pPr marL="0" indent="0">
              <a:buNone/>
            </a:pPr>
            <a:r>
              <a:rPr lang="en-US" sz="1200" b="1" kern="0" spc="150" dirty="0">
                <a:solidFill>
                  <a:srgbClr val="0F2D3F"/>
                </a:solidFill>
                <a:latin typeface="Calibri" pitchFamily="34" charset="0"/>
                <a:ea typeface="Calibri" pitchFamily="34" charset="-122"/>
                <a:cs typeface="Calibri" pitchFamily="34" charset="-120"/>
              </a:rPr>
              <a:t>HIGHEST GDP</a:t>
            </a:r>
            <a:endParaRPr lang="en-US" sz="1200" dirty="0"/>
          </a:p>
        </p:txBody>
      </p:sp>
      <p:pic>
        <p:nvPicPr>
          <p:cNvPr id="10" name="Image 1" descr="preencoded.png"/>
          <p:cNvPicPr>
            <a:picLocks noChangeAspect="1"/>
          </p:cNvPicPr>
          <p:nvPr/>
        </p:nvPicPr>
        <p:blipFill>
          <a:blip r:embed="rId4"/>
          <a:stretch>
            <a:fillRect/>
          </a:stretch>
        </p:blipFill>
        <p:spPr>
          <a:xfrm>
            <a:off x="914400" y="3785616"/>
            <a:ext cx="201168" cy="256032"/>
          </a:xfrm>
          <a:prstGeom prst="rect">
            <a:avLst/>
          </a:prstGeom>
        </p:spPr>
      </p:pic>
      <p:sp>
        <p:nvSpPr>
          <p:cNvPr id="11" name="Text 7"/>
          <p:cNvSpPr/>
          <p:nvPr/>
        </p:nvSpPr>
        <p:spPr>
          <a:xfrm>
            <a:off x="1280160" y="3749040"/>
            <a:ext cx="2624328" cy="384048"/>
          </a:xfrm>
          <a:prstGeom prst="rect">
            <a:avLst/>
          </a:prstGeom>
          <a:noFill/>
          <a:ln/>
        </p:spPr>
        <p:txBody>
          <a:bodyPr wrap="square" lIns="0" tIns="0" rIns="0" bIns="0" rtlCol="0" anchor="ctr"/>
          <a:lstStyle/>
          <a:p>
            <a:pPr marL="0" indent="0">
              <a:buNone/>
            </a:pPr>
            <a:r>
              <a:rPr lang="en-US" sz="1900" b="1" dirty="0">
                <a:solidFill>
                  <a:srgbClr val="0F2D3F"/>
                </a:solidFill>
                <a:latin typeface="Cambria" pitchFamily="34" charset="0"/>
                <a:ea typeface="Cambria" pitchFamily="34" charset="-122"/>
                <a:cs typeface="Cambria" pitchFamily="34" charset="-120"/>
              </a:rPr>
              <a:t>South Africa</a:t>
            </a:r>
            <a:endParaRPr lang="en-US" sz="1900" dirty="0"/>
          </a:p>
        </p:txBody>
      </p:sp>
      <p:sp>
        <p:nvSpPr>
          <p:cNvPr id="12" name="Text 8"/>
          <p:cNvSpPr/>
          <p:nvPr/>
        </p:nvSpPr>
        <p:spPr>
          <a:xfrm>
            <a:off x="1280160" y="4133088"/>
            <a:ext cx="2624328" cy="411480"/>
          </a:xfrm>
          <a:prstGeom prst="rect">
            <a:avLst/>
          </a:prstGeom>
          <a:noFill/>
          <a:ln/>
        </p:spPr>
        <p:txBody>
          <a:bodyPr wrap="square" lIns="0" tIns="0" rIns="0" bIns="0" rtlCol="0" anchor="t"/>
          <a:lstStyle/>
          <a:p>
            <a:pPr marL="0" indent="0">
              <a:lnSpc>
                <a:spcPts val="1400"/>
              </a:lnSpc>
              <a:buNone/>
            </a:pPr>
            <a:r>
              <a:rPr lang="en-US" sz="1100" dirty="0">
                <a:solidFill>
                  <a:srgbClr val="63757F"/>
                </a:solidFill>
                <a:latin typeface="Calibri" pitchFamily="34" charset="0"/>
                <a:ea typeface="Calibri" pitchFamily="34" charset="-122"/>
                <a:cs typeface="Calibri" pitchFamily="34" charset="-120"/>
              </a:rPr>
              <a:t>Largest economy; deepest EU-28 trade ties</a:t>
            </a:r>
            <a:endParaRPr lang="en-US" sz="1100" dirty="0"/>
          </a:p>
        </p:txBody>
      </p:sp>
      <p:pic>
        <p:nvPicPr>
          <p:cNvPr id="13" name="Image 2" descr="preencoded.png"/>
          <p:cNvPicPr>
            <a:picLocks noChangeAspect="1"/>
          </p:cNvPicPr>
          <p:nvPr/>
        </p:nvPicPr>
        <p:blipFill>
          <a:blip r:embed="rId4"/>
          <a:stretch>
            <a:fillRect/>
          </a:stretch>
        </p:blipFill>
        <p:spPr>
          <a:xfrm>
            <a:off x="914400" y="4773168"/>
            <a:ext cx="201168" cy="256032"/>
          </a:xfrm>
          <a:prstGeom prst="rect">
            <a:avLst/>
          </a:prstGeom>
        </p:spPr>
      </p:pic>
      <p:sp>
        <p:nvSpPr>
          <p:cNvPr id="14" name="Text 9"/>
          <p:cNvSpPr/>
          <p:nvPr/>
        </p:nvSpPr>
        <p:spPr>
          <a:xfrm>
            <a:off x="1280160" y="4736592"/>
            <a:ext cx="2624328" cy="384048"/>
          </a:xfrm>
          <a:prstGeom prst="rect">
            <a:avLst/>
          </a:prstGeom>
          <a:noFill/>
          <a:ln/>
        </p:spPr>
        <p:txBody>
          <a:bodyPr wrap="square" lIns="0" tIns="0" rIns="0" bIns="0" rtlCol="0" anchor="ctr"/>
          <a:lstStyle/>
          <a:p>
            <a:pPr marL="0" indent="0">
              <a:buNone/>
            </a:pPr>
            <a:r>
              <a:rPr lang="en-US" sz="1900" b="1" dirty="0">
                <a:solidFill>
                  <a:srgbClr val="0F2D3F"/>
                </a:solidFill>
                <a:latin typeface="Cambria" pitchFamily="34" charset="0"/>
                <a:ea typeface="Cambria" pitchFamily="34" charset="-122"/>
                <a:cs typeface="Cambria" pitchFamily="34" charset="-120"/>
              </a:rPr>
              <a:t>Tanzania</a:t>
            </a:r>
            <a:endParaRPr lang="en-US" sz="1900" dirty="0"/>
          </a:p>
        </p:txBody>
      </p:sp>
      <p:sp>
        <p:nvSpPr>
          <p:cNvPr id="15" name="Text 10"/>
          <p:cNvSpPr/>
          <p:nvPr/>
        </p:nvSpPr>
        <p:spPr>
          <a:xfrm>
            <a:off x="1280160" y="5120640"/>
            <a:ext cx="2624328" cy="411480"/>
          </a:xfrm>
          <a:prstGeom prst="rect">
            <a:avLst/>
          </a:prstGeom>
          <a:noFill/>
          <a:ln/>
        </p:spPr>
        <p:txBody>
          <a:bodyPr wrap="square" lIns="0" tIns="0" rIns="0" bIns="0" rtlCol="0" anchor="t"/>
          <a:lstStyle/>
          <a:p>
            <a:pPr marL="0" indent="0">
              <a:lnSpc>
                <a:spcPts val="1400"/>
              </a:lnSpc>
              <a:buNone/>
            </a:pPr>
            <a:r>
              <a:rPr lang="en-US" sz="1100" dirty="0">
                <a:solidFill>
                  <a:srgbClr val="63757F"/>
                </a:solidFill>
                <a:latin typeface="Calibri" pitchFamily="34" charset="0"/>
                <a:ea typeface="Calibri" pitchFamily="34" charset="-122"/>
                <a:cs typeface="Calibri" pitchFamily="34" charset="-120"/>
              </a:rPr>
              <a:t>Highest initial MTRI (20.9%); gains most from CET</a:t>
            </a:r>
            <a:endParaRPr lang="en-US" sz="1100" dirty="0"/>
          </a:p>
        </p:txBody>
      </p:sp>
      <p:sp>
        <p:nvSpPr>
          <p:cNvPr id="16" name="Shape 11"/>
          <p:cNvSpPr/>
          <p:nvPr/>
        </p:nvSpPr>
        <p:spPr>
          <a:xfrm>
            <a:off x="4407408" y="2487168"/>
            <a:ext cx="3584448" cy="3977640"/>
          </a:xfrm>
          <a:prstGeom prst="roundRect">
            <a:avLst>
              <a:gd name="adj" fmla="val 2551"/>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17" name="Shape 12"/>
          <p:cNvSpPr/>
          <p:nvPr/>
        </p:nvSpPr>
        <p:spPr>
          <a:xfrm>
            <a:off x="4754880" y="2834640"/>
            <a:ext cx="603504" cy="603504"/>
          </a:xfrm>
          <a:prstGeom prst="ellipse">
            <a:avLst/>
          </a:prstGeom>
          <a:solidFill>
            <a:srgbClr val="12707A"/>
          </a:solidFill>
          <a:ln/>
        </p:spPr>
        <p:txBody>
          <a:bodyPr/>
          <a:lstStyle/>
          <a:p>
            <a:endParaRPr lang="en-IT"/>
          </a:p>
        </p:txBody>
      </p:sp>
      <p:pic>
        <p:nvPicPr>
          <p:cNvPr id="18" name="Image 3" descr="preencoded.png"/>
          <p:cNvPicPr>
            <a:picLocks noChangeAspect="1"/>
          </p:cNvPicPr>
          <p:nvPr/>
        </p:nvPicPr>
        <p:blipFill>
          <a:blip r:embed="rId5"/>
          <a:stretch>
            <a:fillRect/>
          </a:stretch>
        </p:blipFill>
        <p:spPr>
          <a:xfrm>
            <a:off x="4892040" y="2971800"/>
            <a:ext cx="329184" cy="329184"/>
          </a:xfrm>
          <a:prstGeom prst="rect">
            <a:avLst/>
          </a:prstGeom>
        </p:spPr>
      </p:pic>
      <p:sp>
        <p:nvSpPr>
          <p:cNvPr id="19" name="Text 13"/>
          <p:cNvSpPr/>
          <p:nvPr/>
        </p:nvSpPr>
        <p:spPr>
          <a:xfrm>
            <a:off x="5504688" y="2944368"/>
            <a:ext cx="2258568" cy="384048"/>
          </a:xfrm>
          <a:prstGeom prst="rect">
            <a:avLst/>
          </a:prstGeom>
          <a:noFill/>
          <a:ln/>
        </p:spPr>
        <p:txBody>
          <a:bodyPr wrap="square" lIns="0" tIns="0" rIns="0" bIns="0" rtlCol="0" anchor="ctr"/>
          <a:lstStyle/>
          <a:p>
            <a:pPr marL="0" indent="0">
              <a:buNone/>
            </a:pPr>
            <a:r>
              <a:rPr lang="en-US" sz="1200" b="1" kern="0" spc="150" dirty="0">
                <a:solidFill>
                  <a:srgbClr val="12707A"/>
                </a:solidFill>
                <a:latin typeface="Calibri" pitchFamily="34" charset="0"/>
                <a:ea typeface="Calibri" pitchFamily="34" charset="-122"/>
                <a:cs typeface="Calibri" pitchFamily="34" charset="-120"/>
              </a:rPr>
              <a:t>MIDDLE GDP</a:t>
            </a:r>
            <a:endParaRPr lang="en-US" sz="1200" dirty="0"/>
          </a:p>
        </p:txBody>
      </p:sp>
      <p:pic>
        <p:nvPicPr>
          <p:cNvPr id="20" name="Image 4" descr="preencoded.png"/>
          <p:cNvPicPr>
            <a:picLocks noChangeAspect="1"/>
          </p:cNvPicPr>
          <p:nvPr/>
        </p:nvPicPr>
        <p:blipFill>
          <a:blip r:embed="rId4"/>
          <a:stretch>
            <a:fillRect/>
          </a:stretch>
        </p:blipFill>
        <p:spPr>
          <a:xfrm>
            <a:off x="4773168" y="3785616"/>
            <a:ext cx="201168" cy="256032"/>
          </a:xfrm>
          <a:prstGeom prst="rect">
            <a:avLst/>
          </a:prstGeom>
        </p:spPr>
      </p:pic>
      <p:sp>
        <p:nvSpPr>
          <p:cNvPr id="21" name="Text 14"/>
          <p:cNvSpPr/>
          <p:nvPr/>
        </p:nvSpPr>
        <p:spPr>
          <a:xfrm>
            <a:off x="5138928" y="3749040"/>
            <a:ext cx="2624328" cy="384048"/>
          </a:xfrm>
          <a:prstGeom prst="rect">
            <a:avLst/>
          </a:prstGeom>
          <a:noFill/>
          <a:ln/>
        </p:spPr>
        <p:txBody>
          <a:bodyPr wrap="square" lIns="0" tIns="0" rIns="0" bIns="0" rtlCol="0" anchor="ctr"/>
          <a:lstStyle/>
          <a:p>
            <a:pPr marL="0" indent="0">
              <a:buNone/>
            </a:pPr>
            <a:r>
              <a:rPr lang="en-US" sz="1900" b="1" dirty="0">
                <a:solidFill>
                  <a:srgbClr val="0F2D3F"/>
                </a:solidFill>
                <a:latin typeface="Cambria" pitchFamily="34" charset="0"/>
                <a:ea typeface="Cambria" pitchFamily="34" charset="-122"/>
                <a:cs typeface="Cambria" pitchFamily="34" charset="-120"/>
              </a:rPr>
              <a:t>Botswana</a:t>
            </a:r>
            <a:endParaRPr lang="en-US" sz="1900" dirty="0"/>
          </a:p>
        </p:txBody>
      </p:sp>
      <p:sp>
        <p:nvSpPr>
          <p:cNvPr id="22" name="Text 15"/>
          <p:cNvSpPr/>
          <p:nvPr/>
        </p:nvSpPr>
        <p:spPr>
          <a:xfrm>
            <a:off x="5138928" y="4133088"/>
            <a:ext cx="2624328" cy="411480"/>
          </a:xfrm>
          <a:prstGeom prst="rect">
            <a:avLst/>
          </a:prstGeom>
          <a:noFill/>
          <a:ln/>
        </p:spPr>
        <p:txBody>
          <a:bodyPr wrap="square" lIns="0" tIns="0" rIns="0" bIns="0" rtlCol="0" anchor="t"/>
          <a:lstStyle/>
          <a:p>
            <a:pPr marL="0" indent="0">
              <a:lnSpc>
                <a:spcPts val="1400"/>
              </a:lnSpc>
              <a:buNone/>
            </a:pPr>
            <a:r>
              <a:rPr lang="en-US" sz="1100" dirty="0">
                <a:solidFill>
                  <a:srgbClr val="63757F"/>
                </a:solidFill>
                <a:latin typeface="Calibri" pitchFamily="34" charset="0"/>
                <a:ea typeface="Calibri" pitchFamily="34" charset="-122"/>
                <a:cs typeface="Calibri" pitchFamily="34" charset="-120"/>
              </a:rPr>
              <a:t>84% of inputs from within SADC</a:t>
            </a:r>
            <a:endParaRPr lang="en-US" sz="1100" dirty="0"/>
          </a:p>
        </p:txBody>
      </p:sp>
      <p:pic>
        <p:nvPicPr>
          <p:cNvPr id="23" name="Image 5" descr="preencoded.png"/>
          <p:cNvPicPr>
            <a:picLocks noChangeAspect="1"/>
          </p:cNvPicPr>
          <p:nvPr/>
        </p:nvPicPr>
        <p:blipFill>
          <a:blip r:embed="rId4"/>
          <a:stretch>
            <a:fillRect/>
          </a:stretch>
        </p:blipFill>
        <p:spPr>
          <a:xfrm>
            <a:off x="4773168" y="4773168"/>
            <a:ext cx="201168" cy="256032"/>
          </a:xfrm>
          <a:prstGeom prst="rect">
            <a:avLst/>
          </a:prstGeom>
        </p:spPr>
      </p:pic>
      <p:sp>
        <p:nvSpPr>
          <p:cNvPr id="24" name="Text 16"/>
          <p:cNvSpPr/>
          <p:nvPr/>
        </p:nvSpPr>
        <p:spPr>
          <a:xfrm>
            <a:off x="5138928" y="4736592"/>
            <a:ext cx="2624328" cy="384048"/>
          </a:xfrm>
          <a:prstGeom prst="rect">
            <a:avLst/>
          </a:prstGeom>
          <a:noFill/>
          <a:ln/>
        </p:spPr>
        <p:txBody>
          <a:bodyPr wrap="square" lIns="0" tIns="0" rIns="0" bIns="0" rtlCol="0" anchor="ctr"/>
          <a:lstStyle/>
          <a:p>
            <a:pPr marL="0" indent="0">
              <a:buNone/>
            </a:pPr>
            <a:r>
              <a:rPr lang="en-US" sz="1900" b="1" dirty="0">
                <a:solidFill>
                  <a:srgbClr val="0F2D3F"/>
                </a:solidFill>
                <a:latin typeface="Cambria" pitchFamily="34" charset="0"/>
                <a:ea typeface="Cambria" pitchFamily="34" charset="-122"/>
                <a:cs typeface="Cambria" pitchFamily="34" charset="-120"/>
              </a:rPr>
              <a:t>Zimbabwe</a:t>
            </a:r>
            <a:endParaRPr lang="en-US" sz="1900" dirty="0"/>
          </a:p>
        </p:txBody>
      </p:sp>
      <p:sp>
        <p:nvSpPr>
          <p:cNvPr id="25" name="Text 17"/>
          <p:cNvSpPr/>
          <p:nvPr/>
        </p:nvSpPr>
        <p:spPr>
          <a:xfrm>
            <a:off x="5138928" y="5120640"/>
            <a:ext cx="2624328" cy="411480"/>
          </a:xfrm>
          <a:prstGeom prst="rect">
            <a:avLst/>
          </a:prstGeom>
          <a:noFill/>
          <a:ln/>
        </p:spPr>
        <p:txBody>
          <a:bodyPr wrap="square" lIns="0" tIns="0" rIns="0" bIns="0" rtlCol="0" anchor="t"/>
          <a:lstStyle/>
          <a:p>
            <a:pPr marL="0" indent="0">
              <a:lnSpc>
                <a:spcPts val="1400"/>
              </a:lnSpc>
              <a:buNone/>
            </a:pPr>
            <a:r>
              <a:rPr lang="en-US" sz="1100" dirty="0">
                <a:solidFill>
                  <a:srgbClr val="63757F"/>
                </a:solidFill>
                <a:latin typeface="Calibri" pitchFamily="34" charset="0"/>
                <a:ea typeface="Calibri" pitchFamily="34" charset="-122"/>
                <a:cs typeface="Calibri" pitchFamily="34" charset="-120"/>
              </a:rPr>
              <a:t>High initial tariffs; complex FVATRI profile</a:t>
            </a:r>
            <a:endParaRPr lang="en-US" sz="1100" dirty="0"/>
          </a:p>
        </p:txBody>
      </p:sp>
      <p:sp>
        <p:nvSpPr>
          <p:cNvPr id="26" name="Shape 18"/>
          <p:cNvSpPr/>
          <p:nvPr/>
        </p:nvSpPr>
        <p:spPr>
          <a:xfrm>
            <a:off x="8266176" y="2487168"/>
            <a:ext cx="3584448" cy="3977640"/>
          </a:xfrm>
          <a:prstGeom prst="roundRect">
            <a:avLst>
              <a:gd name="adj" fmla="val 2551"/>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27" name="Shape 19"/>
          <p:cNvSpPr/>
          <p:nvPr/>
        </p:nvSpPr>
        <p:spPr>
          <a:xfrm>
            <a:off x="8613648" y="2834640"/>
            <a:ext cx="603504" cy="603504"/>
          </a:xfrm>
          <a:prstGeom prst="ellipse">
            <a:avLst/>
          </a:prstGeom>
          <a:solidFill>
            <a:srgbClr val="E0A136"/>
          </a:solidFill>
          <a:ln/>
        </p:spPr>
        <p:txBody>
          <a:bodyPr/>
          <a:lstStyle/>
          <a:p>
            <a:endParaRPr lang="en-IT"/>
          </a:p>
        </p:txBody>
      </p:sp>
      <p:pic>
        <p:nvPicPr>
          <p:cNvPr id="28" name="Image 6" descr="preencoded.png"/>
          <p:cNvPicPr>
            <a:picLocks noChangeAspect="1"/>
          </p:cNvPicPr>
          <p:nvPr/>
        </p:nvPicPr>
        <p:blipFill>
          <a:blip r:embed="rId6"/>
          <a:stretch>
            <a:fillRect/>
          </a:stretch>
        </p:blipFill>
        <p:spPr>
          <a:xfrm>
            <a:off x="8750808" y="2971800"/>
            <a:ext cx="329184" cy="329184"/>
          </a:xfrm>
          <a:prstGeom prst="rect">
            <a:avLst/>
          </a:prstGeom>
        </p:spPr>
      </p:pic>
      <p:sp>
        <p:nvSpPr>
          <p:cNvPr id="29" name="Text 20"/>
          <p:cNvSpPr/>
          <p:nvPr/>
        </p:nvSpPr>
        <p:spPr>
          <a:xfrm>
            <a:off x="9363456" y="2944368"/>
            <a:ext cx="2258568" cy="384048"/>
          </a:xfrm>
          <a:prstGeom prst="rect">
            <a:avLst/>
          </a:prstGeom>
          <a:noFill/>
          <a:ln/>
        </p:spPr>
        <p:txBody>
          <a:bodyPr wrap="square" lIns="0" tIns="0" rIns="0" bIns="0" rtlCol="0" anchor="ctr"/>
          <a:lstStyle/>
          <a:p>
            <a:pPr marL="0" indent="0">
              <a:buNone/>
            </a:pPr>
            <a:r>
              <a:rPr lang="en-US" sz="1200" b="1" kern="0" spc="150" dirty="0">
                <a:solidFill>
                  <a:srgbClr val="E0A136"/>
                </a:solidFill>
                <a:latin typeface="Calibri" pitchFamily="34" charset="0"/>
                <a:ea typeface="Calibri" pitchFamily="34" charset="-122"/>
                <a:cs typeface="Calibri" pitchFamily="34" charset="-120"/>
              </a:rPr>
              <a:t>LOWEST GDP</a:t>
            </a:r>
            <a:endParaRPr lang="en-US" sz="1200" dirty="0"/>
          </a:p>
        </p:txBody>
      </p:sp>
      <p:pic>
        <p:nvPicPr>
          <p:cNvPr id="30" name="Image 7" descr="preencoded.png"/>
          <p:cNvPicPr>
            <a:picLocks noChangeAspect="1"/>
          </p:cNvPicPr>
          <p:nvPr/>
        </p:nvPicPr>
        <p:blipFill>
          <a:blip r:embed="rId4"/>
          <a:stretch>
            <a:fillRect/>
          </a:stretch>
        </p:blipFill>
        <p:spPr>
          <a:xfrm>
            <a:off x="8631936" y="3785616"/>
            <a:ext cx="201168" cy="256032"/>
          </a:xfrm>
          <a:prstGeom prst="rect">
            <a:avLst/>
          </a:prstGeom>
        </p:spPr>
      </p:pic>
      <p:sp>
        <p:nvSpPr>
          <p:cNvPr id="31" name="Text 21"/>
          <p:cNvSpPr/>
          <p:nvPr/>
        </p:nvSpPr>
        <p:spPr>
          <a:xfrm>
            <a:off x="8997696" y="3749040"/>
            <a:ext cx="2624328" cy="384048"/>
          </a:xfrm>
          <a:prstGeom prst="rect">
            <a:avLst/>
          </a:prstGeom>
          <a:noFill/>
          <a:ln/>
        </p:spPr>
        <p:txBody>
          <a:bodyPr wrap="square" lIns="0" tIns="0" rIns="0" bIns="0" rtlCol="0" anchor="ctr"/>
          <a:lstStyle/>
          <a:p>
            <a:pPr marL="0" indent="0">
              <a:buNone/>
            </a:pPr>
            <a:r>
              <a:rPr lang="en-US" sz="1900" b="1" dirty="0">
                <a:solidFill>
                  <a:srgbClr val="0F2D3F"/>
                </a:solidFill>
                <a:latin typeface="Cambria" pitchFamily="34" charset="0"/>
                <a:ea typeface="Cambria" pitchFamily="34" charset="-122"/>
                <a:cs typeface="Cambria" pitchFamily="34" charset="-120"/>
              </a:rPr>
              <a:t>Malawi</a:t>
            </a:r>
            <a:endParaRPr lang="en-US" sz="1900" dirty="0"/>
          </a:p>
        </p:txBody>
      </p:sp>
      <p:sp>
        <p:nvSpPr>
          <p:cNvPr id="32" name="Text 22"/>
          <p:cNvSpPr/>
          <p:nvPr/>
        </p:nvSpPr>
        <p:spPr>
          <a:xfrm>
            <a:off x="8997696" y="4133088"/>
            <a:ext cx="2624328" cy="411480"/>
          </a:xfrm>
          <a:prstGeom prst="rect">
            <a:avLst/>
          </a:prstGeom>
          <a:noFill/>
          <a:ln/>
        </p:spPr>
        <p:txBody>
          <a:bodyPr wrap="square" lIns="0" tIns="0" rIns="0" bIns="0" rtlCol="0" anchor="t"/>
          <a:lstStyle/>
          <a:p>
            <a:pPr marL="0" indent="0">
              <a:lnSpc>
                <a:spcPts val="1400"/>
              </a:lnSpc>
              <a:buNone/>
            </a:pPr>
            <a:r>
              <a:rPr lang="en-US" sz="1100" dirty="0">
                <a:solidFill>
                  <a:srgbClr val="63757F"/>
                </a:solidFill>
                <a:latin typeface="Calibri" pitchFamily="34" charset="0"/>
                <a:ea typeface="Calibri" pitchFamily="34" charset="-122"/>
                <a:cs typeface="Calibri" pitchFamily="34" charset="-120"/>
              </a:rPr>
              <a:t>Lowest baseline MTRI (0.8%); harmed most by CET</a:t>
            </a:r>
            <a:endParaRPr lang="en-US" sz="1100" dirty="0"/>
          </a:p>
        </p:txBody>
      </p:sp>
      <p:sp>
        <p:nvSpPr>
          <p:cNvPr id="33" name="Text 23"/>
          <p:cNvSpPr/>
          <p:nvPr/>
        </p:nvSpPr>
        <p:spPr>
          <a:xfrm>
            <a:off x="548640" y="6473952"/>
            <a:ext cx="7315200" cy="274320"/>
          </a:xfrm>
          <a:prstGeom prst="rect">
            <a:avLst/>
          </a:prstGeom>
          <a:noFill/>
          <a:ln/>
        </p:spPr>
        <p:txBody>
          <a:bodyPr wrap="square" lIns="0" tIns="0" rIns="0" bIns="0" rtlCol="0" anchor="ctr"/>
          <a:lstStyle/>
          <a:p>
            <a:pPr marL="0" indent="0" algn="l">
              <a:buNone/>
            </a:pPr>
            <a:r>
              <a:rPr lang="en-US" sz="900" dirty="0">
                <a:solidFill>
                  <a:srgbClr val="63757F"/>
                </a:solidFill>
                <a:latin typeface="Calibri" pitchFamily="34" charset="0"/>
                <a:ea typeface="Calibri" pitchFamily="34" charset="-122"/>
                <a:cs typeface="Calibri" pitchFamily="34" charset="-120"/>
              </a:rPr>
              <a:t>Scope: five SADC economies</a:t>
            </a:r>
            <a:endParaRPr lang="en-US" sz="900" dirty="0"/>
          </a:p>
        </p:txBody>
      </p:sp>
      <p:sp>
        <p:nvSpPr>
          <p:cNvPr id="34" name="Text 24"/>
          <p:cNvSpPr/>
          <p:nvPr/>
        </p:nvSpPr>
        <p:spPr>
          <a:xfrm>
            <a:off x="10637215" y="6473952"/>
            <a:ext cx="1005840" cy="274320"/>
          </a:xfrm>
          <a:prstGeom prst="rect">
            <a:avLst/>
          </a:prstGeom>
          <a:noFill/>
          <a:ln/>
        </p:spPr>
        <p:txBody>
          <a:bodyPr wrap="square" lIns="0" tIns="0" rIns="0" bIns="0" rtlCol="0" anchor="ctr"/>
          <a:lstStyle/>
          <a:p>
            <a:pPr marL="0" indent="0" algn="r">
              <a:buNone/>
            </a:pPr>
            <a:r>
              <a:rPr lang="en-US" sz="900" dirty="0">
                <a:solidFill>
                  <a:srgbClr val="63757F"/>
                </a:solidFill>
                <a:latin typeface="Calibri" pitchFamily="34" charset="0"/>
                <a:ea typeface="Calibri" pitchFamily="34" charset="-122"/>
                <a:cs typeface="Calibri" pitchFamily="34" charset="-120"/>
              </a:rPr>
              <a:t>7 / 15</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548640" y="516636"/>
            <a:ext cx="128016" cy="128016"/>
          </a:xfrm>
          <a:prstGeom prst="ellipse">
            <a:avLst/>
          </a:prstGeom>
          <a:solidFill>
            <a:srgbClr val="E0A136"/>
          </a:solidFill>
          <a:ln/>
        </p:spPr>
        <p:txBody>
          <a:bodyPr/>
          <a:lstStyle/>
          <a:p>
            <a:endParaRPr lang="en-IT"/>
          </a:p>
        </p:txBody>
      </p:sp>
      <p:sp>
        <p:nvSpPr>
          <p:cNvPr id="3" name="Text 1"/>
          <p:cNvSpPr/>
          <p:nvPr/>
        </p:nvSpPr>
        <p:spPr>
          <a:xfrm>
            <a:off x="786384" y="448056"/>
            <a:ext cx="8229600" cy="292608"/>
          </a:xfrm>
          <a:prstGeom prst="rect">
            <a:avLst/>
          </a:prstGeom>
          <a:noFill/>
          <a:ln/>
        </p:spPr>
        <p:txBody>
          <a:bodyPr wrap="square" lIns="0" tIns="0" rIns="0" bIns="0" rtlCol="0" anchor="ctr"/>
          <a:lstStyle/>
          <a:p>
            <a:pPr marL="0" indent="0">
              <a:buNone/>
            </a:pPr>
            <a:r>
              <a:rPr lang="en-US" sz="1150" b="1" kern="0" spc="250" dirty="0">
                <a:solidFill>
                  <a:srgbClr val="12707A"/>
                </a:solidFill>
                <a:latin typeface="Calibri" pitchFamily="34" charset="0"/>
                <a:ea typeface="Calibri" pitchFamily="34" charset="-122"/>
                <a:cs typeface="Calibri" pitchFamily="34" charset="-120"/>
              </a:rPr>
              <a:t>WHERE INPUTS COME FROM</a:t>
            </a:r>
            <a:endParaRPr lang="en-US" sz="1150" dirty="0"/>
          </a:p>
        </p:txBody>
      </p:sp>
      <p:sp>
        <p:nvSpPr>
          <p:cNvPr id="4" name="Text 2"/>
          <p:cNvSpPr/>
          <p:nvPr/>
        </p:nvSpPr>
        <p:spPr>
          <a:xfrm>
            <a:off x="548640" y="868680"/>
            <a:ext cx="11064240" cy="868680"/>
          </a:xfrm>
          <a:prstGeom prst="rect">
            <a:avLst/>
          </a:prstGeom>
          <a:noFill/>
          <a:ln/>
        </p:spPr>
        <p:txBody>
          <a:bodyPr wrap="square" lIns="0" tIns="0" rIns="0" bIns="0" rtlCol="0" anchor="t"/>
          <a:lstStyle/>
          <a:p>
            <a:pPr marL="0" indent="0">
              <a:lnSpc>
                <a:spcPts val="3120"/>
              </a:lnSpc>
              <a:buNone/>
            </a:pPr>
            <a:r>
              <a:rPr lang="en-US" sz="3000" b="1" dirty="0">
                <a:solidFill>
                  <a:srgbClr val="0F2D3F"/>
                </a:solidFill>
                <a:latin typeface="Cambria" pitchFamily="34" charset="0"/>
                <a:ea typeface="Cambria" pitchFamily="34" charset="-122"/>
                <a:cs typeface="Cambria" pitchFamily="34" charset="-120"/>
              </a:rPr>
              <a:t>Strong regional roots, selective global reach</a:t>
            </a:r>
            <a:endParaRPr lang="en-US" sz="3000" dirty="0"/>
          </a:p>
        </p:txBody>
      </p:sp>
      <p:sp>
        <p:nvSpPr>
          <p:cNvPr id="5" name="Text 3"/>
          <p:cNvSpPr/>
          <p:nvPr/>
        </p:nvSpPr>
        <p:spPr>
          <a:xfrm>
            <a:off x="548640" y="1737360"/>
            <a:ext cx="5212080" cy="1005840"/>
          </a:xfrm>
          <a:prstGeom prst="rect">
            <a:avLst/>
          </a:prstGeom>
          <a:noFill/>
          <a:ln/>
        </p:spPr>
        <p:txBody>
          <a:bodyPr wrap="square" lIns="0" tIns="0" rIns="0" bIns="0" rtlCol="0" anchor="t"/>
          <a:lstStyle/>
          <a:p>
            <a:pPr marL="0" indent="0">
              <a:lnSpc>
                <a:spcPts val="2200"/>
              </a:lnSpc>
              <a:buNone/>
            </a:pPr>
            <a:r>
              <a:rPr lang="en-US" sz="1500" dirty="0">
                <a:solidFill>
                  <a:srgbClr val="1E2A33"/>
                </a:solidFill>
                <a:latin typeface="Calibri" pitchFamily="34" charset="0"/>
                <a:ea typeface="Calibri" pitchFamily="34" charset="-122"/>
                <a:cs typeface="Calibri" pitchFamily="34" charset="-120"/>
              </a:rPr>
              <a:t>SADC countries source a large share of the inputs behind their exports from within the region itself, underlining the weight of regional value chains.</a:t>
            </a:r>
            <a:endParaRPr lang="en-US" sz="1500" dirty="0"/>
          </a:p>
        </p:txBody>
      </p:sp>
      <p:sp>
        <p:nvSpPr>
          <p:cNvPr id="6" name="Text 4"/>
          <p:cNvSpPr/>
          <p:nvPr/>
        </p:nvSpPr>
        <p:spPr>
          <a:xfrm>
            <a:off x="548640" y="2971800"/>
            <a:ext cx="1737360" cy="457200"/>
          </a:xfrm>
          <a:prstGeom prst="rect">
            <a:avLst/>
          </a:prstGeom>
          <a:noFill/>
          <a:ln/>
        </p:spPr>
        <p:txBody>
          <a:bodyPr wrap="square" lIns="0" tIns="0" rIns="0" bIns="0" rtlCol="0" anchor="ctr"/>
          <a:lstStyle/>
          <a:p>
            <a:pPr marL="0" indent="0">
              <a:buNone/>
            </a:pPr>
            <a:r>
              <a:rPr lang="en-US" sz="1400" b="1" dirty="0">
                <a:solidFill>
                  <a:srgbClr val="0F2D3F"/>
                </a:solidFill>
                <a:latin typeface="Calibri" pitchFamily="34" charset="0"/>
                <a:ea typeface="Calibri" pitchFamily="34" charset="-122"/>
                <a:cs typeface="Calibri" pitchFamily="34" charset="-120"/>
              </a:rPr>
              <a:t>Botswana</a:t>
            </a:r>
            <a:endParaRPr lang="en-US" sz="1400" dirty="0"/>
          </a:p>
        </p:txBody>
      </p:sp>
      <p:sp>
        <p:nvSpPr>
          <p:cNvPr id="7" name="Shape 5"/>
          <p:cNvSpPr/>
          <p:nvPr/>
        </p:nvSpPr>
        <p:spPr>
          <a:xfrm>
            <a:off x="2331720" y="3026664"/>
            <a:ext cx="2788920" cy="365760"/>
          </a:xfrm>
          <a:prstGeom prst="roundRect">
            <a:avLst>
              <a:gd name="adj" fmla="val 12500"/>
            </a:avLst>
          </a:prstGeom>
          <a:solidFill>
            <a:srgbClr val="DCE6E7"/>
          </a:solidFill>
          <a:ln/>
        </p:spPr>
        <p:txBody>
          <a:bodyPr/>
          <a:lstStyle/>
          <a:p>
            <a:endParaRPr lang="en-IT"/>
          </a:p>
        </p:txBody>
      </p:sp>
      <p:sp>
        <p:nvSpPr>
          <p:cNvPr id="8" name="Shape 6"/>
          <p:cNvSpPr/>
          <p:nvPr/>
        </p:nvSpPr>
        <p:spPr>
          <a:xfrm>
            <a:off x="2331720" y="3026664"/>
            <a:ext cx="2351060" cy="365760"/>
          </a:xfrm>
          <a:prstGeom prst="roundRect">
            <a:avLst>
              <a:gd name="adj" fmla="val 12500"/>
            </a:avLst>
          </a:prstGeom>
          <a:solidFill>
            <a:srgbClr val="12707A"/>
          </a:solidFill>
          <a:ln/>
        </p:spPr>
        <p:txBody>
          <a:bodyPr/>
          <a:lstStyle/>
          <a:p>
            <a:endParaRPr lang="en-IT"/>
          </a:p>
        </p:txBody>
      </p:sp>
      <p:sp>
        <p:nvSpPr>
          <p:cNvPr id="9" name="Text 7"/>
          <p:cNvSpPr/>
          <p:nvPr/>
        </p:nvSpPr>
        <p:spPr>
          <a:xfrm>
            <a:off x="5138928" y="2971800"/>
            <a:ext cx="777240" cy="457200"/>
          </a:xfrm>
          <a:prstGeom prst="rect">
            <a:avLst/>
          </a:prstGeom>
          <a:noFill/>
          <a:ln/>
        </p:spPr>
        <p:txBody>
          <a:bodyPr wrap="square" lIns="0" tIns="0" rIns="0" bIns="0" rtlCol="0" anchor="ctr"/>
          <a:lstStyle/>
          <a:p>
            <a:pPr marL="0" indent="0">
              <a:buNone/>
            </a:pPr>
            <a:r>
              <a:rPr lang="en-US" sz="1500" b="1" dirty="0">
                <a:solidFill>
                  <a:srgbClr val="12707A"/>
                </a:solidFill>
                <a:latin typeface="Cambria" pitchFamily="34" charset="0"/>
                <a:ea typeface="Cambria" pitchFamily="34" charset="-122"/>
                <a:cs typeface="Cambria" pitchFamily="34" charset="-120"/>
              </a:rPr>
              <a:t>84.3%</a:t>
            </a:r>
            <a:endParaRPr lang="en-US" sz="1500" dirty="0"/>
          </a:p>
        </p:txBody>
      </p:sp>
      <p:sp>
        <p:nvSpPr>
          <p:cNvPr id="10" name="Text 8"/>
          <p:cNvSpPr/>
          <p:nvPr/>
        </p:nvSpPr>
        <p:spPr>
          <a:xfrm>
            <a:off x="548640" y="3630168"/>
            <a:ext cx="1737360" cy="457200"/>
          </a:xfrm>
          <a:prstGeom prst="rect">
            <a:avLst/>
          </a:prstGeom>
          <a:noFill/>
          <a:ln/>
        </p:spPr>
        <p:txBody>
          <a:bodyPr wrap="square" lIns="0" tIns="0" rIns="0" bIns="0" rtlCol="0" anchor="ctr"/>
          <a:lstStyle/>
          <a:p>
            <a:pPr marL="0" indent="0">
              <a:buNone/>
            </a:pPr>
            <a:r>
              <a:rPr lang="en-US" sz="1400" b="1" dirty="0">
                <a:solidFill>
                  <a:srgbClr val="0F2D3F"/>
                </a:solidFill>
                <a:latin typeface="Calibri" pitchFamily="34" charset="0"/>
                <a:ea typeface="Calibri" pitchFamily="34" charset="-122"/>
                <a:cs typeface="Calibri" pitchFamily="34" charset="-120"/>
              </a:rPr>
              <a:t>Zimbabwe</a:t>
            </a:r>
            <a:endParaRPr lang="en-US" sz="1400" dirty="0"/>
          </a:p>
        </p:txBody>
      </p:sp>
      <p:sp>
        <p:nvSpPr>
          <p:cNvPr id="11" name="Shape 9"/>
          <p:cNvSpPr/>
          <p:nvPr/>
        </p:nvSpPr>
        <p:spPr>
          <a:xfrm>
            <a:off x="2331720" y="3685032"/>
            <a:ext cx="2788920" cy="365760"/>
          </a:xfrm>
          <a:prstGeom prst="roundRect">
            <a:avLst>
              <a:gd name="adj" fmla="val 12500"/>
            </a:avLst>
          </a:prstGeom>
          <a:solidFill>
            <a:srgbClr val="DCE6E7"/>
          </a:solidFill>
          <a:ln/>
        </p:spPr>
        <p:txBody>
          <a:bodyPr/>
          <a:lstStyle/>
          <a:p>
            <a:endParaRPr lang="en-IT"/>
          </a:p>
        </p:txBody>
      </p:sp>
      <p:sp>
        <p:nvSpPr>
          <p:cNvPr id="12" name="Shape 10"/>
          <p:cNvSpPr/>
          <p:nvPr/>
        </p:nvSpPr>
        <p:spPr>
          <a:xfrm>
            <a:off x="2331720" y="3685032"/>
            <a:ext cx="2016389" cy="365760"/>
          </a:xfrm>
          <a:prstGeom prst="roundRect">
            <a:avLst>
              <a:gd name="adj" fmla="val 12500"/>
            </a:avLst>
          </a:prstGeom>
          <a:solidFill>
            <a:srgbClr val="12707A"/>
          </a:solidFill>
          <a:ln/>
        </p:spPr>
        <p:txBody>
          <a:bodyPr/>
          <a:lstStyle/>
          <a:p>
            <a:endParaRPr lang="en-IT"/>
          </a:p>
        </p:txBody>
      </p:sp>
      <p:sp>
        <p:nvSpPr>
          <p:cNvPr id="13" name="Text 11"/>
          <p:cNvSpPr/>
          <p:nvPr/>
        </p:nvSpPr>
        <p:spPr>
          <a:xfrm>
            <a:off x="5138928" y="3630168"/>
            <a:ext cx="777240" cy="457200"/>
          </a:xfrm>
          <a:prstGeom prst="rect">
            <a:avLst/>
          </a:prstGeom>
          <a:noFill/>
          <a:ln/>
        </p:spPr>
        <p:txBody>
          <a:bodyPr wrap="square" lIns="0" tIns="0" rIns="0" bIns="0" rtlCol="0" anchor="ctr"/>
          <a:lstStyle/>
          <a:p>
            <a:pPr marL="0" indent="0">
              <a:buNone/>
            </a:pPr>
            <a:r>
              <a:rPr lang="en-US" sz="1500" b="1" dirty="0">
                <a:solidFill>
                  <a:srgbClr val="12707A"/>
                </a:solidFill>
                <a:latin typeface="Cambria" pitchFamily="34" charset="0"/>
                <a:ea typeface="Cambria" pitchFamily="34" charset="-122"/>
                <a:cs typeface="Cambria" pitchFamily="34" charset="-120"/>
              </a:rPr>
              <a:t>72.3%</a:t>
            </a:r>
            <a:endParaRPr lang="en-US" sz="1500" dirty="0"/>
          </a:p>
        </p:txBody>
      </p:sp>
      <p:sp>
        <p:nvSpPr>
          <p:cNvPr id="14" name="Text 12"/>
          <p:cNvSpPr/>
          <p:nvPr/>
        </p:nvSpPr>
        <p:spPr>
          <a:xfrm>
            <a:off x="548640" y="4288536"/>
            <a:ext cx="1737360" cy="457200"/>
          </a:xfrm>
          <a:prstGeom prst="rect">
            <a:avLst/>
          </a:prstGeom>
          <a:noFill/>
          <a:ln/>
        </p:spPr>
        <p:txBody>
          <a:bodyPr wrap="square" lIns="0" tIns="0" rIns="0" bIns="0" rtlCol="0" anchor="ctr"/>
          <a:lstStyle/>
          <a:p>
            <a:pPr marL="0" indent="0">
              <a:buNone/>
            </a:pPr>
            <a:r>
              <a:rPr lang="en-US" sz="1400" b="1" dirty="0">
                <a:solidFill>
                  <a:srgbClr val="0F2D3F"/>
                </a:solidFill>
                <a:latin typeface="Calibri" pitchFamily="34" charset="0"/>
                <a:ea typeface="Calibri" pitchFamily="34" charset="-122"/>
                <a:cs typeface="Calibri" pitchFamily="34" charset="-120"/>
              </a:rPr>
              <a:t>Malawi</a:t>
            </a:r>
            <a:endParaRPr lang="en-US" sz="1400" dirty="0"/>
          </a:p>
        </p:txBody>
      </p:sp>
      <p:sp>
        <p:nvSpPr>
          <p:cNvPr id="15" name="Shape 13"/>
          <p:cNvSpPr/>
          <p:nvPr/>
        </p:nvSpPr>
        <p:spPr>
          <a:xfrm>
            <a:off x="2331720" y="4343400"/>
            <a:ext cx="2788920" cy="365760"/>
          </a:xfrm>
          <a:prstGeom prst="roundRect">
            <a:avLst>
              <a:gd name="adj" fmla="val 12500"/>
            </a:avLst>
          </a:prstGeom>
          <a:solidFill>
            <a:srgbClr val="DCE6E7"/>
          </a:solidFill>
          <a:ln/>
        </p:spPr>
        <p:txBody>
          <a:bodyPr/>
          <a:lstStyle/>
          <a:p>
            <a:endParaRPr lang="en-IT"/>
          </a:p>
        </p:txBody>
      </p:sp>
      <p:sp>
        <p:nvSpPr>
          <p:cNvPr id="16" name="Shape 14"/>
          <p:cNvSpPr/>
          <p:nvPr/>
        </p:nvSpPr>
        <p:spPr>
          <a:xfrm>
            <a:off x="2331720" y="4343400"/>
            <a:ext cx="1160191" cy="365760"/>
          </a:xfrm>
          <a:prstGeom prst="roundRect">
            <a:avLst>
              <a:gd name="adj" fmla="val 12500"/>
            </a:avLst>
          </a:prstGeom>
          <a:solidFill>
            <a:srgbClr val="12707A"/>
          </a:solidFill>
          <a:ln/>
        </p:spPr>
        <p:txBody>
          <a:bodyPr/>
          <a:lstStyle/>
          <a:p>
            <a:endParaRPr lang="en-IT"/>
          </a:p>
        </p:txBody>
      </p:sp>
      <p:sp>
        <p:nvSpPr>
          <p:cNvPr id="17" name="Text 15"/>
          <p:cNvSpPr/>
          <p:nvPr/>
        </p:nvSpPr>
        <p:spPr>
          <a:xfrm>
            <a:off x="5138928" y="4288536"/>
            <a:ext cx="777240" cy="457200"/>
          </a:xfrm>
          <a:prstGeom prst="rect">
            <a:avLst/>
          </a:prstGeom>
          <a:noFill/>
          <a:ln/>
        </p:spPr>
        <p:txBody>
          <a:bodyPr wrap="square" lIns="0" tIns="0" rIns="0" bIns="0" rtlCol="0" anchor="ctr"/>
          <a:lstStyle/>
          <a:p>
            <a:pPr marL="0" indent="0">
              <a:buNone/>
            </a:pPr>
            <a:r>
              <a:rPr lang="en-US" sz="1500" b="1" dirty="0">
                <a:solidFill>
                  <a:srgbClr val="12707A"/>
                </a:solidFill>
                <a:latin typeface="Cambria" pitchFamily="34" charset="0"/>
                <a:ea typeface="Cambria" pitchFamily="34" charset="-122"/>
                <a:cs typeface="Cambria" pitchFamily="34" charset="-120"/>
              </a:rPr>
              <a:t>41.6%</a:t>
            </a:r>
            <a:endParaRPr lang="en-US" sz="1500" dirty="0"/>
          </a:p>
        </p:txBody>
      </p:sp>
      <p:sp>
        <p:nvSpPr>
          <p:cNvPr id="18" name="Text 16"/>
          <p:cNvSpPr/>
          <p:nvPr/>
        </p:nvSpPr>
        <p:spPr>
          <a:xfrm>
            <a:off x="548640" y="4946904"/>
            <a:ext cx="5212080" cy="320040"/>
          </a:xfrm>
          <a:prstGeom prst="rect">
            <a:avLst/>
          </a:prstGeom>
          <a:noFill/>
          <a:ln/>
        </p:spPr>
        <p:txBody>
          <a:bodyPr wrap="square" lIns="0" tIns="0" rIns="0" bIns="0" rtlCol="0" anchor="ctr"/>
          <a:lstStyle/>
          <a:p>
            <a:pPr marL="0" indent="0">
              <a:buNone/>
            </a:pPr>
            <a:r>
              <a:rPr lang="en-US" sz="1150" i="1" dirty="0">
                <a:solidFill>
                  <a:srgbClr val="63757F"/>
                </a:solidFill>
                <a:latin typeface="Calibri" pitchFamily="34" charset="0"/>
                <a:ea typeface="Calibri" pitchFamily="34" charset="-122"/>
                <a:cs typeface="Calibri" pitchFamily="34" charset="-120"/>
              </a:rPr>
              <a:t>Share of input value sourced from within SADC</a:t>
            </a:r>
            <a:endParaRPr lang="en-US" sz="1150" dirty="0"/>
          </a:p>
        </p:txBody>
      </p:sp>
      <p:sp>
        <p:nvSpPr>
          <p:cNvPr id="19" name="Shape 17"/>
          <p:cNvSpPr/>
          <p:nvPr/>
        </p:nvSpPr>
        <p:spPr>
          <a:xfrm>
            <a:off x="6263640" y="1737360"/>
            <a:ext cx="5349240" cy="4251960"/>
          </a:xfrm>
          <a:prstGeom prst="roundRect">
            <a:avLst>
              <a:gd name="adj" fmla="val 2151"/>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20" name="Text 18"/>
          <p:cNvSpPr/>
          <p:nvPr/>
        </p:nvSpPr>
        <p:spPr>
          <a:xfrm>
            <a:off x="6720840" y="2011680"/>
            <a:ext cx="4434840" cy="365760"/>
          </a:xfrm>
          <a:prstGeom prst="rect">
            <a:avLst/>
          </a:prstGeom>
          <a:noFill/>
          <a:ln/>
        </p:spPr>
        <p:txBody>
          <a:bodyPr wrap="square" lIns="0" tIns="0" rIns="0" bIns="0" rtlCol="0" anchor="ctr"/>
          <a:lstStyle/>
          <a:p>
            <a:pPr marL="0" indent="0">
              <a:buNone/>
            </a:pPr>
            <a:r>
              <a:rPr lang="en-US" sz="1700" b="1" dirty="0">
                <a:solidFill>
                  <a:srgbClr val="0F2D3F"/>
                </a:solidFill>
                <a:latin typeface="Cambria" pitchFamily="34" charset="0"/>
                <a:ea typeface="Cambria" pitchFamily="34" charset="-122"/>
                <a:cs typeface="Cambria" pitchFamily="34" charset="-120"/>
              </a:rPr>
              <a:t>Main suppliers beyond the region</a:t>
            </a:r>
            <a:endParaRPr lang="en-US" sz="1700" dirty="0"/>
          </a:p>
        </p:txBody>
      </p:sp>
      <p:sp>
        <p:nvSpPr>
          <p:cNvPr id="21" name="Text 19"/>
          <p:cNvSpPr/>
          <p:nvPr/>
        </p:nvSpPr>
        <p:spPr>
          <a:xfrm>
            <a:off x="6720840" y="2395728"/>
            <a:ext cx="4434840" cy="274320"/>
          </a:xfrm>
          <a:prstGeom prst="rect">
            <a:avLst/>
          </a:prstGeom>
          <a:noFill/>
          <a:ln/>
        </p:spPr>
        <p:txBody>
          <a:bodyPr wrap="square" lIns="0" tIns="0" rIns="0" bIns="0" rtlCol="0" anchor="ctr"/>
          <a:lstStyle/>
          <a:p>
            <a:pPr marL="0" indent="0">
              <a:buNone/>
            </a:pPr>
            <a:r>
              <a:rPr lang="en-US" sz="1200" i="1" dirty="0">
                <a:solidFill>
                  <a:srgbClr val="63757F"/>
                </a:solidFill>
                <a:latin typeface="Calibri" pitchFamily="34" charset="0"/>
                <a:ea typeface="Calibri" pitchFamily="34" charset="-122"/>
                <a:cs typeface="Calibri" pitchFamily="34" charset="-120"/>
              </a:rPr>
              <a:t>Average share of foreign inputs to SADC countries</a:t>
            </a:r>
            <a:endParaRPr lang="en-US" sz="1200" dirty="0"/>
          </a:p>
        </p:txBody>
      </p:sp>
      <p:sp>
        <p:nvSpPr>
          <p:cNvPr id="22" name="Shape 20"/>
          <p:cNvSpPr/>
          <p:nvPr/>
        </p:nvSpPr>
        <p:spPr>
          <a:xfrm>
            <a:off x="6720840" y="2926080"/>
            <a:ext cx="1295400" cy="1463040"/>
          </a:xfrm>
          <a:prstGeom prst="roundRect">
            <a:avLst>
              <a:gd name="adj" fmla="val 5647"/>
            </a:avLst>
          </a:prstGeom>
          <a:solidFill>
            <a:srgbClr val="ECF1F2"/>
          </a:solidFill>
          <a:ln/>
        </p:spPr>
        <p:txBody>
          <a:bodyPr/>
          <a:lstStyle/>
          <a:p>
            <a:endParaRPr lang="en-IT"/>
          </a:p>
        </p:txBody>
      </p:sp>
      <p:sp>
        <p:nvSpPr>
          <p:cNvPr id="23" name="Text 21"/>
          <p:cNvSpPr/>
          <p:nvPr/>
        </p:nvSpPr>
        <p:spPr>
          <a:xfrm>
            <a:off x="6720840" y="3154680"/>
            <a:ext cx="1295400" cy="685800"/>
          </a:xfrm>
          <a:prstGeom prst="rect">
            <a:avLst/>
          </a:prstGeom>
          <a:noFill/>
          <a:ln/>
        </p:spPr>
        <p:txBody>
          <a:bodyPr wrap="square" lIns="0" tIns="0" rIns="0" bIns="0" rtlCol="0" anchor="ctr"/>
          <a:lstStyle/>
          <a:p>
            <a:pPr marL="0" indent="0" algn="ctr">
              <a:buNone/>
            </a:pPr>
            <a:r>
              <a:rPr lang="en-US" sz="3000" b="1" dirty="0">
                <a:solidFill>
                  <a:srgbClr val="E0A136"/>
                </a:solidFill>
                <a:latin typeface="Cambria" pitchFamily="34" charset="0"/>
                <a:ea typeface="Cambria" pitchFamily="34" charset="-122"/>
                <a:cs typeface="Cambria" pitchFamily="34" charset="-120"/>
              </a:rPr>
              <a:t>14.2%</a:t>
            </a:r>
            <a:endParaRPr lang="en-US" sz="3000" dirty="0"/>
          </a:p>
        </p:txBody>
      </p:sp>
      <p:sp>
        <p:nvSpPr>
          <p:cNvPr id="24" name="Text 22"/>
          <p:cNvSpPr/>
          <p:nvPr/>
        </p:nvSpPr>
        <p:spPr>
          <a:xfrm>
            <a:off x="6720840" y="3840480"/>
            <a:ext cx="1295400" cy="365760"/>
          </a:xfrm>
          <a:prstGeom prst="rect">
            <a:avLst/>
          </a:prstGeom>
          <a:noFill/>
          <a:ln/>
        </p:spPr>
        <p:txBody>
          <a:bodyPr wrap="square" lIns="0" tIns="0" rIns="0" bIns="0" rtlCol="0" anchor="ctr"/>
          <a:lstStyle/>
          <a:p>
            <a:pPr marL="0" indent="0" algn="ctr">
              <a:buNone/>
            </a:pPr>
            <a:r>
              <a:rPr lang="en-US" sz="1350" b="1" dirty="0">
                <a:solidFill>
                  <a:srgbClr val="0F2D3F"/>
                </a:solidFill>
                <a:latin typeface="Calibri" pitchFamily="34" charset="0"/>
                <a:ea typeface="Calibri" pitchFamily="34" charset="-122"/>
                <a:cs typeface="Calibri" pitchFamily="34" charset="-120"/>
              </a:rPr>
              <a:t>EU-28</a:t>
            </a:r>
            <a:endParaRPr lang="en-US" sz="1350" dirty="0"/>
          </a:p>
        </p:txBody>
      </p:sp>
      <p:sp>
        <p:nvSpPr>
          <p:cNvPr id="25" name="Shape 23"/>
          <p:cNvSpPr/>
          <p:nvPr/>
        </p:nvSpPr>
        <p:spPr>
          <a:xfrm>
            <a:off x="8290560" y="2926080"/>
            <a:ext cx="1295400" cy="1463040"/>
          </a:xfrm>
          <a:prstGeom prst="roundRect">
            <a:avLst>
              <a:gd name="adj" fmla="val 5647"/>
            </a:avLst>
          </a:prstGeom>
          <a:solidFill>
            <a:srgbClr val="ECF1F2"/>
          </a:solidFill>
          <a:ln/>
        </p:spPr>
        <p:txBody>
          <a:bodyPr/>
          <a:lstStyle/>
          <a:p>
            <a:endParaRPr lang="en-IT"/>
          </a:p>
        </p:txBody>
      </p:sp>
      <p:sp>
        <p:nvSpPr>
          <p:cNvPr id="26" name="Text 24"/>
          <p:cNvSpPr/>
          <p:nvPr/>
        </p:nvSpPr>
        <p:spPr>
          <a:xfrm>
            <a:off x="8290560" y="3154680"/>
            <a:ext cx="1295400" cy="685800"/>
          </a:xfrm>
          <a:prstGeom prst="rect">
            <a:avLst/>
          </a:prstGeom>
          <a:noFill/>
          <a:ln/>
        </p:spPr>
        <p:txBody>
          <a:bodyPr wrap="square" lIns="0" tIns="0" rIns="0" bIns="0" rtlCol="0" anchor="ctr"/>
          <a:lstStyle/>
          <a:p>
            <a:pPr marL="0" indent="0" algn="ctr">
              <a:buNone/>
            </a:pPr>
            <a:r>
              <a:rPr lang="en-US" sz="3000" b="1" dirty="0">
                <a:solidFill>
                  <a:srgbClr val="E0A136"/>
                </a:solidFill>
                <a:latin typeface="Cambria" pitchFamily="34" charset="0"/>
                <a:ea typeface="Cambria" pitchFamily="34" charset="-122"/>
                <a:cs typeface="Cambria" pitchFamily="34" charset="-120"/>
              </a:rPr>
              <a:t>14.1%</a:t>
            </a:r>
            <a:endParaRPr lang="en-US" sz="3000" dirty="0"/>
          </a:p>
        </p:txBody>
      </p:sp>
      <p:sp>
        <p:nvSpPr>
          <p:cNvPr id="27" name="Text 25"/>
          <p:cNvSpPr/>
          <p:nvPr/>
        </p:nvSpPr>
        <p:spPr>
          <a:xfrm>
            <a:off x="8290560" y="3840480"/>
            <a:ext cx="1295400" cy="365760"/>
          </a:xfrm>
          <a:prstGeom prst="rect">
            <a:avLst/>
          </a:prstGeom>
          <a:noFill/>
          <a:ln/>
        </p:spPr>
        <p:txBody>
          <a:bodyPr wrap="square" lIns="0" tIns="0" rIns="0" bIns="0" rtlCol="0" anchor="ctr"/>
          <a:lstStyle/>
          <a:p>
            <a:pPr marL="0" indent="0" algn="ctr">
              <a:buNone/>
            </a:pPr>
            <a:r>
              <a:rPr lang="en-US" sz="1350" b="1" dirty="0">
                <a:solidFill>
                  <a:srgbClr val="0F2D3F"/>
                </a:solidFill>
                <a:latin typeface="Calibri" pitchFamily="34" charset="0"/>
                <a:ea typeface="Calibri" pitchFamily="34" charset="-122"/>
                <a:cs typeface="Calibri" pitchFamily="34" charset="-120"/>
              </a:rPr>
              <a:t>South Asia</a:t>
            </a:r>
            <a:endParaRPr lang="en-US" sz="1350" dirty="0"/>
          </a:p>
        </p:txBody>
      </p:sp>
      <p:sp>
        <p:nvSpPr>
          <p:cNvPr id="28" name="Shape 26"/>
          <p:cNvSpPr/>
          <p:nvPr/>
        </p:nvSpPr>
        <p:spPr>
          <a:xfrm>
            <a:off x="9860280" y="2926080"/>
            <a:ext cx="1295400" cy="1463040"/>
          </a:xfrm>
          <a:prstGeom prst="roundRect">
            <a:avLst>
              <a:gd name="adj" fmla="val 5647"/>
            </a:avLst>
          </a:prstGeom>
          <a:solidFill>
            <a:srgbClr val="ECF1F2"/>
          </a:solidFill>
          <a:ln/>
        </p:spPr>
        <p:txBody>
          <a:bodyPr/>
          <a:lstStyle/>
          <a:p>
            <a:endParaRPr lang="en-IT"/>
          </a:p>
        </p:txBody>
      </p:sp>
      <p:sp>
        <p:nvSpPr>
          <p:cNvPr id="29" name="Text 27"/>
          <p:cNvSpPr/>
          <p:nvPr/>
        </p:nvSpPr>
        <p:spPr>
          <a:xfrm>
            <a:off x="9860280" y="3154680"/>
            <a:ext cx="1295400" cy="685800"/>
          </a:xfrm>
          <a:prstGeom prst="rect">
            <a:avLst/>
          </a:prstGeom>
          <a:noFill/>
          <a:ln/>
        </p:spPr>
        <p:txBody>
          <a:bodyPr wrap="square" lIns="0" tIns="0" rIns="0" bIns="0" rtlCol="0" anchor="ctr"/>
          <a:lstStyle/>
          <a:p>
            <a:pPr marL="0" indent="0" algn="ctr">
              <a:buNone/>
            </a:pPr>
            <a:r>
              <a:rPr lang="en-US" sz="3000" b="1" dirty="0">
                <a:solidFill>
                  <a:srgbClr val="E0A136"/>
                </a:solidFill>
                <a:latin typeface="Cambria" pitchFamily="34" charset="0"/>
                <a:ea typeface="Cambria" pitchFamily="34" charset="-122"/>
                <a:cs typeface="Cambria" pitchFamily="34" charset="-120"/>
              </a:rPr>
              <a:t>12.9%</a:t>
            </a:r>
            <a:endParaRPr lang="en-US" sz="3000" dirty="0"/>
          </a:p>
        </p:txBody>
      </p:sp>
      <p:sp>
        <p:nvSpPr>
          <p:cNvPr id="30" name="Text 28"/>
          <p:cNvSpPr/>
          <p:nvPr/>
        </p:nvSpPr>
        <p:spPr>
          <a:xfrm>
            <a:off x="9860280" y="3840480"/>
            <a:ext cx="1295400" cy="365760"/>
          </a:xfrm>
          <a:prstGeom prst="rect">
            <a:avLst/>
          </a:prstGeom>
          <a:noFill/>
          <a:ln/>
        </p:spPr>
        <p:txBody>
          <a:bodyPr wrap="square" lIns="0" tIns="0" rIns="0" bIns="0" rtlCol="0" anchor="ctr"/>
          <a:lstStyle/>
          <a:p>
            <a:pPr marL="0" indent="0" algn="ctr">
              <a:buNone/>
            </a:pPr>
            <a:r>
              <a:rPr lang="en-US" sz="1350" b="1" dirty="0">
                <a:solidFill>
                  <a:srgbClr val="0F2D3F"/>
                </a:solidFill>
                <a:latin typeface="Calibri" pitchFamily="34" charset="0"/>
                <a:ea typeface="Calibri" pitchFamily="34" charset="-122"/>
                <a:cs typeface="Calibri" pitchFamily="34" charset="-120"/>
              </a:rPr>
              <a:t>East Asia</a:t>
            </a:r>
            <a:endParaRPr lang="en-US" sz="1350" dirty="0"/>
          </a:p>
        </p:txBody>
      </p:sp>
      <p:sp>
        <p:nvSpPr>
          <p:cNvPr id="31" name="Text 29"/>
          <p:cNvSpPr/>
          <p:nvPr/>
        </p:nvSpPr>
        <p:spPr>
          <a:xfrm>
            <a:off x="6720840" y="4709160"/>
            <a:ext cx="4434840" cy="1005840"/>
          </a:xfrm>
          <a:prstGeom prst="rect">
            <a:avLst/>
          </a:prstGeom>
          <a:noFill/>
          <a:ln/>
        </p:spPr>
        <p:txBody>
          <a:bodyPr wrap="square" lIns="0" tIns="0" rIns="0" bIns="0" rtlCol="0" anchor="t"/>
          <a:lstStyle/>
          <a:p>
            <a:pPr marL="0" indent="0">
              <a:lnSpc>
                <a:spcPts val="1900"/>
              </a:lnSpc>
              <a:buNone/>
            </a:pPr>
            <a:r>
              <a:rPr lang="en-US" sz="1300" dirty="0">
                <a:solidFill>
                  <a:srgbClr val="1E2A33"/>
                </a:solidFill>
                <a:latin typeface="Calibri" pitchFamily="34" charset="0"/>
                <a:ea typeface="Calibri" pitchFamily="34" charset="-122"/>
                <a:cs typeface="Calibri" pitchFamily="34" charset="-120"/>
              </a:rPr>
              <a:t>No single external region supplies more than a fifth of inputs; backward integration is broad but concentrated on these three partners.</a:t>
            </a:r>
            <a:endParaRPr lang="en-US" sz="1300" dirty="0"/>
          </a:p>
        </p:txBody>
      </p:sp>
      <p:sp>
        <p:nvSpPr>
          <p:cNvPr id="32" name="Text 30"/>
          <p:cNvSpPr/>
          <p:nvPr/>
        </p:nvSpPr>
        <p:spPr>
          <a:xfrm>
            <a:off x="548640" y="6473952"/>
            <a:ext cx="7315200" cy="274320"/>
          </a:xfrm>
          <a:prstGeom prst="rect">
            <a:avLst/>
          </a:prstGeom>
          <a:noFill/>
          <a:ln/>
        </p:spPr>
        <p:txBody>
          <a:bodyPr wrap="square" lIns="0" tIns="0" rIns="0" bIns="0" rtlCol="0" anchor="ctr"/>
          <a:lstStyle/>
          <a:p>
            <a:pPr marL="0" indent="0" algn="l">
              <a:buNone/>
            </a:pPr>
            <a:r>
              <a:rPr lang="en-US" sz="900" dirty="0">
                <a:solidFill>
                  <a:srgbClr val="63757F"/>
                </a:solidFill>
                <a:latin typeface="Calibri" pitchFamily="34" charset="0"/>
                <a:ea typeface="Calibri" pitchFamily="34" charset="-122"/>
                <a:cs typeface="Calibri" pitchFamily="34" charset="-120"/>
              </a:rPr>
              <a:t>Backward integration</a:t>
            </a:r>
            <a:endParaRPr lang="en-US" sz="900" dirty="0"/>
          </a:p>
        </p:txBody>
      </p:sp>
      <p:sp>
        <p:nvSpPr>
          <p:cNvPr id="33" name="Text 31"/>
          <p:cNvSpPr/>
          <p:nvPr/>
        </p:nvSpPr>
        <p:spPr>
          <a:xfrm>
            <a:off x="10637215" y="6473952"/>
            <a:ext cx="1005840" cy="274320"/>
          </a:xfrm>
          <a:prstGeom prst="rect">
            <a:avLst/>
          </a:prstGeom>
          <a:noFill/>
          <a:ln/>
        </p:spPr>
        <p:txBody>
          <a:bodyPr wrap="square" lIns="0" tIns="0" rIns="0" bIns="0" rtlCol="0" anchor="ctr"/>
          <a:lstStyle/>
          <a:p>
            <a:pPr marL="0" indent="0" algn="r">
              <a:buNone/>
            </a:pPr>
            <a:r>
              <a:rPr lang="en-US" sz="900" dirty="0">
                <a:solidFill>
                  <a:srgbClr val="63757F"/>
                </a:solidFill>
                <a:latin typeface="Calibri" pitchFamily="34" charset="0"/>
                <a:ea typeface="Calibri" pitchFamily="34" charset="-122"/>
                <a:cs typeface="Calibri" pitchFamily="34" charset="-120"/>
              </a:rPr>
              <a:t>8 / 15</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548640" y="516636"/>
            <a:ext cx="128016" cy="128016"/>
          </a:xfrm>
          <a:prstGeom prst="ellipse">
            <a:avLst/>
          </a:prstGeom>
          <a:solidFill>
            <a:srgbClr val="E0A136"/>
          </a:solidFill>
          <a:ln/>
        </p:spPr>
        <p:txBody>
          <a:bodyPr/>
          <a:lstStyle/>
          <a:p>
            <a:endParaRPr lang="en-IT"/>
          </a:p>
        </p:txBody>
      </p:sp>
      <p:sp>
        <p:nvSpPr>
          <p:cNvPr id="3" name="Text 1"/>
          <p:cNvSpPr/>
          <p:nvPr/>
        </p:nvSpPr>
        <p:spPr>
          <a:xfrm>
            <a:off x="786384" y="448056"/>
            <a:ext cx="8229600" cy="292608"/>
          </a:xfrm>
          <a:prstGeom prst="rect">
            <a:avLst/>
          </a:prstGeom>
          <a:noFill/>
          <a:ln/>
        </p:spPr>
        <p:txBody>
          <a:bodyPr wrap="square" lIns="0" tIns="0" rIns="0" bIns="0" rtlCol="0" anchor="ctr"/>
          <a:lstStyle/>
          <a:p>
            <a:pPr marL="0" indent="0">
              <a:buNone/>
            </a:pPr>
            <a:r>
              <a:rPr lang="en-US" sz="1150" b="1" kern="0" spc="250" dirty="0">
                <a:solidFill>
                  <a:srgbClr val="12707A"/>
                </a:solidFill>
                <a:latin typeface="Calibri" pitchFamily="34" charset="0"/>
                <a:ea typeface="Calibri" pitchFamily="34" charset="-122"/>
                <a:cs typeface="Calibri" pitchFamily="34" charset="-120"/>
              </a:rPr>
              <a:t>BASELINE · NO CUSTOMS UNION</a:t>
            </a:r>
            <a:endParaRPr lang="en-US" sz="1150" dirty="0"/>
          </a:p>
        </p:txBody>
      </p:sp>
      <p:sp>
        <p:nvSpPr>
          <p:cNvPr id="4" name="Text 2"/>
          <p:cNvSpPr/>
          <p:nvPr/>
        </p:nvSpPr>
        <p:spPr>
          <a:xfrm>
            <a:off x="548640" y="868680"/>
            <a:ext cx="11064240" cy="868680"/>
          </a:xfrm>
          <a:prstGeom prst="rect">
            <a:avLst/>
          </a:prstGeom>
          <a:noFill/>
          <a:ln/>
        </p:spPr>
        <p:txBody>
          <a:bodyPr wrap="square" lIns="0" tIns="0" rIns="0" bIns="0" rtlCol="0" anchor="t"/>
          <a:lstStyle/>
          <a:p>
            <a:pPr marL="0" indent="0">
              <a:lnSpc>
                <a:spcPts val="3120"/>
              </a:lnSpc>
              <a:buNone/>
            </a:pPr>
            <a:r>
              <a:rPr lang="en-US" sz="3000" b="1" dirty="0">
                <a:solidFill>
                  <a:srgbClr val="0F2D3F"/>
                </a:solidFill>
                <a:latin typeface="Cambria" pitchFamily="34" charset="0"/>
                <a:ea typeface="Cambria" pitchFamily="34" charset="-122"/>
                <a:cs typeface="Cambria" pitchFamily="34" charset="-120"/>
              </a:rPr>
              <a:t>Protection before the common external tariff</a:t>
            </a:r>
            <a:endParaRPr lang="en-US" sz="3000" dirty="0"/>
          </a:p>
        </p:txBody>
      </p:sp>
      <p:graphicFrame>
        <p:nvGraphicFramePr>
          <p:cNvPr id="5" name="Chart 0"/>
          <p:cNvGraphicFramePr/>
          <p:nvPr/>
        </p:nvGraphicFramePr>
        <p:xfrm>
          <a:off x="548640" y="1783080"/>
          <a:ext cx="5852160" cy="402336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3"/>
          <p:cNvSpPr/>
          <p:nvPr/>
        </p:nvSpPr>
        <p:spPr>
          <a:xfrm>
            <a:off x="548640" y="5806440"/>
            <a:ext cx="5852160" cy="274320"/>
          </a:xfrm>
          <a:prstGeom prst="rect">
            <a:avLst/>
          </a:prstGeom>
          <a:noFill/>
          <a:ln/>
        </p:spPr>
        <p:txBody>
          <a:bodyPr wrap="square" lIns="0" tIns="0" rIns="0" bIns="0" rtlCol="0" anchor="ctr"/>
          <a:lstStyle/>
          <a:p>
            <a:pPr marL="0" indent="0" algn="ctr">
              <a:buNone/>
            </a:pPr>
            <a:r>
              <a:rPr lang="en-US" sz="1150" i="1" dirty="0">
                <a:solidFill>
                  <a:srgbClr val="63757F"/>
                </a:solidFill>
                <a:latin typeface="Calibri" pitchFamily="34" charset="0"/>
                <a:ea typeface="Calibri" pitchFamily="34" charset="-122"/>
                <a:cs typeface="Calibri" pitchFamily="34" charset="-120"/>
              </a:rPr>
              <a:t>Total MTRI by country, gross imports lens</a:t>
            </a:r>
            <a:endParaRPr lang="en-US" sz="1150" dirty="0"/>
          </a:p>
        </p:txBody>
      </p:sp>
      <p:sp>
        <p:nvSpPr>
          <p:cNvPr id="7" name="Shape 4"/>
          <p:cNvSpPr/>
          <p:nvPr/>
        </p:nvSpPr>
        <p:spPr>
          <a:xfrm>
            <a:off x="6720840" y="1783080"/>
            <a:ext cx="4937760" cy="1234440"/>
          </a:xfrm>
          <a:prstGeom prst="roundRect">
            <a:avLst>
              <a:gd name="adj" fmla="val 7407"/>
            </a:avLst>
          </a:prstGeom>
          <a:solidFill>
            <a:srgbClr val="C2543D"/>
          </a:solidFill>
          <a:ln/>
          <a:effectLst>
            <a:outerShdw blurRad="114300" dist="38100" dir="5400000" algn="bl" rotWithShape="0">
              <a:srgbClr val="0F2D3F">
                <a:alpha val="13000"/>
              </a:srgbClr>
            </a:outerShdw>
          </a:effectLst>
        </p:spPr>
        <p:txBody>
          <a:bodyPr/>
          <a:lstStyle/>
          <a:p>
            <a:endParaRPr lang="en-IT"/>
          </a:p>
        </p:txBody>
      </p:sp>
      <p:sp>
        <p:nvSpPr>
          <p:cNvPr id="8" name="Text 5"/>
          <p:cNvSpPr/>
          <p:nvPr/>
        </p:nvSpPr>
        <p:spPr>
          <a:xfrm>
            <a:off x="7086600" y="1965960"/>
            <a:ext cx="4206240" cy="914400"/>
          </a:xfrm>
          <a:prstGeom prst="rect">
            <a:avLst/>
          </a:prstGeom>
          <a:noFill/>
          <a:ln/>
        </p:spPr>
        <p:txBody>
          <a:bodyPr wrap="square" lIns="0" tIns="0" rIns="0" bIns="0" rtlCol="0" anchor="ctr"/>
          <a:lstStyle/>
          <a:p>
            <a:pPr marL="0" indent="0">
              <a:lnSpc>
                <a:spcPts val="1600"/>
              </a:lnSpc>
              <a:buNone/>
            </a:pPr>
            <a:r>
              <a:rPr lang="en-US" sz="1700" b="1" dirty="0">
                <a:solidFill>
                  <a:srgbClr val="FFFFFF"/>
                </a:solidFill>
                <a:latin typeface="Calibri" pitchFamily="34" charset="0"/>
                <a:ea typeface="Calibri" pitchFamily="34" charset="-122"/>
                <a:cs typeface="Calibri" pitchFamily="34" charset="-120"/>
              </a:rPr>
              <a:t>Tanzania  </a:t>
            </a:r>
            <a:r>
              <a:rPr lang="en-US" sz="1400" dirty="0">
                <a:solidFill>
                  <a:srgbClr val="FFE3DC"/>
                </a:solidFill>
                <a:latin typeface="Calibri" pitchFamily="34" charset="0"/>
                <a:ea typeface="Calibri" pitchFamily="34" charset="-122"/>
                <a:cs typeface="Calibri" pitchFamily="34" charset="-120"/>
              </a:rPr>
              <a:t>most restricted</a:t>
            </a:r>
            <a:endParaRPr lang="en-US" sz="1700" dirty="0"/>
          </a:p>
          <a:p>
            <a:pPr marL="0" indent="0">
              <a:lnSpc>
                <a:spcPts val="1600"/>
              </a:lnSpc>
              <a:buNone/>
            </a:pPr>
            <a:r>
              <a:rPr lang="en-US" sz="1250" dirty="0">
                <a:solidFill>
                  <a:srgbClr val="FFF1EC"/>
                </a:solidFill>
                <a:latin typeface="Calibri" pitchFamily="34" charset="0"/>
                <a:ea typeface="Calibri" pitchFamily="34" charset="-122"/>
                <a:cs typeface="Calibri" pitchFamily="34" charset="-120"/>
              </a:rPr>
              <a:t>Highest MTRI at 20.9%; consumers bear the heaviest burden, and output falls in processed rice, wheat and manufacturing.</a:t>
            </a:r>
            <a:endParaRPr lang="en-US" sz="1700" dirty="0"/>
          </a:p>
        </p:txBody>
      </p:sp>
      <p:sp>
        <p:nvSpPr>
          <p:cNvPr id="9" name="Shape 6"/>
          <p:cNvSpPr/>
          <p:nvPr/>
        </p:nvSpPr>
        <p:spPr>
          <a:xfrm>
            <a:off x="6720840" y="3200400"/>
            <a:ext cx="4937760" cy="1234440"/>
          </a:xfrm>
          <a:prstGeom prst="roundRect">
            <a:avLst>
              <a:gd name="adj" fmla="val 7407"/>
            </a:avLst>
          </a:prstGeom>
          <a:solidFill>
            <a:srgbClr val="2E7D5B"/>
          </a:solidFill>
          <a:ln/>
          <a:effectLst>
            <a:outerShdw blurRad="114300" dist="38100" dir="5400000" algn="bl" rotWithShape="0">
              <a:srgbClr val="0F2D3F">
                <a:alpha val="13000"/>
              </a:srgbClr>
            </a:outerShdw>
          </a:effectLst>
        </p:spPr>
        <p:txBody>
          <a:bodyPr/>
          <a:lstStyle/>
          <a:p>
            <a:endParaRPr lang="en-IT"/>
          </a:p>
        </p:txBody>
      </p:sp>
      <p:sp>
        <p:nvSpPr>
          <p:cNvPr id="10" name="Text 7"/>
          <p:cNvSpPr/>
          <p:nvPr/>
        </p:nvSpPr>
        <p:spPr>
          <a:xfrm>
            <a:off x="7086600" y="3383280"/>
            <a:ext cx="4206240" cy="914400"/>
          </a:xfrm>
          <a:prstGeom prst="rect">
            <a:avLst/>
          </a:prstGeom>
          <a:noFill/>
          <a:ln/>
        </p:spPr>
        <p:txBody>
          <a:bodyPr wrap="square" lIns="0" tIns="0" rIns="0" bIns="0" rtlCol="0" anchor="ctr"/>
          <a:lstStyle/>
          <a:p>
            <a:pPr marL="0" indent="0">
              <a:lnSpc>
                <a:spcPts val="1600"/>
              </a:lnSpc>
              <a:buNone/>
            </a:pPr>
            <a:r>
              <a:rPr lang="en-US" sz="1700" b="1" dirty="0">
                <a:solidFill>
                  <a:srgbClr val="FFFFFF"/>
                </a:solidFill>
                <a:latin typeface="Calibri" pitchFamily="34" charset="0"/>
                <a:ea typeface="Calibri" pitchFamily="34" charset="-122"/>
                <a:cs typeface="Calibri" pitchFamily="34" charset="-120"/>
              </a:rPr>
              <a:t>Malawi  </a:t>
            </a:r>
            <a:r>
              <a:rPr lang="en-US" sz="1400" dirty="0">
                <a:solidFill>
                  <a:srgbClr val="DDF0E6"/>
                </a:solidFill>
                <a:latin typeface="Calibri" pitchFamily="34" charset="0"/>
                <a:ea typeface="Calibri" pitchFamily="34" charset="-122"/>
                <a:cs typeface="Calibri" pitchFamily="34" charset="-120"/>
              </a:rPr>
              <a:t>most open</a:t>
            </a:r>
            <a:endParaRPr lang="en-US" sz="1700" dirty="0"/>
          </a:p>
          <a:p>
            <a:pPr marL="0" indent="0">
              <a:lnSpc>
                <a:spcPts val="1600"/>
              </a:lnSpc>
              <a:buNone/>
            </a:pPr>
            <a:r>
              <a:rPr lang="en-US" sz="1250" dirty="0">
                <a:solidFill>
                  <a:srgbClr val="EAF6EF"/>
                </a:solidFill>
                <a:latin typeface="Calibri" pitchFamily="34" charset="0"/>
                <a:ea typeface="Calibri" pitchFamily="34" charset="-122"/>
                <a:cs typeface="Calibri" pitchFamily="34" charset="-120"/>
              </a:rPr>
              <a:t>Lowest MTRI at 0.8%; fewer restrictions support growth in vegetables, oils, fats and livestock.</a:t>
            </a:r>
            <a:endParaRPr lang="en-US" sz="1700" dirty="0"/>
          </a:p>
        </p:txBody>
      </p:sp>
      <p:sp>
        <p:nvSpPr>
          <p:cNvPr id="11" name="Shape 8"/>
          <p:cNvSpPr/>
          <p:nvPr/>
        </p:nvSpPr>
        <p:spPr>
          <a:xfrm>
            <a:off x="6720840" y="4617720"/>
            <a:ext cx="4937760" cy="1188720"/>
          </a:xfrm>
          <a:prstGeom prst="roundRect">
            <a:avLst>
              <a:gd name="adj" fmla="val 7692"/>
            </a:avLst>
          </a:prstGeom>
          <a:solidFill>
            <a:srgbClr val="ECF1F2"/>
          </a:solidFill>
          <a:ln w="12700">
            <a:solidFill>
              <a:srgbClr val="DCE3E6"/>
            </a:solidFill>
            <a:prstDash val="solid"/>
          </a:ln>
        </p:spPr>
        <p:txBody>
          <a:bodyPr/>
          <a:lstStyle/>
          <a:p>
            <a:endParaRPr lang="en-IT"/>
          </a:p>
        </p:txBody>
      </p:sp>
      <p:pic>
        <p:nvPicPr>
          <p:cNvPr id="12" name="Image 0" descr="preencoded.png"/>
          <p:cNvPicPr>
            <a:picLocks noChangeAspect="1"/>
          </p:cNvPicPr>
          <p:nvPr/>
        </p:nvPicPr>
        <p:blipFill>
          <a:blip r:embed="rId4"/>
          <a:stretch>
            <a:fillRect/>
          </a:stretch>
        </p:blipFill>
        <p:spPr>
          <a:xfrm>
            <a:off x="7086600" y="4892040"/>
            <a:ext cx="384048" cy="384048"/>
          </a:xfrm>
          <a:prstGeom prst="rect">
            <a:avLst/>
          </a:prstGeom>
        </p:spPr>
      </p:pic>
      <p:sp>
        <p:nvSpPr>
          <p:cNvPr id="13" name="Text 9"/>
          <p:cNvSpPr/>
          <p:nvPr/>
        </p:nvSpPr>
        <p:spPr>
          <a:xfrm>
            <a:off x="7635240" y="4754880"/>
            <a:ext cx="3703320" cy="914400"/>
          </a:xfrm>
          <a:prstGeom prst="rect">
            <a:avLst/>
          </a:prstGeom>
          <a:noFill/>
          <a:ln/>
        </p:spPr>
        <p:txBody>
          <a:bodyPr wrap="square" lIns="0" tIns="0" rIns="0" bIns="0" rtlCol="0" anchor="ctr"/>
          <a:lstStyle/>
          <a:p>
            <a:pPr marL="0" indent="0">
              <a:lnSpc>
                <a:spcPts val="1800"/>
              </a:lnSpc>
              <a:buNone/>
            </a:pPr>
            <a:r>
              <a:rPr lang="en-US" sz="1300" dirty="0">
                <a:solidFill>
                  <a:srgbClr val="1E2A33"/>
                </a:solidFill>
                <a:latin typeface="Calibri" pitchFamily="34" charset="0"/>
                <a:ea typeface="Calibri" pitchFamily="34" charset="-122"/>
                <a:cs typeface="Calibri" pitchFamily="34" charset="-120"/>
              </a:rPr>
              <a:t>Manufacturing output declines in all five countries; a shared concern that calls for strategic policy attention.</a:t>
            </a:r>
            <a:endParaRPr lang="en-US" sz="1300" dirty="0"/>
          </a:p>
        </p:txBody>
      </p:sp>
      <p:sp>
        <p:nvSpPr>
          <p:cNvPr id="14" name="Text 10"/>
          <p:cNvSpPr/>
          <p:nvPr/>
        </p:nvSpPr>
        <p:spPr>
          <a:xfrm>
            <a:off x="548640" y="6473952"/>
            <a:ext cx="7315200" cy="274320"/>
          </a:xfrm>
          <a:prstGeom prst="rect">
            <a:avLst/>
          </a:prstGeom>
          <a:noFill/>
          <a:ln/>
        </p:spPr>
        <p:txBody>
          <a:bodyPr wrap="square" lIns="0" tIns="0" rIns="0" bIns="0" rtlCol="0" anchor="ctr"/>
          <a:lstStyle/>
          <a:p>
            <a:pPr marL="0" indent="0" algn="l">
              <a:buNone/>
            </a:pPr>
            <a:r>
              <a:rPr lang="en-US" sz="900" dirty="0">
                <a:solidFill>
                  <a:srgbClr val="63757F"/>
                </a:solidFill>
                <a:latin typeface="Calibri" pitchFamily="34" charset="0"/>
                <a:ea typeface="Calibri" pitchFamily="34" charset="-122"/>
                <a:cs typeface="Calibri" pitchFamily="34" charset="-120"/>
              </a:rPr>
              <a:t>Baseline results, no customs union</a:t>
            </a:r>
            <a:endParaRPr lang="en-US" sz="900" dirty="0"/>
          </a:p>
        </p:txBody>
      </p:sp>
      <p:sp>
        <p:nvSpPr>
          <p:cNvPr id="15" name="Text 11"/>
          <p:cNvSpPr/>
          <p:nvPr/>
        </p:nvSpPr>
        <p:spPr>
          <a:xfrm>
            <a:off x="10637215" y="6473952"/>
            <a:ext cx="1005840" cy="274320"/>
          </a:xfrm>
          <a:prstGeom prst="rect">
            <a:avLst/>
          </a:prstGeom>
          <a:noFill/>
          <a:ln/>
        </p:spPr>
        <p:txBody>
          <a:bodyPr wrap="square" lIns="0" tIns="0" rIns="0" bIns="0" rtlCol="0" anchor="ctr"/>
          <a:lstStyle/>
          <a:p>
            <a:pPr marL="0" indent="0" algn="r">
              <a:buNone/>
            </a:pPr>
            <a:r>
              <a:rPr lang="en-US" sz="900" dirty="0">
                <a:solidFill>
                  <a:srgbClr val="63757F"/>
                </a:solidFill>
                <a:latin typeface="Calibri" pitchFamily="34" charset="0"/>
                <a:ea typeface="Calibri" pitchFamily="34" charset="-122"/>
                <a:cs typeface="Calibri" pitchFamily="34" charset="-120"/>
              </a:rPr>
              <a:t>9 / 15</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548640" y="516636"/>
            <a:ext cx="128016" cy="128016"/>
          </a:xfrm>
          <a:prstGeom prst="ellipse">
            <a:avLst/>
          </a:prstGeom>
          <a:solidFill>
            <a:srgbClr val="E0A136"/>
          </a:solidFill>
          <a:ln/>
        </p:spPr>
        <p:txBody>
          <a:bodyPr/>
          <a:lstStyle/>
          <a:p>
            <a:endParaRPr lang="en-IT"/>
          </a:p>
        </p:txBody>
      </p:sp>
      <p:sp>
        <p:nvSpPr>
          <p:cNvPr id="3" name="Text 1"/>
          <p:cNvSpPr/>
          <p:nvPr/>
        </p:nvSpPr>
        <p:spPr>
          <a:xfrm>
            <a:off x="786384" y="448056"/>
            <a:ext cx="8229600" cy="292608"/>
          </a:xfrm>
          <a:prstGeom prst="rect">
            <a:avLst/>
          </a:prstGeom>
          <a:noFill/>
          <a:ln/>
        </p:spPr>
        <p:txBody>
          <a:bodyPr wrap="square" lIns="0" tIns="0" rIns="0" bIns="0" rtlCol="0" anchor="ctr"/>
          <a:lstStyle/>
          <a:p>
            <a:pPr marL="0" indent="0">
              <a:buNone/>
            </a:pPr>
            <a:r>
              <a:rPr lang="en-US" sz="1150" b="1" kern="0" spc="250" dirty="0">
                <a:solidFill>
                  <a:srgbClr val="12707A"/>
                </a:solidFill>
                <a:latin typeface="Calibri" pitchFamily="34" charset="0"/>
                <a:ea typeface="Calibri" pitchFamily="34" charset="-122"/>
                <a:cs typeface="Calibri" pitchFamily="34" charset="-120"/>
              </a:rPr>
              <a:t>WITH THE CUSTOMS UNION</a:t>
            </a:r>
            <a:endParaRPr lang="en-US" sz="1150" dirty="0"/>
          </a:p>
        </p:txBody>
      </p:sp>
      <p:sp>
        <p:nvSpPr>
          <p:cNvPr id="4" name="Text 2"/>
          <p:cNvSpPr/>
          <p:nvPr/>
        </p:nvSpPr>
        <p:spPr>
          <a:xfrm>
            <a:off x="548640" y="868680"/>
            <a:ext cx="11064240" cy="868680"/>
          </a:xfrm>
          <a:prstGeom prst="rect">
            <a:avLst/>
          </a:prstGeom>
          <a:noFill/>
          <a:ln/>
        </p:spPr>
        <p:txBody>
          <a:bodyPr wrap="square" lIns="0" tIns="0" rIns="0" bIns="0" rtlCol="0" anchor="t"/>
          <a:lstStyle/>
          <a:p>
            <a:pPr marL="0" indent="0">
              <a:lnSpc>
                <a:spcPts val="3120"/>
              </a:lnSpc>
              <a:buNone/>
            </a:pPr>
            <a:r>
              <a:rPr lang="en-US" sz="3000" b="1" dirty="0">
                <a:solidFill>
                  <a:srgbClr val="0F2D3F"/>
                </a:solidFill>
                <a:latin typeface="Cambria" pitchFamily="34" charset="0"/>
                <a:ea typeface="Cambria" pitchFamily="34" charset="-122"/>
                <a:cs typeface="Cambria" pitchFamily="34" charset="-120"/>
              </a:rPr>
              <a:t>The ranking flips under the common tariff</a:t>
            </a:r>
            <a:endParaRPr lang="en-US" sz="3000" dirty="0"/>
          </a:p>
        </p:txBody>
      </p:sp>
      <p:sp>
        <p:nvSpPr>
          <p:cNvPr id="5" name="Text 3"/>
          <p:cNvSpPr/>
          <p:nvPr/>
        </p:nvSpPr>
        <p:spPr>
          <a:xfrm>
            <a:off x="548640" y="1691640"/>
            <a:ext cx="6400800" cy="868680"/>
          </a:xfrm>
          <a:prstGeom prst="rect">
            <a:avLst/>
          </a:prstGeom>
          <a:noFill/>
          <a:ln/>
        </p:spPr>
        <p:txBody>
          <a:bodyPr wrap="square" lIns="0" tIns="0" rIns="0" bIns="0" rtlCol="0" anchor="t"/>
          <a:lstStyle/>
          <a:p>
            <a:pPr marL="0" indent="0">
              <a:lnSpc>
                <a:spcPts val="2000"/>
              </a:lnSpc>
              <a:buNone/>
            </a:pPr>
            <a:r>
              <a:rPr lang="en-US" sz="1400" dirty="0">
                <a:solidFill>
                  <a:srgbClr val="1E2A33"/>
                </a:solidFill>
                <a:latin typeface="Calibri" pitchFamily="34" charset="0"/>
                <a:ea typeface="Calibri" pitchFamily="34" charset="-122"/>
                <a:cs typeface="Calibri" pitchFamily="34" charset="-120"/>
              </a:rPr>
              <a:t>A single tariff schedule (0% / 0% / 10% / 25%) replaces national tariffs. Countries that started with high tariffs cut them and open up; those that started low must raise them. Consumer and exporter outcomes reshuffle.</a:t>
            </a:r>
            <a:endParaRPr lang="en-US" sz="14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2743200"/>
          <a:ext cx="6400800" cy="3017520"/>
        </p:xfrm>
        <a:graphic>
          <a:graphicData uri="http://schemas.openxmlformats.org/drawingml/2006/table">
            <a:tbl>
              <a:tblPr/>
              <a:tblGrid>
                <a:gridCol w="1737360">
                  <a:extLst>
                    <a:ext uri="{9D8B030D-6E8A-4147-A177-3AD203B41FA5}">
                      <a16:colId xmlns:a16="http://schemas.microsoft.com/office/drawing/2014/main" val="20000"/>
                    </a:ext>
                  </a:extLst>
                </a:gridCol>
                <a:gridCol w="1165860">
                  <a:extLst>
                    <a:ext uri="{9D8B030D-6E8A-4147-A177-3AD203B41FA5}">
                      <a16:colId xmlns:a16="http://schemas.microsoft.com/office/drawing/2014/main" val="20001"/>
                    </a:ext>
                  </a:extLst>
                </a:gridCol>
                <a:gridCol w="1165860">
                  <a:extLst>
                    <a:ext uri="{9D8B030D-6E8A-4147-A177-3AD203B41FA5}">
                      <a16:colId xmlns:a16="http://schemas.microsoft.com/office/drawing/2014/main" val="20002"/>
                    </a:ext>
                  </a:extLst>
                </a:gridCol>
                <a:gridCol w="1165860">
                  <a:extLst>
                    <a:ext uri="{9D8B030D-6E8A-4147-A177-3AD203B41FA5}">
                      <a16:colId xmlns:a16="http://schemas.microsoft.com/office/drawing/2014/main" val="20003"/>
                    </a:ext>
                  </a:extLst>
                </a:gridCol>
                <a:gridCol w="1165860">
                  <a:extLst>
                    <a:ext uri="{9D8B030D-6E8A-4147-A177-3AD203B41FA5}">
                      <a16:colId xmlns:a16="http://schemas.microsoft.com/office/drawing/2014/main" val="20004"/>
                    </a:ext>
                  </a:extLst>
                </a:gridCol>
              </a:tblGrid>
              <a:tr h="365760">
                <a:tc>
                  <a:txBody>
                    <a:bodyPr/>
                    <a:lstStyle/>
                    <a:p>
                      <a:pPr marL="0" indent="0" algn="ctr">
                        <a:buNone/>
                      </a:pPr>
                      <a:endParaRPr lang="en-US" sz="1200" dirty="0"/>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4F6F7"/>
                    </a:solidFill>
                  </a:tcPr>
                </a:tc>
                <a:tc gridSpan="2">
                  <a:txBody>
                    <a:bodyPr/>
                    <a:lstStyle/>
                    <a:p>
                      <a:pPr marL="0" indent="0" algn="ctr">
                        <a:buNone/>
                      </a:pPr>
                      <a:r>
                        <a:rPr lang="en-US" sz="1250" b="1" dirty="0">
                          <a:solidFill>
                            <a:srgbClr val="FFFFFF"/>
                          </a:solidFill>
                          <a:latin typeface="Calibri" pitchFamily="34" charset="0"/>
                          <a:ea typeface="Calibri" pitchFamily="34" charset="-122"/>
                          <a:cs typeface="Calibri" pitchFamily="34" charset="-120"/>
                        </a:rPr>
                        <a:t>Without customs union</a:t>
                      </a:r>
                      <a:endParaRPr lang="en-US" sz="125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2707A"/>
                    </a:solidFill>
                  </a:tcPr>
                </a:tc>
                <a:tc hMerge="1">
                  <a:txBody>
                    <a:bodyPr/>
                    <a:lstStyle/>
                    <a:p>
                      <a:endParaRPr lang="en-IT"/>
                    </a:p>
                  </a:txBody>
                  <a:tcPr/>
                </a:tc>
                <a:tc gridSpan="2">
                  <a:txBody>
                    <a:bodyPr/>
                    <a:lstStyle/>
                    <a:p>
                      <a:pPr marL="0" indent="0" algn="ctr">
                        <a:buNone/>
                      </a:pPr>
                      <a:r>
                        <a:rPr lang="en-US" sz="1250" b="1" dirty="0">
                          <a:solidFill>
                            <a:srgbClr val="3A2700"/>
                          </a:solidFill>
                          <a:latin typeface="Calibri" pitchFamily="34" charset="0"/>
                          <a:ea typeface="Calibri" pitchFamily="34" charset="-122"/>
                          <a:cs typeface="Calibri" pitchFamily="34" charset="-120"/>
                        </a:rPr>
                        <a:t>With customs union</a:t>
                      </a:r>
                      <a:endParaRPr lang="en-US" sz="125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A136"/>
                    </a:solidFill>
                  </a:tcPr>
                </a:tc>
                <a:tc hMerge="1">
                  <a:txBody>
                    <a:bodyPr/>
                    <a:lstStyle/>
                    <a:p>
                      <a:endParaRPr lang="en-IT"/>
                    </a:p>
                  </a:txBody>
                  <a:tcPr/>
                </a:tc>
                <a:extLst>
                  <a:ext uri="{0D108BD9-81ED-4DB2-BD59-A6C34878D82A}">
                    <a16:rowId xmlns:a16="http://schemas.microsoft.com/office/drawing/2014/main" val="10000"/>
                  </a:ext>
                </a:extLst>
              </a:tr>
              <a:tr h="365760">
                <a:tc>
                  <a:txBody>
                    <a:bodyPr/>
                    <a:lstStyle/>
                    <a:p>
                      <a:pPr marL="0" indent="0" algn="ctr">
                        <a:buNone/>
                      </a:pPr>
                      <a:r>
                        <a:rPr lang="en-US" sz="1250" b="1" dirty="0">
                          <a:solidFill>
                            <a:srgbClr val="FFFFFF"/>
                          </a:solidFill>
                          <a:latin typeface="Calibri" pitchFamily="34" charset="0"/>
                          <a:ea typeface="Calibri" pitchFamily="34" charset="-122"/>
                          <a:cs typeface="Calibri" pitchFamily="34" charset="-120"/>
                        </a:rPr>
                        <a:t>Country</a:t>
                      </a:r>
                      <a:endParaRPr lang="en-US" sz="125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F2D3F"/>
                    </a:solidFill>
                  </a:tcPr>
                </a:tc>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FVATRI</a:t>
                      </a:r>
                      <a:endParaRPr lang="en-US" sz="115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2707A"/>
                    </a:solidFill>
                  </a:tcPr>
                </a:tc>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MTRI</a:t>
                      </a:r>
                      <a:endParaRPr lang="en-US" sz="115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2707A"/>
                    </a:solidFill>
                  </a:tcPr>
                </a:tc>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FVATRI</a:t>
                      </a:r>
                      <a:endParaRPr lang="en-US" sz="115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98C1E"/>
                    </a:solidFill>
                  </a:tcPr>
                </a:tc>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MTRI</a:t>
                      </a:r>
                      <a:endParaRPr lang="en-US" sz="115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98C1E"/>
                    </a:solidFill>
                  </a:tcPr>
                </a:tc>
                <a:extLst>
                  <a:ext uri="{0D108BD9-81ED-4DB2-BD59-A6C34878D82A}">
                    <a16:rowId xmlns:a16="http://schemas.microsoft.com/office/drawing/2014/main" val="10001"/>
                  </a:ext>
                </a:extLst>
              </a:tr>
              <a:tr h="457200">
                <a:tc>
                  <a:txBody>
                    <a:bodyPr/>
                    <a:lstStyle/>
                    <a:p>
                      <a:pPr marL="0" indent="0" algn="l">
                        <a:buNone/>
                      </a:pPr>
                      <a:r>
                        <a:rPr lang="en-US" sz="1300" b="1" dirty="0">
                          <a:solidFill>
                            <a:srgbClr val="0F2D3F"/>
                          </a:solidFill>
                          <a:latin typeface="Calibri" pitchFamily="34" charset="0"/>
                          <a:ea typeface="Calibri" pitchFamily="34" charset="-122"/>
                          <a:cs typeface="Calibri" pitchFamily="34" charset="-120"/>
                        </a:rPr>
                        <a:t>South Africa</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1.9</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4.4</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16.3</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28.9</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lgn="l">
                        <a:buNone/>
                      </a:pPr>
                      <a:r>
                        <a:rPr lang="en-US" sz="1300" b="1" dirty="0">
                          <a:solidFill>
                            <a:srgbClr val="0F2D3F"/>
                          </a:solidFill>
                          <a:latin typeface="Calibri" pitchFamily="34" charset="0"/>
                          <a:ea typeface="Calibri" pitchFamily="34" charset="-122"/>
                          <a:cs typeface="Calibri" pitchFamily="34" charset="-120"/>
                        </a:rPr>
                        <a:t>Tanzania</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44.3</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20.9</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20.9</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22.8</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300" b="1" dirty="0">
                          <a:solidFill>
                            <a:srgbClr val="0F2D3F"/>
                          </a:solidFill>
                          <a:latin typeface="Calibri" pitchFamily="34" charset="0"/>
                          <a:ea typeface="Calibri" pitchFamily="34" charset="-122"/>
                          <a:cs typeface="Calibri" pitchFamily="34" charset="-120"/>
                        </a:rPr>
                        <a:t>Malawi</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1.9</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0.8</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14.7</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35.8</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57200">
                <a:tc>
                  <a:txBody>
                    <a:bodyPr/>
                    <a:lstStyle/>
                    <a:p>
                      <a:pPr marL="0" indent="0" algn="l">
                        <a:buNone/>
                      </a:pPr>
                      <a:r>
                        <a:rPr lang="en-US" sz="1300" b="1" dirty="0">
                          <a:solidFill>
                            <a:srgbClr val="0F2D3F"/>
                          </a:solidFill>
                          <a:latin typeface="Calibri" pitchFamily="34" charset="0"/>
                          <a:ea typeface="Calibri" pitchFamily="34" charset="-122"/>
                          <a:cs typeface="Calibri" pitchFamily="34" charset="-120"/>
                        </a:rPr>
                        <a:t>Botswana</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9.0</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4.6</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30.9</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0.1</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57200">
                <a:tc>
                  <a:txBody>
                    <a:bodyPr/>
                    <a:lstStyle/>
                    <a:p>
                      <a:pPr marL="0" indent="0" algn="l">
                        <a:buNone/>
                      </a:pPr>
                      <a:r>
                        <a:rPr lang="en-US" sz="1300" b="1" dirty="0">
                          <a:solidFill>
                            <a:srgbClr val="0F2D3F"/>
                          </a:solidFill>
                          <a:latin typeface="Calibri" pitchFamily="34" charset="0"/>
                          <a:ea typeface="Calibri" pitchFamily="34" charset="-122"/>
                          <a:cs typeface="Calibri" pitchFamily="34" charset="-120"/>
                        </a:rPr>
                        <a:t>Zimbabwe</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8.9</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19.6</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17.1</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E2A33"/>
                          </a:solidFill>
                          <a:latin typeface="Calibri" pitchFamily="34" charset="0"/>
                          <a:ea typeface="Calibri" pitchFamily="34" charset="-122"/>
                          <a:cs typeface="Calibri" pitchFamily="34" charset="-120"/>
                        </a:rPr>
                        <a:t>33.1</a:t>
                      </a:r>
                      <a:endParaRPr lang="en-US" sz="1300" dirty="0">
                        <a:latin typeface="Calibri" charset="0"/>
                        <a:ea typeface="Calibri" charset="0"/>
                        <a:cs typeface="Calibri"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7" name="Text 4"/>
          <p:cNvSpPr/>
          <p:nvPr/>
        </p:nvSpPr>
        <p:spPr>
          <a:xfrm>
            <a:off x="548640" y="5943600"/>
            <a:ext cx="6400800" cy="274320"/>
          </a:xfrm>
          <a:prstGeom prst="rect">
            <a:avLst/>
          </a:prstGeom>
          <a:noFill/>
          <a:ln/>
        </p:spPr>
        <p:txBody>
          <a:bodyPr wrap="square" lIns="0" tIns="0" rIns="0" bIns="0" rtlCol="0" anchor="ctr"/>
          <a:lstStyle/>
          <a:p>
            <a:pPr marL="0" indent="0">
              <a:buNone/>
            </a:pPr>
            <a:r>
              <a:rPr lang="en-US" sz="1050" i="1" dirty="0">
                <a:solidFill>
                  <a:srgbClr val="63757F"/>
                </a:solidFill>
                <a:latin typeface="Calibri" pitchFamily="34" charset="0"/>
                <a:ea typeface="Calibri" pitchFamily="34" charset="-122"/>
                <a:cs typeface="Calibri" pitchFamily="34" charset="-120"/>
              </a:rPr>
              <a:t>Uniform tariff equivalents (%). Source: author's simulation, GTAP-VA module.</a:t>
            </a:r>
            <a:endParaRPr lang="en-US" sz="1050" dirty="0"/>
          </a:p>
        </p:txBody>
      </p:sp>
      <p:sp>
        <p:nvSpPr>
          <p:cNvPr id="8" name="Shape 5"/>
          <p:cNvSpPr/>
          <p:nvPr/>
        </p:nvSpPr>
        <p:spPr>
          <a:xfrm>
            <a:off x="7269480" y="1828800"/>
            <a:ext cx="4370832" cy="1965960"/>
          </a:xfrm>
          <a:prstGeom prst="roundRect">
            <a:avLst>
              <a:gd name="adj" fmla="val 4651"/>
            </a:avLst>
          </a:prstGeom>
          <a:solidFill>
            <a:srgbClr val="2E7D5B"/>
          </a:solidFill>
          <a:ln/>
          <a:effectLst>
            <a:outerShdw blurRad="114300" dist="38100" dir="5400000" algn="bl" rotWithShape="0">
              <a:srgbClr val="0F2D3F">
                <a:alpha val="13000"/>
              </a:srgbClr>
            </a:outerShdw>
          </a:effectLst>
        </p:spPr>
        <p:txBody>
          <a:bodyPr/>
          <a:lstStyle/>
          <a:p>
            <a:endParaRPr lang="en-IT"/>
          </a:p>
        </p:txBody>
      </p:sp>
      <p:pic>
        <p:nvPicPr>
          <p:cNvPr id="9" name="Image 0" descr="preencoded.png"/>
          <p:cNvPicPr>
            <a:picLocks noChangeAspect="1"/>
          </p:cNvPicPr>
          <p:nvPr/>
        </p:nvPicPr>
        <p:blipFill>
          <a:blip r:embed="rId3"/>
          <a:stretch>
            <a:fillRect/>
          </a:stretch>
        </p:blipFill>
        <p:spPr>
          <a:xfrm>
            <a:off x="7635240" y="2103120"/>
            <a:ext cx="329184" cy="329184"/>
          </a:xfrm>
          <a:prstGeom prst="rect">
            <a:avLst/>
          </a:prstGeom>
        </p:spPr>
      </p:pic>
      <p:sp>
        <p:nvSpPr>
          <p:cNvPr id="10" name="Text 6"/>
          <p:cNvSpPr/>
          <p:nvPr/>
        </p:nvSpPr>
        <p:spPr>
          <a:xfrm>
            <a:off x="8092440" y="2066544"/>
            <a:ext cx="3273552" cy="41148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Better off</a:t>
            </a:r>
            <a:endParaRPr lang="en-US" sz="1800" dirty="0"/>
          </a:p>
        </p:txBody>
      </p:sp>
      <p:sp>
        <p:nvSpPr>
          <p:cNvPr id="6" name="Text 7"/>
          <p:cNvSpPr/>
          <p:nvPr/>
        </p:nvSpPr>
        <p:spPr>
          <a:xfrm>
            <a:off x="7635240" y="2606040"/>
            <a:ext cx="3639312" cy="1051560"/>
          </a:xfrm>
          <a:prstGeom prst="rect">
            <a:avLst/>
          </a:prstGeom>
          <a:noFill/>
          <a:ln/>
        </p:spPr>
        <p:txBody>
          <a:bodyPr wrap="square" lIns="0" tIns="0" rIns="0" bIns="0" rtlCol="0" anchor="t"/>
          <a:lstStyle/>
          <a:p>
            <a:pPr marL="0" indent="0">
              <a:lnSpc>
                <a:spcPts val="1700"/>
              </a:lnSpc>
              <a:buNone/>
            </a:pPr>
            <a:r>
              <a:rPr lang="en-US" sz="1350" b="1" dirty="0">
                <a:solidFill>
                  <a:srgbClr val="FFFFFF"/>
                </a:solidFill>
                <a:latin typeface="Calibri" pitchFamily="34" charset="0"/>
                <a:ea typeface="Calibri" pitchFamily="34" charset="-122"/>
                <a:cs typeface="Calibri" pitchFamily="34" charset="-120"/>
              </a:rPr>
              <a:t>Tanzania</a:t>
            </a:r>
            <a:endParaRPr lang="en-US" sz="1350" dirty="0"/>
          </a:p>
          <a:p>
            <a:pPr marL="0" indent="0">
              <a:lnSpc>
                <a:spcPts val="1700"/>
              </a:lnSpc>
              <a:buNone/>
            </a:pPr>
            <a:r>
              <a:rPr lang="en-US" sz="1250" dirty="0">
                <a:solidFill>
                  <a:srgbClr val="EAF6EF"/>
                </a:solidFill>
                <a:latin typeface="Calibri" pitchFamily="34" charset="0"/>
                <a:ea typeface="Calibri" pitchFamily="34" charset="-122"/>
                <a:cs typeface="Calibri" pitchFamily="34" charset="-120"/>
              </a:rPr>
              <a:t>Intermediate-goods tariffs fall about 23%; market opens and output rises by more than 20%.</a:t>
            </a:r>
            <a:endParaRPr lang="en-US" sz="1350" dirty="0"/>
          </a:p>
        </p:txBody>
      </p:sp>
      <p:sp>
        <p:nvSpPr>
          <p:cNvPr id="12" name="Shape 8"/>
          <p:cNvSpPr/>
          <p:nvPr/>
        </p:nvSpPr>
        <p:spPr>
          <a:xfrm>
            <a:off x="7269480" y="3977640"/>
            <a:ext cx="4370832" cy="1965960"/>
          </a:xfrm>
          <a:prstGeom prst="roundRect">
            <a:avLst>
              <a:gd name="adj" fmla="val 4651"/>
            </a:avLst>
          </a:prstGeom>
          <a:solidFill>
            <a:srgbClr val="C2543D"/>
          </a:solidFill>
          <a:ln/>
          <a:effectLst>
            <a:outerShdw blurRad="114300" dist="38100" dir="5400000" algn="bl" rotWithShape="0">
              <a:srgbClr val="0F2D3F">
                <a:alpha val="13000"/>
              </a:srgbClr>
            </a:outerShdw>
          </a:effectLst>
        </p:spPr>
        <p:txBody>
          <a:bodyPr/>
          <a:lstStyle/>
          <a:p>
            <a:endParaRPr lang="en-IT"/>
          </a:p>
        </p:txBody>
      </p:sp>
      <p:pic>
        <p:nvPicPr>
          <p:cNvPr id="13" name="Image 1" descr="preencoded.png"/>
          <p:cNvPicPr>
            <a:picLocks noChangeAspect="1"/>
          </p:cNvPicPr>
          <p:nvPr/>
        </p:nvPicPr>
        <p:blipFill>
          <a:blip r:embed="rId4"/>
          <a:stretch>
            <a:fillRect/>
          </a:stretch>
        </p:blipFill>
        <p:spPr>
          <a:xfrm>
            <a:off x="7635240" y="4251960"/>
            <a:ext cx="329184" cy="329184"/>
          </a:xfrm>
          <a:prstGeom prst="rect">
            <a:avLst/>
          </a:prstGeom>
        </p:spPr>
      </p:pic>
      <p:sp>
        <p:nvSpPr>
          <p:cNvPr id="14" name="Text 9"/>
          <p:cNvSpPr/>
          <p:nvPr/>
        </p:nvSpPr>
        <p:spPr>
          <a:xfrm>
            <a:off x="8092440" y="4215384"/>
            <a:ext cx="3273552" cy="41148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Worse off</a:t>
            </a:r>
            <a:endParaRPr lang="en-US" sz="1800" dirty="0"/>
          </a:p>
        </p:txBody>
      </p:sp>
      <p:sp>
        <p:nvSpPr>
          <p:cNvPr id="15" name="Text 10"/>
          <p:cNvSpPr/>
          <p:nvPr/>
        </p:nvSpPr>
        <p:spPr>
          <a:xfrm>
            <a:off x="7635240" y="4754880"/>
            <a:ext cx="3639312" cy="1051560"/>
          </a:xfrm>
          <a:prstGeom prst="rect">
            <a:avLst/>
          </a:prstGeom>
          <a:noFill/>
          <a:ln/>
        </p:spPr>
        <p:txBody>
          <a:bodyPr wrap="square" lIns="0" tIns="0" rIns="0" bIns="0" rtlCol="0" anchor="t"/>
          <a:lstStyle/>
          <a:p>
            <a:pPr marL="0" indent="0">
              <a:lnSpc>
                <a:spcPts val="1700"/>
              </a:lnSpc>
              <a:buNone/>
            </a:pPr>
            <a:r>
              <a:rPr lang="en-US" sz="1350" b="1" dirty="0">
                <a:solidFill>
                  <a:srgbClr val="FFFFFF"/>
                </a:solidFill>
                <a:latin typeface="Calibri" pitchFamily="34" charset="0"/>
                <a:ea typeface="Calibri" pitchFamily="34" charset="-122"/>
                <a:cs typeface="Calibri" pitchFamily="34" charset="-120"/>
              </a:rPr>
              <a:t>Malawi &amp; Zimbabwe</a:t>
            </a:r>
            <a:endParaRPr lang="en-US" sz="1350" dirty="0"/>
          </a:p>
          <a:p>
            <a:pPr marL="0" indent="0">
              <a:lnSpc>
                <a:spcPts val="1700"/>
              </a:lnSpc>
              <a:buNone/>
            </a:pPr>
            <a:r>
              <a:rPr lang="en-US" sz="1250" dirty="0">
                <a:solidFill>
                  <a:srgbClr val="FFF1EC"/>
                </a:solidFill>
                <a:latin typeface="Calibri" pitchFamily="34" charset="0"/>
                <a:ea typeface="Calibri" pitchFamily="34" charset="-122"/>
                <a:cs typeface="Calibri" pitchFamily="34" charset="-120"/>
              </a:rPr>
              <a:t>Consumers face the highest MTRIs; protection rises and output declines by roughly 3%.</a:t>
            </a:r>
            <a:endParaRPr lang="en-US" sz="1350" dirty="0"/>
          </a:p>
        </p:txBody>
      </p:sp>
      <p:sp>
        <p:nvSpPr>
          <p:cNvPr id="16" name="Text 11"/>
          <p:cNvSpPr/>
          <p:nvPr/>
        </p:nvSpPr>
        <p:spPr>
          <a:xfrm>
            <a:off x="548640" y="6473952"/>
            <a:ext cx="7315200" cy="274320"/>
          </a:xfrm>
          <a:prstGeom prst="rect">
            <a:avLst/>
          </a:prstGeom>
          <a:noFill/>
          <a:ln/>
        </p:spPr>
        <p:txBody>
          <a:bodyPr wrap="square" lIns="0" tIns="0" rIns="0" bIns="0" rtlCol="0" anchor="ctr"/>
          <a:lstStyle/>
          <a:p>
            <a:pPr marL="0" indent="0" algn="l">
              <a:buNone/>
            </a:pPr>
            <a:r>
              <a:rPr lang="en-US" sz="900" dirty="0">
                <a:solidFill>
                  <a:srgbClr val="63757F"/>
                </a:solidFill>
                <a:latin typeface="Calibri" pitchFamily="34" charset="0"/>
                <a:ea typeface="Calibri" pitchFamily="34" charset="-122"/>
                <a:cs typeface="Calibri" pitchFamily="34" charset="-120"/>
              </a:rPr>
              <a:t>Results with the customs union</a:t>
            </a:r>
            <a:endParaRPr lang="en-US" sz="900" dirty="0"/>
          </a:p>
        </p:txBody>
      </p:sp>
      <p:sp>
        <p:nvSpPr>
          <p:cNvPr id="17" name="Text 12"/>
          <p:cNvSpPr/>
          <p:nvPr/>
        </p:nvSpPr>
        <p:spPr>
          <a:xfrm>
            <a:off x="10637215" y="6473952"/>
            <a:ext cx="1005840" cy="274320"/>
          </a:xfrm>
          <a:prstGeom prst="rect">
            <a:avLst/>
          </a:prstGeom>
          <a:noFill/>
          <a:ln/>
        </p:spPr>
        <p:txBody>
          <a:bodyPr wrap="square" lIns="0" tIns="0" rIns="0" bIns="0" rtlCol="0" anchor="ctr"/>
          <a:lstStyle/>
          <a:p>
            <a:pPr marL="0" indent="0" algn="r">
              <a:buNone/>
            </a:pPr>
            <a:r>
              <a:rPr lang="en-US" sz="900" dirty="0">
                <a:solidFill>
                  <a:srgbClr val="63757F"/>
                </a:solidFill>
                <a:latin typeface="Calibri" pitchFamily="34" charset="0"/>
                <a:ea typeface="Calibri" pitchFamily="34" charset="-122"/>
                <a:cs typeface="Calibri" pitchFamily="34" charset="-120"/>
              </a:rPr>
              <a:t>10 / 15</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548640" y="516636"/>
            <a:ext cx="128016" cy="128016"/>
          </a:xfrm>
          <a:prstGeom prst="ellipse">
            <a:avLst/>
          </a:prstGeom>
          <a:solidFill>
            <a:srgbClr val="E0A136"/>
          </a:solidFill>
          <a:ln/>
        </p:spPr>
        <p:txBody>
          <a:bodyPr/>
          <a:lstStyle/>
          <a:p>
            <a:endParaRPr lang="en-IT"/>
          </a:p>
        </p:txBody>
      </p:sp>
      <p:sp>
        <p:nvSpPr>
          <p:cNvPr id="3" name="Text 1"/>
          <p:cNvSpPr/>
          <p:nvPr/>
        </p:nvSpPr>
        <p:spPr>
          <a:xfrm>
            <a:off x="786384" y="448056"/>
            <a:ext cx="8229600" cy="292608"/>
          </a:xfrm>
          <a:prstGeom prst="rect">
            <a:avLst/>
          </a:prstGeom>
          <a:noFill/>
          <a:ln/>
        </p:spPr>
        <p:txBody>
          <a:bodyPr wrap="square" lIns="0" tIns="0" rIns="0" bIns="0" rtlCol="0" anchor="ctr"/>
          <a:lstStyle/>
          <a:p>
            <a:pPr marL="0" indent="0">
              <a:buNone/>
            </a:pPr>
            <a:r>
              <a:rPr lang="en-US" sz="1150" b="1" kern="0" spc="250" dirty="0">
                <a:solidFill>
                  <a:srgbClr val="12707A"/>
                </a:solidFill>
                <a:latin typeface="Calibri" pitchFamily="34" charset="0"/>
                <a:ea typeface="Calibri" pitchFamily="34" charset="-122"/>
                <a:cs typeface="Calibri" pitchFamily="34" charset="-120"/>
              </a:rPr>
              <a:t>BEFORE AND AFTER</a:t>
            </a:r>
            <a:endParaRPr lang="en-US" sz="1150" dirty="0"/>
          </a:p>
        </p:txBody>
      </p:sp>
      <p:sp>
        <p:nvSpPr>
          <p:cNvPr id="4" name="Text 2"/>
          <p:cNvSpPr/>
          <p:nvPr/>
        </p:nvSpPr>
        <p:spPr>
          <a:xfrm>
            <a:off x="548640" y="868680"/>
            <a:ext cx="11064240" cy="868680"/>
          </a:xfrm>
          <a:prstGeom prst="rect">
            <a:avLst/>
          </a:prstGeom>
          <a:noFill/>
          <a:ln/>
        </p:spPr>
        <p:txBody>
          <a:bodyPr wrap="square" lIns="0" tIns="0" rIns="0" bIns="0" rtlCol="0" anchor="t"/>
          <a:lstStyle/>
          <a:p>
            <a:pPr marL="0" indent="0">
              <a:lnSpc>
                <a:spcPts val="3120"/>
              </a:lnSpc>
              <a:buNone/>
            </a:pPr>
            <a:r>
              <a:rPr lang="en-US" sz="3000" b="1" dirty="0">
                <a:solidFill>
                  <a:srgbClr val="0F2D3F"/>
                </a:solidFill>
                <a:latin typeface="Cambria" pitchFamily="34" charset="0"/>
                <a:ea typeface="Cambria" pitchFamily="34" charset="-122"/>
                <a:cs typeface="Cambria" pitchFamily="34" charset="-120"/>
              </a:rPr>
              <a:t>Two indexes, two stories</a:t>
            </a:r>
            <a:endParaRPr lang="en-US" sz="3000" dirty="0"/>
          </a:p>
        </p:txBody>
      </p:sp>
      <p:sp>
        <p:nvSpPr>
          <p:cNvPr id="5" name="Text 3"/>
          <p:cNvSpPr/>
          <p:nvPr/>
        </p:nvSpPr>
        <p:spPr>
          <a:xfrm>
            <a:off x="548640" y="1783080"/>
            <a:ext cx="5486400" cy="320040"/>
          </a:xfrm>
          <a:prstGeom prst="rect">
            <a:avLst/>
          </a:prstGeom>
          <a:noFill/>
          <a:ln/>
        </p:spPr>
        <p:txBody>
          <a:bodyPr wrap="square" lIns="0" tIns="0" rIns="0" bIns="0" rtlCol="0" anchor="ctr"/>
          <a:lstStyle/>
          <a:p>
            <a:pPr marL="0" indent="0">
              <a:buNone/>
            </a:pPr>
            <a:r>
              <a:rPr lang="en-US" sz="1350" b="1" dirty="0">
                <a:solidFill>
                  <a:srgbClr val="12707A"/>
                </a:solidFill>
                <a:latin typeface="Calibri" pitchFamily="34" charset="0"/>
                <a:ea typeface="Calibri" pitchFamily="34" charset="-122"/>
                <a:cs typeface="Calibri" pitchFamily="34" charset="-120"/>
              </a:rPr>
              <a:t>MTRI  ·  consumers and market access</a:t>
            </a:r>
            <a:endParaRPr lang="en-US" sz="1350" dirty="0"/>
          </a:p>
        </p:txBody>
      </p:sp>
      <p:graphicFrame>
        <p:nvGraphicFramePr>
          <p:cNvPr id="6" name="Chart 0"/>
          <p:cNvGraphicFramePr/>
          <p:nvPr/>
        </p:nvGraphicFramePr>
        <p:xfrm>
          <a:off x="457200" y="2148840"/>
          <a:ext cx="5623560"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p:nvPr/>
        </p:nvSpPr>
        <p:spPr>
          <a:xfrm>
            <a:off x="6263640" y="1783080"/>
            <a:ext cx="5486400" cy="320040"/>
          </a:xfrm>
          <a:prstGeom prst="rect">
            <a:avLst/>
          </a:prstGeom>
          <a:noFill/>
          <a:ln/>
        </p:spPr>
        <p:txBody>
          <a:bodyPr wrap="square" lIns="0" tIns="0" rIns="0" bIns="0" rtlCol="0" anchor="ctr"/>
          <a:lstStyle/>
          <a:p>
            <a:pPr marL="0" indent="0">
              <a:buNone/>
            </a:pPr>
            <a:r>
              <a:rPr lang="en-US" sz="1350" b="1" dirty="0">
                <a:solidFill>
                  <a:srgbClr val="E0A136"/>
                </a:solidFill>
                <a:latin typeface="Calibri" pitchFamily="34" charset="0"/>
                <a:ea typeface="Calibri" pitchFamily="34" charset="-122"/>
                <a:cs typeface="Calibri" pitchFamily="34" charset="-120"/>
              </a:rPr>
              <a:t>FVATRI  ·  exporters and value chains</a:t>
            </a:r>
            <a:endParaRPr lang="en-US" sz="1350" dirty="0"/>
          </a:p>
        </p:txBody>
      </p:sp>
      <p:graphicFrame>
        <p:nvGraphicFramePr>
          <p:cNvPr id="8" name="Chart 1"/>
          <p:cNvGraphicFramePr/>
          <p:nvPr/>
        </p:nvGraphicFramePr>
        <p:xfrm>
          <a:off x="6172200" y="2148840"/>
          <a:ext cx="5623560" cy="384048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5"/>
          <p:cNvSpPr/>
          <p:nvPr/>
        </p:nvSpPr>
        <p:spPr>
          <a:xfrm>
            <a:off x="548640" y="6035040"/>
            <a:ext cx="11064240" cy="457200"/>
          </a:xfrm>
          <a:prstGeom prst="rect">
            <a:avLst/>
          </a:prstGeom>
          <a:noFill/>
          <a:ln/>
        </p:spPr>
        <p:txBody>
          <a:bodyPr wrap="square" lIns="0" tIns="0" rIns="0" bIns="0" rtlCol="0" anchor="ctr"/>
          <a:lstStyle/>
          <a:p>
            <a:pPr marL="0" indent="0" algn="ctr">
              <a:buNone/>
            </a:pPr>
            <a:r>
              <a:rPr lang="en-US" sz="1150" i="1" dirty="0">
                <a:solidFill>
                  <a:srgbClr val="63757F"/>
                </a:solidFill>
                <a:latin typeface="Calibri" pitchFamily="34" charset="0"/>
                <a:ea typeface="Calibri" pitchFamily="34" charset="-122"/>
                <a:cs typeface="Calibri" pitchFamily="34" charset="-120"/>
              </a:rPr>
              <a:t>The customs union lifts consumer protection sharply in Malawi, South Africa and Zimbabwe, while sharply easing Tanzania's exporter burden (FVATRI 44.3% to 20.9%).</a:t>
            </a:r>
            <a:endParaRPr lang="en-US" sz="1150" dirty="0"/>
          </a:p>
        </p:txBody>
      </p:sp>
      <p:sp>
        <p:nvSpPr>
          <p:cNvPr id="10" name="Text 6"/>
          <p:cNvSpPr/>
          <p:nvPr/>
        </p:nvSpPr>
        <p:spPr>
          <a:xfrm>
            <a:off x="548640" y="6473952"/>
            <a:ext cx="7315200" cy="274320"/>
          </a:xfrm>
          <a:prstGeom prst="rect">
            <a:avLst/>
          </a:prstGeom>
          <a:noFill/>
          <a:ln/>
        </p:spPr>
        <p:txBody>
          <a:bodyPr wrap="square" lIns="0" tIns="0" rIns="0" bIns="0" rtlCol="0" anchor="ctr"/>
          <a:lstStyle/>
          <a:p>
            <a:pPr marL="0" indent="0" algn="l">
              <a:buNone/>
            </a:pPr>
            <a:r>
              <a:rPr lang="en-US" sz="900" dirty="0">
                <a:solidFill>
                  <a:srgbClr val="63757F"/>
                </a:solidFill>
                <a:latin typeface="Calibri" pitchFamily="34" charset="0"/>
                <a:ea typeface="Calibri" pitchFamily="34" charset="-122"/>
                <a:cs typeface="Calibri" pitchFamily="34" charset="-120"/>
              </a:rPr>
              <a:t>Comparison: with and without the customs union</a:t>
            </a:r>
            <a:endParaRPr lang="en-US" sz="900" dirty="0"/>
          </a:p>
        </p:txBody>
      </p:sp>
      <p:sp>
        <p:nvSpPr>
          <p:cNvPr id="11" name="Text 7"/>
          <p:cNvSpPr/>
          <p:nvPr/>
        </p:nvSpPr>
        <p:spPr>
          <a:xfrm>
            <a:off x="10637215" y="6473952"/>
            <a:ext cx="1005840" cy="274320"/>
          </a:xfrm>
          <a:prstGeom prst="rect">
            <a:avLst/>
          </a:prstGeom>
          <a:noFill/>
          <a:ln/>
        </p:spPr>
        <p:txBody>
          <a:bodyPr wrap="square" lIns="0" tIns="0" rIns="0" bIns="0" rtlCol="0" anchor="ctr"/>
          <a:lstStyle/>
          <a:p>
            <a:pPr marL="0" indent="0" algn="r">
              <a:buNone/>
            </a:pPr>
            <a:r>
              <a:rPr lang="en-US" sz="900" dirty="0">
                <a:solidFill>
                  <a:srgbClr val="63757F"/>
                </a:solidFill>
                <a:latin typeface="Calibri" pitchFamily="34" charset="0"/>
                <a:ea typeface="Calibri" pitchFamily="34" charset="-122"/>
                <a:cs typeface="Calibri" pitchFamily="34" charset="-120"/>
              </a:rPr>
              <a:t>11 / 15</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548640" y="516636"/>
            <a:ext cx="128016" cy="128016"/>
          </a:xfrm>
          <a:prstGeom prst="ellipse">
            <a:avLst/>
          </a:prstGeom>
          <a:solidFill>
            <a:srgbClr val="E0A136"/>
          </a:solidFill>
          <a:ln/>
        </p:spPr>
        <p:txBody>
          <a:bodyPr/>
          <a:lstStyle/>
          <a:p>
            <a:endParaRPr lang="en-IT"/>
          </a:p>
        </p:txBody>
      </p:sp>
      <p:sp>
        <p:nvSpPr>
          <p:cNvPr id="3" name="Text 1"/>
          <p:cNvSpPr/>
          <p:nvPr/>
        </p:nvSpPr>
        <p:spPr>
          <a:xfrm>
            <a:off x="786384" y="448056"/>
            <a:ext cx="8229600" cy="292608"/>
          </a:xfrm>
          <a:prstGeom prst="rect">
            <a:avLst/>
          </a:prstGeom>
          <a:noFill/>
          <a:ln/>
        </p:spPr>
        <p:txBody>
          <a:bodyPr wrap="square" lIns="0" tIns="0" rIns="0" bIns="0" rtlCol="0" anchor="ctr"/>
          <a:lstStyle/>
          <a:p>
            <a:pPr marL="0" indent="0">
              <a:buNone/>
            </a:pPr>
            <a:r>
              <a:rPr lang="en-US" sz="1150" b="1" kern="0" spc="250" dirty="0">
                <a:solidFill>
                  <a:srgbClr val="12707A"/>
                </a:solidFill>
                <a:latin typeface="Calibri" pitchFamily="34" charset="0"/>
                <a:ea typeface="Calibri" pitchFamily="34" charset="-122"/>
                <a:cs typeface="Calibri" pitchFamily="34" charset="-120"/>
              </a:rPr>
              <a:t>WHAT DRIVES THE RESULTS</a:t>
            </a:r>
            <a:endParaRPr lang="en-US" sz="1150" dirty="0"/>
          </a:p>
        </p:txBody>
      </p:sp>
      <p:sp>
        <p:nvSpPr>
          <p:cNvPr id="4" name="Text 2"/>
          <p:cNvSpPr/>
          <p:nvPr/>
        </p:nvSpPr>
        <p:spPr>
          <a:xfrm>
            <a:off x="548640" y="868680"/>
            <a:ext cx="11064240" cy="868680"/>
          </a:xfrm>
          <a:prstGeom prst="rect">
            <a:avLst/>
          </a:prstGeom>
          <a:noFill/>
          <a:ln/>
        </p:spPr>
        <p:txBody>
          <a:bodyPr wrap="square" lIns="0" tIns="0" rIns="0" bIns="0" rtlCol="0" anchor="t"/>
          <a:lstStyle/>
          <a:p>
            <a:pPr marL="0" indent="0">
              <a:lnSpc>
                <a:spcPts val="3120"/>
              </a:lnSpc>
              <a:buNone/>
            </a:pPr>
            <a:r>
              <a:rPr lang="en-US" sz="3000" b="1" dirty="0">
                <a:solidFill>
                  <a:srgbClr val="0F2D3F"/>
                </a:solidFill>
                <a:latin typeface="Cambria" pitchFamily="34" charset="0"/>
                <a:ea typeface="Cambria" pitchFamily="34" charset="-122"/>
                <a:cs typeface="Cambria" pitchFamily="34" charset="-120"/>
              </a:rPr>
              <a:t>Different sectors drive each index</a:t>
            </a:r>
            <a:endParaRPr lang="en-US" sz="3000" dirty="0"/>
          </a:p>
        </p:txBody>
      </p:sp>
      <p:sp>
        <p:nvSpPr>
          <p:cNvPr id="5" name="Shape 3"/>
          <p:cNvSpPr/>
          <p:nvPr/>
        </p:nvSpPr>
        <p:spPr>
          <a:xfrm>
            <a:off x="548640" y="1874520"/>
            <a:ext cx="5440680" cy="4114800"/>
          </a:xfrm>
          <a:prstGeom prst="roundRect">
            <a:avLst>
              <a:gd name="adj" fmla="val 2222"/>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6" name="Shape 4"/>
          <p:cNvSpPr/>
          <p:nvPr/>
        </p:nvSpPr>
        <p:spPr>
          <a:xfrm>
            <a:off x="960120" y="2286000"/>
            <a:ext cx="822960" cy="822960"/>
          </a:xfrm>
          <a:prstGeom prst="ellipse">
            <a:avLst/>
          </a:prstGeom>
          <a:solidFill>
            <a:srgbClr val="E0A136"/>
          </a:solidFill>
          <a:ln/>
        </p:spPr>
        <p:txBody>
          <a:bodyPr/>
          <a:lstStyle/>
          <a:p>
            <a:endParaRPr lang="en-IT"/>
          </a:p>
        </p:txBody>
      </p:sp>
      <p:pic>
        <p:nvPicPr>
          <p:cNvPr id="7" name="Image 0" descr="preencoded.png"/>
          <p:cNvPicPr>
            <a:picLocks noChangeAspect="1"/>
          </p:cNvPicPr>
          <p:nvPr/>
        </p:nvPicPr>
        <p:blipFill>
          <a:blip r:embed="rId3"/>
          <a:stretch>
            <a:fillRect/>
          </a:stretch>
        </p:blipFill>
        <p:spPr>
          <a:xfrm>
            <a:off x="1152144" y="2478024"/>
            <a:ext cx="438912" cy="438912"/>
          </a:xfrm>
          <a:prstGeom prst="rect">
            <a:avLst/>
          </a:prstGeom>
        </p:spPr>
      </p:pic>
      <p:sp>
        <p:nvSpPr>
          <p:cNvPr id="8" name="Text 5"/>
          <p:cNvSpPr/>
          <p:nvPr/>
        </p:nvSpPr>
        <p:spPr>
          <a:xfrm>
            <a:off x="2011680" y="2350008"/>
            <a:ext cx="3703320" cy="274320"/>
          </a:xfrm>
          <a:prstGeom prst="rect">
            <a:avLst/>
          </a:prstGeom>
          <a:noFill/>
          <a:ln/>
        </p:spPr>
        <p:txBody>
          <a:bodyPr wrap="square" lIns="0" tIns="0" rIns="0" bIns="0" rtlCol="0" anchor="ctr"/>
          <a:lstStyle/>
          <a:p>
            <a:pPr marL="0" indent="0">
              <a:buNone/>
            </a:pPr>
            <a:r>
              <a:rPr lang="en-US" sz="1100" b="1" kern="0" spc="200" dirty="0">
                <a:solidFill>
                  <a:srgbClr val="63757F"/>
                </a:solidFill>
                <a:latin typeface="Calibri" pitchFamily="34" charset="0"/>
                <a:ea typeface="Calibri" pitchFamily="34" charset="-122"/>
                <a:cs typeface="Calibri" pitchFamily="34" charset="-120"/>
              </a:rPr>
              <a:t>VALUE-ADDED LENS</a:t>
            </a:r>
            <a:endParaRPr lang="en-US" sz="1100" dirty="0"/>
          </a:p>
        </p:txBody>
      </p:sp>
      <p:sp>
        <p:nvSpPr>
          <p:cNvPr id="9" name="Text 6"/>
          <p:cNvSpPr/>
          <p:nvPr/>
        </p:nvSpPr>
        <p:spPr>
          <a:xfrm>
            <a:off x="2011680" y="2587752"/>
            <a:ext cx="3703320" cy="548640"/>
          </a:xfrm>
          <a:prstGeom prst="rect">
            <a:avLst/>
          </a:prstGeom>
          <a:noFill/>
          <a:ln/>
        </p:spPr>
        <p:txBody>
          <a:bodyPr wrap="square" lIns="0" tIns="0" rIns="0" bIns="0" rtlCol="0" anchor="ctr"/>
          <a:lstStyle/>
          <a:p>
            <a:pPr marL="0" indent="0">
              <a:buNone/>
            </a:pPr>
            <a:r>
              <a:rPr lang="en-US" sz="2100" b="1" dirty="0">
                <a:solidFill>
                  <a:srgbClr val="0F2D3F"/>
                </a:solidFill>
                <a:latin typeface="Cambria" pitchFamily="34" charset="0"/>
                <a:ea typeface="Cambria" pitchFamily="34" charset="-122"/>
                <a:cs typeface="Cambria" pitchFamily="34" charset="-120"/>
              </a:rPr>
              <a:t>Agri-food drives FVATRI</a:t>
            </a:r>
            <a:endParaRPr lang="en-US" sz="2100" dirty="0"/>
          </a:p>
        </p:txBody>
      </p:sp>
      <p:sp>
        <p:nvSpPr>
          <p:cNvPr id="10" name="Text 7"/>
          <p:cNvSpPr/>
          <p:nvPr/>
        </p:nvSpPr>
        <p:spPr>
          <a:xfrm>
            <a:off x="1005840" y="3474720"/>
            <a:ext cx="4526280" cy="1691640"/>
          </a:xfrm>
          <a:prstGeom prst="rect">
            <a:avLst/>
          </a:prstGeom>
          <a:noFill/>
          <a:ln/>
        </p:spPr>
        <p:txBody>
          <a:bodyPr wrap="square" lIns="0" tIns="0" rIns="0" bIns="0" rtlCol="0" anchor="t"/>
          <a:lstStyle/>
          <a:p>
            <a:pPr marL="0" indent="0">
              <a:lnSpc>
                <a:spcPts val="2100"/>
              </a:lnSpc>
              <a:buNone/>
            </a:pPr>
            <a:r>
              <a:rPr lang="en-US" sz="1400" dirty="0">
                <a:solidFill>
                  <a:srgbClr val="1E2A33"/>
                </a:solidFill>
                <a:latin typeface="Calibri" pitchFamily="34" charset="0"/>
                <a:ea typeface="Calibri" pitchFamily="34" charset="-122"/>
                <a:cs typeface="Calibri" pitchFamily="34" charset="-120"/>
              </a:rPr>
              <a:t>Vegetables, fruit and nuts, sugar, animal products and cattle, sheep and goats weigh most on the exporter index. This reflects Africa's agricultural specialisation, unlike the manufacturing-led pattern found by Fusacchia (2021) for Italy and Germany.</a:t>
            </a:r>
            <a:endParaRPr lang="en-US" sz="1400" dirty="0"/>
          </a:p>
        </p:txBody>
      </p:sp>
      <p:sp>
        <p:nvSpPr>
          <p:cNvPr id="11" name="Shape 8"/>
          <p:cNvSpPr/>
          <p:nvPr/>
        </p:nvSpPr>
        <p:spPr>
          <a:xfrm>
            <a:off x="1005840" y="5029200"/>
            <a:ext cx="4526280" cy="713232"/>
          </a:xfrm>
          <a:prstGeom prst="roundRect">
            <a:avLst>
              <a:gd name="adj" fmla="val 7692"/>
            </a:avLst>
          </a:prstGeom>
          <a:solidFill>
            <a:srgbClr val="ECF1F2"/>
          </a:solidFill>
          <a:ln/>
        </p:spPr>
        <p:txBody>
          <a:bodyPr/>
          <a:lstStyle/>
          <a:p>
            <a:endParaRPr lang="en-IT"/>
          </a:p>
        </p:txBody>
      </p:sp>
      <p:sp>
        <p:nvSpPr>
          <p:cNvPr id="12" name="Text 9"/>
          <p:cNvSpPr/>
          <p:nvPr/>
        </p:nvSpPr>
        <p:spPr>
          <a:xfrm>
            <a:off x="1234440" y="5029200"/>
            <a:ext cx="4069080" cy="713232"/>
          </a:xfrm>
          <a:prstGeom prst="rect">
            <a:avLst/>
          </a:prstGeom>
          <a:noFill/>
          <a:ln/>
        </p:spPr>
        <p:txBody>
          <a:bodyPr wrap="square" lIns="0" tIns="0" rIns="0" bIns="0" rtlCol="0" anchor="ctr"/>
          <a:lstStyle/>
          <a:p>
            <a:pPr marL="0" indent="0">
              <a:lnSpc>
                <a:spcPts val="1600"/>
              </a:lnSpc>
              <a:buNone/>
            </a:pPr>
            <a:r>
              <a:rPr lang="en-US" sz="1250" i="1" dirty="0">
                <a:solidFill>
                  <a:srgbClr val="12707A"/>
                </a:solidFill>
                <a:latin typeface="Calibri" pitchFamily="34" charset="0"/>
                <a:ea typeface="Calibri" pitchFamily="34" charset="-122"/>
                <a:cs typeface="Calibri" pitchFamily="34" charset="-120"/>
              </a:rPr>
              <a:t>Cattle, sheep and goats carry a 21% FVATRI weight in Zimbabwe.</a:t>
            </a:r>
            <a:endParaRPr lang="en-US" sz="1250" dirty="0"/>
          </a:p>
        </p:txBody>
      </p:sp>
      <p:sp>
        <p:nvSpPr>
          <p:cNvPr id="13" name="Shape 10"/>
          <p:cNvSpPr/>
          <p:nvPr/>
        </p:nvSpPr>
        <p:spPr>
          <a:xfrm>
            <a:off x="6263640" y="1874520"/>
            <a:ext cx="5440680" cy="4114800"/>
          </a:xfrm>
          <a:prstGeom prst="roundRect">
            <a:avLst>
              <a:gd name="adj" fmla="val 2222"/>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14" name="Shape 11"/>
          <p:cNvSpPr/>
          <p:nvPr/>
        </p:nvSpPr>
        <p:spPr>
          <a:xfrm>
            <a:off x="6675120" y="2286000"/>
            <a:ext cx="822960" cy="822960"/>
          </a:xfrm>
          <a:prstGeom prst="ellipse">
            <a:avLst/>
          </a:prstGeom>
          <a:solidFill>
            <a:srgbClr val="0F2D3F"/>
          </a:solidFill>
          <a:ln/>
        </p:spPr>
        <p:txBody>
          <a:bodyPr/>
          <a:lstStyle/>
          <a:p>
            <a:endParaRPr lang="en-IT"/>
          </a:p>
        </p:txBody>
      </p:sp>
      <p:pic>
        <p:nvPicPr>
          <p:cNvPr id="15" name="Image 1" descr="preencoded.png"/>
          <p:cNvPicPr>
            <a:picLocks noChangeAspect="1"/>
          </p:cNvPicPr>
          <p:nvPr/>
        </p:nvPicPr>
        <p:blipFill>
          <a:blip r:embed="rId4"/>
          <a:stretch>
            <a:fillRect/>
          </a:stretch>
        </p:blipFill>
        <p:spPr>
          <a:xfrm>
            <a:off x="6867144" y="2478024"/>
            <a:ext cx="438912" cy="438912"/>
          </a:xfrm>
          <a:prstGeom prst="rect">
            <a:avLst/>
          </a:prstGeom>
        </p:spPr>
      </p:pic>
      <p:sp>
        <p:nvSpPr>
          <p:cNvPr id="16" name="Text 12"/>
          <p:cNvSpPr/>
          <p:nvPr/>
        </p:nvSpPr>
        <p:spPr>
          <a:xfrm>
            <a:off x="7726680" y="2350008"/>
            <a:ext cx="3703320" cy="274320"/>
          </a:xfrm>
          <a:prstGeom prst="rect">
            <a:avLst/>
          </a:prstGeom>
          <a:noFill/>
          <a:ln/>
        </p:spPr>
        <p:txBody>
          <a:bodyPr wrap="square" lIns="0" tIns="0" rIns="0" bIns="0" rtlCol="0" anchor="ctr"/>
          <a:lstStyle/>
          <a:p>
            <a:pPr marL="0" indent="0">
              <a:buNone/>
            </a:pPr>
            <a:r>
              <a:rPr lang="en-US" sz="1100" b="1" kern="0" spc="200" dirty="0">
                <a:solidFill>
                  <a:srgbClr val="63757F"/>
                </a:solidFill>
                <a:latin typeface="Calibri" pitchFamily="34" charset="0"/>
                <a:ea typeface="Calibri" pitchFamily="34" charset="-122"/>
                <a:cs typeface="Calibri" pitchFamily="34" charset="-120"/>
              </a:rPr>
              <a:t>GROSS IMPORTS LENS</a:t>
            </a:r>
            <a:endParaRPr lang="en-US" sz="1100" dirty="0"/>
          </a:p>
        </p:txBody>
      </p:sp>
      <p:sp>
        <p:nvSpPr>
          <p:cNvPr id="17" name="Text 13"/>
          <p:cNvSpPr/>
          <p:nvPr/>
        </p:nvSpPr>
        <p:spPr>
          <a:xfrm>
            <a:off x="7726680" y="2587752"/>
            <a:ext cx="3703320" cy="548640"/>
          </a:xfrm>
          <a:prstGeom prst="rect">
            <a:avLst/>
          </a:prstGeom>
          <a:noFill/>
          <a:ln/>
        </p:spPr>
        <p:txBody>
          <a:bodyPr wrap="square" lIns="0" tIns="0" rIns="0" bIns="0" rtlCol="0" anchor="ctr"/>
          <a:lstStyle/>
          <a:p>
            <a:pPr marL="0" indent="0">
              <a:buNone/>
            </a:pPr>
            <a:r>
              <a:rPr lang="en-US" sz="2100" b="1" dirty="0">
                <a:solidFill>
                  <a:srgbClr val="0F2D3F"/>
                </a:solidFill>
                <a:latin typeface="Cambria" pitchFamily="34" charset="0"/>
                <a:ea typeface="Cambria" pitchFamily="34" charset="-122"/>
                <a:cs typeface="Cambria" pitchFamily="34" charset="-120"/>
              </a:rPr>
              <a:t>Manufacturing drives MTRI</a:t>
            </a:r>
            <a:endParaRPr lang="en-US" sz="2100" dirty="0"/>
          </a:p>
        </p:txBody>
      </p:sp>
      <p:sp>
        <p:nvSpPr>
          <p:cNvPr id="18" name="Text 14"/>
          <p:cNvSpPr/>
          <p:nvPr/>
        </p:nvSpPr>
        <p:spPr>
          <a:xfrm>
            <a:off x="6720840" y="3474720"/>
            <a:ext cx="4526280" cy="1691640"/>
          </a:xfrm>
          <a:prstGeom prst="rect">
            <a:avLst/>
          </a:prstGeom>
          <a:noFill/>
          <a:ln/>
        </p:spPr>
        <p:txBody>
          <a:bodyPr wrap="square" lIns="0" tIns="0" rIns="0" bIns="0" rtlCol="0" anchor="t"/>
          <a:lstStyle/>
          <a:p>
            <a:pPr marL="0" indent="0">
              <a:lnSpc>
                <a:spcPts val="2100"/>
              </a:lnSpc>
              <a:buNone/>
            </a:pPr>
            <a:r>
              <a:rPr lang="en-US" sz="1400" dirty="0">
                <a:solidFill>
                  <a:srgbClr val="1E2A33"/>
                </a:solidFill>
                <a:latin typeface="Calibri" pitchFamily="34" charset="0"/>
                <a:ea typeface="Calibri" pitchFamily="34" charset="-122"/>
                <a:cs typeface="Calibri" pitchFamily="34" charset="-120"/>
              </a:rPr>
              <a:t>Heavy and light manufacturing and extraction dominate the consumer index. These goods face lower nominal tariffs yet account for the largest share of import value across the region.</a:t>
            </a:r>
            <a:endParaRPr lang="en-US" sz="1400" dirty="0"/>
          </a:p>
        </p:txBody>
      </p:sp>
      <p:sp>
        <p:nvSpPr>
          <p:cNvPr id="19" name="Shape 15"/>
          <p:cNvSpPr/>
          <p:nvPr/>
        </p:nvSpPr>
        <p:spPr>
          <a:xfrm>
            <a:off x="6720840" y="5029200"/>
            <a:ext cx="4526280" cy="713232"/>
          </a:xfrm>
          <a:prstGeom prst="roundRect">
            <a:avLst>
              <a:gd name="adj" fmla="val 7692"/>
            </a:avLst>
          </a:prstGeom>
          <a:solidFill>
            <a:srgbClr val="ECF1F2"/>
          </a:solidFill>
          <a:ln/>
        </p:spPr>
        <p:txBody>
          <a:bodyPr/>
          <a:lstStyle/>
          <a:p>
            <a:endParaRPr lang="en-IT"/>
          </a:p>
        </p:txBody>
      </p:sp>
      <p:sp>
        <p:nvSpPr>
          <p:cNvPr id="20" name="Text 16"/>
          <p:cNvSpPr/>
          <p:nvPr/>
        </p:nvSpPr>
        <p:spPr>
          <a:xfrm>
            <a:off x="6949440" y="5029200"/>
            <a:ext cx="4069080" cy="713232"/>
          </a:xfrm>
          <a:prstGeom prst="rect">
            <a:avLst/>
          </a:prstGeom>
          <a:noFill/>
          <a:ln/>
        </p:spPr>
        <p:txBody>
          <a:bodyPr wrap="square" lIns="0" tIns="0" rIns="0" bIns="0" rtlCol="0" anchor="ctr"/>
          <a:lstStyle/>
          <a:p>
            <a:pPr marL="0" indent="0">
              <a:lnSpc>
                <a:spcPts val="1600"/>
              </a:lnSpc>
              <a:buNone/>
            </a:pPr>
            <a:r>
              <a:rPr lang="en-US" sz="1250" i="1" dirty="0">
                <a:solidFill>
                  <a:srgbClr val="12707A"/>
                </a:solidFill>
                <a:latin typeface="Calibri" pitchFamily="34" charset="0"/>
                <a:ea typeface="Calibri" pitchFamily="34" charset="-122"/>
                <a:cs typeface="Calibri" pitchFamily="34" charset="-120"/>
              </a:rPr>
              <a:t>Heavy manufacturing carries the highest MTRI weight in Malawi at 23%.</a:t>
            </a:r>
            <a:endParaRPr lang="en-US" sz="1250" dirty="0"/>
          </a:p>
        </p:txBody>
      </p:sp>
      <p:sp>
        <p:nvSpPr>
          <p:cNvPr id="21" name="Text 17"/>
          <p:cNvSpPr/>
          <p:nvPr/>
        </p:nvSpPr>
        <p:spPr>
          <a:xfrm>
            <a:off x="548640" y="6473952"/>
            <a:ext cx="7315200" cy="274320"/>
          </a:xfrm>
          <a:prstGeom prst="rect">
            <a:avLst/>
          </a:prstGeom>
          <a:noFill/>
          <a:ln/>
        </p:spPr>
        <p:txBody>
          <a:bodyPr wrap="square" lIns="0" tIns="0" rIns="0" bIns="0" rtlCol="0" anchor="ctr"/>
          <a:lstStyle/>
          <a:p>
            <a:pPr marL="0" indent="0" algn="l">
              <a:buNone/>
            </a:pPr>
            <a:r>
              <a:rPr lang="en-US" sz="900" dirty="0">
                <a:solidFill>
                  <a:srgbClr val="63757F"/>
                </a:solidFill>
                <a:latin typeface="Calibri" pitchFamily="34" charset="0"/>
                <a:ea typeface="Calibri" pitchFamily="34" charset="-122"/>
                <a:cs typeface="Calibri" pitchFamily="34" charset="-120"/>
              </a:rPr>
              <a:t>Sector drivers</a:t>
            </a:r>
            <a:endParaRPr lang="en-US" sz="900" dirty="0"/>
          </a:p>
        </p:txBody>
      </p:sp>
      <p:sp>
        <p:nvSpPr>
          <p:cNvPr id="22" name="Text 18"/>
          <p:cNvSpPr/>
          <p:nvPr/>
        </p:nvSpPr>
        <p:spPr>
          <a:xfrm>
            <a:off x="10637215" y="6473952"/>
            <a:ext cx="1005840" cy="274320"/>
          </a:xfrm>
          <a:prstGeom prst="rect">
            <a:avLst/>
          </a:prstGeom>
          <a:noFill/>
          <a:ln/>
        </p:spPr>
        <p:txBody>
          <a:bodyPr wrap="square" lIns="0" tIns="0" rIns="0" bIns="0" rtlCol="0" anchor="ctr"/>
          <a:lstStyle/>
          <a:p>
            <a:pPr marL="0" indent="0" algn="r">
              <a:buNone/>
            </a:pPr>
            <a:r>
              <a:rPr lang="en-US" sz="900" dirty="0">
                <a:solidFill>
                  <a:srgbClr val="63757F"/>
                </a:solidFill>
                <a:latin typeface="Calibri" pitchFamily="34" charset="0"/>
                <a:ea typeface="Calibri" pitchFamily="34" charset="-122"/>
                <a:cs typeface="Calibri" pitchFamily="34" charset="-120"/>
              </a:rPr>
              <a:t>12 / 15</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2D3F"/>
        </a:solidFill>
        <a:effectLst/>
      </p:bgPr>
    </p:bg>
    <p:spTree>
      <p:nvGrpSpPr>
        <p:cNvPr id="1" name=""/>
        <p:cNvGrpSpPr/>
        <p:nvPr/>
      </p:nvGrpSpPr>
      <p:grpSpPr>
        <a:xfrm>
          <a:off x="0" y="0"/>
          <a:ext cx="0" cy="0"/>
          <a:chOff x="0" y="0"/>
          <a:chExt cx="0" cy="0"/>
        </a:xfrm>
      </p:grpSpPr>
      <p:sp>
        <p:nvSpPr>
          <p:cNvPr id="2" name="Shape 0"/>
          <p:cNvSpPr/>
          <p:nvPr/>
        </p:nvSpPr>
        <p:spPr>
          <a:xfrm>
            <a:off x="548640" y="548640"/>
            <a:ext cx="146304" cy="146304"/>
          </a:xfrm>
          <a:prstGeom prst="ellipse">
            <a:avLst/>
          </a:prstGeom>
          <a:solidFill>
            <a:srgbClr val="E0A136"/>
          </a:solidFill>
          <a:ln/>
        </p:spPr>
        <p:txBody>
          <a:bodyPr/>
          <a:lstStyle/>
          <a:p>
            <a:endParaRPr lang="en-IT"/>
          </a:p>
        </p:txBody>
      </p:sp>
      <p:sp>
        <p:nvSpPr>
          <p:cNvPr id="3" name="Text 1"/>
          <p:cNvSpPr/>
          <p:nvPr/>
        </p:nvSpPr>
        <p:spPr>
          <a:xfrm>
            <a:off x="786384" y="475488"/>
            <a:ext cx="8229600" cy="292608"/>
          </a:xfrm>
          <a:prstGeom prst="rect">
            <a:avLst/>
          </a:prstGeom>
          <a:noFill/>
          <a:ln/>
        </p:spPr>
        <p:txBody>
          <a:bodyPr wrap="square" lIns="0" tIns="0" rIns="0" bIns="0" rtlCol="0" anchor="ctr"/>
          <a:lstStyle/>
          <a:p>
            <a:pPr marL="0" indent="0">
              <a:buNone/>
            </a:pPr>
            <a:r>
              <a:rPr lang="en-US" sz="1150" b="1" kern="0" spc="250" dirty="0">
                <a:solidFill>
                  <a:srgbClr val="8FC3C7"/>
                </a:solidFill>
                <a:latin typeface="Calibri" pitchFamily="34" charset="0"/>
                <a:ea typeface="Calibri" pitchFamily="34" charset="-122"/>
                <a:cs typeface="Calibri" pitchFamily="34" charset="-120"/>
              </a:rPr>
              <a:t>KEY FINDINGS</a:t>
            </a:r>
            <a:endParaRPr lang="en-US" sz="1150" dirty="0"/>
          </a:p>
        </p:txBody>
      </p:sp>
      <p:sp>
        <p:nvSpPr>
          <p:cNvPr id="4" name="Text 2"/>
          <p:cNvSpPr/>
          <p:nvPr/>
        </p:nvSpPr>
        <p:spPr>
          <a:xfrm>
            <a:off x="548640" y="868680"/>
            <a:ext cx="10972800" cy="82296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Five things the analysis shows</a:t>
            </a:r>
            <a:endParaRPr lang="en-US" sz="3000" dirty="0"/>
          </a:p>
        </p:txBody>
      </p:sp>
      <p:sp>
        <p:nvSpPr>
          <p:cNvPr id="5" name="Shape 3"/>
          <p:cNvSpPr/>
          <p:nvPr/>
        </p:nvSpPr>
        <p:spPr>
          <a:xfrm>
            <a:off x="548640" y="1828800"/>
            <a:ext cx="5349240" cy="1234440"/>
          </a:xfrm>
          <a:prstGeom prst="roundRect">
            <a:avLst>
              <a:gd name="adj" fmla="val 6667"/>
            </a:avLst>
          </a:prstGeom>
          <a:solidFill>
            <a:srgbClr val="14384C"/>
          </a:solidFill>
          <a:ln w="12700">
            <a:solidFill>
              <a:srgbClr val="27506A"/>
            </a:solidFill>
            <a:prstDash val="solid"/>
          </a:ln>
        </p:spPr>
        <p:txBody>
          <a:bodyPr/>
          <a:lstStyle/>
          <a:p>
            <a:endParaRPr lang="en-IT"/>
          </a:p>
        </p:txBody>
      </p:sp>
      <p:sp>
        <p:nvSpPr>
          <p:cNvPr id="6" name="Shape 4"/>
          <p:cNvSpPr/>
          <p:nvPr/>
        </p:nvSpPr>
        <p:spPr>
          <a:xfrm>
            <a:off x="841248" y="2157984"/>
            <a:ext cx="566928" cy="566928"/>
          </a:xfrm>
          <a:prstGeom prst="ellipse">
            <a:avLst/>
          </a:prstGeom>
          <a:solidFill>
            <a:srgbClr val="E0A136"/>
          </a:solidFill>
          <a:ln/>
        </p:spPr>
        <p:txBody>
          <a:bodyPr/>
          <a:lstStyle/>
          <a:p>
            <a:endParaRPr lang="en-IT"/>
          </a:p>
        </p:txBody>
      </p:sp>
      <p:pic>
        <p:nvPicPr>
          <p:cNvPr id="7" name="Image 0" descr="preencoded.png"/>
          <p:cNvPicPr>
            <a:picLocks noChangeAspect="1"/>
          </p:cNvPicPr>
          <p:nvPr/>
        </p:nvPicPr>
        <p:blipFill>
          <a:blip r:embed="rId3"/>
          <a:stretch>
            <a:fillRect/>
          </a:stretch>
        </p:blipFill>
        <p:spPr>
          <a:xfrm>
            <a:off x="960120" y="2276856"/>
            <a:ext cx="329184" cy="329184"/>
          </a:xfrm>
          <a:prstGeom prst="rect">
            <a:avLst/>
          </a:prstGeom>
        </p:spPr>
      </p:pic>
      <p:sp>
        <p:nvSpPr>
          <p:cNvPr id="8" name="Text 5"/>
          <p:cNvSpPr/>
          <p:nvPr/>
        </p:nvSpPr>
        <p:spPr>
          <a:xfrm>
            <a:off x="1600200" y="1993392"/>
            <a:ext cx="4023360" cy="914400"/>
          </a:xfrm>
          <a:prstGeom prst="rect">
            <a:avLst/>
          </a:prstGeom>
          <a:noFill/>
          <a:ln/>
        </p:spPr>
        <p:txBody>
          <a:bodyPr wrap="square" lIns="0" tIns="0" rIns="0" bIns="0" rtlCol="0" anchor="ctr"/>
          <a:lstStyle/>
          <a:p>
            <a:pPr marL="0" indent="0">
              <a:lnSpc>
                <a:spcPts val="1550"/>
              </a:lnSpc>
              <a:buNone/>
            </a:pPr>
            <a:r>
              <a:rPr lang="en-US" sz="1500" b="1" dirty="0">
                <a:solidFill>
                  <a:srgbClr val="FFFFFF"/>
                </a:solidFill>
                <a:latin typeface="Calibri" pitchFamily="34" charset="0"/>
                <a:ea typeface="Calibri" pitchFamily="34" charset="-122"/>
                <a:cs typeface="Calibri" pitchFamily="34" charset="-120"/>
              </a:rPr>
              <a:t>Structure beats schedule</a:t>
            </a:r>
            <a:endParaRPr lang="en-US" sz="1500" dirty="0"/>
          </a:p>
          <a:p>
            <a:pPr marL="0" indent="0">
              <a:lnSpc>
                <a:spcPts val="1550"/>
              </a:lnSpc>
              <a:buNone/>
            </a:pPr>
            <a:r>
              <a:rPr lang="en-US" sz="1200" dirty="0">
                <a:solidFill>
                  <a:srgbClr val="B9CCD6"/>
                </a:solidFill>
                <a:latin typeface="Calibri" pitchFamily="34" charset="0"/>
                <a:ea typeface="Calibri" pitchFamily="34" charset="-122"/>
                <a:cs typeface="Calibri" pitchFamily="34" charset="-120"/>
              </a:rPr>
              <a:t>The CET's effect depends on each country's initial tariffs and its pattern of value-chain integration, not the tariff schedule alone.</a:t>
            </a:r>
            <a:endParaRPr lang="en-US" sz="1500" dirty="0"/>
          </a:p>
        </p:txBody>
      </p:sp>
      <p:sp>
        <p:nvSpPr>
          <p:cNvPr id="9" name="Shape 6"/>
          <p:cNvSpPr/>
          <p:nvPr/>
        </p:nvSpPr>
        <p:spPr>
          <a:xfrm>
            <a:off x="548640" y="3246120"/>
            <a:ext cx="5349240" cy="1234440"/>
          </a:xfrm>
          <a:prstGeom prst="roundRect">
            <a:avLst>
              <a:gd name="adj" fmla="val 6667"/>
            </a:avLst>
          </a:prstGeom>
          <a:solidFill>
            <a:srgbClr val="14384C"/>
          </a:solidFill>
          <a:ln w="12700">
            <a:solidFill>
              <a:srgbClr val="27506A"/>
            </a:solidFill>
            <a:prstDash val="solid"/>
          </a:ln>
        </p:spPr>
        <p:txBody>
          <a:bodyPr/>
          <a:lstStyle/>
          <a:p>
            <a:endParaRPr lang="en-IT"/>
          </a:p>
        </p:txBody>
      </p:sp>
      <p:sp>
        <p:nvSpPr>
          <p:cNvPr id="10" name="Shape 7"/>
          <p:cNvSpPr/>
          <p:nvPr/>
        </p:nvSpPr>
        <p:spPr>
          <a:xfrm>
            <a:off x="841248" y="3575304"/>
            <a:ext cx="566928" cy="566928"/>
          </a:xfrm>
          <a:prstGeom prst="ellipse">
            <a:avLst/>
          </a:prstGeom>
          <a:solidFill>
            <a:srgbClr val="E0A136"/>
          </a:solidFill>
          <a:ln/>
        </p:spPr>
        <p:txBody>
          <a:bodyPr/>
          <a:lstStyle/>
          <a:p>
            <a:endParaRPr lang="en-IT"/>
          </a:p>
        </p:txBody>
      </p:sp>
      <p:pic>
        <p:nvPicPr>
          <p:cNvPr id="11" name="Image 1" descr="preencoded.png"/>
          <p:cNvPicPr>
            <a:picLocks noChangeAspect="1"/>
          </p:cNvPicPr>
          <p:nvPr/>
        </p:nvPicPr>
        <p:blipFill>
          <a:blip r:embed="rId4"/>
          <a:stretch>
            <a:fillRect/>
          </a:stretch>
        </p:blipFill>
        <p:spPr>
          <a:xfrm>
            <a:off x="960120" y="3694176"/>
            <a:ext cx="329184" cy="329184"/>
          </a:xfrm>
          <a:prstGeom prst="rect">
            <a:avLst/>
          </a:prstGeom>
        </p:spPr>
      </p:pic>
      <p:sp>
        <p:nvSpPr>
          <p:cNvPr id="12" name="Text 8"/>
          <p:cNvSpPr/>
          <p:nvPr/>
        </p:nvSpPr>
        <p:spPr>
          <a:xfrm>
            <a:off x="1600200" y="3410712"/>
            <a:ext cx="4023360" cy="914400"/>
          </a:xfrm>
          <a:prstGeom prst="rect">
            <a:avLst/>
          </a:prstGeom>
          <a:noFill/>
          <a:ln/>
        </p:spPr>
        <p:txBody>
          <a:bodyPr wrap="square" lIns="0" tIns="0" rIns="0" bIns="0" rtlCol="0" anchor="ctr"/>
          <a:lstStyle/>
          <a:p>
            <a:pPr marL="0" indent="0">
              <a:lnSpc>
                <a:spcPts val="1550"/>
              </a:lnSpc>
              <a:buNone/>
            </a:pPr>
            <a:r>
              <a:rPr lang="en-US" sz="1500" b="1" dirty="0">
                <a:solidFill>
                  <a:srgbClr val="FFFFFF"/>
                </a:solidFill>
                <a:latin typeface="Calibri" pitchFamily="34" charset="0"/>
                <a:ea typeface="Calibri" pitchFamily="34" charset="-122"/>
                <a:cs typeface="Calibri" pitchFamily="34" charset="-120"/>
              </a:rPr>
              <a:t>Initial conditions decide winners</a:t>
            </a:r>
            <a:endParaRPr lang="en-US" sz="1500" dirty="0"/>
          </a:p>
          <a:p>
            <a:pPr marL="0" indent="0">
              <a:lnSpc>
                <a:spcPts val="1550"/>
              </a:lnSpc>
              <a:buNone/>
            </a:pPr>
            <a:r>
              <a:rPr lang="en-US" sz="1200" dirty="0">
                <a:solidFill>
                  <a:srgbClr val="B9CCD6"/>
                </a:solidFill>
                <a:latin typeface="Calibri" pitchFamily="34" charset="0"/>
                <a:ea typeface="Calibri" pitchFamily="34" charset="-122"/>
                <a:cs typeface="Calibri" pitchFamily="34" charset="-120"/>
              </a:rPr>
              <a:t>High-tariff economies (Zimbabwe, Tanzania) cut tariffs and expand imports; low-tariff ones (Botswana) must raise tariffs and lose openness.</a:t>
            </a:r>
            <a:endParaRPr lang="en-US" sz="1500" dirty="0"/>
          </a:p>
        </p:txBody>
      </p:sp>
      <p:sp>
        <p:nvSpPr>
          <p:cNvPr id="13" name="Shape 9"/>
          <p:cNvSpPr/>
          <p:nvPr/>
        </p:nvSpPr>
        <p:spPr>
          <a:xfrm>
            <a:off x="548640" y="4663440"/>
            <a:ext cx="5349240" cy="1234440"/>
          </a:xfrm>
          <a:prstGeom prst="roundRect">
            <a:avLst>
              <a:gd name="adj" fmla="val 6667"/>
            </a:avLst>
          </a:prstGeom>
          <a:solidFill>
            <a:srgbClr val="14384C"/>
          </a:solidFill>
          <a:ln w="12700">
            <a:solidFill>
              <a:srgbClr val="27506A"/>
            </a:solidFill>
            <a:prstDash val="solid"/>
          </a:ln>
        </p:spPr>
        <p:txBody>
          <a:bodyPr/>
          <a:lstStyle/>
          <a:p>
            <a:endParaRPr lang="en-IT"/>
          </a:p>
        </p:txBody>
      </p:sp>
      <p:sp>
        <p:nvSpPr>
          <p:cNvPr id="14" name="Shape 10"/>
          <p:cNvSpPr/>
          <p:nvPr/>
        </p:nvSpPr>
        <p:spPr>
          <a:xfrm>
            <a:off x="841248" y="4992624"/>
            <a:ext cx="566928" cy="566928"/>
          </a:xfrm>
          <a:prstGeom prst="ellipse">
            <a:avLst/>
          </a:prstGeom>
          <a:solidFill>
            <a:srgbClr val="E0A136"/>
          </a:solidFill>
          <a:ln/>
        </p:spPr>
        <p:txBody>
          <a:bodyPr/>
          <a:lstStyle/>
          <a:p>
            <a:endParaRPr lang="en-IT"/>
          </a:p>
        </p:txBody>
      </p:sp>
      <p:pic>
        <p:nvPicPr>
          <p:cNvPr id="15" name="Image 2" descr="preencoded.png"/>
          <p:cNvPicPr>
            <a:picLocks noChangeAspect="1"/>
          </p:cNvPicPr>
          <p:nvPr/>
        </p:nvPicPr>
        <p:blipFill>
          <a:blip r:embed="rId5"/>
          <a:stretch>
            <a:fillRect/>
          </a:stretch>
        </p:blipFill>
        <p:spPr>
          <a:xfrm>
            <a:off x="960120" y="5111496"/>
            <a:ext cx="329184" cy="329184"/>
          </a:xfrm>
          <a:prstGeom prst="rect">
            <a:avLst/>
          </a:prstGeom>
        </p:spPr>
      </p:pic>
      <p:sp>
        <p:nvSpPr>
          <p:cNvPr id="16" name="Text 11"/>
          <p:cNvSpPr/>
          <p:nvPr/>
        </p:nvSpPr>
        <p:spPr>
          <a:xfrm>
            <a:off x="1600200" y="4828032"/>
            <a:ext cx="4023360" cy="914400"/>
          </a:xfrm>
          <a:prstGeom prst="rect">
            <a:avLst/>
          </a:prstGeom>
          <a:noFill/>
          <a:ln/>
        </p:spPr>
        <p:txBody>
          <a:bodyPr wrap="square" lIns="0" tIns="0" rIns="0" bIns="0" rtlCol="0" anchor="ctr"/>
          <a:lstStyle/>
          <a:p>
            <a:pPr marL="0" indent="0">
              <a:lnSpc>
                <a:spcPts val="1550"/>
              </a:lnSpc>
              <a:buNone/>
            </a:pPr>
            <a:r>
              <a:rPr lang="en-US" sz="1500" b="1" dirty="0">
                <a:solidFill>
                  <a:srgbClr val="FFFFFF"/>
                </a:solidFill>
                <a:latin typeface="Calibri" pitchFamily="34" charset="0"/>
                <a:ea typeface="Calibri" pitchFamily="34" charset="-122"/>
                <a:cs typeface="Calibri" pitchFamily="34" charset="-120"/>
              </a:rPr>
              <a:t>Tanzania gains most</a:t>
            </a:r>
            <a:endParaRPr lang="en-US" sz="1500" dirty="0"/>
          </a:p>
          <a:p>
            <a:pPr marL="0" indent="0">
              <a:lnSpc>
                <a:spcPts val="1550"/>
              </a:lnSpc>
              <a:buNone/>
            </a:pPr>
            <a:r>
              <a:rPr lang="en-US" sz="1200" dirty="0">
                <a:solidFill>
                  <a:srgbClr val="B9CCD6"/>
                </a:solidFill>
                <a:latin typeface="Calibri" pitchFamily="34" charset="0"/>
                <a:ea typeface="Calibri" pitchFamily="34" charset="-122"/>
                <a:cs typeface="Calibri" pitchFamily="34" charset="-120"/>
              </a:rPr>
              <a:t>Intermediate-goods tariffs fall by roughly 23% and output rises by more than 20%, lifting competitiveness.</a:t>
            </a:r>
            <a:endParaRPr lang="en-US" sz="1500" dirty="0"/>
          </a:p>
        </p:txBody>
      </p:sp>
      <p:sp>
        <p:nvSpPr>
          <p:cNvPr id="17" name="Shape 12"/>
          <p:cNvSpPr/>
          <p:nvPr/>
        </p:nvSpPr>
        <p:spPr>
          <a:xfrm>
            <a:off x="6263640" y="1828800"/>
            <a:ext cx="5349240" cy="1234440"/>
          </a:xfrm>
          <a:prstGeom prst="roundRect">
            <a:avLst>
              <a:gd name="adj" fmla="val 6667"/>
            </a:avLst>
          </a:prstGeom>
          <a:solidFill>
            <a:srgbClr val="14384C"/>
          </a:solidFill>
          <a:ln w="12700">
            <a:solidFill>
              <a:srgbClr val="27506A"/>
            </a:solidFill>
            <a:prstDash val="solid"/>
          </a:ln>
        </p:spPr>
        <p:txBody>
          <a:bodyPr/>
          <a:lstStyle/>
          <a:p>
            <a:endParaRPr lang="en-IT"/>
          </a:p>
        </p:txBody>
      </p:sp>
      <p:sp>
        <p:nvSpPr>
          <p:cNvPr id="18" name="Shape 13"/>
          <p:cNvSpPr/>
          <p:nvPr/>
        </p:nvSpPr>
        <p:spPr>
          <a:xfrm>
            <a:off x="6556248" y="2157984"/>
            <a:ext cx="566928" cy="566928"/>
          </a:xfrm>
          <a:prstGeom prst="ellipse">
            <a:avLst/>
          </a:prstGeom>
          <a:solidFill>
            <a:srgbClr val="E0A136"/>
          </a:solidFill>
          <a:ln/>
        </p:spPr>
        <p:txBody>
          <a:bodyPr/>
          <a:lstStyle/>
          <a:p>
            <a:endParaRPr lang="en-IT"/>
          </a:p>
        </p:txBody>
      </p:sp>
      <p:pic>
        <p:nvPicPr>
          <p:cNvPr id="19" name="Image 3" descr="preencoded.png"/>
          <p:cNvPicPr>
            <a:picLocks noChangeAspect="1"/>
          </p:cNvPicPr>
          <p:nvPr/>
        </p:nvPicPr>
        <p:blipFill>
          <a:blip r:embed="rId6"/>
          <a:stretch>
            <a:fillRect/>
          </a:stretch>
        </p:blipFill>
        <p:spPr>
          <a:xfrm>
            <a:off x="6675120" y="2276856"/>
            <a:ext cx="329184" cy="329184"/>
          </a:xfrm>
          <a:prstGeom prst="rect">
            <a:avLst/>
          </a:prstGeom>
        </p:spPr>
      </p:pic>
      <p:sp>
        <p:nvSpPr>
          <p:cNvPr id="20" name="Text 14"/>
          <p:cNvSpPr/>
          <p:nvPr/>
        </p:nvSpPr>
        <p:spPr>
          <a:xfrm>
            <a:off x="7315200" y="1993392"/>
            <a:ext cx="4023360" cy="914400"/>
          </a:xfrm>
          <a:prstGeom prst="rect">
            <a:avLst/>
          </a:prstGeom>
          <a:noFill/>
          <a:ln/>
        </p:spPr>
        <p:txBody>
          <a:bodyPr wrap="square" lIns="0" tIns="0" rIns="0" bIns="0" rtlCol="0" anchor="ctr"/>
          <a:lstStyle/>
          <a:p>
            <a:pPr marL="0" indent="0">
              <a:lnSpc>
                <a:spcPts val="1550"/>
              </a:lnSpc>
              <a:buNone/>
            </a:pPr>
            <a:r>
              <a:rPr lang="en-US" sz="1500" b="1" dirty="0">
                <a:solidFill>
                  <a:srgbClr val="FFFFFF"/>
                </a:solidFill>
                <a:latin typeface="Calibri" pitchFamily="34" charset="0"/>
                <a:ea typeface="Calibri" pitchFamily="34" charset="-122"/>
                <a:cs typeface="Calibri" pitchFamily="34" charset="-120"/>
              </a:rPr>
              <a:t>Protection erodes integration</a:t>
            </a:r>
            <a:endParaRPr lang="en-US" sz="1500" dirty="0"/>
          </a:p>
          <a:p>
            <a:pPr marL="0" indent="0">
              <a:lnSpc>
                <a:spcPts val="1550"/>
              </a:lnSpc>
              <a:buNone/>
            </a:pPr>
            <a:r>
              <a:rPr lang="en-US" sz="1200" dirty="0">
                <a:solidFill>
                  <a:srgbClr val="B9CCD6"/>
                </a:solidFill>
                <a:latin typeface="Calibri" pitchFamily="34" charset="0"/>
                <a:ea typeface="Calibri" pitchFamily="34" charset="-122"/>
                <a:cs typeface="Calibri" pitchFamily="34" charset="-120"/>
              </a:rPr>
              <a:t>An inverse relationship links the FVATRI to foreign value-added; higher protection coincides with shallower backward integration.</a:t>
            </a:r>
            <a:endParaRPr lang="en-US" sz="1500" dirty="0"/>
          </a:p>
        </p:txBody>
      </p:sp>
      <p:sp>
        <p:nvSpPr>
          <p:cNvPr id="21" name="Shape 15"/>
          <p:cNvSpPr/>
          <p:nvPr/>
        </p:nvSpPr>
        <p:spPr>
          <a:xfrm>
            <a:off x="6263640" y="3246120"/>
            <a:ext cx="5349240" cy="1234440"/>
          </a:xfrm>
          <a:prstGeom prst="roundRect">
            <a:avLst>
              <a:gd name="adj" fmla="val 6667"/>
            </a:avLst>
          </a:prstGeom>
          <a:solidFill>
            <a:srgbClr val="14384C"/>
          </a:solidFill>
          <a:ln w="12700">
            <a:solidFill>
              <a:srgbClr val="27506A"/>
            </a:solidFill>
            <a:prstDash val="solid"/>
          </a:ln>
        </p:spPr>
        <p:txBody>
          <a:bodyPr/>
          <a:lstStyle/>
          <a:p>
            <a:endParaRPr lang="en-IT"/>
          </a:p>
        </p:txBody>
      </p:sp>
      <p:sp>
        <p:nvSpPr>
          <p:cNvPr id="22" name="Shape 16"/>
          <p:cNvSpPr/>
          <p:nvPr/>
        </p:nvSpPr>
        <p:spPr>
          <a:xfrm>
            <a:off x="6556248" y="3575304"/>
            <a:ext cx="566928" cy="566928"/>
          </a:xfrm>
          <a:prstGeom prst="ellipse">
            <a:avLst/>
          </a:prstGeom>
          <a:solidFill>
            <a:srgbClr val="E0A136"/>
          </a:solidFill>
          <a:ln/>
        </p:spPr>
        <p:txBody>
          <a:bodyPr/>
          <a:lstStyle/>
          <a:p>
            <a:endParaRPr lang="en-IT"/>
          </a:p>
        </p:txBody>
      </p:sp>
      <p:pic>
        <p:nvPicPr>
          <p:cNvPr id="23" name="Image 4" descr="preencoded.png"/>
          <p:cNvPicPr>
            <a:picLocks noChangeAspect="1"/>
          </p:cNvPicPr>
          <p:nvPr/>
        </p:nvPicPr>
        <p:blipFill>
          <a:blip r:embed="rId7"/>
          <a:stretch>
            <a:fillRect/>
          </a:stretch>
        </p:blipFill>
        <p:spPr>
          <a:xfrm>
            <a:off x="6675120" y="3694176"/>
            <a:ext cx="329184" cy="329184"/>
          </a:xfrm>
          <a:prstGeom prst="rect">
            <a:avLst/>
          </a:prstGeom>
        </p:spPr>
      </p:pic>
      <p:sp>
        <p:nvSpPr>
          <p:cNvPr id="24" name="Text 17"/>
          <p:cNvSpPr/>
          <p:nvPr/>
        </p:nvSpPr>
        <p:spPr>
          <a:xfrm>
            <a:off x="7315200" y="3410712"/>
            <a:ext cx="4023360" cy="914400"/>
          </a:xfrm>
          <a:prstGeom prst="rect">
            <a:avLst/>
          </a:prstGeom>
          <a:noFill/>
          <a:ln/>
        </p:spPr>
        <p:txBody>
          <a:bodyPr wrap="square" lIns="0" tIns="0" rIns="0" bIns="0" rtlCol="0" anchor="ctr"/>
          <a:lstStyle/>
          <a:p>
            <a:pPr marL="0" indent="0">
              <a:lnSpc>
                <a:spcPts val="1550"/>
              </a:lnSpc>
              <a:buNone/>
            </a:pPr>
            <a:r>
              <a:rPr lang="en-US" sz="1500" b="1" dirty="0">
                <a:solidFill>
                  <a:srgbClr val="FFFFFF"/>
                </a:solidFill>
                <a:latin typeface="Calibri" pitchFamily="34" charset="0"/>
                <a:ea typeface="Calibri" pitchFamily="34" charset="-122"/>
                <a:cs typeface="Calibri" pitchFamily="34" charset="-120"/>
              </a:rPr>
              <a:t>Nominal tariffs mislead</a:t>
            </a:r>
            <a:endParaRPr lang="en-US" sz="1500" dirty="0"/>
          </a:p>
          <a:p>
            <a:pPr marL="0" indent="0">
              <a:lnSpc>
                <a:spcPts val="1550"/>
              </a:lnSpc>
              <a:buNone/>
            </a:pPr>
            <a:r>
              <a:rPr lang="en-US" sz="1200" dirty="0">
                <a:solidFill>
                  <a:srgbClr val="B9CCD6"/>
                </a:solidFill>
                <a:latin typeface="Calibri" pitchFamily="34" charset="0"/>
                <a:ea typeface="Calibri" pitchFamily="34" charset="-122"/>
                <a:cs typeface="Calibri" pitchFamily="34" charset="-120"/>
              </a:rPr>
              <a:t>Bilateral nominal tariffs alone do not reveal the protection transmitted to firms through value chains.</a:t>
            </a:r>
            <a:endParaRPr lang="en-US" sz="1500" dirty="0"/>
          </a:p>
        </p:txBody>
      </p:sp>
      <p:sp>
        <p:nvSpPr>
          <p:cNvPr id="25" name="Text 18"/>
          <p:cNvSpPr/>
          <p:nvPr/>
        </p:nvSpPr>
        <p:spPr>
          <a:xfrm>
            <a:off x="10637215" y="6473952"/>
            <a:ext cx="1005840" cy="274320"/>
          </a:xfrm>
          <a:prstGeom prst="rect">
            <a:avLst/>
          </a:prstGeom>
          <a:noFill/>
          <a:ln/>
        </p:spPr>
        <p:txBody>
          <a:bodyPr wrap="square" lIns="0" tIns="0" rIns="0" bIns="0" rtlCol="0" anchor="ctr"/>
          <a:lstStyle/>
          <a:p>
            <a:pPr marL="0" indent="0" algn="r">
              <a:buNone/>
            </a:pPr>
            <a:r>
              <a:rPr lang="en-US" sz="900" dirty="0">
                <a:solidFill>
                  <a:srgbClr val="6E8794"/>
                </a:solidFill>
                <a:latin typeface="Calibri" pitchFamily="34" charset="0"/>
                <a:ea typeface="Calibri" pitchFamily="34" charset="-122"/>
                <a:cs typeface="Calibri" pitchFamily="34" charset="-120"/>
              </a:rPr>
              <a:t>13 / 15</a:t>
            </a:r>
            <a:endParaRPr lang="en-US" sz="900" dirty="0"/>
          </a:p>
        </p:txBody>
      </p:sp>
      <p:sp>
        <p:nvSpPr>
          <p:cNvPr id="26" name="Text 19"/>
          <p:cNvSpPr/>
          <p:nvPr/>
        </p:nvSpPr>
        <p:spPr>
          <a:xfrm>
            <a:off x="548640" y="6473952"/>
            <a:ext cx="5486400" cy="274320"/>
          </a:xfrm>
          <a:prstGeom prst="rect">
            <a:avLst/>
          </a:prstGeom>
          <a:noFill/>
          <a:ln/>
        </p:spPr>
        <p:txBody>
          <a:bodyPr wrap="square" lIns="0" tIns="0" rIns="0" bIns="0" rtlCol="0" anchor="ctr"/>
          <a:lstStyle/>
          <a:p>
            <a:pPr marL="0" indent="0">
              <a:buNone/>
            </a:pPr>
            <a:r>
              <a:rPr lang="en-US" sz="900" dirty="0">
                <a:solidFill>
                  <a:srgbClr val="6E8794"/>
                </a:solidFill>
                <a:latin typeface="Calibri" pitchFamily="34" charset="0"/>
                <a:ea typeface="Calibri" pitchFamily="34" charset="-122"/>
                <a:cs typeface="Calibri" pitchFamily="34" charset="-120"/>
              </a:rPr>
              <a:t>Key findings</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548640" y="516636"/>
            <a:ext cx="128016" cy="128016"/>
          </a:xfrm>
          <a:prstGeom prst="ellipse">
            <a:avLst/>
          </a:prstGeom>
          <a:solidFill>
            <a:srgbClr val="E0A136"/>
          </a:solidFill>
          <a:ln/>
        </p:spPr>
        <p:txBody>
          <a:bodyPr/>
          <a:lstStyle/>
          <a:p>
            <a:endParaRPr lang="en-IT"/>
          </a:p>
        </p:txBody>
      </p:sp>
      <p:sp>
        <p:nvSpPr>
          <p:cNvPr id="3" name="Text 1"/>
          <p:cNvSpPr/>
          <p:nvPr/>
        </p:nvSpPr>
        <p:spPr>
          <a:xfrm>
            <a:off x="786384" y="448056"/>
            <a:ext cx="8229600" cy="292608"/>
          </a:xfrm>
          <a:prstGeom prst="rect">
            <a:avLst/>
          </a:prstGeom>
          <a:noFill/>
          <a:ln/>
        </p:spPr>
        <p:txBody>
          <a:bodyPr wrap="square" lIns="0" tIns="0" rIns="0" bIns="0" rtlCol="0" anchor="ctr"/>
          <a:lstStyle/>
          <a:p>
            <a:pPr marL="0" indent="0">
              <a:buNone/>
            </a:pPr>
            <a:r>
              <a:rPr lang="en-US" sz="1150" b="1" kern="0" spc="250" dirty="0">
                <a:solidFill>
                  <a:srgbClr val="12707A"/>
                </a:solidFill>
                <a:latin typeface="Calibri" pitchFamily="34" charset="0"/>
                <a:ea typeface="Calibri" pitchFamily="34" charset="-122"/>
                <a:cs typeface="Calibri" pitchFamily="34" charset="-120"/>
              </a:rPr>
              <a:t>POLICY IMPLICATIONS</a:t>
            </a:r>
            <a:endParaRPr lang="en-US" sz="1150" dirty="0"/>
          </a:p>
        </p:txBody>
      </p:sp>
      <p:sp>
        <p:nvSpPr>
          <p:cNvPr id="4" name="Text 2"/>
          <p:cNvSpPr/>
          <p:nvPr/>
        </p:nvSpPr>
        <p:spPr>
          <a:xfrm>
            <a:off x="548640" y="868680"/>
            <a:ext cx="11064240" cy="868680"/>
          </a:xfrm>
          <a:prstGeom prst="rect">
            <a:avLst/>
          </a:prstGeom>
          <a:noFill/>
          <a:ln/>
        </p:spPr>
        <p:txBody>
          <a:bodyPr wrap="square" lIns="0" tIns="0" rIns="0" bIns="0" rtlCol="0" anchor="t"/>
          <a:lstStyle/>
          <a:p>
            <a:pPr marL="0" indent="0">
              <a:lnSpc>
                <a:spcPts val="3120"/>
              </a:lnSpc>
              <a:buNone/>
            </a:pPr>
            <a:r>
              <a:rPr lang="en-US" sz="3000" b="1" dirty="0">
                <a:solidFill>
                  <a:srgbClr val="0F2D3F"/>
                </a:solidFill>
                <a:latin typeface="Cambria" pitchFamily="34" charset="0"/>
                <a:ea typeface="Cambria" pitchFamily="34" charset="-122"/>
                <a:cs typeface="Cambria" pitchFamily="34" charset="-120"/>
              </a:rPr>
              <a:t>What it means for SADC policymakers</a:t>
            </a:r>
            <a:endParaRPr lang="en-US" sz="3000" dirty="0"/>
          </a:p>
        </p:txBody>
      </p:sp>
      <p:sp>
        <p:nvSpPr>
          <p:cNvPr id="5" name="Shape 3"/>
          <p:cNvSpPr/>
          <p:nvPr/>
        </p:nvSpPr>
        <p:spPr>
          <a:xfrm>
            <a:off x="548640" y="1828800"/>
            <a:ext cx="5349240" cy="1207008"/>
          </a:xfrm>
          <a:prstGeom prst="roundRect">
            <a:avLst>
              <a:gd name="adj" fmla="val 6818"/>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6" name="Shape 4"/>
          <p:cNvSpPr/>
          <p:nvPr/>
        </p:nvSpPr>
        <p:spPr>
          <a:xfrm>
            <a:off x="841248" y="2148840"/>
            <a:ext cx="566928" cy="566928"/>
          </a:xfrm>
          <a:prstGeom prst="ellipse">
            <a:avLst/>
          </a:prstGeom>
          <a:solidFill>
            <a:srgbClr val="12707A"/>
          </a:solidFill>
          <a:ln/>
        </p:spPr>
        <p:txBody>
          <a:bodyPr/>
          <a:lstStyle/>
          <a:p>
            <a:endParaRPr lang="en-IT"/>
          </a:p>
        </p:txBody>
      </p:sp>
      <p:pic>
        <p:nvPicPr>
          <p:cNvPr id="7" name="Image 0" descr="preencoded.png"/>
          <p:cNvPicPr>
            <a:picLocks noChangeAspect="1"/>
          </p:cNvPicPr>
          <p:nvPr/>
        </p:nvPicPr>
        <p:blipFill>
          <a:blip r:embed="rId3"/>
          <a:stretch>
            <a:fillRect/>
          </a:stretch>
        </p:blipFill>
        <p:spPr>
          <a:xfrm>
            <a:off x="960120" y="2267712"/>
            <a:ext cx="329184" cy="329184"/>
          </a:xfrm>
          <a:prstGeom prst="rect">
            <a:avLst/>
          </a:prstGeom>
        </p:spPr>
      </p:pic>
      <p:sp>
        <p:nvSpPr>
          <p:cNvPr id="8" name="Text 5"/>
          <p:cNvSpPr/>
          <p:nvPr/>
        </p:nvSpPr>
        <p:spPr>
          <a:xfrm>
            <a:off x="1600200" y="1975104"/>
            <a:ext cx="4023360" cy="914400"/>
          </a:xfrm>
          <a:prstGeom prst="rect">
            <a:avLst/>
          </a:prstGeom>
          <a:noFill/>
          <a:ln/>
        </p:spPr>
        <p:txBody>
          <a:bodyPr wrap="square" lIns="0" tIns="0" rIns="0" bIns="0" rtlCol="0" anchor="ctr"/>
          <a:lstStyle/>
          <a:p>
            <a:pPr marL="0" indent="0">
              <a:lnSpc>
                <a:spcPts val="1550"/>
              </a:lnSpc>
              <a:buNone/>
            </a:pPr>
            <a:r>
              <a:rPr lang="en-US" sz="1500" b="1" dirty="0">
                <a:solidFill>
                  <a:srgbClr val="0F2D3F"/>
                </a:solidFill>
                <a:latin typeface="Calibri" pitchFamily="34" charset="0"/>
                <a:ea typeface="Calibri" pitchFamily="34" charset="-122"/>
                <a:cs typeface="Calibri" pitchFamily="34" charset="-120"/>
              </a:rPr>
              <a:t>Coordinate to cushion firms</a:t>
            </a:r>
            <a:endParaRPr lang="en-US" sz="1500" dirty="0"/>
          </a:p>
          <a:p>
            <a:pPr marL="0" indent="0">
              <a:lnSpc>
                <a:spcPts val="1550"/>
              </a:lnSpc>
              <a:buNone/>
            </a:pPr>
            <a:r>
              <a:rPr lang="en-US" sz="1200" dirty="0">
                <a:solidFill>
                  <a:srgbClr val="63757F"/>
                </a:solidFill>
                <a:latin typeface="Calibri" pitchFamily="34" charset="0"/>
                <a:ea typeface="Calibri" pitchFamily="34" charset="-122"/>
                <a:cs typeface="Calibri" pitchFamily="34" charset="-120"/>
              </a:rPr>
              <a:t>Act together to soften the burden on firms sourcing taxed intermediate inputs.</a:t>
            </a:r>
            <a:endParaRPr lang="en-US" sz="1500" dirty="0"/>
          </a:p>
        </p:txBody>
      </p:sp>
      <p:sp>
        <p:nvSpPr>
          <p:cNvPr id="9" name="Shape 6"/>
          <p:cNvSpPr/>
          <p:nvPr/>
        </p:nvSpPr>
        <p:spPr>
          <a:xfrm>
            <a:off x="548640" y="3200400"/>
            <a:ext cx="5349240" cy="1207008"/>
          </a:xfrm>
          <a:prstGeom prst="roundRect">
            <a:avLst>
              <a:gd name="adj" fmla="val 6818"/>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10" name="Shape 7"/>
          <p:cNvSpPr/>
          <p:nvPr/>
        </p:nvSpPr>
        <p:spPr>
          <a:xfrm>
            <a:off x="841248" y="3520440"/>
            <a:ext cx="566928" cy="566928"/>
          </a:xfrm>
          <a:prstGeom prst="ellipse">
            <a:avLst/>
          </a:prstGeom>
          <a:solidFill>
            <a:srgbClr val="12707A"/>
          </a:solidFill>
          <a:ln/>
        </p:spPr>
        <p:txBody>
          <a:bodyPr/>
          <a:lstStyle/>
          <a:p>
            <a:endParaRPr lang="en-IT"/>
          </a:p>
        </p:txBody>
      </p:sp>
      <p:pic>
        <p:nvPicPr>
          <p:cNvPr id="11" name="Image 1" descr="preencoded.png"/>
          <p:cNvPicPr>
            <a:picLocks noChangeAspect="1"/>
          </p:cNvPicPr>
          <p:nvPr/>
        </p:nvPicPr>
        <p:blipFill>
          <a:blip r:embed="rId4"/>
          <a:stretch>
            <a:fillRect/>
          </a:stretch>
        </p:blipFill>
        <p:spPr>
          <a:xfrm>
            <a:off x="960120" y="3639312"/>
            <a:ext cx="329184" cy="329184"/>
          </a:xfrm>
          <a:prstGeom prst="rect">
            <a:avLst/>
          </a:prstGeom>
        </p:spPr>
      </p:pic>
      <p:sp>
        <p:nvSpPr>
          <p:cNvPr id="12" name="Text 8"/>
          <p:cNvSpPr/>
          <p:nvPr/>
        </p:nvSpPr>
        <p:spPr>
          <a:xfrm>
            <a:off x="1600200" y="3346704"/>
            <a:ext cx="4023360" cy="914400"/>
          </a:xfrm>
          <a:prstGeom prst="rect">
            <a:avLst/>
          </a:prstGeom>
          <a:noFill/>
          <a:ln/>
        </p:spPr>
        <p:txBody>
          <a:bodyPr wrap="square" lIns="0" tIns="0" rIns="0" bIns="0" rtlCol="0" anchor="ctr"/>
          <a:lstStyle/>
          <a:p>
            <a:pPr marL="0" indent="0">
              <a:lnSpc>
                <a:spcPts val="1550"/>
              </a:lnSpc>
              <a:buNone/>
            </a:pPr>
            <a:r>
              <a:rPr lang="en-US" sz="1500" b="1" dirty="0">
                <a:solidFill>
                  <a:srgbClr val="0F2D3F"/>
                </a:solidFill>
                <a:latin typeface="Calibri" pitchFamily="34" charset="0"/>
                <a:ea typeface="Calibri" pitchFamily="34" charset="-122"/>
                <a:cs typeface="Calibri" pitchFamily="34" charset="-120"/>
              </a:rPr>
              <a:t>Target negotiations</a:t>
            </a:r>
            <a:endParaRPr lang="en-US" sz="1500" dirty="0"/>
          </a:p>
          <a:p>
            <a:pPr marL="0" indent="0">
              <a:lnSpc>
                <a:spcPts val="1550"/>
              </a:lnSpc>
              <a:buNone/>
            </a:pPr>
            <a:r>
              <a:rPr lang="en-US" sz="1200" dirty="0">
                <a:solidFill>
                  <a:srgbClr val="63757F"/>
                </a:solidFill>
                <a:latin typeface="Calibri" pitchFamily="34" charset="0"/>
                <a:ea typeface="Calibri" pitchFamily="34" charset="-122"/>
                <a:cs typeface="Calibri" pitchFamily="34" charset="-120"/>
              </a:rPr>
              <a:t>Tailor talks by sector and partner; agri-food and extraction inputs need the most attention.</a:t>
            </a:r>
            <a:endParaRPr lang="en-US" sz="1500" dirty="0"/>
          </a:p>
        </p:txBody>
      </p:sp>
      <p:sp>
        <p:nvSpPr>
          <p:cNvPr id="13" name="Shape 9"/>
          <p:cNvSpPr/>
          <p:nvPr/>
        </p:nvSpPr>
        <p:spPr>
          <a:xfrm>
            <a:off x="548640" y="4572000"/>
            <a:ext cx="5349240" cy="1207008"/>
          </a:xfrm>
          <a:prstGeom prst="roundRect">
            <a:avLst>
              <a:gd name="adj" fmla="val 6818"/>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14" name="Shape 10"/>
          <p:cNvSpPr/>
          <p:nvPr/>
        </p:nvSpPr>
        <p:spPr>
          <a:xfrm>
            <a:off x="841248" y="4892040"/>
            <a:ext cx="566928" cy="566928"/>
          </a:xfrm>
          <a:prstGeom prst="ellipse">
            <a:avLst/>
          </a:prstGeom>
          <a:solidFill>
            <a:srgbClr val="12707A"/>
          </a:solidFill>
          <a:ln/>
        </p:spPr>
        <p:txBody>
          <a:bodyPr/>
          <a:lstStyle/>
          <a:p>
            <a:endParaRPr lang="en-IT"/>
          </a:p>
        </p:txBody>
      </p:sp>
      <p:pic>
        <p:nvPicPr>
          <p:cNvPr id="15" name="Image 2" descr="preencoded.png"/>
          <p:cNvPicPr>
            <a:picLocks noChangeAspect="1"/>
          </p:cNvPicPr>
          <p:nvPr/>
        </p:nvPicPr>
        <p:blipFill>
          <a:blip r:embed="rId5"/>
          <a:stretch>
            <a:fillRect/>
          </a:stretch>
        </p:blipFill>
        <p:spPr>
          <a:xfrm>
            <a:off x="960120" y="5010912"/>
            <a:ext cx="329184" cy="329184"/>
          </a:xfrm>
          <a:prstGeom prst="rect">
            <a:avLst/>
          </a:prstGeom>
        </p:spPr>
      </p:pic>
      <p:sp>
        <p:nvSpPr>
          <p:cNvPr id="16" name="Text 11"/>
          <p:cNvSpPr/>
          <p:nvPr/>
        </p:nvSpPr>
        <p:spPr>
          <a:xfrm>
            <a:off x="1600200" y="4718304"/>
            <a:ext cx="4023360" cy="914400"/>
          </a:xfrm>
          <a:prstGeom prst="rect">
            <a:avLst/>
          </a:prstGeom>
          <a:noFill/>
          <a:ln/>
        </p:spPr>
        <p:txBody>
          <a:bodyPr wrap="square" lIns="0" tIns="0" rIns="0" bIns="0" rtlCol="0" anchor="ctr"/>
          <a:lstStyle/>
          <a:p>
            <a:pPr marL="0" indent="0">
              <a:lnSpc>
                <a:spcPts val="1550"/>
              </a:lnSpc>
              <a:buNone/>
            </a:pPr>
            <a:r>
              <a:rPr lang="en-US" sz="1500" b="1" dirty="0">
                <a:solidFill>
                  <a:srgbClr val="0F2D3F"/>
                </a:solidFill>
                <a:latin typeface="Calibri" pitchFamily="34" charset="0"/>
                <a:ea typeface="Calibri" pitchFamily="34" charset="-122"/>
                <a:cs typeface="Calibri" pitchFamily="34" charset="-120"/>
              </a:rPr>
              <a:t>Sequence with care</a:t>
            </a:r>
            <a:endParaRPr lang="en-US" sz="1500" dirty="0"/>
          </a:p>
          <a:p>
            <a:pPr marL="0" indent="0">
              <a:lnSpc>
                <a:spcPts val="1550"/>
              </a:lnSpc>
              <a:buNone/>
            </a:pPr>
            <a:r>
              <a:rPr lang="en-US" sz="1200" dirty="0">
                <a:solidFill>
                  <a:srgbClr val="63757F"/>
                </a:solidFill>
                <a:latin typeface="Calibri" pitchFamily="34" charset="0"/>
                <a:ea typeface="Calibri" pitchFamily="34" charset="-122"/>
                <a:cs typeface="Calibri" pitchFamily="34" charset="-120"/>
              </a:rPr>
              <a:t>A uniform tariff lands unevenly; reform should account for each country's starting point.</a:t>
            </a:r>
            <a:endParaRPr lang="en-US" sz="1500" dirty="0"/>
          </a:p>
        </p:txBody>
      </p:sp>
      <p:sp>
        <p:nvSpPr>
          <p:cNvPr id="17" name="Shape 12"/>
          <p:cNvSpPr/>
          <p:nvPr/>
        </p:nvSpPr>
        <p:spPr>
          <a:xfrm>
            <a:off x="6263640" y="1828800"/>
            <a:ext cx="5349240" cy="1207008"/>
          </a:xfrm>
          <a:prstGeom prst="roundRect">
            <a:avLst>
              <a:gd name="adj" fmla="val 6818"/>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18" name="Shape 13"/>
          <p:cNvSpPr/>
          <p:nvPr/>
        </p:nvSpPr>
        <p:spPr>
          <a:xfrm>
            <a:off x="6556248" y="2148840"/>
            <a:ext cx="566928" cy="566928"/>
          </a:xfrm>
          <a:prstGeom prst="ellipse">
            <a:avLst/>
          </a:prstGeom>
          <a:solidFill>
            <a:srgbClr val="12707A"/>
          </a:solidFill>
          <a:ln/>
        </p:spPr>
        <p:txBody>
          <a:bodyPr/>
          <a:lstStyle/>
          <a:p>
            <a:endParaRPr lang="en-IT"/>
          </a:p>
        </p:txBody>
      </p:sp>
      <p:pic>
        <p:nvPicPr>
          <p:cNvPr id="19" name="Image 3" descr="preencoded.png"/>
          <p:cNvPicPr>
            <a:picLocks noChangeAspect="1"/>
          </p:cNvPicPr>
          <p:nvPr/>
        </p:nvPicPr>
        <p:blipFill>
          <a:blip r:embed="rId6"/>
          <a:stretch>
            <a:fillRect/>
          </a:stretch>
        </p:blipFill>
        <p:spPr>
          <a:xfrm>
            <a:off x="6675120" y="2267712"/>
            <a:ext cx="329184" cy="329184"/>
          </a:xfrm>
          <a:prstGeom prst="rect">
            <a:avLst/>
          </a:prstGeom>
        </p:spPr>
      </p:pic>
      <p:sp>
        <p:nvSpPr>
          <p:cNvPr id="20" name="Text 14"/>
          <p:cNvSpPr/>
          <p:nvPr/>
        </p:nvSpPr>
        <p:spPr>
          <a:xfrm>
            <a:off x="7315200" y="1975104"/>
            <a:ext cx="4023360" cy="914400"/>
          </a:xfrm>
          <a:prstGeom prst="rect">
            <a:avLst/>
          </a:prstGeom>
          <a:noFill/>
          <a:ln/>
        </p:spPr>
        <p:txBody>
          <a:bodyPr wrap="square" lIns="0" tIns="0" rIns="0" bIns="0" rtlCol="0" anchor="ctr"/>
          <a:lstStyle/>
          <a:p>
            <a:pPr marL="0" indent="0">
              <a:lnSpc>
                <a:spcPts val="1550"/>
              </a:lnSpc>
              <a:buNone/>
            </a:pPr>
            <a:r>
              <a:rPr lang="en-US" sz="1500" b="1" dirty="0">
                <a:solidFill>
                  <a:srgbClr val="0F2D3F"/>
                </a:solidFill>
                <a:latin typeface="Calibri" pitchFamily="34" charset="0"/>
                <a:ea typeface="Calibri" pitchFamily="34" charset="-122"/>
                <a:cs typeface="Calibri" pitchFamily="34" charset="-120"/>
              </a:rPr>
              <a:t>Protect competitiveness</a:t>
            </a:r>
            <a:endParaRPr lang="en-US" sz="1500" dirty="0"/>
          </a:p>
          <a:p>
            <a:pPr marL="0" indent="0">
              <a:lnSpc>
                <a:spcPts val="1550"/>
              </a:lnSpc>
              <a:buNone/>
            </a:pPr>
            <a:r>
              <a:rPr lang="en-US" sz="1200" dirty="0">
                <a:solidFill>
                  <a:srgbClr val="63757F"/>
                </a:solidFill>
                <a:latin typeface="Calibri" pitchFamily="34" charset="0"/>
                <a:ea typeface="Calibri" pitchFamily="34" charset="-122"/>
                <a:cs typeface="Calibri" pitchFamily="34" charset="-120"/>
              </a:rPr>
              <a:t>Guard the gains the CET may erode; the broad manufacturing decline warrants strategic support.</a:t>
            </a:r>
            <a:endParaRPr lang="en-US" sz="1500" dirty="0"/>
          </a:p>
        </p:txBody>
      </p:sp>
      <p:sp>
        <p:nvSpPr>
          <p:cNvPr id="21" name="Shape 15"/>
          <p:cNvSpPr/>
          <p:nvPr/>
        </p:nvSpPr>
        <p:spPr>
          <a:xfrm>
            <a:off x="6263640" y="3200400"/>
            <a:ext cx="5349240" cy="1207008"/>
          </a:xfrm>
          <a:prstGeom prst="roundRect">
            <a:avLst>
              <a:gd name="adj" fmla="val 6818"/>
            </a:avLst>
          </a:prstGeom>
          <a:solidFill>
            <a:srgbClr val="FFFFFF"/>
          </a:solidFill>
          <a:ln w="12700">
            <a:solidFill>
              <a:srgbClr val="DCE3E6"/>
            </a:solidFill>
            <a:prstDash val="solid"/>
          </a:ln>
          <a:effectLst>
            <a:outerShdw blurRad="114300" dist="38100" dir="5400000" algn="bl" rotWithShape="0">
              <a:srgbClr val="0F2D3F">
                <a:alpha val="13000"/>
              </a:srgbClr>
            </a:outerShdw>
          </a:effectLst>
        </p:spPr>
        <p:txBody>
          <a:bodyPr/>
          <a:lstStyle/>
          <a:p>
            <a:endParaRPr lang="en-IT"/>
          </a:p>
        </p:txBody>
      </p:sp>
      <p:sp>
        <p:nvSpPr>
          <p:cNvPr id="22" name="Shape 16"/>
          <p:cNvSpPr/>
          <p:nvPr/>
        </p:nvSpPr>
        <p:spPr>
          <a:xfrm>
            <a:off x="6556248" y="3520440"/>
            <a:ext cx="566928" cy="566928"/>
          </a:xfrm>
          <a:prstGeom prst="ellipse">
            <a:avLst/>
          </a:prstGeom>
          <a:solidFill>
            <a:srgbClr val="12707A"/>
          </a:solidFill>
          <a:ln/>
        </p:spPr>
        <p:txBody>
          <a:bodyPr/>
          <a:lstStyle/>
          <a:p>
            <a:endParaRPr lang="en-IT"/>
          </a:p>
        </p:txBody>
      </p:sp>
      <p:pic>
        <p:nvPicPr>
          <p:cNvPr id="23" name="Image 4" descr="preencoded.png"/>
          <p:cNvPicPr>
            <a:picLocks noChangeAspect="1"/>
          </p:cNvPicPr>
          <p:nvPr/>
        </p:nvPicPr>
        <p:blipFill>
          <a:blip r:embed="rId7"/>
          <a:stretch>
            <a:fillRect/>
          </a:stretch>
        </p:blipFill>
        <p:spPr>
          <a:xfrm>
            <a:off x="6675120" y="3639312"/>
            <a:ext cx="329184" cy="329184"/>
          </a:xfrm>
          <a:prstGeom prst="rect">
            <a:avLst/>
          </a:prstGeom>
        </p:spPr>
      </p:pic>
      <p:sp>
        <p:nvSpPr>
          <p:cNvPr id="24" name="Text 17"/>
          <p:cNvSpPr/>
          <p:nvPr/>
        </p:nvSpPr>
        <p:spPr>
          <a:xfrm>
            <a:off x="7315200" y="3346704"/>
            <a:ext cx="4023360" cy="914400"/>
          </a:xfrm>
          <a:prstGeom prst="rect">
            <a:avLst/>
          </a:prstGeom>
          <a:noFill/>
          <a:ln/>
        </p:spPr>
        <p:txBody>
          <a:bodyPr wrap="square" lIns="0" tIns="0" rIns="0" bIns="0" rtlCol="0" anchor="ctr"/>
          <a:lstStyle/>
          <a:p>
            <a:pPr marL="0" indent="0">
              <a:lnSpc>
                <a:spcPts val="1550"/>
              </a:lnSpc>
              <a:buNone/>
            </a:pPr>
            <a:r>
              <a:rPr lang="en-US" sz="1500" b="1" dirty="0">
                <a:solidFill>
                  <a:srgbClr val="0F2D3F"/>
                </a:solidFill>
                <a:latin typeface="Calibri" pitchFamily="34" charset="0"/>
                <a:ea typeface="Calibri" pitchFamily="34" charset="-122"/>
                <a:cs typeface="Calibri" pitchFamily="34" charset="-120"/>
              </a:rPr>
              <a:t>Mind the diplomacy</a:t>
            </a:r>
            <a:endParaRPr lang="en-US" sz="1500" dirty="0"/>
          </a:p>
          <a:p>
            <a:pPr marL="0" indent="0">
              <a:lnSpc>
                <a:spcPts val="1550"/>
              </a:lnSpc>
              <a:buNone/>
            </a:pPr>
            <a:r>
              <a:rPr lang="en-US" sz="1200" dirty="0">
                <a:solidFill>
                  <a:srgbClr val="63757F"/>
                </a:solidFill>
                <a:latin typeface="Calibri" pitchFamily="34" charset="0"/>
                <a:ea typeface="Calibri" pitchFamily="34" charset="-122"/>
                <a:cs typeface="Calibri" pitchFamily="34" charset="-120"/>
              </a:rPr>
              <a:t>Ties with the EU-28 and South Asia strengthen, while higher tariffs on the rest of Africa carry relational risk.</a:t>
            </a:r>
            <a:endParaRPr lang="en-US" sz="1500" dirty="0"/>
          </a:p>
        </p:txBody>
      </p:sp>
      <p:sp>
        <p:nvSpPr>
          <p:cNvPr id="25" name="Text 18"/>
          <p:cNvSpPr/>
          <p:nvPr/>
        </p:nvSpPr>
        <p:spPr>
          <a:xfrm>
            <a:off x="548640" y="6473952"/>
            <a:ext cx="7315200" cy="274320"/>
          </a:xfrm>
          <a:prstGeom prst="rect">
            <a:avLst/>
          </a:prstGeom>
          <a:noFill/>
          <a:ln/>
        </p:spPr>
        <p:txBody>
          <a:bodyPr wrap="square" lIns="0" tIns="0" rIns="0" bIns="0" rtlCol="0" anchor="ctr"/>
          <a:lstStyle/>
          <a:p>
            <a:pPr marL="0" indent="0" algn="l">
              <a:buNone/>
            </a:pPr>
            <a:r>
              <a:rPr lang="en-US" sz="900" dirty="0">
                <a:solidFill>
                  <a:srgbClr val="63757F"/>
                </a:solidFill>
                <a:latin typeface="Calibri" pitchFamily="34" charset="0"/>
                <a:ea typeface="Calibri" pitchFamily="34" charset="-122"/>
                <a:cs typeface="Calibri" pitchFamily="34" charset="-120"/>
              </a:rPr>
              <a:t>Policy implications</a:t>
            </a:r>
            <a:endParaRPr lang="en-US" sz="900" dirty="0"/>
          </a:p>
        </p:txBody>
      </p:sp>
      <p:sp>
        <p:nvSpPr>
          <p:cNvPr id="26" name="Text 19"/>
          <p:cNvSpPr/>
          <p:nvPr/>
        </p:nvSpPr>
        <p:spPr>
          <a:xfrm>
            <a:off x="10637215" y="6473952"/>
            <a:ext cx="1005840" cy="274320"/>
          </a:xfrm>
          <a:prstGeom prst="rect">
            <a:avLst/>
          </a:prstGeom>
          <a:noFill/>
          <a:ln/>
        </p:spPr>
        <p:txBody>
          <a:bodyPr wrap="square" lIns="0" tIns="0" rIns="0" bIns="0" rtlCol="0" anchor="ctr"/>
          <a:lstStyle/>
          <a:p>
            <a:pPr marL="0" indent="0" algn="r">
              <a:buNone/>
            </a:pPr>
            <a:r>
              <a:rPr lang="en-US" sz="900" dirty="0">
                <a:solidFill>
                  <a:srgbClr val="63757F"/>
                </a:solidFill>
                <a:latin typeface="Calibri" pitchFamily="34" charset="0"/>
                <a:ea typeface="Calibri" pitchFamily="34" charset="-122"/>
                <a:cs typeface="Calibri" pitchFamily="34" charset="-120"/>
              </a:rPr>
              <a:t>14 / 15</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2D3F"/>
        </a:solidFill>
        <a:effectLst/>
      </p:bgPr>
    </p:bg>
    <p:spTree>
      <p:nvGrpSpPr>
        <p:cNvPr id="1" name=""/>
        <p:cNvGrpSpPr/>
        <p:nvPr/>
      </p:nvGrpSpPr>
      <p:grpSpPr>
        <a:xfrm>
          <a:off x="0" y="0"/>
          <a:ext cx="0" cy="0"/>
          <a:chOff x="0" y="0"/>
          <a:chExt cx="0" cy="0"/>
        </a:xfrm>
      </p:grpSpPr>
      <p:sp>
        <p:nvSpPr>
          <p:cNvPr id="2" name="Shape 0"/>
          <p:cNvSpPr/>
          <p:nvPr/>
        </p:nvSpPr>
        <p:spPr>
          <a:xfrm>
            <a:off x="9857232" y="2221992"/>
            <a:ext cx="731520" cy="457200"/>
          </a:xfrm>
          <a:prstGeom prst="line">
            <a:avLst/>
          </a:prstGeom>
          <a:noFill/>
          <a:ln w="12700">
            <a:solidFill>
              <a:srgbClr val="27506A"/>
            </a:solidFill>
            <a:prstDash val="solid"/>
          </a:ln>
        </p:spPr>
        <p:txBody>
          <a:bodyPr/>
          <a:lstStyle/>
          <a:p>
            <a:endParaRPr lang="en-IT"/>
          </a:p>
        </p:txBody>
      </p:sp>
      <p:sp>
        <p:nvSpPr>
          <p:cNvPr id="3" name="Shape 1"/>
          <p:cNvSpPr/>
          <p:nvPr/>
        </p:nvSpPr>
        <p:spPr>
          <a:xfrm>
            <a:off x="10588752" y="2679192"/>
            <a:ext cx="731520" cy="0"/>
          </a:xfrm>
          <a:prstGeom prst="line">
            <a:avLst/>
          </a:prstGeom>
          <a:noFill/>
          <a:ln w="12700">
            <a:solidFill>
              <a:srgbClr val="27506A"/>
            </a:solidFill>
            <a:prstDash val="solid"/>
          </a:ln>
        </p:spPr>
        <p:txBody>
          <a:bodyPr/>
          <a:lstStyle/>
          <a:p>
            <a:endParaRPr lang="en-IT"/>
          </a:p>
        </p:txBody>
      </p:sp>
      <p:sp>
        <p:nvSpPr>
          <p:cNvPr id="4" name="Shape 2"/>
          <p:cNvSpPr/>
          <p:nvPr/>
        </p:nvSpPr>
        <p:spPr>
          <a:xfrm>
            <a:off x="11320272" y="2267712"/>
            <a:ext cx="0" cy="960120"/>
          </a:xfrm>
          <a:prstGeom prst="line">
            <a:avLst/>
          </a:prstGeom>
          <a:noFill/>
          <a:ln w="12700">
            <a:solidFill>
              <a:srgbClr val="27506A"/>
            </a:solidFill>
            <a:prstDash val="solid"/>
          </a:ln>
        </p:spPr>
        <p:txBody>
          <a:bodyPr/>
          <a:lstStyle/>
          <a:p>
            <a:endParaRPr lang="en-IT"/>
          </a:p>
        </p:txBody>
      </p:sp>
      <p:sp>
        <p:nvSpPr>
          <p:cNvPr id="5" name="Shape 3"/>
          <p:cNvSpPr/>
          <p:nvPr/>
        </p:nvSpPr>
        <p:spPr>
          <a:xfrm>
            <a:off x="9784080" y="2148840"/>
            <a:ext cx="146304" cy="146304"/>
          </a:xfrm>
          <a:prstGeom prst="ellipse">
            <a:avLst/>
          </a:prstGeom>
          <a:solidFill>
            <a:srgbClr val="8FC3C7"/>
          </a:solidFill>
          <a:ln/>
        </p:spPr>
        <p:txBody>
          <a:bodyPr/>
          <a:lstStyle/>
          <a:p>
            <a:endParaRPr lang="en-IT"/>
          </a:p>
        </p:txBody>
      </p:sp>
      <p:sp>
        <p:nvSpPr>
          <p:cNvPr id="6" name="Shape 4"/>
          <p:cNvSpPr/>
          <p:nvPr/>
        </p:nvSpPr>
        <p:spPr>
          <a:xfrm>
            <a:off x="10515600" y="2606040"/>
            <a:ext cx="146304" cy="146304"/>
          </a:xfrm>
          <a:prstGeom prst="ellipse">
            <a:avLst/>
          </a:prstGeom>
          <a:solidFill>
            <a:srgbClr val="E0A136"/>
          </a:solidFill>
          <a:ln/>
        </p:spPr>
        <p:txBody>
          <a:bodyPr/>
          <a:lstStyle/>
          <a:p>
            <a:endParaRPr lang="en-IT"/>
          </a:p>
        </p:txBody>
      </p:sp>
      <p:sp>
        <p:nvSpPr>
          <p:cNvPr id="7" name="Shape 5"/>
          <p:cNvSpPr/>
          <p:nvPr/>
        </p:nvSpPr>
        <p:spPr>
          <a:xfrm>
            <a:off x="11247120" y="2194560"/>
            <a:ext cx="146304" cy="146304"/>
          </a:xfrm>
          <a:prstGeom prst="ellipse">
            <a:avLst/>
          </a:prstGeom>
          <a:solidFill>
            <a:srgbClr val="8FC3C7"/>
          </a:solidFill>
          <a:ln/>
        </p:spPr>
        <p:txBody>
          <a:bodyPr/>
          <a:lstStyle/>
          <a:p>
            <a:endParaRPr lang="en-IT"/>
          </a:p>
        </p:txBody>
      </p:sp>
      <p:sp>
        <p:nvSpPr>
          <p:cNvPr id="8" name="Shape 6"/>
          <p:cNvSpPr/>
          <p:nvPr/>
        </p:nvSpPr>
        <p:spPr>
          <a:xfrm>
            <a:off x="10561320" y="3154680"/>
            <a:ext cx="146304" cy="146304"/>
          </a:xfrm>
          <a:prstGeom prst="ellipse">
            <a:avLst/>
          </a:prstGeom>
          <a:solidFill>
            <a:srgbClr val="E0A136"/>
          </a:solidFill>
          <a:ln/>
        </p:spPr>
        <p:txBody>
          <a:bodyPr/>
          <a:lstStyle/>
          <a:p>
            <a:endParaRPr lang="en-IT"/>
          </a:p>
        </p:txBody>
      </p:sp>
      <p:sp>
        <p:nvSpPr>
          <p:cNvPr id="9" name="Shape 7"/>
          <p:cNvSpPr/>
          <p:nvPr/>
        </p:nvSpPr>
        <p:spPr>
          <a:xfrm>
            <a:off x="777240" y="1600200"/>
            <a:ext cx="146304" cy="146304"/>
          </a:xfrm>
          <a:prstGeom prst="ellipse">
            <a:avLst/>
          </a:prstGeom>
          <a:solidFill>
            <a:srgbClr val="E0A136"/>
          </a:solidFill>
          <a:ln/>
        </p:spPr>
        <p:txBody>
          <a:bodyPr/>
          <a:lstStyle/>
          <a:p>
            <a:endParaRPr lang="en-IT"/>
          </a:p>
        </p:txBody>
      </p:sp>
      <p:sp>
        <p:nvSpPr>
          <p:cNvPr id="10" name="Text 8"/>
          <p:cNvSpPr/>
          <p:nvPr/>
        </p:nvSpPr>
        <p:spPr>
          <a:xfrm>
            <a:off x="1024128" y="1536192"/>
            <a:ext cx="8229600" cy="292608"/>
          </a:xfrm>
          <a:prstGeom prst="rect">
            <a:avLst/>
          </a:prstGeom>
          <a:noFill/>
          <a:ln/>
        </p:spPr>
        <p:txBody>
          <a:bodyPr wrap="square" lIns="0" tIns="0" rIns="0" bIns="0" rtlCol="0" anchor="ctr"/>
          <a:lstStyle/>
          <a:p>
            <a:pPr marL="0" indent="0">
              <a:buNone/>
            </a:pPr>
            <a:r>
              <a:rPr lang="en-US" sz="1250" b="1" kern="0" spc="300" dirty="0">
                <a:solidFill>
                  <a:srgbClr val="8FC3C7"/>
                </a:solidFill>
                <a:latin typeface="Calibri" pitchFamily="34" charset="0"/>
                <a:ea typeface="Calibri" pitchFamily="34" charset="-122"/>
                <a:cs typeface="Calibri" pitchFamily="34" charset="-120"/>
              </a:rPr>
              <a:t>IN CLOSING</a:t>
            </a:r>
            <a:endParaRPr lang="en-US" sz="1250" dirty="0"/>
          </a:p>
        </p:txBody>
      </p:sp>
      <p:sp>
        <p:nvSpPr>
          <p:cNvPr id="11" name="Text 9"/>
          <p:cNvSpPr/>
          <p:nvPr/>
        </p:nvSpPr>
        <p:spPr>
          <a:xfrm>
            <a:off x="749808" y="2057400"/>
            <a:ext cx="10607040" cy="1737360"/>
          </a:xfrm>
          <a:prstGeom prst="rect">
            <a:avLst/>
          </a:prstGeom>
          <a:noFill/>
          <a:ln/>
        </p:spPr>
        <p:txBody>
          <a:bodyPr wrap="square" lIns="0" tIns="0" rIns="0" bIns="0" rtlCol="0" anchor="ctr"/>
          <a:lstStyle/>
          <a:p>
            <a:pPr marL="0" indent="0">
              <a:lnSpc>
                <a:spcPts val="4700"/>
              </a:lnSpc>
              <a:buNone/>
            </a:pPr>
            <a:r>
              <a:rPr lang="en-US" sz="4200" b="1" dirty="0">
                <a:solidFill>
                  <a:srgbClr val="FFFFFF"/>
                </a:solidFill>
                <a:latin typeface="Cambria" pitchFamily="34" charset="0"/>
                <a:ea typeface="Cambria" pitchFamily="34" charset="-122"/>
                <a:cs typeface="Cambria" pitchFamily="34" charset="-120"/>
              </a:rPr>
              <a:t>One common tariff,</a:t>
            </a:r>
            <a:endParaRPr lang="en-US" sz="4200" dirty="0"/>
          </a:p>
          <a:p>
            <a:pPr marL="0" indent="0">
              <a:lnSpc>
                <a:spcPts val="4700"/>
              </a:lnSpc>
              <a:buNone/>
            </a:pPr>
            <a:r>
              <a:rPr lang="en-US" sz="4200" b="1" dirty="0">
                <a:solidFill>
                  <a:srgbClr val="FFFFFF"/>
                </a:solidFill>
                <a:latin typeface="Cambria" pitchFamily="34" charset="0"/>
                <a:ea typeface="Cambria" pitchFamily="34" charset="-122"/>
                <a:cs typeface="Cambria" pitchFamily="34" charset="-120"/>
              </a:rPr>
              <a:t>five development stories.</a:t>
            </a:r>
            <a:endParaRPr lang="en-US" sz="4200" dirty="0"/>
          </a:p>
        </p:txBody>
      </p:sp>
      <p:sp>
        <p:nvSpPr>
          <p:cNvPr id="12" name="Text 10"/>
          <p:cNvSpPr/>
          <p:nvPr/>
        </p:nvSpPr>
        <p:spPr>
          <a:xfrm>
            <a:off x="777240" y="3886200"/>
            <a:ext cx="9509760" cy="1371600"/>
          </a:xfrm>
          <a:prstGeom prst="rect">
            <a:avLst/>
          </a:prstGeom>
          <a:noFill/>
          <a:ln/>
        </p:spPr>
        <p:txBody>
          <a:bodyPr wrap="square" lIns="0" tIns="0" rIns="0" bIns="0" rtlCol="0" anchor="t"/>
          <a:lstStyle/>
          <a:p>
            <a:pPr marL="0" indent="0">
              <a:lnSpc>
                <a:spcPts val="2300"/>
              </a:lnSpc>
              <a:buNone/>
            </a:pPr>
            <a:r>
              <a:rPr lang="en-US" sz="1550" dirty="0">
                <a:solidFill>
                  <a:srgbClr val="C7D6DE"/>
                </a:solidFill>
                <a:latin typeface="Calibri" pitchFamily="34" charset="0"/>
                <a:ea typeface="Calibri" pitchFamily="34" charset="-122"/>
                <a:cs typeface="Calibri" pitchFamily="34" charset="-120"/>
              </a:rPr>
              <a:t>SADC industrialisation depends on firms being able to source cheap inputs from abroad. Value-added accounting shows that the proposed customs union helps some economies integrate deeper into global value chains while pushing others out. A uniform tariff is not a uniform development outcome.</a:t>
            </a:r>
            <a:endParaRPr lang="en-US" sz="1550" dirty="0"/>
          </a:p>
        </p:txBody>
      </p:sp>
      <p:sp>
        <p:nvSpPr>
          <p:cNvPr id="13" name="Shape 11"/>
          <p:cNvSpPr/>
          <p:nvPr/>
        </p:nvSpPr>
        <p:spPr>
          <a:xfrm>
            <a:off x="804672" y="5806440"/>
            <a:ext cx="3291840" cy="0"/>
          </a:xfrm>
          <a:prstGeom prst="line">
            <a:avLst/>
          </a:prstGeom>
          <a:noFill/>
          <a:ln w="15875">
            <a:solidFill>
              <a:srgbClr val="2C5670"/>
            </a:solidFill>
            <a:prstDash val="solid"/>
          </a:ln>
        </p:spPr>
        <p:txBody>
          <a:bodyPr/>
          <a:lstStyle/>
          <a:p>
            <a:endParaRPr lang="en-IT"/>
          </a:p>
        </p:txBody>
      </p:sp>
      <p:sp>
        <p:nvSpPr>
          <p:cNvPr id="14" name="Text 12"/>
          <p:cNvSpPr/>
          <p:nvPr/>
        </p:nvSpPr>
        <p:spPr>
          <a:xfrm>
            <a:off x="777240" y="5943600"/>
            <a:ext cx="10058400" cy="731520"/>
          </a:xfrm>
          <a:prstGeom prst="rect">
            <a:avLst/>
          </a:prstGeom>
          <a:noFill/>
          <a:ln/>
        </p:spPr>
        <p:txBody>
          <a:bodyPr wrap="square" lIns="0" tIns="0" rIns="0" bIns="0" rtlCol="0" anchor="ctr"/>
          <a:lstStyle/>
          <a:p>
            <a:pPr marL="0" indent="0">
              <a:lnSpc>
                <a:spcPts val="1800"/>
              </a:lnSpc>
              <a:buNone/>
            </a:pPr>
            <a:r>
              <a:rPr lang="en-US" sz="1500" b="1" dirty="0">
                <a:solidFill>
                  <a:srgbClr val="FFFFFF"/>
                </a:solidFill>
                <a:latin typeface="Calibri" pitchFamily="34" charset="0"/>
                <a:ea typeface="Calibri" pitchFamily="34" charset="-122"/>
                <a:cs typeface="Calibri" pitchFamily="34" charset="-120"/>
              </a:rPr>
              <a:t>Privilage Hove</a:t>
            </a:r>
            <a:endParaRPr lang="en-US" sz="1500" dirty="0"/>
          </a:p>
          <a:p>
            <a:pPr marL="0" indent="0">
              <a:lnSpc>
                <a:spcPts val="1800"/>
              </a:lnSpc>
              <a:buNone/>
            </a:pPr>
            <a:r>
              <a:rPr lang="en-US" sz="1200" dirty="0">
                <a:solidFill>
                  <a:srgbClr val="9FB6C2"/>
                </a:solidFill>
                <a:latin typeface="Calibri" pitchFamily="34" charset="0"/>
                <a:ea typeface="Calibri" pitchFamily="34" charset="-122"/>
                <a:cs typeface="Calibri" pitchFamily="34" charset="-120"/>
              </a:rPr>
              <a:t>Method: GTAP-VA  ·  FVATRI and MTRI  ·  GTAP MRIO v10</a:t>
            </a:r>
            <a:endParaRPr lang="en-US" sz="1500" dirty="0"/>
          </a:p>
        </p:txBody>
      </p:sp>
      <p:sp>
        <p:nvSpPr>
          <p:cNvPr id="15" name="Text 13"/>
          <p:cNvSpPr/>
          <p:nvPr/>
        </p:nvSpPr>
        <p:spPr>
          <a:xfrm>
            <a:off x="8534095" y="5989320"/>
            <a:ext cx="3108960" cy="548640"/>
          </a:xfrm>
          <a:prstGeom prst="rect">
            <a:avLst/>
          </a:prstGeom>
          <a:noFill/>
          <a:ln/>
        </p:spPr>
        <p:txBody>
          <a:bodyPr wrap="square" lIns="0" tIns="0" rIns="0" bIns="0" rtlCol="0" anchor="ctr"/>
          <a:lstStyle/>
          <a:p>
            <a:pPr marL="0" indent="0" algn="r">
              <a:buNone/>
            </a:pPr>
            <a:r>
              <a:rPr lang="en-US" sz="2200" b="1" i="1" dirty="0">
                <a:solidFill>
                  <a:srgbClr val="E0A136"/>
                </a:solidFill>
                <a:latin typeface="Cambria" pitchFamily="34" charset="0"/>
                <a:ea typeface="Cambria" pitchFamily="34" charset="-122"/>
                <a:cs typeface="Cambria" pitchFamily="34" charset="-120"/>
              </a:rPr>
              <a:t>Thank you</a:t>
            </a:r>
            <a:endParaRPr lang="en-US" sz="2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TotalTime>
  <Words>1819</Words>
  <Application>Microsoft Macintosh PowerPoint</Application>
  <PresentationFormat>Widescreen</PresentationFormat>
  <Paragraphs>259</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Common External Tariff and Imports for Export</dc:title>
  <dc:subject>PptxGenJS Presentation</dc:subject>
  <dc:creator>Privilage Hove</dc:creator>
  <cp:lastModifiedBy>HOVE, Privilage</cp:lastModifiedBy>
  <cp:revision>5</cp:revision>
  <dcterms:created xsi:type="dcterms:W3CDTF">2026-06-17T07:51:53Z</dcterms:created>
  <dcterms:modified xsi:type="dcterms:W3CDTF">2026-06-17T08:44:16Z</dcterms:modified>
</cp:coreProperties>
</file>