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4"/>
  </p:sldMasterIdLst>
  <p:notesMasterIdLst>
    <p:notesMasterId r:id="rId28"/>
  </p:notesMasterIdLst>
  <p:sldIdLst>
    <p:sldId id="375" r:id="rId5"/>
    <p:sldId id="715" r:id="rId6"/>
    <p:sldId id="716" r:id="rId7"/>
    <p:sldId id="732" r:id="rId8"/>
    <p:sldId id="737" r:id="rId9"/>
    <p:sldId id="738" r:id="rId10"/>
    <p:sldId id="739" r:id="rId11"/>
    <p:sldId id="740" r:id="rId12"/>
    <p:sldId id="741" r:id="rId13"/>
    <p:sldId id="746" r:id="rId14"/>
    <p:sldId id="747" r:id="rId15"/>
    <p:sldId id="736" r:id="rId16"/>
    <p:sldId id="651" r:id="rId17"/>
    <p:sldId id="742" r:id="rId18"/>
    <p:sldId id="726" r:id="rId19"/>
    <p:sldId id="743" r:id="rId20"/>
    <p:sldId id="744" r:id="rId21"/>
    <p:sldId id="745" r:id="rId22"/>
    <p:sldId id="672" r:id="rId23"/>
    <p:sldId id="282" r:id="rId24"/>
    <p:sldId id="589" r:id="rId25"/>
    <p:sldId id="729" r:id="rId26"/>
    <p:sldId id="730" r:id="rId27"/>
  </p:sldIdLst>
  <p:sldSz cx="9144000" cy="6858000" type="screen4x3"/>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BAS Ruben, ENV/EEI" initials="BRE" lastIdx="5" clrIdx="0">
    <p:extLst>
      <p:ext uri="{19B8F6BF-5375-455C-9EA6-DF929625EA0E}">
        <p15:presenceInfo xmlns:p15="http://schemas.microsoft.com/office/powerpoint/2012/main" userId="S-1-5-21-2146598497-832928401-1254845835-153544" providerId="AD"/>
      </p:ext>
    </p:extLst>
  </p:cmAuthor>
  <p:cmAuthor id="2" name="LANZI Elisa, ENV/EEI" initials="LEE" lastIdx="10" clrIdx="1">
    <p:extLst>
      <p:ext uri="{19B8F6BF-5375-455C-9EA6-DF929625EA0E}">
        <p15:presenceInfo xmlns:p15="http://schemas.microsoft.com/office/powerpoint/2012/main" userId="S-1-5-21-2146598497-832928401-1254845835-40140" providerId="AD"/>
      </p:ext>
    </p:extLst>
  </p:cmAuthor>
  <p:cmAuthor id="3" name="MAVROEIDI Eleonora, ENV/EEI" initials="MEE" lastIdx="12" clrIdx="2">
    <p:extLst>
      <p:ext uri="{19B8F6BF-5375-455C-9EA6-DF929625EA0E}">
        <p15:presenceInfo xmlns:p15="http://schemas.microsoft.com/office/powerpoint/2012/main" userId="S-1-5-21-2146598497-832928401-1254845835-179742" providerId="AD"/>
      </p:ext>
    </p:extLst>
  </p:cmAuthor>
  <p:cmAuthor id="4" name="DELLINK Rob, ENV/EEI" initials="DRE" lastIdx="24" clrIdx="3">
    <p:extLst>
      <p:ext uri="{19B8F6BF-5375-455C-9EA6-DF929625EA0E}">
        <p15:presenceInfo xmlns:p15="http://schemas.microsoft.com/office/powerpoint/2012/main" userId="S-1-5-21-2146598497-832928401-1254845835-38209" providerId="AD"/>
      </p:ext>
    </p:extLst>
  </p:cmAuthor>
  <p:cmAuthor id="5" name="DUBOIS Maarten, ENV/EEI" initials="DME" lastIdx="11" clrIdx="4">
    <p:extLst>
      <p:ext uri="{19B8F6BF-5375-455C-9EA6-DF929625EA0E}">
        <p15:presenceInfo xmlns:p15="http://schemas.microsoft.com/office/powerpoint/2012/main" userId="S-1-5-21-2146598497-832928401-1254845835-2572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DCEA"/>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5895C-AF8C-D88E-04FF-AA37C8D1E987}" v="14" dt="2020-10-08T10:03:16.056"/>
    <p1510:client id="{C7B23710-EBD5-4197-AF70-2B5C9FFC7930}" v="11" dt="2020-10-08T10:06:30.9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80215" autoAdjust="0"/>
  </p:normalViewPr>
  <p:slideViewPr>
    <p:cSldViewPr snapToGrid="0">
      <p:cViewPr varScale="1">
        <p:scale>
          <a:sx n="52" d="100"/>
          <a:sy n="52" d="100"/>
        </p:scale>
        <p:origin x="1496" y="48"/>
      </p:cViewPr>
      <p:guideLst/>
    </p:cSldViewPr>
  </p:slideViewPr>
  <p:outlineViewPr>
    <p:cViewPr>
      <p:scale>
        <a:sx n="33" d="100"/>
        <a:sy n="33" d="100"/>
      </p:scale>
      <p:origin x="0" y="-5524"/>
    </p:cViewPr>
  </p:outlineViewPr>
  <p:notesTextViewPr>
    <p:cViewPr>
      <p:scale>
        <a:sx n="3" d="2"/>
        <a:sy n="3" d="2"/>
      </p:scale>
      <p:origin x="0" y="0"/>
    </p:cViewPr>
  </p:notesTextViewPr>
  <p:sorterViewPr>
    <p:cViewPr>
      <p:scale>
        <a:sx n="150" d="100"/>
        <a:sy n="150" d="100"/>
      </p:scale>
      <p:origin x="0" y="-19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80"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I Elisa, ENV/EEI" userId="S::elisa.lanzi@oecd.org::3151f0a1-48c6-4999-afbc-f65be9a23c7b" providerId="AD" clId="Web-{1BC5895C-AF8C-D88E-04FF-AA37C8D1E987}"/>
    <pc:docChg chg="addSld modSld sldOrd">
      <pc:chgData name="LANZI Elisa, ENV/EEI" userId="S::elisa.lanzi@oecd.org::3151f0a1-48c6-4999-afbc-f65be9a23c7b" providerId="AD" clId="Web-{1BC5895C-AF8C-D88E-04FF-AA37C8D1E987}" dt="2020-10-08T10:03:16.056" v="7"/>
      <pc:docMkLst>
        <pc:docMk/>
      </pc:docMkLst>
      <pc:sldChg chg="addSp delSp modSp">
        <pc:chgData name="LANZI Elisa, ENV/EEI" userId="S::elisa.lanzi@oecd.org::3151f0a1-48c6-4999-afbc-f65be9a23c7b" providerId="AD" clId="Web-{1BC5895C-AF8C-D88E-04FF-AA37C8D1E987}" dt="2020-10-08T10:01:24.187" v="1"/>
        <pc:sldMkLst>
          <pc:docMk/>
          <pc:sldMk cId="1174583688" sldId="322"/>
        </pc:sldMkLst>
        <pc:picChg chg="add del mod">
          <ac:chgData name="LANZI Elisa, ENV/EEI" userId="S::elisa.lanzi@oecd.org::3151f0a1-48c6-4999-afbc-f65be9a23c7b" providerId="AD" clId="Web-{1BC5895C-AF8C-D88E-04FF-AA37C8D1E987}" dt="2020-10-08T10:01:24.187" v="1"/>
          <ac:picMkLst>
            <pc:docMk/>
            <pc:sldMk cId="1174583688" sldId="322"/>
            <ac:picMk id="5" creationId="{583DD6DF-8340-4C75-85D3-86C3DE572C4A}"/>
          </ac:picMkLst>
        </pc:picChg>
      </pc:sldChg>
      <pc:sldChg chg="addSp delSp modSp">
        <pc:chgData name="LANZI Elisa, ENV/EEI" userId="S::elisa.lanzi@oecd.org::3151f0a1-48c6-4999-afbc-f65be9a23c7b" providerId="AD" clId="Web-{1BC5895C-AF8C-D88E-04FF-AA37C8D1E987}" dt="2020-10-08T10:02:21.660" v="3"/>
        <pc:sldMkLst>
          <pc:docMk/>
          <pc:sldMk cId="1695716752" sldId="326"/>
        </pc:sldMkLst>
        <pc:picChg chg="add del mod">
          <ac:chgData name="LANZI Elisa, ENV/EEI" userId="S::elisa.lanzi@oecd.org::3151f0a1-48c6-4999-afbc-f65be9a23c7b" providerId="AD" clId="Web-{1BC5895C-AF8C-D88E-04FF-AA37C8D1E987}" dt="2020-10-08T10:02:21.660" v="3"/>
          <ac:picMkLst>
            <pc:docMk/>
            <pc:sldMk cId="1695716752" sldId="326"/>
            <ac:picMk id="7" creationId="{149BAACA-1CA2-4B74-A4A6-912BB8E56970}"/>
          </ac:picMkLst>
        </pc:picChg>
      </pc:sldChg>
      <pc:sldChg chg="addSp delSp modSp new ord">
        <pc:chgData name="LANZI Elisa, ENV/EEI" userId="S::elisa.lanzi@oecd.org::3151f0a1-48c6-4999-afbc-f65be9a23c7b" providerId="AD" clId="Web-{1BC5895C-AF8C-D88E-04FF-AA37C8D1E987}" dt="2020-10-08T10:03:16.056" v="7"/>
        <pc:sldMkLst>
          <pc:docMk/>
          <pc:sldMk cId="2029436508" sldId="329"/>
        </pc:sldMkLst>
        <pc:spChg chg="add del">
          <ac:chgData name="LANZI Elisa, ENV/EEI" userId="S::elisa.lanzi@oecd.org::3151f0a1-48c6-4999-afbc-f65be9a23c7b" providerId="AD" clId="Web-{1BC5895C-AF8C-D88E-04FF-AA37C8D1E987}" dt="2020-10-08T10:03:16.056" v="7"/>
          <ac:spMkLst>
            <pc:docMk/>
            <pc:sldMk cId="2029436508" sldId="329"/>
            <ac:spMk id="2" creationId="{F1E98A2A-8E68-49A9-9924-8F720CA28103}"/>
          </ac:spMkLst>
        </pc:spChg>
        <pc:picChg chg="add del mod ord">
          <ac:chgData name="LANZI Elisa, ENV/EEI" userId="S::elisa.lanzi@oecd.org::3151f0a1-48c6-4999-afbc-f65be9a23c7b" providerId="AD" clId="Web-{1BC5895C-AF8C-D88E-04FF-AA37C8D1E987}" dt="2020-10-08T10:03:16.056" v="7"/>
          <ac:picMkLst>
            <pc:docMk/>
            <pc:sldMk cId="2029436508" sldId="329"/>
            <ac:picMk id="5" creationId="{FA30D942-638F-448D-8E57-1DEDD7A3AD9E}"/>
          </ac:picMkLst>
        </pc:picChg>
      </pc:sldChg>
    </pc:docChg>
  </pc:docChgLst>
  <pc:docChgLst>
    <pc:chgData name="LANZI Elisa, ENV/EEI" userId="S::elisa.lanzi@oecd.org::3151f0a1-48c6-4999-afbc-f65be9a23c7b" providerId="AD" clId="Web-{C7B23710-EBD5-4197-AF70-2B5C9FFC7930}"/>
    <pc:docChg chg="modSld">
      <pc:chgData name="LANZI Elisa, ENV/EEI" userId="S::elisa.lanzi@oecd.org::3151f0a1-48c6-4999-afbc-f65be9a23c7b" providerId="AD" clId="Web-{C7B23710-EBD5-4197-AF70-2B5C9FFC7930}" dt="2020-10-08T10:06:28.976" v="3"/>
      <pc:docMkLst>
        <pc:docMk/>
      </pc:docMkLst>
      <pc:sldChg chg="addSp delSp modSp">
        <pc:chgData name="LANZI Elisa, ENV/EEI" userId="S::elisa.lanzi@oecd.org::3151f0a1-48c6-4999-afbc-f65be9a23c7b" providerId="AD" clId="Web-{C7B23710-EBD5-4197-AF70-2B5C9FFC7930}" dt="2020-10-08T10:06:28.976" v="3"/>
        <pc:sldMkLst>
          <pc:docMk/>
          <pc:sldMk cId="1174583688" sldId="322"/>
        </pc:sldMkLst>
        <pc:spChg chg="add del mod">
          <ac:chgData name="LANZI Elisa, ENV/EEI" userId="S::elisa.lanzi@oecd.org::3151f0a1-48c6-4999-afbc-f65be9a23c7b" providerId="AD" clId="Web-{C7B23710-EBD5-4197-AF70-2B5C9FFC7930}" dt="2020-10-08T10:06:28.976" v="3"/>
          <ac:spMkLst>
            <pc:docMk/>
            <pc:sldMk cId="1174583688" sldId="322"/>
            <ac:spMk id="5" creationId="{38596C80-61C3-4F79-A4B6-92EEC76A3C7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C51C6FDD-1150-43DF-9C32-56461DE8EB07}" type="datetimeFigureOut">
              <a:rPr lang="en-GB" smtClean="0"/>
              <a:t>09/06/2022</a:t>
            </a:fld>
            <a:endParaRPr lang="en-GB"/>
          </a:p>
        </p:txBody>
      </p:sp>
      <p:sp>
        <p:nvSpPr>
          <p:cNvPr id="4" name="Slide Image Placeholder 3"/>
          <p:cNvSpPr>
            <a:spLocks noGrp="1" noRot="1" noChangeAspect="1"/>
          </p:cNvSpPr>
          <p:nvPr>
            <p:ph type="sldImg" idx="2"/>
          </p:nvPr>
        </p:nvSpPr>
        <p:spPr>
          <a:xfrm>
            <a:off x="1168400" y="1238250"/>
            <a:ext cx="44577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B48F0DD8-111D-4D73-AF47-F9C538C30AA7}" type="slidenum">
              <a:rPr lang="en-GB" smtClean="0"/>
              <a:t>‹#›</a:t>
            </a:fld>
            <a:endParaRPr lang="en-GB"/>
          </a:p>
        </p:txBody>
      </p:sp>
    </p:spTree>
    <p:extLst>
      <p:ext uri="{BB962C8B-B14F-4D97-AF65-F5344CB8AC3E}">
        <p14:creationId xmlns:p14="http://schemas.microsoft.com/office/powerpoint/2010/main" val="1703959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48F0DD8-111D-4D73-AF47-F9C538C30AA7}" type="slidenum">
              <a:rPr lang="en-GB" smtClean="0"/>
              <a:t>1</a:t>
            </a:fld>
            <a:endParaRPr lang="en-GB"/>
          </a:p>
        </p:txBody>
      </p:sp>
    </p:spTree>
    <p:extLst>
      <p:ext uri="{BB962C8B-B14F-4D97-AF65-F5344CB8AC3E}">
        <p14:creationId xmlns:p14="http://schemas.microsoft.com/office/powerpoint/2010/main" val="3518863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48F0DD8-111D-4D73-AF47-F9C538C30AA7}" type="slidenum">
              <a:rPr lang="en-GB" smtClean="0"/>
              <a:t>5</a:t>
            </a:fld>
            <a:endParaRPr lang="en-GB"/>
          </a:p>
        </p:txBody>
      </p:sp>
    </p:spTree>
    <p:extLst>
      <p:ext uri="{BB962C8B-B14F-4D97-AF65-F5344CB8AC3E}">
        <p14:creationId xmlns:p14="http://schemas.microsoft.com/office/powerpoint/2010/main" val="1576245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Reduction in plastics consumption (17%) and waste (-18%) </a:t>
            </a:r>
          </a:p>
          <a:p>
            <a:r>
              <a:rPr lang="en-GB" dirty="0" smtClean="0"/>
              <a:t>- Substantial decrease in mismanaged by 65% mainly driven by reductions in non-OECD economies</a:t>
            </a:r>
          </a:p>
          <a:p>
            <a:r>
              <a:rPr lang="en-GB" dirty="0" smtClean="0"/>
              <a:t>- Recycling rates are boosted by 87% compared to baseline</a:t>
            </a:r>
          </a:p>
          <a:p>
            <a:r>
              <a:rPr lang="en-GB" dirty="0" smtClean="0"/>
              <a:t>- Small macroeconomic costs (-0.2% reduction in GDP)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Plastics</a:t>
            </a:r>
            <a:r>
              <a:rPr lang="en-GB" sz="1200" kern="1200" baseline="0" dirty="0" smtClean="0">
                <a:solidFill>
                  <a:schemeClr val="tx1"/>
                </a:solidFill>
                <a:effectLst/>
                <a:latin typeface="+mn-lt"/>
                <a:ea typeface="+mn-ea"/>
                <a:cs typeface="+mn-cs"/>
              </a:rPr>
              <a:t> prices increase by 18% compared to baseline</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dirty="0" smtClean="0"/>
              <a:t>Updates w.r.t. November:</a:t>
            </a:r>
          </a:p>
          <a:p>
            <a:pPr marL="285750" indent="-285750">
              <a:buFontTx/>
              <a:buChar char="-"/>
            </a:pPr>
            <a:r>
              <a:rPr lang="en-GB" dirty="0" smtClean="0"/>
              <a:t>Lower plastics use and thus waste volumes</a:t>
            </a:r>
          </a:p>
          <a:p>
            <a:pPr marL="285750" indent="-285750">
              <a:buFontTx/>
              <a:buChar char="-"/>
            </a:pPr>
            <a:r>
              <a:rPr lang="en-GB" dirty="0" smtClean="0"/>
              <a:t>Smaller effect of pillars 3 &amp;4 on plastics consumption</a:t>
            </a:r>
          </a:p>
          <a:p>
            <a:pPr marL="285750" indent="-285750">
              <a:buFontTx/>
              <a:buChar char="-"/>
            </a:pPr>
            <a:r>
              <a:rPr lang="en-GB" dirty="0" smtClean="0"/>
              <a:t>Pillar 3 is more effective in boosting recycling and reducing mismanaged waste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A8902E-4F0C-4085-B9AC-D119AF146F69}" type="slidenum">
              <a:rPr lang="en-GB" smtClean="0"/>
              <a:t>13</a:t>
            </a:fld>
            <a:endParaRPr lang="en-GB" dirty="0"/>
          </a:p>
        </p:txBody>
      </p:sp>
    </p:spTree>
    <p:extLst>
      <p:ext uri="{BB962C8B-B14F-4D97-AF65-F5344CB8AC3E}">
        <p14:creationId xmlns:p14="http://schemas.microsoft.com/office/powerpoint/2010/main" val="590946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Mismanaged plastic waste falls substantially while recycling increases</a:t>
            </a:r>
            <a:endParaRPr lang="en-GB" dirty="0"/>
          </a:p>
        </p:txBody>
      </p:sp>
      <p:sp>
        <p:nvSpPr>
          <p:cNvPr id="4" name="Slide Number Placeholder 3"/>
          <p:cNvSpPr>
            <a:spLocks noGrp="1"/>
          </p:cNvSpPr>
          <p:nvPr>
            <p:ph type="sldNum" sz="quarter" idx="10"/>
          </p:nvPr>
        </p:nvSpPr>
        <p:spPr/>
        <p:txBody>
          <a:bodyPr/>
          <a:lstStyle/>
          <a:p>
            <a:fld id="{B48F0DD8-111D-4D73-AF47-F9C538C30AA7}" type="slidenum">
              <a:rPr lang="en-GB" smtClean="0"/>
              <a:t>14</a:t>
            </a:fld>
            <a:endParaRPr lang="en-GB"/>
          </a:p>
        </p:txBody>
      </p:sp>
    </p:spTree>
    <p:extLst>
      <p:ext uri="{BB962C8B-B14F-4D97-AF65-F5344CB8AC3E}">
        <p14:creationId xmlns:p14="http://schemas.microsoft.com/office/powerpoint/2010/main" val="2259557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Reduction in plastics consumption (17%) and waste (-18%) </a:t>
            </a:r>
          </a:p>
          <a:p>
            <a:r>
              <a:rPr lang="en-GB" dirty="0" smtClean="0"/>
              <a:t>- Substantial decrease in mismanaged by 65% mainly driven by reductions in non-OECD economies</a:t>
            </a:r>
          </a:p>
          <a:p>
            <a:r>
              <a:rPr lang="en-GB" dirty="0" smtClean="0"/>
              <a:t>- Recycling rates are boosted by 87% compared to baseline</a:t>
            </a:r>
          </a:p>
          <a:p>
            <a:r>
              <a:rPr lang="en-GB" dirty="0" smtClean="0"/>
              <a:t>- Small macroeconomic costs (-0.2% reduction in GDP)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Plastics</a:t>
            </a:r>
            <a:r>
              <a:rPr lang="en-GB" sz="1200" kern="1200" baseline="0" dirty="0" smtClean="0">
                <a:solidFill>
                  <a:schemeClr val="tx1"/>
                </a:solidFill>
                <a:effectLst/>
                <a:latin typeface="+mn-lt"/>
                <a:ea typeface="+mn-ea"/>
                <a:cs typeface="+mn-cs"/>
              </a:rPr>
              <a:t> prices increase by 18% compared to baseline</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dirty="0" smtClean="0"/>
              <a:t>Updates w.r.t. November:</a:t>
            </a:r>
          </a:p>
          <a:p>
            <a:pPr marL="285750" indent="-285750">
              <a:buFontTx/>
              <a:buChar char="-"/>
            </a:pPr>
            <a:r>
              <a:rPr lang="en-GB" dirty="0" smtClean="0"/>
              <a:t>Lower plastics use and thus waste volumes</a:t>
            </a:r>
          </a:p>
          <a:p>
            <a:pPr marL="285750" indent="-285750">
              <a:buFontTx/>
              <a:buChar char="-"/>
            </a:pPr>
            <a:r>
              <a:rPr lang="en-GB" dirty="0" smtClean="0"/>
              <a:t>Smaller effect of pillars 3 &amp;4 on plastics consumption</a:t>
            </a:r>
          </a:p>
          <a:p>
            <a:pPr marL="285750" indent="-285750">
              <a:buFontTx/>
              <a:buChar char="-"/>
            </a:pPr>
            <a:r>
              <a:rPr lang="en-GB" dirty="0" smtClean="0"/>
              <a:t>Pillar 3 is more effective in boosting recycling and reducing mismanaged waste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A8902E-4F0C-4085-B9AC-D119AF146F69}" type="slidenum">
              <a:rPr lang="en-GB" smtClean="0"/>
              <a:t>15</a:t>
            </a:fld>
            <a:endParaRPr lang="en-GB" dirty="0"/>
          </a:p>
        </p:txBody>
      </p:sp>
    </p:spTree>
    <p:extLst>
      <p:ext uri="{BB962C8B-B14F-4D97-AF65-F5344CB8AC3E}">
        <p14:creationId xmlns:p14="http://schemas.microsoft.com/office/powerpoint/2010/main" val="1569261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 for last bullet: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while the costs of this clean up are likely to be high, they are roughly three times smaller than the costs linked to the economic and environmental damage caused by plastic pollution. Waste treatment costs per tonne of plastics are substantially lower than for cleaning up, making prevention the most rational option.</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B48F0DD8-111D-4D73-AF47-F9C538C30AA7}" type="slidenum">
              <a:rPr lang="en-GB" smtClean="0"/>
              <a:t>19</a:t>
            </a:fld>
            <a:endParaRPr lang="en-GB"/>
          </a:p>
        </p:txBody>
      </p:sp>
    </p:spTree>
    <p:extLst>
      <p:ext uri="{BB962C8B-B14F-4D97-AF65-F5344CB8AC3E}">
        <p14:creationId xmlns:p14="http://schemas.microsoft.com/office/powerpoint/2010/main" val="4262968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27DF60-236A-4A75-B57B-09536915038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1445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38"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000" y="2628508"/>
            <a:ext cx="2628000" cy="4229631"/>
          </a:xfrm>
          <a:prstGeom prst="rect">
            <a:avLst/>
          </a:prstGeom>
        </p:spPr>
      </p:pic>
      <p:pic>
        <p:nvPicPr>
          <p:cNvPr id="36"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508"/>
            <a:ext cx="2628000" cy="4229631"/>
          </a:xfrm>
          <a:prstGeom prst="rect">
            <a:avLst/>
          </a:prstGeom>
        </p:spPr>
      </p:pic>
      <p:sp>
        <p:nvSpPr>
          <p:cNvPr id="8" name="Title 7"/>
          <p:cNvSpPr>
            <a:spLocks noGrp="1"/>
          </p:cNvSpPr>
          <p:nvPr>
            <p:ph type="ctrTitle" hasCustomPrompt="1"/>
          </p:nvPr>
        </p:nvSpPr>
        <p:spPr>
          <a:xfrm>
            <a:off x="1368000" y="2480400"/>
            <a:ext cx="63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en-US" dirty="0"/>
              <a:t>Click to edit Presentation title</a:t>
            </a:r>
          </a:p>
        </p:txBody>
      </p:sp>
      <p:sp>
        <p:nvSpPr>
          <p:cNvPr id="9" name="Subtitle 8"/>
          <p:cNvSpPr>
            <a:spLocks noGrp="1"/>
          </p:cNvSpPr>
          <p:nvPr>
            <p:ph type="subTitle" idx="1" hasCustomPrompt="1"/>
          </p:nvPr>
        </p:nvSpPr>
        <p:spPr>
          <a:xfrm>
            <a:off x="1368000" y="3805200"/>
            <a:ext cx="63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a:t>Click to </a:t>
            </a:r>
            <a:r>
              <a:rPr kumimoji="0" lang="fr-FR" dirty="0" err="1"/>
              <a:t>edit</a:t>
            </a:r>
            <a:r>
              <a:rPr kumimoji="0" lang="fr-FR" dirty="0"/>
              <a:t> </a:t>
            </a:r>
            <a:r>
              <a:rPr kumimoji="0" lang="fr-FR" dirty="0" err="1"/>
              <a:t>Subtitle</a:t>
            </a:r>
            <a:endParaRPr kumimoji="0" lang="en-US" dirty="0"/>
          </a:p>
        </p:txBody>
      </p:sp>
      <p:pic>
        <p:nvPicPr>
          <p:cNvPr id="37" name="Image 11"/>
          <p:cNvPicPr>
            <a:picLocks noChangeAspect="1"/>
          </p:cNvPicPr>
          <p:nvPr/>
        </p:nvPicPr>
        <p:blipFill>
          <a:blip r:embed="rId3" cstate="print"/>
          <a:stretch>
            <a:fillRect/>
          </a:stretch>
        </p:blipFill>
        <p:spPr>
          <a:xfrm>
            <a:off x="511200" y="432000"/>
            <a:ext cx="692307" cy="1440000"/>
          </a:xfrm>
          <a:prstGeom prst="rect">
            <a:avLst/>
          </a:prstGeom>
        </p:spPr>
      </p:pic>
      <p:sp>
        <p:nvSpPr>
          <p:cNvPr id="12"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6437481-BC33-4A92-894E-C012EAF122D6}" type="datetime1">
              <a:rPr lang="en-GB" smtClean="0">
                <a:solidFill>
                  <a:prstClr val="white"/>
                </a:solidFill>
              </a:rPr>
              <a:pPr/>
              <a:t>09/06/2022</a:t>
            </a:fld>
            <a:endParaRPr lang="en-GB">
              <a:solidFill>
                <a:prstClr val="white"/>
              </a:solidFill>
            </a:endParaRPr>
          </a:p>
        </p:txBody>
      </p:sp>
      <p:sp>
        <p:nvSpPr>
          <p:cNvPr id="13"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solidFill>
                <a:prstClr val="white"/>
              </a:solidFill>
            </a:endParaRPr>
          </a:p>
        </p:txBody>
      </p:sp>
      <p:pic>
        <p:nvPicPr>
          <p:cNvPr id="10"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000" y="6055200"/>
            <a:ext cx="1742400" cy="578821"/>
          </a:xfrm>
          <a:prstGeom prst="rect">
            <a:avLst/>
          </a:prstGeom>
        </p:spPr>
      </p:pic>
    </p:spTree>
    <p:extLst>
      <p:ext uri="{BB962C8B-B14F-4D97-AF65-F5344CB8AC3E}">
        <p14:creationId xmlns:p14="http://schemas.microsoft.com/office/powerpoint/2010/main" val="394144840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245B691F-FB20-4413-B4A1-050B41996452}" type="datetime1">
              <a:rPr lang="en-GB" smtClean="0"/>
              <a:pPr/>
              <a:t>09/06/2022</a:t>
            </a:fld>
            <a:endParaRPr lang="en-GB"/>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BB595A2A-EFD0-42ED-8393-8C6DB12E13C8}" type="slidenum">
              <a:rPr lang="en-GB" smtClean="0">
                <a:solidFill>
                  <a:prstClr val="white"/>
                </a:solidFill>
              </a:rPr>
              <a:pPr/>
              <a:t>‹#›</a:t>
            </a:fld>
            <a:endParaRPr lang="en-GB">
              <a:solidFill>
                <a:prstClr val="white"/>
              </a:solidFill>
            </a:endParaRPr>
          </a:p>
        </p:txBody>
      </p:sp>
      <p:sp>
        <p:nvSpPr>
          <p:cNvPr id="11" name="Title Placeholder 1"/>
          <p:cNvSpPr>
            <a:spLocks noGrp="1"/>
          </p:cNvSpPr>
          <p:nvPr>
            <p:ph type="title" hasCustomPrompt="1"/>
          </p:nvPr>
        </p:nvSpPr>
        <p:spPr>
          <a:xfrm>
            <a:off x="1080000" y="237600"/>
            <a:ext cx="7416000" cy="1022400"/>
          </a:xfrm>
          <a:prstGeom prst="rect">
            <a:avLst/>
          </a:prstGeom>
        </p:spPr>
        <p:txBody>
          <a:bodyPr vert="horz" lIns="91440" tIns="45720" rIns="91440" bIns="45720" rtlCol="0" anchor="ctr">
            <a:noAutofit/>
          </a:bodyPr>
          <a:lstStyle>
            <a:lvl1pPr>
              <a:defRPr/>
            </a:lvl1pPr>
          </a:lstStyle>
          <a:p>
            <a:r>
              <a:rPr lang="en-US" dirty="0"/>
              <a:t>Click to edit Slide title</a:t>
            </a:r>
            <a:br>
              <a:rPr lang="en-US" dirty="0"/>
            </a:br>
            <a:r>
              <a:rPr lang="en-US" dirty="0"/>
              <a:t>Slide title can be extended to two lines</a:t>
            </a:r>
          </a:p>
        </p:txBody>
      </p:sp>
    </p:spTree>
    <p:extLst>
      <p:ext uri="{BB962C8B-B14F-4D97-AF65-F5344CB8AC3E}">
        <p14:creationId xmlns:p14="http://schemas.microsoft.com/office/powerpoint/2010/main" val="1950540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8193600" y="5328000"/>
            <a:ext cx="950407" cy="1530000"/>
          </a:xfrm>
          <a:prstGeom prst="rect">
            <a:avLst/>
          </a:prstGeom>
        </p:spPr>
      </p:pic>
      <p:pic>
        <p:nvPicPr>
          <p:cNvPr id="8" name="Image 7"/>
          <p:cNvPicPr>
            <a:picLocks noChangeAspect="1"/>
          </p:cNvPicPr>
          <p:nvPr/>
        </p:nvPicPr>
        <p:blipFill>
          <a:blip r:embed="rId3" cstate="print"/>
          <a:stretch>
            <a:fillRect/>
          </a:stretch>
        </p:blipFill>
        <p:spPr>
          <a:xfrm>
            <a:off x="579600" y="468000"/>
            <a:ext cx="692308" cy="1440000"/>
          </a:xfrm>
          <a:prstGeom prst="rect">
            <a:avLst/>
          </a:prstGeom>
        </p:spPr>
      </p:pic>
      <p:sp>
        <p:nvSpPr>
          <p:cNvPr id="9" name="Title 1"/>
          <p:cNvSpPr>
            <a:spLocks noGrp="1"/>
          </p:cNvSpPr>
          <p:nvPr>
            <p:ph type="title" hasCustomPrompt="1"/>
          </p:nvPr>
        </p:nvSpPr>
        <p:spPr>
          <a:xfrm>
            <a:off x="1260000" y="2928144"/>
            <a:ext cx="6624000" cy="1041311"/>
          </a:xfrm>
        </p:spPr>
        <p:txBody>
          <a:bodyPr anchor="ctr" anchorCtr="0">
            <a:spAutoFit/>
          </a:bodyPr>
          <a:lstStyle>
            <a:lvl1pPr algn="ctr">
              <a:lnSpc>
                <a:spcPts val="3700"/>
              </a:lnSpc>
              <a:defRPr sz="3700" b="0" i="0" cap="all" baseline="0">
                <a:solidFill>
                  <a:schemeClr val="bg1"/>
                </a:solidFill>
              </a:defRPr>
            </a:lvl1pPr>
          </a:lstStyle>
          <a:p>
            <a:r>
              <a:rPr lang="en-US" dirty="0"/>
              <a:t>Click to edit Section Header title</a:t>
            </a:r>
          </a:p>
        </p:txBody>
      </p:sp>
      <p:sp>
        <p:nvSpPr>
          <p:cNvPr id="10"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6437481-BC33-4A92-894E-C012EAF122D6}" type="datetime1">
              <a:rPr lang="en-GB" smtClean="0">
                <a:solidFill>
                  <a:prstClr val="white"/>
                </a:solidFill>
              </a:rPr>
              <a:pPr/>
              <a:t>09/06/2022</a:t>
            </a:fld>
            <a:endParaRPr lang="en-GB">
              <a:solidFill>
                <a:prstClr val="white"/>
              </a:solidFill>
            </a:endParaRPr>
          </a:p>
        </p:txBody>
      </p:sp>
      <p:sp>
        <p:nvSpPr>
          <p:cNvPr id="11"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solidFill>
                <a:prstClr val="white"/>
              </a:solidFill>
            </a:endParaRPr>
          </a:p>
        </p:txBody>
      </p:sp>
      <p:sp>
        <p:nvSpPr>
          <p:cNvPr id="12"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5A6D8DE2-6E96-49B1-AAEF-D3E709642DEE}" type="slidenum">
              <a:rPr lang="en-GB" smtClean="0">
                <a:solidFill>
                  <a:srgbClr val="006299"/>
                </a:solidFill>
              </a:rPr>
              <a:pPr/>
              <a:t>‹#›</a:t>
            </a:fld>
            <a:endParaRPr lang="en-GB">
              <a:solidFill>
                <a:srgbClr val="006299"/>
              </a:solidFill>
            </a:endParaRPr>
          </a:p>
        </p:txBody>
      </p:sp>
    </p:spTree>
    <p:extLst>
      <p:ext uri="{BB962C8B-B14F-4D97-AF65-F5344CB8AC3E}">
        <p14:creationId xmlns:p14="http://schemas.microsoft.com/office/powerpoint/2010/main" val="1175607088"/>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emf"/><Relationship Id="rId5" Type="http://schemas.openxmlformats.org/officeDocument/2006/relationships/image" Target="../media/image2.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93600" y="5328184"/>
            <a:ext cx="950407" cy="1529631"/>
          </a:xfrm>
          <a:prstGeom prst="rect">
            <a:avLst/>
          </a:prstGeom>
        </p:spPr>
      </p:pic>
      <p:sp>
        <p:nvSpPr>
          <p:cNvPr id="21" name="Rectangle 20"/>
          <p:cNvSpPr/>
          <p:nvPr/>
        </p:nvSpPr>
        <p:spPr bwMode="auto">
          <a:xfrm>
            <a:off x="504000" y="1306800"/>
            <a:ext cx="8154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fr-FR" sz="2000">
              <a:solidFill>
                <a:srgbClr val="727272"/>
              </a:solidFill>
              <a:latin typeface="Helvetica 65 Medium" pitchFamily="34" charset="0"/>
            </a:endParaRPr>
          </a:p>
        </p:txBody>
      </p:sp>
      <p:pic>
        <p:nvPicPr>
          <p:cNvPr id="24" name="Image 7"/>
          <p:cNvPicPr>
            <a:picLocks noChangeAspect="1"/>
          </p:cNvPicPr>
          <p:nvPr/>
        </p:nvPicPr>
        <p:blipFill>
          <a:blip r:embed="rId6" cstate="print"/>
          <a:stretch>
            <a:fillRect/>
          </a:stretch>
        </p:blipFill>
        <p:spPr>
          <a:xfrm>
            <a:off x="500400" y="288000"/>
            <a:ext cx="458653" cy="954000"/>
          </a:xfrm>
          <a:prstGeom prst="rect">
            <a:avLst/>
          </a:prstGeom>
        </p:spPr>
      </p:pic>
      <p:sp>
        <p:nvSpPr>
          <p:cNvPr id="13" name="Text Placeholder 12"/>
          <p:cNvSpPr>
            <a:spLocks noGrp="1"/>
          </p:cNvSpPr>
          <p:nvPr>
            <p:ph type="body" idx="1"/>
          </p:nvPr>
        </p:nvSpPr>
        <p:spPr>
          <a:xfrm>
            <a:off x="468000" y="1602000"/>
            <a:ext cx="8218800" cy="45252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5" name="Title Placeholder 1"/>
          <p:cNvSpPr>
            <a:spLocks noGrp="1"/>
          </p:cNvSpPr>
          <p:nvPr>
            <p:ph type="title"/>
          </p:nvPr>
        </p:nvSpPr>
        <p:spPr>
          <a:xfrm>
            <a:off x="1080000" y="237600"/>
            <a:ext cx="7416000" cy="1022400"/>
          </a:xfrm>
          <a:prstGeom prst="rect">
            <a:avLst/>
          </a:prstGeom>
        </p:spPr>
        <p:txBody>
          <a:bodyPr vert="horz" lIns="91440" tIns="45720" rIns="91440" bIns="45720" rtlCol="0" anchor="ctr">
            <a:noAutofit/>
          </a:bodyPr>
          <a:lstStyle/>
          <a:p>
            <a:r>
              <a:rPr lang="en-US" dirty="0"/>
              <a:t>Click to edit Slide title</a:t>
            </a:r>
            <a:br>
              <a:rPr lang="en-US" dirty="0"/>
            </a:br>
            <a:r>
              <a:rPr lang="en-US" dirty="0"/>
              <a:t>Slide title can be extended to two lines</a:t>
            </a:r>
          </a:p>
        </p:txBody>
      </p:sp>
      <p:sp>
        <p:nvSpPr>
          <p:cNvPr id="26"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16437481-BC33-4A92-894E-C012EAF122D6}" type="datetime1">
              <a:rPr lang="en-GB" smtClean="0"/>
              <a:pPr/>
              <a:t>09/06/2022</a:t>
            </a:fld>
            <a:endParaRPr lang="en-GB"/>
          </a:p>
        </p:txBody>
      </p:sp>
      <p:sp>
        <p:nvSpPr>
          <p:cNvPr id="27"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41"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5A6D8DE2-6E96-49B1-AAEF-D3E709642DEE}"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8726436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file:///\\main.oecd.org\transfer\ENV\GPO_v2\Chapters%20final%20for%20formatting\Meral\Captions\g7-2.emf" TargetMode="External"/><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file:///\\main.oecd.org\transfer\ENV\GPO_v2\Chapters%20final%20for%20formatting\Meral\Captions\g7-10.emf" TargetMode="External"/><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file:///\\main.oecd.org\transfer\ENV\GPO_v2\Chapters%20final%20for%20formatting\Meral\Captions\g7-12.emf" TargetMode="External"/><Relationship Id="rId2" Type="http://schemas.openxmlformats.org/officeDocument/2006/relationships/image" Target="../media/image2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364375" y="1380762"/>
            <a:ext cx="7071807" cy="2400657"/>
          </a:xfrm>
        </p:spPr>
        <p:txBody>
          <a:bodyPr/>
          <a:lstStyle/>
          <a:p>
            <a:pPr algn="ctr"/>
            <a:r>
              <a:rPr lang="en-US" dirty="0"/>
              <a:t>Policy scenarios for promoting the circularity of plastics</a:t>
            </a:r>
            <a:endParaRPr lang="en-GB" sz="3600" dirty="0"/>
          </a:p>
        </p:txBody>
      </p:sp>
      <p:sp>
        <p:nvSpPr>
          <p:cNvPr id="6" name="Subtitle 5"/>
          <p:cNvSpPr>
            <a:spLocks noGrp="1"/>
          </p:cNvSpPr>
          <p:nvPr>
            <p:ph type="subTitle" idx="1"/>
          </p:nvPr>
        </p:nvSpPr>
        <p:spPr>
          <a:xfrm>
            <a:off x="151719" y="5010667"/>
            <a:ext cx="7882759" cy="605294"/>
          </a:xfrm>
        </p:spPr>
        <p:txBody>
          <a:bodyPr/>
          <a:lstStyle/>
          <a:p>
            <a:r>
              <a:rPr lang="en-GB" sz="1600" dirty="0" smtClean="0"/>
              <a:t>Eleonora Mavroeidi, </a:t>
            </a:r>
            <a:r>
              <a:rPr lang="en-GB" sz="1600" dirty="0"/>
              <a:t>Rob </a:t>
            </a:r>
            <a:r>
              <a:rPr lang="en-GB" sz="1600" dirty="0" err="1" smtClean="0"/>
              <a:t>Dellink</a:t>
            </a:r>
            <a:r>
              <a:rPr lang="en-GB" sz="1600" dirty="0" smtClean="0"/>
              <a:t>, Elisa </a:t>
            </a:r>
            <a:r>
              <a:rPr lang="en-GB" sz="1600" dirty="0" err="1"/>
              <a:t>Lanzi</a:t>
            </a:r>
            <a:r>
              <a:rPr lang="en-GB" sz="1600" dirty="0" smtClean="0"/>
              <a:t>,</a:t>
            </a:r>
            <a:r>
              <a:rPr lang="en-GB" sz="1600" dirty="0"/>
              <a:t> Ruben </a:t>
            </a:r>
            <a:r>
              <a:rPr lang="en-GB" sz="1600" dirty="0" smtClean="0"/>
              <a:t>Bibas</a:t>
            </a:r>
            <a:endParaRPr lang="en-GB" sz="1600" dirty="0"/>
          </a:p>
          <a:p>
            <a:r>
              <a:rPr lang="en-GB" sz="1400" dirty="0" smtClean="0"/>
              <a:t>10 June 2022</a:t>
            </a:r>
            <a:endParaRPr lang="en-GB" sz="1400" dirty="0"/>
          </a:p>
        </p:txBody>
      </p:sp>
      <p:sp>
        <p:nvSpPr>
          <p:cNvPr id="3" name="Slide Number Placeholder 2"/>
          <p:cNvSpPr>
            <a:spLocks noGrp="1"/>
          </p:cNvSpPr>
          <p:nvPr>
            <p:ph type="sldNum" sz="quarter" idx="4294967295"/>
          </p:nvPr>
        </p:nvSpPr>
        <p:spPr>
          <a:xfrm>
            <a:off x="8802688" y="6411913"/>
            <a:ext cx="341312" cy="244475"/>
          </a:xfrm>
        </p:spPr>
        <p:txBody>
          <a:bodyPr/>
          <a:lstStyle/>
          <a:p>
            <a:fld id="{BB595A2A-EFD0-42ED-8393-8C6DB12E13C8}" type="slidenum">
              <a:rPr lang="en-GB" smtClean="0">
                <a:solidFill>
                  <a:prstClr val="white"/>
                </a:solidFill>
              </a:rPr>
              <a:pPr/>
              <a:t>1</a:t>
            </a:fld>
            <a:endParaRPr lang="en-GB">
              <a:solidFill>
                <a:prstClr val="white"/>
              </a:solidFill>
            </a:endParaRPr>
          </a:p>
        </p:txBody>
      </p:sp>
    </p:spTree>
    <p:extLst>
      <p:ext uri="{BB962C8B-B14F-4D97-AF65-F5344CB8AC3E}">
        <p14:creationId xmlns:p14="http://schemas.microsoft.com/office/powerpoint/2010/main" val="913819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68000" y="1602000"/>
            <a:ext cx="8218800" cy="4809600"/>
          </a:xfrm>
        </p:spPr>
        <p:txBody>
          <a:bodyPr>
            <a:normAutofit/>
          </a:bodyPr>
          <a:lstStyle/>
          <a:p>
            <a:r>
              <a:rPr lang="fr-FR" dirty="0" smtClean="0"/>
              <a:t>Motivation</a:t>
            </a:r>
          </a:p>
          <a:p>
            <a:r>
              <a:rPr lang="fr-FR" dirty="0" err="1" smtClean="0"/>
              <a:t>Methodology</a:t>
            </a:r>
            <a:endParaRPr lang="fr-FR" dirty="0" smtClean="0"/>
          </a:p>
          <a:p>
            <a:r>
              <a:rPr lang="fr-FR" dirty="0" err="1" smtClean="0"/>
              <a:t>Results</a:t>
            </a:r>
            <a:r>
              <a:rPr lang="fr-FR" dirty="0" smtClean="0"/>
              <a:t> of the </a:t>
            </a:r>
            <a:r>
              <a:rPr lang="fr-FR" dirty="0" err="1" smtClean="0"/>
              <a:t>circular</a:t>
            </a:r>
            <a:r>
              <a:rPr lang="fr-FR" dirty="0" smtClean="0"/>
              <a:t> plastics </a:t>
            </a:r>
            <a:r>
              <a:rPr lang="fr-FR" dirty="0" err="1" smtClean="0"/>
              <a:t>policy</a:t>
            </a:r>
            <a:r>
              <a:rPr lang="fr-FR" dirty="0" smtClean="0"/>
              <a:t> scenarios:</a:t>
            </a:r>
          </a:p>
          <a:p>
            <a:pPr>
              <a:buFont typeface="Courier New" panose="02070309020205020404" pitchFamily="49" charset="0"/>
              <a:buChar char="o"/>
            </a:pPr>
            <a:r>
              <a:rPr lang="fr-FR" dirty="0" err="1" smtClean="0"/>
              <a:t>Regional</a:t>
            </a:r>
            <a:r>
              <a:rPr lang="fr-FR" dirty="0" smtClean="0"/>
              <a:t> Action scenario</a:t>
            </a:r>
          </a:p>
          <a:p>
            <a:pPr>
              <a:buFont typeface="Courier New" panose="02070309020205020404" pitchFamily="49" charset="0"/>
              <a:buChar char="o"/>
            </a:pPr>
            <a:r>
              <a:rPr lang="fr-FR" dirty="0" smtClean="0"/>
              <a:t>Global Ambition scenario</a:t>
            </a:r>
          </a:p>
          <a:p>
            <a:r>
              <a:rPr lang="fr-FR" dirty="0" err="1" smtClean="0"/>
              <a:t>Summary</a:t>
            </a:r>
            <a:endParaRPr lang="fr-FR" dirty="0" smtClean="0"/>
          </a:p>
          <a:p>
            <a:endParaRPr lang="fr-FR" dirty="0" smtClean="0"/>
          </a:p>
          <a:p>
            <a:endParaRPr lang="fr-FR" dirty="0" smtClean="0"/>
          </a:p>
        </p:txBody>
      </p:sp>
      <p:sp>
        <p:nvSpPr>
          <p:cNvPr id="3" name="Slide Number Placeholder 2"/>
          <p:cNvSpPr>
            <a:spLocks noGrp="1"/>
          </p:cNvSpPr>
          <p:nvPr>
            <p:ph type="sldNum" sz="quarter" idx="4"/>
          </p:nvPr>
        </p:nvSpPr>
        <p:spPr/>
        <p:txBody>
          <a:bodyPr/>
          <a:lstStyle/>
          <a:p>
            <a:fld id="{571C632B-4F1D-442E-A3E7-EE2C57BB25F4}" type="slidenum">
              <a:rPr lang="en-GB" smtClean="0"/>
              <a:t>2</a:t>
            </a:fld>
            <a:endParaRPr lang="en-GB"/>
          </a:p>
        </p:txBody>
      </p:sp>
      <p:sp>
        <p:nvSpPr>
          <p:cNvPr id="6" name="Title 5"/>
          <p:cNvSpPr>
            <a:spLocks noGrp="1"/>
          </p:cNvSpPr>
          <p:nvPr>
            <p:ph type="title"/>
          </p:nvPr>
        </p:nvSpPr>
        <p:spPr/>
        <p:txBody>
          <a:bodyPr/>
          <a:lstStyle/>
          <a:p>
            <a:r>
              <a:rPr lang="fr-FR" dirty="0" err="1" smtClean="0"/>
              <a:t>Outline</a:t>
            </a:r>
            <a:endParaRPr lang="en-GB" dirty="0"/>
          </a:p>
        </p:txBody>
      </p:sp>
    </p:spTree>
    <p:extLst>
      <p:ext uri="{BB962C8B-B14F-4D97-AF65-F5344CB8AC3E}">
        <p14:creationId xmlns:p14="http://schemas.microsoft.com/office/powerpoint/2010/main" val="3342289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8000" y="4845268"/>
            <a:ext cx="8218800" cy="1811132"/>
          </a:xfrm>
        </p:spPr>
        <p:txBody>
          <a:bodyPr>
            <a:normAutofit fontScale="70000" lnSpcReduction="20000"/>
          </a:bodyPr>
          <a:lstStyle/>
          <a:p>
            <a:pPr lvl="0"/>
            <a:r>
              <a:rPr lang="en-GB" sz="1800" dirty="0"/>
              <a:t>Annual global use of plastics including fibres and additives has been growing continuously in the last decades and has reached 430 Million tonnes (Mt) in </a:t>
            </a:r>
            <a:r>
              <a:rPr lang="en-GB" sz="1800" dirty="0" smtClean="0"/>
              <a:t>2019.</a:t>
            </a:r>
          </a:p>
          <a:p>
            <a:pPr lvl="0"/>
            <a:r>
              <a:rPr lang="en-GB" sz="1800" dirty="0" smtClean="0"/>
              <a:t>Widespread </a:t>
            </a:r>
            <a:r>
              <a:rPr lang="en-GB" sz="1800" dirty="0"/>
              <a:t>use of plastics and inadequate end-of-life waste management has led to persistent plastic pollution with adverse impacts on marine wildlife, livelihoods and potentially human health</a:t>
            </a:r>
            <a:r>
              <a:rPr lang="en-GB" sz="1800" dirty="0" smtClean="0"/>
              <a:t>.</a:t>
            </a:r>
          </a:p>
          <a:p>
            <a:pPr lvl="0"/>
            <a:r>
              <a:rPr lang="fr-FR" sz="1800" dirty="0" err="1" smtClean="0"/>
              <a:t>Literature</a:t>
            </a:r>
            <a:r>
              <a:rPr lang="fr-FR" sz="1800" dirty="0" smtClean="0"/>
              <a:t> projections </a:t>
            </a:r>
            <a:r>
              <a:rPr lang="fr-FR" sz="1800" dirty="0" err="1" smtClean="0"/>
              <a:t>link</a:t>
            </a:r>
            <a:r>
              <a:rPr lang="fr-FR" sz="1800" dirty="0" smtClean="0"/>
              <a:t> plastic </a:t>
            </a:r>
            <a:r>
              <a:rPr lang="fr-FR" sz="1800" dirty="0" err="1" smtClean="0"/>
              <a:t>waste</a:t>
            </a:r>
            <a:r>
              <a:rPr lang="fr-FR" sz="1800" dirty="0" smtClean="0"/>
              <a:t> to GDP per capita</a:t>
            </a:r>
            <a:endParaRPr lang="en-GB" sz="1800" dirty="0" smtClean="0"/>
          </a:p>
          <a:p>
            <a:pPr lvl="0"/>
            <a:r>
              <a:rPr lang="fr-FR" sz="1800" dirty="0" smtClean="0"/>
              <a:t>Global </a:t>
            </a:r>
            <a:r>
              <a:rPr lang="fr-FR" sz="1800" dirty="0" err="1" smtClean="0"/>
              <a:t>political</a:t>
            </a:r>
            <a:r>
              <a:rPr lang="fr-FR" sz="1800" dirty="0" smtClean="0"/>
              <a:t> </a:t>
            </a:r>
            <a:r>
              <a:rPr lang="fr-FR" sz="1800" dirty="0" err="1" smtClean="0"/>
              <a:t>target</a:t>
            </a:r>
            <a:r>
              <a:rPr lang="fr-FR" sz="1800" dirty="0" smtClean="0"/>
              <a:t>: Osaka Blue </a:t>
            </a:r>
            <a:r>
              <a:rPr lang="fr-FR" sz="1800" dirty="0" err="1" smtClean="0"/>
              <a:t>Ocean</a:t>
            </a:r>
            <a:r>
              <a:rPr lang="fr-FR" sz="1800" dirty="0" smtClean="0"/>
              <a:t> Vision</a:t>
            </a:r>
          </a:p>
          <a:p>
            <a:pPr lvl="1"/>
            <a:r>
              <a:rPr lang="en-US" sz="1400" dirty="0"/>
              <a:t>reduce additional pollution by marine plastic litter to zero by 2050</a:t>
            </a:r>
            <a:endParaRPr lang="en-GB" dirty="0"/>
          </a:p>
          <a:p>
            <a:endParaRPr lang="en-GB" dirty="0"/>
          </a:p>
        </p:txBody>
      </p:sp>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3</a:t>
            </a:fld>
            <a:endParaRPr lang="en-GB">
              <a:solidFill>
                <a:prstClr val="white"/>
              </a:solidFill>
            </a:endParaRPr>
          </a:p>
        </p:txBody>
      </p:sp>
      <p:sp>
        <p:nvSpPr>
          <p:cNvPr id="4" name="Title 3"/>
          <p:cNvSpPr>
            <a:spLocks noGrp="1"/>
          </p:cNvSpPr>
          <p:nvPr>
            <p:ph type="title"/>
          </p:nvPr>
        </p:nvSpPr>
        <p:spPr/>
        <p:txBody>
          <a:bodyPr/>
          <a:lstStyle/>
          <a:p>
            <a:r>
              <a:rPr lang="en-GB" dirty="0" smtClean="0"/>
              <a:t>Motivation</a:t>
            </a:r>
            <a:endParaRPr lang="en-GB"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754179" y="1608083"/>
            <a:ext cx="7328275" cy="2952784"/>
          </a:xfrm>
          <a:prstGeom prst="rect">
            <a:avLst/>
          </a:prstGeom>
          <a:noFill/>
        </p:spPr>
      </p:pic>
    </p:spTree>
    <p:extLst>
      <p:ext uri="{BB962C8B-B14F-4D97-AF65-F5344CB8AC3E}">
        <p14:creationId xmlns:p14="http://schemas.microsoft.com/office/powerpoint/2010/main" val="231888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4</a:t>
            </a:fld>
            <a:endParaRPr lang="en-GB">
              <a:solidFill>
                <a:prstClr val="white"/>
              </a:solidFill>
            </a:endParaRPr>
          </a:p>
        </p:txBody>
      </p:sp>
      <p:sp>
        <p:nvSpPr>
          <p:cNvPr id="4" name="Title 3"/>
          <p:cNvSpPr>
            <a:spLocks noGrp="1"/>
          </p:cNvSpPr>
          <p:nvPr>
            <p:ph type="title"/>
          </p:nvPr>
        </p:nvSpPr>
        <p:spPr>
          <a:xfrm>
            <a:off x="1080000" y="237600"/>
            <a:ext cx="7902000" cy="1022400"/>
          </a:xfrm>
        </p:spPr>
        <p:txBody>
          <a:bodyPr/>
          <a:lstStyle/>
          <a:p>
            <a:r>
              <a:rPr lang="fr-FR" sz="3000" dirty="0" err="1" smtClean="0"/>
              <a:t>Modelling</a:t>
            </a:r>
            <a:r>
              <a:rPr lang="fr-FR" sz="3000" dirty="0" smtClean="0"/>
              <a:t> </a:t>
            </a:r>
            <a:r>
              <a:rPr lang="fr-FR" sz="3000" dirty="0" err="1" smtClean="0"/>
              <a:t>methodology</a:t>
            </a:r>
            <a:endParaRPr lang="en-GB" sz="3000" dirty="0"/>
          </a:p>
        </p:txBody>
      </p:sp>
      <p:sp>
        <p:nvSpPr>
          <p:cNvPr id="5" name="Content Placeholder 1"/>
          <p:cNvSpPr>
            <a:spLocks noGrp="1"/>
          </p:cNvSpPr>
          <p:nvPr>
            <p:ph idx="1"/>
          </p:nvPr>
        </p:nvSpPr>
        <p:spPr>
          <a:xfrm>
            <a:off x="35496" y="1602000"/>
            <a:ext cx="8717887" cy="4809600"/>
          </a:xfrm>
        </p:spPr>
        <p:txBody>
          <a:bodyPr>
            <a:normAutofit/>
          </a:bodyPr>
          <a:lstStyle/>
          <a:p>
            <a:r>
              <a:rPr lang="en-GB" sz="2400" dirty="0" smtClean="0"/>
              <a:t>Global assessment </a:t>
            </a:r>
            <a:r>
              <a:rPr lang="en-GB" sz="2000" dirty="0" smtClean="0"/>
              <a:t>(currently 15 regions)</a:t>
            </a:r>
          </a:p>
          <a:p>
            <a:r>
              <a:rPr lang="en-GB" sz="2400" dirty="0" smtClean="0"/>
              <a:t>2060 time horizon</a:t>
            </a:r>
            <a:endParaRPr lang="en-GB" sz="2400" dirty="0"/>
          </a:p>
          <a:p>
            <a:pPr lvl="1"/>
            <a:endParaRPr lang="en-GB" sz="2000" dirty="0" smtClean="0"/>
          </a:p>
          <a:p>
            <a:pPr lvl="1"/>
            <a:endParaRPr lang="en-GB" sz="2000" dirty="0" smtClean="0"/>
          </a:p>
          <a:p>
            <a:pPr lvl="1"/>
            <a:endParaRPr lang="en-GB" sz="2000" dirty="0"/>
          </a:p>
        </p:txBody>
      </p:sp>
      <p:sp>
        <p:nvSpPr>
          <p:cNvPr id="6" name="Slide Number Placeholder 2"/>
          <p:cNvSpPr txBox="1">
            <a:spLocks/>
          </p:cNvSpPr>
          <p:nvPr/>
        </p:nvSpPr>
        <p:spPr>
          <a:xfrm>
            <a:off x="8640000" y="6411600"/>
            <a:ext cx="342000" cy="244800"/>
          </a:xfrm>
          <a:prstGeom prst="rect">
            <a:avLst/>
          </a:prstGeom>
        </p:spPr>
        <p:txBody>
          <a:bodyPr vert="horz" wrap="none" lIns="91440" tIns="45720" rIns="91440" bIns="45720" rtlCol="0" anchor="t" anchorCtr="0"/>
          <a:lstStyle>
            <a:defPPr>
              <a:defRPr lang="en-US"/>
            </a:defPPr>
            <a:lvl1pPr marL="0" algn="r" defTabSz="457200" rtl="0" eaLnBrk="1" latinLnBrk="0" hangingPunct="1">
              <a:defRPr sz="1000" kern="1200" baseline="0">
                <a:solidFill>
                  <a:schemeClr val="bg1"/>
                </a:solidFill>
                <a:latin typeface="Arial"/>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CE2A7B-145B-4ED9-8F46-D3C467570270}" type="slidenum">
              <a:rPr lang="en-GB" smtClean="0"/>
              <a:pPr/>
              <a:t>4</a:t>
            </a:fld>
            <a:endParaRPr lang="en-GB"/>
          </a:p>
        </p:txBody>
      </p:sp>
      <p:grpSp>
        <p:nvGrpSpPr>
          <p:cNvPr id="7" name="Group 6"/>
          <p:cNvGrpSpPr/>
          <p:nvPr/>
        </p:nvGrpSpPr>
        <p:grpSpPr>
          <a:xfrm>
            <a:off x="4275015" y="3730531"/>
            <a:ext cx="2116414" cy="1689463"/>
            <a:chOff x="4427143" y="2957940"/>
            <a:chExt cx="2116414" cy="1689463"/>
          </a:xfrm>
        </p:grpSpPr>
        <p:sp>
          <p:nvSpPr>
            <p:cNvPr id="8" name="Oval 7"/>
            <p:cNvSpPr/>
            <p:nvPr/>
          </p:nvSpPr>
          <p:spPr>
            <a:xfrm>
              <a:off x="4594983" y="2957940"/>
              <a:ext cx="1948574" cy="1689463"/>
            </a:xfrm>
            <a:prstGeom prst="ellipse">
              <a:avLst/>
            </a:prstGeom>
            <a:solidFill>
              <a:srgbClr val="ED7D31"/>
            </a:solidFill>
            <a:ln w="12700" cap="flat" cmpd="sng" algn="ctr">
              <a:solidFill>
                <a:srgbClr val="ED7D3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700" b="0" i="0" u="none" strike="noStrike" kern="0" cap="none" spc="0" normalizeH="0" baseline="0" noProof="0" dirty="0" err="1" smtClean="0">
                  <a:ln>
                    <a:noFill/>
                  </a:ln>
                  <a:solidFill>
                    <a:prstClr val="white"/>
                  </a:solidFill>
                  <a:effectLst/>
                  <a:uLnTx/>
                  <a:uFillTx/>
                  <a:latin typeface="Calibri" panose="020F0502020204030204"/>
                  <a:ea typeface="+mn-ea"/>
                  <a:cs typeface="+mn-cs"/>
                </a:rPr>
                <a:t>Multisectoral</a:t>
              </a:r>
              <a:r>
                <a:rPr kumimoji="0" lang="en-GB" sz="1700" b="0" i="0" u="none" strike="noStrike" kern="0" cap="none" spc="0" normalizeH="0" baseline="0" noProof="0" dirty="0" smtClean="0">
                  <a:ln>
                    <a:noFill/>
                  </a:ln>
                  <a:solidFill>
                    <a:prstClr val="white"/>
                  </a:solidFill>
                  <a:effectLst/>
                  <a:uLnTx/>
                  <a:uFillTx/>
                  <a:latin typeface="Calibri" panose="020F0502020204030204"/>
                  <a:ea typeface="+mn-ea"/>
                  <a:cs typeface="+mn-cs"/>
                </a:rPr>
                <a:t> model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700" b="0" i="1" u="none" strike="noStrike" kern="0" cap="none" spc="0" normalizeH="0" baseline="0" noProof="0" dirty="0" smtClean="0">
                  <a:ln>
                    <a:noFill/>
                  </a:ln>
                  <a:solidFill>
                    <a:prstClr val="white"/>
                  </a:solidFill>
                  <a:effectLst/>
                  <a:uLnTx/>
                  <a:uFillTx/>
                  <a:latin typeface="Calibri" panose="020F0502020204030204"/>
                  <a:ea typeface="+mn-ea"/>
                  <a:cs typeface="+mn-cs"/>
                </a:rPr>
                <a:t>ENV-Linkages</a:t>
              </a:r>
            </a:p>
          </p:txBody>
        </p:sp>
        <p:sp>
          <p:nvSpPr>
            <p:cNvPr id="9" name="Isosceles Triangle 8"/>
            <p:cNvSpPr/>
            <p:nvPr/>
          </p:nvSpPr>
          <p:spPr>
            <a:xfrm rot="5400000">
              <a:off x="4045335" y="3731639"/>
              <a:ext cx="905681" cy="142065"/>
            </a:xfrm>
            <a:prstGeom prst="triangle">
              <a:avLst>
                <a:gd name="adj" fmla="val 48305"/>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7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grpSp>
        <p:nvGrpSpPr>
          <p:cNvPr id="10" name="Group 9"/>
          <p:cNvGrpSpPr/>
          <p:nvPr/>
        </p:nvGrpSpPr>
        <p:grpSpPr>
          <a:xfrm>
            <a:off x="4390749" y="5493242"/>
            <a:ext cx="2052787" cy="639289"/>
            <a:chOff x="6339559" y="4101707"/>
            <a:chExt cx="2052787" cy="639289"/>
          </a:xfrm>
        </p:grpSpPr>
        <p:sp>
          <p:nvSpPr>
            <p:cNvPr id="11" name="Rounded Rectangle 10"/>
            <p:cNvSpPr/>
            <p:nvPr/>
          </p:nvSpPr>
          <p:spPr>
            <a:xfrm>
              <a:off x="6339559" y="4277814"/>
              <a:ext cx="2052787" cy="463182"/>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Plastic use</a:t>
              </a:r>
              <a:r>
                <a:rPr kumimoji="0" lang="en-GB" sz="1400" b="0" i="0" u="none" strike="noStrike" kern="0" cap="none" spc="0" normalizeH="0" noProof="0" dirty="0" smtClean="0">
                  <a:ln>
                    <a:noFill/>
                  </a:ln>
                  <a:solidFill>
                    <a:prstClr val="white"/>
                  </a:solidFill>
                  <a:effectLst/>
                  <a:uLnTx/>
                  <a:uFillTx/>
                  <a:latin typeface="Calibri" panose="020F0502020204030204"/>
                  <a:ea typeface="+mn-ea"/>
                  <a:cs typeface="+mn-cs"/>
                </a:rPr>
                <a:t> data</a:t>
              </a:r>
              <a:endPar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13" name="Isosceles Triangle 12"/>
            <p:cNvSpPr/>
            <p:nvPr/>
          </p:nvSpPr>
          <p:spPr>
            <a:xfrm>
              <a:off x="6339559" y="4101707"/>
              <a:ext cx="2052787" cy="134218"/>
            </a:xfrm>
            <a:prstGeom prst="triangle">
              <a:avLst>
                <a:gd name="adj" fmla="val 48305"/>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7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grpSp>
        <p:nvGrpSpPr>
          <p:cNvPr id="14" name="Group 13"/>
          <p:cNvGrpSpPr/>
          <p:nvPr/>
        </p:nvGrpSpPr>
        <p:grpSpPr>
          <a:xfrm>
            <a:off x="4300406" y="2545407"/>
            <a:ext cx="2233473" cy="1104920"/>
            <a:chOff x="6213553" y="1153872"/>
            <a:chExt cx="2233473" cy="1104920"/>
          </a:xfrm>
        </p:grpSpPr>
        <p:sp>
          <p:nvSpPr>
            <p:cNvPr id="15" name="Rounded Rectangle 14"/>
            <p:cNvSpPr/>
            <p:nvPr/>
          </p:nvSpPr>
          <p:spPr>
            <a:xfrm>
              <a:off x="6213553" y="1153872"/>
              <a:ext cx="2233473" cy="92950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Structural change assumptions on demand and production</a:t>
              </a:r>
            </a:p>
          </p:txBody>
        </p:sp>
        <p:sp>
          <p:nvSpPr>
            <p:cNvPr id="16" name="Isosceles Triangle 15"/>
            <p:cNvSpPr/>
            <p:nvPr/>
          </p:nvSpPr>
          <p:spPr>
            <a:xfrm rot="10800000">
              <a:off x="6303896" y="2124574"/>
              <a:ext cx="2052787" cy="134218"/>
            </a:xfrm>
            <a:prstGeom prst="triangle">
              <a:avLst>
                <a:gd name="adj" fmla="val 48305"/>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7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grpSp>
      <p:grpSp>
        <p:nvGrpSpPr>
          <p:cNvPr id="17" name="Group 16"/>
          <p:cNvGrpSpPr/>
          <p:nvPr/>
        </p:nvGrpSpPr>
        <p:grpSpPr>
          <a:xfrm>
            <a:off x="683568" y="3584003"/>
            <a:ext cx="3548694" cy="1982518"/>
            <a:chOff x="835696" y="2811412"/>
            <a:chExt cx="3548694" cy="1982518"/>
          </a:xfrm>
        </p:grpSpPr>
        <p:sp>
          <p:nvSpPr>
            <p:cNvPr id="18" name="Oval 17"/>
            <p:cNvSpPr/>
            <p:nvPr/>
          </p:nvSpPr>
          <p:spPr>
            <a:xfrm>
              <a:off x="2558600" y="2957940"/>
              <a:ext cx="1825790" cy="1689463"/>
            </a:xfrm>
            <a:prstGeom prst="ellipse">
              <a:avLst/>
            </a:prstGeom>
            <a:solidFill>
              <a:srgbClr val="70AD47"/>
            </a:solidFill>
            <a:ln w="12700" cap="flat" cmpd="sng" algn="ctr">
              <a:solidFill>
                <a:srgbClr val="70AD47">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700" b="0" i="0" u="none" strike="noStrike" kern="0" cap="none" spc="0" normalizeH="0" baseline="0" noProof="0" dirty="0" smtClean="0">
                  <a:ln>
                    <a:noFill/>
                  </a:ln>
                  <a:solidFill>
                    <a:prstClr val="white"/>
                  </a:solidFill>
                  <a:effectLst/>
                  <a:uLnTx/>
                  <a:uFillTx/>
                  <a:latin typeface="Calibri" panose="020F0502020204030204"/>
                  <a:ea typeface="+mn-ea"/>
                  <a:cs typeface="+mn-cs"/>
                </a:rPr>
                <a:t>Macro model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700" b="0" i="1" u="none" strike="noStrike" kern="0" cap="none" spc="0" normalizeH="0" baseline="0" noProof="0" dirty="0" smtClean="0">
                  <a:ln>
                    <a:noFill/>
                  </a:ln>
                  <a:solidFill>
                    <a:prstClr val="white"/>
                  </a:solidFill>
                  <a:effectLst/>
                  <a:uLnTx/>
                  <a:uFillTx/>
                  <a:latin typeface="Calibri" panose="020F0502020204030204"/>
                  <a:ea typeface="+mn-ea"/>
                  <a:cs typeface="+mn-cs"/>
                </a:rPr>
                <a:t>ENV-Growth</a:t>
              </a:r>
            </a:p>
          </p:txBody>
        </p:sp>
        <p:sp>
          <p:nvSpPr>
            <p:cNvPr id="19" name="Isosceles Triangle 18"/>
            <p:cNvSpPr/>
            <p:nvPr/>
          </p:nvSpPr>
          <p:spPr>
            <a:xfrm rot="5400000">
              <a:off x="2004789" y="3715388"/>
              <a:ext cx="914392" cy="174567"/>
            </a:xfrm>
            <a:prstGeom prst="triangle">
              <a:avLst>
                <a:gd name="adj" fmla="val 48305"/>
              </a:avLst>
            </a:prstGeom>
            <a:solidFill>
              <a:srgbClr val="5B9BD5"/>
            </a:soli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7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20" name="Group 19"/>
            <p:cNvGrpSpPr/>
            <p:nvPr/>
          </p:nvGrpSpPr>
          <p:grpSpPr>
            <a:xfrm>
              <a:off x="835696" y="2811412"/>
              <a:ext cx="1501032" cy="1982518"/>
              <a:chOff x="2624708" y="1879268"/>
              <a:chExt cx="1501032" cy="1982518"/>
            </a:xfrm>
          </p:grpSpPr>
          <p:sp>
            <p:nvSpPr>
              <p:cNvPr id="21" name="Rounded Rectangle 20"/>
              <p:cNvSpPr/>
              <p:nvPr/>
            </p:nvSpPr>
            <p:spPr>
              <a:xfrm>
                <a:off x="2628999" y="2862714"/>
                <a:ext cx="1492451" cy="459756"/>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smtClean="0">
                    <a:ln>
                      <a:noFill/>
                    </a:ln>
                    <a:solidFill>
                      <a:prstClr val="white"/>
                    </a:solidFill>
                    <a:effectLst/>
                    <a:uLnTx/>
                    <a:uFillTx/>
                    <a:latin typeface="Calibri" panose="020F0502020204030204"/>
                    <a:ea typeface="+mn-ea"/>
                    <a:cs typeface="+mn-cs"/>
                  </a:rPr>
                  <a:t>Capital accumulation</a:t>
                </a:r>
                <a:endPar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22" name="Rounded Rectangle 21"/>
              <p:cNvSpPr/>
              <p:nvPr/>
            </p:nvSpPr>
            <p:spPr>
              <a:xfrm>
                <a:off x="2624708" y="3423875"/>
                <a:ext cx="1501032" cy="437911"/>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Total factor productivity</a:t>
                </a:r>
              </a:p>
            </p:txBody>
          </p:sp>
          <p:sp>
            <p:nvSpPr>
              <p:cNvPr id="23" name="Rounded Rectangle 22"/>
              <p:cNvSpPr/>
              <p:nvPr/>
            </p:nvSpPr>
            <p:spPr>
              <a:xfrm>
                <a:off x="2628999" y="2370991"/>
                <a:ext cx="1492451" cy="390319"/>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Labour</a:t>
                </a:r>
              </a:p>
            </p:txBody>
          </p:sp>
          <p:sp>
            <p:nvSpPr>
              <p:cNvPr id="24" name="Rounded Rectangle 23"/>
              <p:cNvSpPr/>
              <p:nvPr/>
            </p:nvSpPr>
            <p:spPr>
              <a:xfrm>
                <a:off x="2628999" y="1879268"/>
                <a:ext cx="1492451" cy="390319"/>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white"/>
                    </a:solidFill>
                    <a:effectLst/>
                    <a:uLnTx/>
                    <a:uFillTx/>
                    <a:latin typeface="Calibri" panose="020F0502020204030204"/>
                    <a:ea typeface="+mn-ea"/>
                    <a:cs typeface="+mn-cs"/>
                  </a:rPr>
                  <a:t>Demographics</a:t>
                </a:r>
              </a:p>
            </p:txBody>
          </p:sp>
        </p:grpSp>
      </p:grpSp>
      <p:grpSp>
        <p:nvGrpSpPr>
          <p:cNvPr id="25" name="Group 24"/>
          <p:cNvGrpSpPr/>
          <p:nvPr/>
        </p:nvGrpSpPr>
        <p:grpSpPr>
          <a:xfrm>
            <a:off x="6562740" y="4026561"/>
            <a:ext cx="1716591" cy="1302744"/>
            <a:chOff x="6591714" y="3249804"/>
            <a:chExt cx="1716591" cy="1302744"/>
          </a:xfrm>
        </p:grpSpPr>
        <p:grpSp>
          <p:nvGrpSpPr>
            <p:cNvPr id="26" name="Group 25"/>
            <p:cNvGrpSpPr/>
            <p:nvPr/>
          </p:nvGrpSpPr>
          <p:grpSpPr>
            <a:xfrm>
              <a:off x="6767832" y="3249804"/>
              <a:ext cx="1540473" cy="1302744"/>
              <a:chOff x="8556844" y="2643578"/>
              <a:chExt cx="1540473" cy="1302744"/>
            </a:xfrm>
          </p:grpSpPr>
          <p:sp>
            <p:nvSpPr>
              <p:cNvPr id="28" name="Rounded Rectangle 27"/>
              <p:cNvSpPr/>
              <p:nvPr/>
            </p:nvSpPr>
            <p:spPr>
              <a:xfrm>
                <a:off x="8562448" y="2643578"/>
                <a:ext cx="1534869" cy="504850"/>
              </a:xfrm>
              <a:prstGeom prst="roundRect">
                <a:avLst/>
              </a:prstGeom>
              <a:solidFill>
                <a:srgbClr val="FFC000"/>
              </a:solidFill>
              <a:ln w="635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700" b="0" i="0" u="none" strike="noStrike" kern="0" cap="none" spc="0" normalizeH="0" baseline="0" noProof="0" dirty="0" smtClean="0">
                    <a:ln>
                      <a:noFill/>
                    </a:ln>
                    <a:solidFill>
                      <a:prstClr val="black"/>
                    </a:solidFill>
                    <a:effectLst/>
                    <a:uLnTx/>
                    <a:uFillTx/>
                    <a:latin typeface="Calibri" panose="020F0502020204030204"/>
                    <a:ea typeface="+mn-ea"/>
                    <a:cs typeface="+mn-cs"/>
                  </a:rPr>
                  <a:t>Economic projections</a:t>
                </a:r>
              </a:p>
            </p:txBody>
          </p:sp>
          <p:sp>
            <p:nvSpPr>
              <p:cNvPr id="29" name="Rounded Rectangle 28"/>
              <p:cNvSpPr/>
              <p:nvPr/>
            </p:nvSpPr>
            <p:spPr>
              <a:xfrm>
                <a:off x="8556844" y="3428008"/>
                <a:ext cx="1534869" cy="518314"/>
              </a:xfrm>
              <a:prstGeom prst="roundRect">
                <a:avLst/>
              </a:prstGeom>
              <a:solidFill>
                <a:srgbClr val="FFC000"/>
              </a:solidFill>
              <a:ln w="635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700" b="0" i="0" u="none" strike="noStrike" kern="0" cap="none" spc="0" normalizeH="0" baseline="0" noProof="0" dirty="0" smtClean="0">
                    <a:ln>
                      <a:noFill/>
                    </a:ln>
                    <a:solidFill>
                      <a:prstClr val="black"/>
                    </a:solidFill>
                    <a:effectLst/>
                    <a:uLnTx/>
                    <a:uFillTx/>
                    <a:latin typeface="Calibri" panose="020F0502020204030204"/>
                    <a:ea typeface="+mn-ea"/>
                    <a:cs typeface="+mn-cs"/>
                  </a:rPr>
                  <a:t>Plastics projections</a:t>
                </a:r>
              </a:p>
            </p:txBody>
          </p:sp>
        </p:grpSp>
        <p:sp>
          <p:nvSpPr>
            <p:cNvPr id="27" name="Isosceles Triangle 26"/>
            <p:cNvSpPr/>
            <p:nvPr/>
          </p:nvSpPr>
          <p:spPr>
            <a:xfrm rot="5400000">
              <a:off x="6201552" y="3739993"/>
              <a:ext cx="905681" cy="125357"/>
            </a:xfrm>
            <a:prstGeom prst="triangle">
              <a:avLst>
                <a:gd name="adj" fmla="val 48305"/>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7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sp>
        <p:nvSpPr>
          <p:cNvPr id="32" name="Isosceles Triangle 31"/>
          <p:cNvSpPr/>
          <p:nvPr/>
        </p:nvSpPr>
        <p:spPr>
          <a:xfrm rot="10800000">
            <a:off x="7059055" y="4610932"/>
            <a:ext cx="905681" cy="125357"/>
          </a:xfrm>
          <a:prstGeom prst="triangle">
            <a:avLst>
              <a:gd name="adj" fmla="val 48305"/>
            </a:avLst>
          </a:prstGeom>
          <a:solidFill>
            <a:srgbClr val="FFC000"/>
          </a:solidFill>
          <a:ln w="6350" cap="flat" cmpd="sng" algn="ctr">
            <a:solidFill>
              <a:srgbClr val="FFC000">
                <a:lumMod val="75000"/>
              </a:srgbClr>
            </a:solidFill>
            <a:prstDash val="solid"/>
            <a:miter lim="800000"/>
          </a:ln>
          <a:effectLst/>
        </p:spPr>
        <p:txBody>
          <a:bodyPr rtlCol="0" anchor="ctr"/>
          <a:lstStyle/>
          <a:p>
            <a:pPr algn="ctr"/>
            <a:endParaRPr lang="en-GB" sz="1700" kern="0">
              <a:solidFill>
                <a:prstClr val="black"/>
              </a:solidFill>
              <a:latin typeface="Calibri" panose="020F0502020204030204"/>
            </a:endParaRPr>
          </a:p>
        </p:txBody>
      </p:sp>
      <p:sp>
        <p:nvSpPr>
          <p:cNvPr id="12" name="Lightning Bolt 11"/>
          <p:cNvSpPr/>
          <p:nvPr/>
        </p:nvSpPr>
        <p:spPr>
          <a:xfrm rot="4045397">
            <a:off x="6422087" y="2399226"/>
            <a:ext cx="970547" cy="1618845"/>
          </a:xfrm>
          <a:prstGeom prst="lightningBol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0" name="Rounded Rectangle 29"/>
          <p:cNvSpPr/>
          <p:nvPr/>
        </p:nvSpPr>
        <p:spPr>
          <a:xfrm>
            <a:off x="7115503" y="1872909"/>
            <a:ext cx="1451115" cy="6642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dirty="0" smtClean="0"/>
              <a:t>COVID</a:t>
            </a:r>
            <a:endParaRPr lang="en-GB" dirty="0"/>
          </a:p>
        </p:txBody>
      </p:sp>
    </p:spTree>
    <p:extLst>
      <p:ext uri="{BB962C8B-B14F-4D97-AF65-F5344CB8AC3E}">
        <p14:creationId xmlns:p14="http://schemas.microsoft.com/office/powerpoint/2010/main" val="206792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2"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698658" y="4365523"/>
            <a:ext cx="1445342" cy="3244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5</a:t>
            </a:fld>
            <a:endParaRPr lang="en-GB">
              <a:solidFill>
                <a:prstClr val="white"/>
              </a:solidFill>
            </a:endParaRPr>
          </a:p>
        </p:txBody>
      </p:sp>
      <p:sp>
        <p:nvSpPr>
          <p:cNvPr id="4" name="Title 3"/>
          <p:cNvSpPr>
            <a:spLocks noGrp="1"/>
          </p:cNvSpPr>
          <p:nvPr>
            <p:ph type="title"/>
          </p:nvPr>
        </p:nvSpPr>
        <p:spPr/>
        <p:txBody>
          <a:bodyPr/>
          <a:lstStyle/>
          <a:p>
            <a:r>
              <a:rPr lang="en-GB" dirty="0" smtClean="0"/>
              <a:t>Methodology</a:t>
            </a:r>
            <a:endParaRPr lang="en-GB" dirty="0"/>
          </a:p>
        </p:txBody>
      </p:sp>
      <p:sp>
        <p:nvSpPr>
          <p:cNvPr id="8" name="Rectangle 7"/>
          <p:cNvSpPr/>
          <p:nvPr/>
        </p:nvSpPr>
        <p:spPr>
          <a:xfrm>
            <a:off x="3852668" y="4936612"/>
            <a:ext cx="190500" cy="238125"/>
          </a:xfrm>
          <a:prstGeom prst="rect">
            <a:avLst/>
          </a:prstGeom>
          <a:solidFill>
            <a:srgbClr val="D5DC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3867150" y="5955686"/>
            <a:ext cx="142875" cy="238125"/>
          </a:xfrm>
          <a:prstGeom prst="rect">
            <a:avLst/>
          </a:prstGeom>
          <a:solidFill>
            <a:srgbClr val="D5DC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3"/>
          <a:stretch>
            <a:fillRect/>
          </a:stretch>
        </p:blipFill>
        <p:spPr>
          <a:xfrm>
            <a:off x="385586" y="1781175"/>
            <a:ext cx="8758414" cy="4412636"/>
          </a:xfrm>
          <a:prstGeom prst="rect">
            <a:avLst/>
          </a:prstGeom>
        </p:spPr>
      </p:pic>
    </p:spTree>
    <p:extLst>
      <p:ext uri="{BB962C8B-B14F-4D97-AF65-F5344CB8AC3E}">
        <p14:creationId xmlns:p14="http://schemas.microsoft.com/office/powerpoint/2010/main" val="3360464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6</a:t>
            </a:fld>
            <a:endParaRPr lang="en-GB">
              <a:solidFill>
                <a:prstClr val="white"/>
              </a:solidFill>
            </a:endParaRPr>
          </a:p>
        </p:txBody>
      </p:sp>
      <p:sp>
        <p:nvSpPr>
          <p:cNvPr id="4" name="Title 3"/>
          <p:cNvSpPr>
            <a:spLocks noGrp="1"/>
          </p:cNvSpPr>
          <p:nvPr>
            <p:ph type="title"/>
          </p:nvPr>
        </p:nvSpPr>
        <p:spPr/>
        <p:txBody>
          <a:bodyPr/>
          <a:lstStyle/>
          <a:p>
            <a:r>
              <a:rPr lang="en-GB" sz="2800" dirty="0"/>
              <a:t>The circular plastics policy packages targets plastics throughout products lifecycle</a:t>
            </a:r>
          </a:p>
        </p:txBody>
      </p:sp>
      <p:pic>
        <p:nvPicPr>
          <p:cNvPr id="5" name="g7-2.emf"/>
          <p:cNvPicPr>
            <a:picLocks noGrp="1"/>
          </p:cNvPicPr>
          <p:nvPr>
            <p:ph idx="1"/>
          </p:nvPr>
        </p:nvPicPr>
        <p:blipFill>
          <a:blip r:embed="rId2" r:link="rId3">
            <a:extLst>
              <a:ext uri="{28A0092B-C50C-407E-A947-70E740481C1C}">
                <a14:useLocalDpi xmlns:a14="http://schemas.microsoft.com/office/drawing/2010/main" val="0"/>
              </a:ext>
            </a:extLst>
          </a:blip>
          <a:stretch>
            <a:fillRect/>
          </a:stretch>
        </p:blipFill>
        <p:spPr>
          <a:xfrm>
            <a:off x="504967" y="1601788"/>
            <a:ext cx="7991033" cy="4921842"/>
          </a:xfrm>
          <a:prstGeom prst="rect">
            <a:avLst/>
          </a:prstGeom>
        </p:spPr>
      </p:pic>
    </p:spTree>
    <p:extLst>
      <p:ext uri="{BB962C8B-B14F-4D97-AF65-F5344CB8AC3E}">
        <p14:creationId xmlns:p14="http://schemas.microsoft.com/office/powerpoint/2010/main" val="2374750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423081" y="1381079"/>
          <a:ext cx="8323050" cy="5170011"/>
        </p:xfrm>
        <a:graphic>
          <a:graphicData uri="http://schemas.openxmlformats.org/drawingml/2006/table">
            <a:tbl>
              <a:tblPr firstRow="1" firstCol="1" bandRow="1">
                <a:tableStyleId>{5C22544A-7EE6-4342-B048-85BDC9FD1C3A}</a:tableStyleId>
              </a:tblPr>
              <a:tblGrid>
                <a:gridCol w="1335917">
                  <a:extLst>
                    <a:ext uri="{9D8B030D-6E8A-4147-A177-3AD203B41FA5}">
                      <a16:colId xmlns:a16="http://schemas.microsoft.com/office/drawing/2014/main" val="482222936"/>
                    </a:ext>
                  </a:extLst>
                </a:gridCol>
                <a:gridCol w="1898602">
                  <a:extLst>
                    <a:ext uri="{9D8B030D-6E8A-4147-A177-3AD203B41FA5}">
                      <a16:colId xmlns:a16="http://schemas.microsoft.com/office/drawing/2014/main" val="2980046823"/>
                    </a:ext>
                  </a:extLst>
                </a:gridCol>
                <a:gridCol w="2554736">
                  <a:extLst>
                    <a:ext uri="{9D8B030D-6E8A-4147-A177-3AD203B41FA5}">
                      <a16:colId xmlns:a16="http://schemas.microsoft.com/office/drawing/2014/main" val="1744752026"/>
                    </a:ext>
                  </a:extLst>
                </a:gridCol>
                <a:gridCol w="2533795">
                  <a:extLst>
                    <a:ext uri="{9D8B030D-6E8A-4147-A177-3AD203B41FA5}">
                      <a16:colId xmlns:a16="http://schemas.microsoft.com/office/drawing/2014/main" val="457745118"/>
                    </a:ext>
                  </a:extLst>
                </a:gridCol>
              </a:tblGrid>
              <a:tr h="178782">
                <a:tc>
                  <a:txBody>
                    <a:bodyPr/>
                    <a:lstStyle/>
                    <a:p>
                      <a:pPr algn="ctr">
                        <a:lnSpc>
                          <a:spcPts val="1100"/>
                        </a:lnSpc>
                        <a:spcBef>
                          <a:spcPts val="100"/>
                        </a:spcBef>
                        <a:spcAft>
                          <a:spcPts val="0"/>
                        </a:spcAft>
                      </a:pPr>
                      <a:r>
                        <a:rPr lang="en-GB" sz="800">
                          <a:effectLst/>
                        </a:rPr>
                        <a:t>Pillar </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ctr">
                        <a:lnSpc>
                          <a:spcPts val="1100"/>
                        </a:lnSpc>
                        <a:spcBef>
                          <a:spcPts val="100"/>
                        </a:spcBef>
                        <a:spcAft>
                          <a:spcPts val="0"/>
                        </a:spcAft>
                      </a:pPr>
                      <a:r>
                        <a:rPr lang="en-GB" sz="800">
                          <a:effectLst/>
                        </a:rPr>
                        <a:t>Policy instrument</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ctr">
                        <a:lnSpc>
                          <a:spcPts val="1100"/>
                        </a:lnSpc>
                        <a:spcBef>
                          <a:spcPts val="100"/>
                        </a:spcBef>
                        <a:spcAft>
                          <a:spcPts val="0"/>
                        </a:spcAft>
                      </a:pPr>
                      <a:r>
                        <a:rPr lang="en-GB" sz="800">
                          <a:effectLst/>
                        </a:rPr>
                        <a:t>Regional Action scenario</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tc>
                <a:tc>
                  <a:txBody>
                    <a:bodyPr/>
                    <a:lstStyle/>
                    <a:p>
                      <a:pPr algn="ctr">
                        <a:lnSpc>
                          <a:spcPts val="1100"/>
                        </a:lnSpc>
                        <a:spcBef>
                          <a:spcPts val="100"/>
                        </a:spcBef>
                        <a:spcAft>
                          <a:spcPts val="0"/>
                        </a:spcAft>
                      </a:pPr>
                      <a:r>
                        <a:rPr lang="en-GB" sz="800">
                          <a:effectLst/>
                        </a:rPr>
                        <a:t>Global Ambition scenario</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tc>
                <a:extLst>
                  <a:ext uri="{0D108BD9-81ED-4DB2-BD59-A6C34878D82A}">
                    <a16:rowId xmlns:a16="http://schemas.microsoft.com/office/drawing/2014/main" val="711461375"/>
                  </a:ext>
                </a:extLst>
              </a:tr>
              <a:tr h="686959">
                <a:tc rowSpan="3">
                  <a:txBody>
                    <a:bodyPr/>
                    <a:lstStyle/>
                    <a:p>
                      <a:pPr algn="l">
                        <a:lnSpc>
                          <a:spcPts val="1000"/>
                        </a:lnSpc>
                        <a:spcBef>
                          <a:spcPts val="50"/>
                        </a:spcBef>
                        <a:spcAft>
                          <a:spcPts val="100"/>
                        </a:spcAft>
                      </a:pPr>
                      <a:r>
                        <a:rPr lang="en-GB" sz="800">
                          <a:effectLst/>
                        </a:rPr>
                        <a:t>Restrain plastics production and demand and design for circularity (hereafter Restrain demand)</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Packaging plastics tax</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EU: USD 1 000/tonne by 2030, constant thereafter</a:t>
                      </a:r>
                    </a:p>
                    <a:p>
                      <a:pPr algn="l">
                        <a:lnSpc>
                          <a:spcPts val="1000"/>
                        </a:lnSpc>
                        <a:spcBef>
                          <a:spcPts val="50"/>
                        </a:spcBef>
                        <a:spcAft>
                          <a:spcPts val="100"/>
                        </a:spcAft>
                      </a:pPr>
                      <a:r>
                        <a:rPr lang="en-GB" sz="800">
                          <a:effectLst/>
                        </a:rPr>
                        <a:t>Rest of OECD: USD 1 000/tonne by 2040, constant thereafter</a:t>
                      </a:r>
                    </a:p>
                    <a:p>
                      <a:pPr algn="l">
                        <a:lnSpc>
                          <a:spcPts val="1000"/>
                        </a:lnSpc>
                        <a:spcBef>
                          <a:spcPts val="50"/>
                        </a:spcBef>
                        <a:spcAft>
                          <a:spcPts val="100"/>
                        </a:spcAft>
                      </a:pPr>
                      <a:r>
                        <a:rPr lang="en-GB" sz="800">
                          <a:effectLst/>
                        </a:rPr>
                        <a:t>Non-OECD: USD 1 000/tonne by 2060</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Global: USD 1 000/tonne by 2030, doubling by 2060</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552959183"/>
                  </a:ext>
                </a:extLst>
              </a:tr>
              <a:tr h="428464">
                <a:tc vMerge="1">
                  <a:txBody>
                    <a:bodyPr/>
                    <a:lstStyle/>
                    <a:p>
                      <a:endParaRPr lang="en-GB"/>
                    </a:p>
                  </a:txBody>
                  <a:tcPr/>
                </a:tc>
                <a:tc>
                  <a:txBody>
                    <a:bodyPr/>
                    <a:lstStyle/>
                    <a:p>
                      <a:pPr algn="l">
                        <a:lnSpc>
                          <a:spcPts val="1000"/>
                        </a:lnSpc>
                        <a:spcBef>
                          <a:spcPts val="50"/>
                        </a:spcBef>
                        <a:spcAft>
                          <a:spcPts val="100"/>
                        </a:spcAft>
                      </a:pPr>
                      <a:r>
                        <a:rPr lang="en-GB" sz="800" dirty="0">
                          <a:effectLst/>
                        </a:rPr>
                        <a:t>Non-packaging plastics tax</a:t>
                      </a:r>
                      <a:endParaRPr lang="en-GB" sz="800" dirty="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OECD: USD 750/tonne by 2040, constant thereafter</a:t>
                      </a:r>
                    </a:p>
                    <a:p>
                      <a:pPr algn="l">
                        <a:lnSpc>
                          <a:spcPts val="1000"/>
                        </a:lnSpc>
                        <a:spcBef>
                          <a:spcPts val="50"/>
                        </a:spcBef>
                        <a:spcAft>
                          <a:spcPts val="100"/>
                        </a:spcAft>
                      </a:pPr>
                      <a:r>
                        <a:rPr lang="en-GB" sz="800">
                          <a:effectLst/>
                        </a:rPr>
                        <a:t>Non-OECD: USD 750/tonne by 2060</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Global: USD 750/tonne by 2030, doubling by 2060</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1799067988"/>
                  </a:ext>
                </a:extLst>
              </a:tr>
              <a:tr h="639960">
                <a:tc vMerge="1">
                  <a:txBody>
                    <a:bodyPr/>
                    <a:lstStyle/>
                    <a:p>
                      <a:endParaRPr lang="en-GB"/>
                    </a:p>
                  </a:txBody>
                  <a:tcPr/>
                </a:tc>
                <a:tc>
                  <a:txBody>
                    <a:bodyPr/>
                    <a:lstStyle/>
                    <a:p>
                      <a:pPr algn="l">
                        <a:lnSpc>
                          <a:spcPts val="1000"/>
                        </a:lnSpc>
                        <a:spcBef>
                          <a:spcPts val="50"/>
                        </a:spcBef>
                        <a:spcAft>
                          <a:spcPts val="100"/>
                        </a:spcAft>
                      </a:pPr>
                      <a:r>
                        <a:rPr lang="en-GB" sz="800">
                          <a:effectLst/>
                        </a:rPr>
                        <a:t>Ecodesign for durability &amp; repair</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Global: 10% lifespan increase, 5‑10% decrease in demand for durables, increase in demand for repair services such that ex ante total expenditures are unchanged</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Global: 15% lifespan increase, 10-20% decrease in demand for durables, increase in demand for repair services such that ex ante total expenditures are unchanged</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2010653653"/>
                  </a:ext>
                </a:extLst>
              </a:tr>
              <a:tr h="310967">
                <a:tc rowSpan="3">
                  <a:txBody>
                    <a:bodyPr/>
                    <a:lstStyle/>
                    <a:p>
                      <a:pPr algn="l">
                        <a:lnSpc>
                          <a:spcPts val="1000"/>
                        </a:lnSpc>
                        <a:spcBef>
                          <a:spcPts val="50"/>
                        </a:spcBef>
                        <a:spcAft>
                          <a:spcPts val="100"/>
                        </a:spcAft>
                      </a:pPr>
                      <a:r>
                        <a:rPr lang="en-GB" sz="800">
                          <a:effectLst/>
                        </a:rPr>
                        <a:t>Enhance recycling</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Recycled content target</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dirty="0">
                          <a:effectLst/>
                        </a:rPr>
                        <a:t>OECD: 40% recycled content target</a:t>
                      </a:r>
                    </a:p>
                    <a:p>
                      <a:pPr algn="l">
                        <a:lnSpc>
                          <a:spcPts val="1000"/>
                        </a:lnSpc>
                        <a:spcBef>
                          <a:spcPts val="50"/>
                        </a:spcBef>
                        <a:spcAft>
                          <a:spcPts val="100"/>
                        </a:spcAft>
                      </a:pPr>
                      <a:r>
                        <a:rPr lang="en-GB" sz="800" dirty="0">
                          <a:effectLst/>
                        </a:rPr>
                        <a:t>Non-OECD: 20% recycled content target</a:t>
                      </a:r>
                      <a:endParaRPr lang="en-GB" sz="800" dirty="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Global: 40% recycled content target</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1766074873"/>
                  </a:ext>
                </a:extLst>
              </a:tr>
              <a:tr h="757457">
                <a:tc vMerge="1">
                  <a:txBody>
                    <a:bodyPr/>
                    <a:lstStyle/>
                    <a:p>
                      <a:endParaRPr lang="en-GB"/>
                    </a:p>
                  </a:txBody>
                  <a:tcPr/>
                </a:tc>
                <a:tc>
                  <a:txBody>
                    <a:bodyPr/>
                    <a:lstStyle/>
                    <a:p>
                      <a:pPr algn="l">
                        <a:lnSpc>
                          <a:spcPts val="1000"/>
                        </a:lnSpc>
                        <a:spcBef>
                          <a:spcPts val="50"/>
                        </a:spcBef>
                        <a:spcAft>
                          <a:spcPts val="100"/>
                        </a:spcAft>
                      </a:pPr>
                      <a:r>
                        <a:rPr lang="en-GB" sz="800">
                          <a:effectLst/>
                        </a:rPr>
                        <a:t>EPR for packaging, electronics, automotive and wearable apparel</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OECD + EU: </a:t>
                      </a:r>
                      <a:r>
                        <a:rPr lang="en-GB" sz="800" strike="sngStrike">
                          <a:effectLst/>
                        </a:rPr>
                        <a:t>30</a:t>
                      </a:r>
                      <a:r>
                        <a:rPr lang="en-GB" sz="800" u="sng">
                          <a:effectLst/>
                        </a:rPr>
                        <a:t>20</a:t>
                      </a:r>
                      <a:r>
                        <a:rPr lang="en-GB" sz="800">
                          <a:effectLst/>
                        </a:rPr>
                        <a:t>% points increase in recycling, tax on plastics inputs – USD 300/tonne by 2030, constant thereafter, subsidy on waste sector such that the instrument is budget neutral</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Global: </a:t>
                      </a:r>
                      <a:r>
                        <a:rPr lang="en-GB" sz="800" strike="sngStrike">
                          <a:effectLst/>
                        </a:rPr>
                        <a:t>30</a:t>
                      </a:r>
                      <a:r>
                        <a:rPr lang="en-GB" sz="800" u="sng">
                          <a:effectLst/>
                        </a:rPr>
                        <a:t>20</a:t>
                      </a:r>
                      <a:r>
                        <a:rPr lang="en-GB" sz="800">
                          <a:effectLst/>
                        </a:rPr>
                        <a:t>% points increase in recycling, tax on plastics inputs - USD 300/tonne by 2030, constant thereafter, subsidy on waste sector such that the instrument is budget neutral</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3792099764"/>
                  </a:ext>
                </a:extLst>
              </a:tr>
              <a:tr h="804456">
                <a:tc vMerge="1">
                  <a:txBody>
                    <a:bodyPr/>
                    <a:lstStyle/>
                    <a:p>
                      <a:endParaRPr lang="en-GB"/>
                    </a:p>
                  </a:txBody>
                  <a:tcPr/>
                </a:tc>
                <a:tc>
                  <a:txBody>
                    <a:bodyPr/>
                    <a:lstStyle/>
                    <a:p>
                      <a:pPr algn="l">
                        <a:lnSpc>
                          <a:spcPts val="1000"/>
                        </a:lnSpc>
                        <a:spcBef>
                          <a:spcPts val="50"/>
                        </a:spcBef>
                        <a:spcAft>
                          <a:spcPts val="100"/>
                        </a:spcAft>
                      </a:pPr>
                      <a:r>
                        <a:rPr lang="en-GB" sz="800">
                          <a:effectLst/>
                        </a:rPr>
                        <a:t>Enhance recycling through waste management</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EU, Japan &amp; Korea: 60% recycling rate target by 2030, 70% by 2060</a:t>
                      </a:r>
                    </a:p>
                    <a:p>
                      <a:pPr algn="l">
                        <a:lnSpc>
                          <a:spcPts val="1000"/>
                        </a:lnSpc>
                        <a:spcBef>
                          <a:spcPts val="50"/>
                        </a:spcBef>
                        <a:spcAft>
                          <a:spcPts val="100"/>
                        </a:spcAft>
                      </a:pPr>
                      <a:r>
                        <a:rPr lang="en-GB" sz="800">
                          <a:effectLst/>
                        </a:rPr>
                        <a:t>Rest of OECD, China: 60% recycling rate target by 2060</a:t>
                      </a:r>
                    </a:p>
                    <a:p>
                      <a:pPr algn="l">
                        <a:lnSpc>
                          <a:spcPts val="1000"/>
                        </a:lnSpc>
                        <a:spcBef>
                          <a:spcPts val="50"/>
                        </a:spcBef>
                        <a:spcAft>
                          <a:spcPts val="100"/>
                        </a:spcAft>
                      </a:pPr>
                      <a:r>
                        <a:rPr lang="en-GB" sz="800">
                          <a:effectLst/>
                        </a:rPr>
                        <a:t>Rest of non-OECD: 40% recycling rate target by 2060</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EU, Japan &amp; Korea: 60% recycling rate target by 2030, 80% by 2060</a:t>
                      </a:r>
                    </a:p>
                    <a:p>
                      <a:pPr algn="l">
                        <a:lnSpc>
                          <a:spcPts val="1000"/>
                        </a:lnSpc>
                        <a:spcBef>
                          <a:spcPts val="50"/>
                        </a:spcBef>
                        <a:spcAft>
                          <a:spcPts val="100"/>
                        </a:spcAft>
                      </a:pPr>
                      <a:r>
                        <a:rPr lang="en-GB" sz="800">
                          <a:effectLst/>
                        </a:rPr>
                        <a:t>Rest of OECD, China: 80% recycling rate target by 2060</a:t>
                      </a:r>
                    </a:p>
                    <a:p>
                      <a:pPr algn="l">
                        <a:lnSpc>
                          <a:spcPts val="1000"/>
                        </a:lnSpc>
                        <a:spcBef>
                          <a:spcPts val="50"/>
                        </a:spcBef>
                        <a:spcAft>
                          <a:spcPts val="100"/>
                        </a:spcAft>
                      </a:pPr>
                      <a:r>
                        <a:rPr lang="en-GB" sz="800">
                          <a:effectLst/>
                        </a:rPr>
                        <a:t>Rest of non-OECD: 60% recycling rate target by 2060</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1254238245"/>
                  </a:ext>
                </a:extLst>
              </a:tr>
              <a:tr h="545962">
                <a:tc rowSpan="2">
                  <a:txBody>
                    <a:bodyPr/>
                    <a:lstStyle/>
                    <a:p>
                      <a:pPr algn="l">
                        <a:lnSpc>
                          <a:spcPts val="1000"/>
                        </a:lnSpc>
                        <a:spcBef>
                          <a:spcPts val="50"/>
                        </a:spcBef>
                        <a:spcAft>
                          <a:spcPts val="100"/>
                        </a:spcAft>
                      </a:pPr>
                      <a:r>
                        <a:rPr lang="en-GB" sz="800">
                          <a:effectLst/>
                        </a:rPr>
                        <a:t>Close leakage pathways</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Improved plastic waste collection </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OECD: full reduction of mismanaged waste shares*</a:t>
                      </a:r>
                    </a:p>
                    <a:p>
                      <a:pPr algn="l">
                        <a:lnSpc>
                          <a:spcPts val="1000"/>
                        </a:lnSpc>
                        <a:spcBef>
                          <a:spcPts val="50"/>
                        </a:spcBef>
                        <a:spcAft>
                          <a:spcPts val="100"/>
                        </a:spcAft>
                      </a:pPr>
                      <a:r>
                        <a:rPr lang="en-GB" sz="800">
                          <a:effectLst/>
                        </a:rPr>
                        <a:t>Non-OECD: halving of mismanaged waste shares*</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Global: full reduction of mismanaged waste shares*</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1022706944"/>
                  </a:ext>
                </a:extLst>
              </a:tr>
              <a:tr h="757457">
                <a:tc vMerge="1">
                  <a:txBody>
                    <a:bodyPr/>
                    <a:lstStyle/>
                    <a:p>
                      <a:endParaRPr lang="en-GB"/>
                    </a:p>
                  </a:txBody>
                  <a:tcPr/>
                </a:tc>
                <a:tc>
                  <a:txBody>
                    <a:bodyPr/>
                    <a:lstStyle/>
                    <a:p>
                      <a:pPr algn="l">
                        <a:lnSpc>
                          <a:spcPts val="1000"/>
                        </a:lnSpc>
                        <a:spcBef>
                          <a:spcPts val="50"/>
                        </a:spcBef>
                        <a:spcAft>
                          <a:spcPts val="100"/>
                        </a:spcAft>
                      </a:pPr>
                      <a:r>
                        <a:rPr lang="en-GB" sz="800">
                          <a:effectLst/>
                        </a:rPr>
                        <a:t>Improved litter collection</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a:effectLst/>
                        </a:rPr>
                        <a:t>High income countries collection rates increase 5%-points; middle income countries income-scaled increase</a:t>
                      </a:r>
                      <a:endParaRPr lang="en-GB" sz="80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tc>
                  <a:txBody>
                    <a:bodyPr/>
                    <a:lstStyle/>
                    <a:p>
                      <a:pPr algn="l">
                        <a:lnSpc>
                          <a:spcPts val="1000"/>
                        </a:lnSpc>
                        <a:spcBef>
                          <a:spcPts val="50"/>
                        </a:spcBef>
                        <a:spcAft>
                          <a:spcPts val="100"/>
                        </a:spcAft>
                      </a:pPr>
                      <a:r>
                        <a:rPr lang="en-GB" sz="800" dirty="0">
                          <a:effectLst/>
                        </a:rPr>
                        <a:t>Low income countries collection rates increase 10%-points; high income countries collection rates increase 5%-points; middle income countries income-scaled increase </a:t>
                      </a:r>
                      <a:endParaRPr lang="en-GB" sz="800" dirty="0">
                        <a:solidFill>
                          <a:srgbClr val="000000"/>
                        </a:solidFill>
                        <a:effectLst/>
                        <a:latin typeface="Arial Narrow" panose="020B0606020202030204" pitchFamily="34" charset="0"/>
                        <a:ea typeface="Arial" panose="020B0604020202020204" pitchFamily="34" charset="0"/>
                        <a:cs typeface="Times New Roman" panose="02020603050405020304" pitchFamily="18" charset="0"/>
                      </a:endParaRPr>
                    </a:p>
                  </a:txBody>
                  <a:tcPr marL="61671" marR="61671" marT="32549" marB="32549" anchor="ctr"/>
                </a:tc>
                <a:extLst>
                  <a:ext uri="{0D108BD9-81ED-4DB2-BD59-A6C34878D82A}">
                    <a16:rowId xmlns:a16="http://schemas.microsoft.com/office/drawing/2014/main" val="140262212"/>
                  </a:ext>
                </a:extLst>
              </a:tr>
            </a:tbl>
          </a:graphicData>
        </a:graphic>
      </p:graphicFrame>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7</a:t>
            </a:fld>
            <a:endParaRPr lang="en-GB">
              <a:solidFill>
                <a:prstClr val="white"/>
              </a:solidFill>
            </a:endParaRPr>
          </a:p>
        </p:txBody>
      </p:sp>
      <p:sp>
        <p:nvSpPr>
          <p:cNvPr id="4" name="Title 3"/>
          <p:cNvSpPr>
            <a:spLocks noGrp="1"/>
          </p:cNvSpPr>
          <p:nvPr>
            <p:ph type="title"/>
          </p:nvPr>
        </p:nvSpPr>
        <p:spPr/>
        <p:txBody>
          <a:bodyPr/>
          <a:lstStyle/>
          <a:p>
            <a:r>
              <a:rPr lang="en-GB" dirty="0" smtClean="0"/>
              <a:t>Policy package design</a:t>
            </a:r>
            <a:endParaRPr lang="en-GB" dirty="0"/>
          </a:p>
        </p:txBody>
      </p:sp>
      <p:sp>
        <p:nvSpPr>
          <p:cNvPr id="6" name="Rectangle 1"/>
          <p:cNvSpPr>
            <a:spLocks noChangeArrowheads="1"/>
          </p:cNvSpPr>
          <p:nvPr/>
        </p:nvSpPr>
        <p:spPr bwMode="auto">
          <a:xfrm>
            <a:off x="423081" y="6556753"/>
            <a:ext cx="998830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smtClean="0">
                <a:ln>
                  <a:noFill/>
                </a:ln>
                <a:solidFill>
                  <a:srgbClr val="000000"/>
                </a:solidFill>
                <a:effectLst/>
                <a:latin typeface="Arial Narrow" panose="020B0606020202030204" pitchFamily="34" charset="0"/>
                <a:ea typeface="Arial" panose="020B0604020202020204" pitchFamily="34" charset="0"/>
                <a:cs typeface="Times New Roman" panose="02020603050405020304" pitchFamily="18" charset="0"/>
              </a:rPr>
              <a:t>* Waste streams from uncollected litter and from markings and microbeads are not included in this policy as they are not managed as waste.</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7" name="Rounded Rectangle 6"/>
          <p:cNvSpPr/>
          <p:nvPr/>
        </p:nvSpPr>
        <p:spPr>
          <a:xfrm>
            <a:off x="5063320" y="1875153"/>
            <a:ext cx="3682812" cy="14148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u="sng" dirty="0" smtClean="0"/>
              <a:t>Global Ambition vs Regional Action:</a:t>
            </a:r>
          </a:p>
          <a:p>
            <a:pPr marL="285750" indent="-285750" algn="ctr">
              <a:buFontTx/>
              <a:buChar char="-"/>
            </a:pPr>
            <a:r>
              <a:rPr lang="en-GB" dirty="0" smtClean="0"/>
              <a:t>Increased ambition</a:t>
            </a:r>
          </a:p>
          <a:p>
            <a:pPr marL="285750" indent="-285750" algn="ctr">
              <a:buFontTx/>
              <a:buChar char="-"/>
            </a:pPr>
            <a:r>
              <a:rPr lang="en-GB" dirty="0"/>
              <a:t>Global coverage </a:t>
            </a:r>
            <a:endParaRPr lang="en-GB" dirty="0" smtClean="0"/>
          </a:p>
          <a:p>
            <a:pPr algn="ctr"/>
            <a:r>
              <a:rPr lang="en-GB" dirty="0" smtClean="0"/>
              <a:t>in all pillars </a:t>
            </a:r>
          </a:p>
          <a:p>
            <a:pPr algn="ctr"/>
            <a:endParaRPr lang="en-GB" dirty="0"/>
          </a:p>
        </p:txBody>
      </p:sp>
    </p:spTree>
    <p:extLst>
      <p:ext uri="{BB962C8B-B14F-4D97-AF65-F5344CB8AC3E}">
        <p14:creationId xmlns:p14="http://schemas.microsoft.com/office/powerpoint/2010/main" val="404082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387360" y="1410271"/>
            <a:ext cx="5750419" cy="5246129"/>
          </a:xfrm>
          <a:prstGeom prst="rect">
            <a:avLst/>
          </a:prstGeom>
        </p:spPr>
      </p:pic>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8</a:t>
            </a:fld>
            <a:endParaRPr lang="en-GB">
              <a:solidFill>
                <a:prstClr val="white"/>
              </a:solidFill>
            </a:endParaRPr>
          </a:p>
        </p:txBody>
      </p:sp>
      <p:sp>
        <p:nvSpPr>
          <p:cNvPr id="4" name="Title 3"/>
          <p:cNvSpPr>
            <a:spLocks noGrp="1"/>
          </p:cNvSpPr>
          <p:nvPr>
            <p:ph type="title"/>
          </p:nvPr>
        </p:nvSpPr>
        <p:spPr>
          <a:xfrm>
            <a:off x="1080000" y="155713"/>
            <a:ext cx="7902000" cy="1022400"/>
          </a:xfrm>
        </p:spPr>
        <p:txBody>
          <a:bodyPr/>
          <a:lstStyle/>
          <a:p>
            <a:r>
              <a:rPr lang="en-US" sz="2800" dirty="0"/>
              <a:t>Combining policies that target different lifecycle stages can drastically reduce plastics leakage to</a:t>
            </a:r>
            <a:br>
              <a:rPr lang="en-US" sz="2800" dirty="0"/>
            </a:br>
            <a:r>
              <a:rPr lang="en-GB" sz="2800" dirty="0"/>
              <a:t>the environment</a:t>
            </a:r>
          </a:p>
        </p:txBody>
      </p:sp>
    </p:spTree>
    <p:extLst>
      <p:ext uri="{BB962C8B-B14F-4D97-AF65-F5344CB8AC3E}">
        <p14:creationId xmlns:p14="http://schemas.microsoft.com/office/powerpoint/2010/main" val="4085999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4788000" y="1960123"/>
            <a:ext cx="4213166" cy="3461628"/>
          </a:xfrm>
          <a:prstGeom prst="rect">
            <a:avLst/>
          </a:prstGeom>
        </p:spPr>
      </p:pic>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9</a:t>
            </a:fld>
            <a:endParaRPr lang="en-GB">
              <a:solidFill>
                <a:prstClr val="white"/>
              </a:solidFill>
            </a:endParaRPr>
          </a:p>
        </p:txBody>
      </p:sp>
      <p:sp>
        <p:nvSpPr>
          <p:cNvPr id="4" name="Title 3"/>
          <p:cNvSpPr>
            <a:spLocks noGrp="1"/>
          </p:cNvSpPr>
          <p:nvPr>
            <p:ph type="title"/>
          </p:nvPr>
        </p:nvSpPr>
        <p:spPr/>
        <p:txBody>
          <a:bodyPr/>
          <a:lstStyle/>
          <a:p>
            <a:r>
              <a:rPr lang="en-GB" dirty="0" smtClean="0"/>
              <a:t>Policy action can increase the share of recycled plastics substantially </a:t>
            </a:r>
            <a:endParaRPr lang="en-GB" dirty="0"/>
          </a:p>
        </p:txBody>
      </p:sp>
      <p:sp>
        <p:nvSpPr>
          <p:cNvPr id="6" name="Rectangle 5"/>
          <p:cNvSpPr/>
          <p:nvPr/>
        </p:nvSpPr>
        <p:spPr>
          <a:xfrm>
            <a:off x="580029" y="1719324"/>
            <a:ext cx="4647063" cy="4801314"/>
          </a:xfrm>
          <a:prstGeom prst="rect">
            <a:avLst/>
          </a:prstGeom>
        </p:spPr>
        <p:txBody>
          <a:bodyPr wrap="square">
            <a:spAutoFit/>
          </a:bodyPr>
          <a:lstStyle/>
          <a:p>
            <a:r>
              <a:rPr lang="en-GB" dirty="0" smtClean="0">
                <a:latin typeface="MyriadPro-Regular"/>
              </a:rPr>
              <a:t>Regional Action:</a:t>
            </a:r>
          </a:p>
          <a:p>
            <a:pPr marL="285750" indent="-285750">
              <a:buFont typeface="Arial" panose="020B0604020202020204" pitchFamily="34" charset="0"/>
              <a:buChar char="•"/>
            </a:pPr>
            <a:r>
              <a:rPr lang="en-GB" dirty="0" smtClean="0">
                <a:latin typeface="MyriadPro-Regular"/>
              </a:rPr>
              <a:t>The </a:t>
            </a:r>
            <a:r>
              <a:rPr lang="en-GB" dirty="0">
                <a:latin typeface="MyriadPro-Regular"/>
              </a:rPr>
              <a:t>market-share of </a:t>
            </a:r>
            <a:r>
              <a:rPr lang="en-GB" dirty="0" smtClean="0">
                <a:latin typeface="MyriadPro-Regular"/>
              </a:rPr>
              <a:t>recycled </a:t>
            </a:r>
            <a:r>
              <a:rPr lang="en-US" dirty="0" smtClean="0">
                <a:latin typeface="MyriadPro-Regular"/>
              </a:rPr>
              <a:t>plastics </a:t>
            </a:r>
            <a:r>
              <a:rPr lang="en-US" dirty="0">
                <a:latin typeface="MyriadPro-Regular"/>
              </a:rPr>
              <a:t>increases to 29% and mismanaged waste </a:t>
            </a:r>
            <a:r>
              <a:rPr lang="en-US" dirty="0" smtClean="0">
                <a:latin typeface="MyriadPro-Regular"/>
              </a:rPr>
              <a:t>falls below </a:t>
            </a:r>
            <a:r>
              <a:rPr lang="en-US" dirty="0">
                <a:latin typeface="MyriadPro-Regular"/>
              </a:rPr>
              <a:t>2019 levels, largely thanks to improved </a:t>
            </a:r>
            <a:r>
              <a:rPr lang="en-US" dirty="0" smtClean="0">
                <a:latin typeface="MyriadPro-Regular"/>
              </a:rPr>
              <a:t>waste </a:t>
            </a:r>
            <a:r>
              <a:rPr lang="en-GB" dirty="0" smtClean="0">
                <a:latin typeface="MyriadPro-Regular"/>
              </a:rPr>
              <a:t>management </a:t>
            </a:r>
            <a:r>
              <a:rPr lang="en-GB" dirty="0">
                <a:latin typeface="MyriadPro-Regular"/>
              </a:rPr>
              <a:t>in non-OECD countries</a:t>
            </a:r>
            <a:r>
              <a:rPr lang="en-GB" dirty="0" smtClean="0">
                <a:latin typeface="MyriadPro-Regular"/>
              </a:rPr>
              <a:t>.</a:t>
            </a:r>
          </a:p>
          <a:p>
            <a:endParaRPr lang="en-GB" dirty="0">
              <a:latin typeface="MyriadPro-Regular"/>
            </a:endParaRPr>
          </a:p>
          <a:p>
            <a:pPr marL="285750" indent="-285750">
              <a:buFont typeface="Arial" panose="020B0604020202020204" pitchFamily="34" charset="0"/>
              <a:buChar char="•"/>
            </a:pPr>
            <a:r>
              <a:rPr lang="en-GB" dirty="0"/>
              <a:t>Despite </a:t>
            </a:r>
            <a:r>
              <a:rPr lang="en-GB" dirty="0" smtClean="0"/>
              <a:t>these </a:t>
            </a:r>
            <a:r>
              <a:rPr lang="en-US" dirty="0" smtClean="0"/>
              <a:t>positive </a:t>
            </a:r>
            <a:r>
              <a:rPr lang="en-US" dirty="0"/>
              <a:t>impacts, plastics use and waste are projected </a:t>
            </a:r>
            <a:r>
              <a:rPr lang="en-US" dirty="0" smtClean="0"/>
              <a:t>to still </a:t>
            </a:r>
            <a:r>
              <a:rPr lang="en-US" dirty="0"/>
              <a:t>more than double from 2019 levels</a:t>
            </a:r>
            <a:r>
              <a:rPr lang="en-US" dirty="0" smtClean="0"/>
              <a:t>.</a:t>
            </a:r>
          </a:p>
          <a:p>
            <a:pPr marL="285750" indent="-285750">
              <a:buFont typeface="Arial" panose="020B0604020202020204" pitchFamily="34" charset="0"/>
              <a:buChar char="•"/>
            </a:pPr>
            <a:endParaRPr lang="en-US" dirty="0"/>
          </a:p>
          <a:p>
            <a:r>
              <a:rPr lang="en-US" dirty="0" smtClean="0"/>
              <a:t>Global Ambition:</a:t>
            </a:r>
          </a:p>
          <a:p>
            <a:pPr marL="285750" indent="-285750">
              <a:buFont typeface="Arial" panose="020B0604020202020204" pitchFamily="34" charset="0"/>
              <a:buChar char="•"/>
            </a:pPr>
            <a:r>
              <a:rPr lang="en-US" dirty="0"/>
              <a:t>Nearly 60% of waste is projected to be recycled and the </a:t>
            </a:r>
            <a:r>
              <a:rPr lang="en-US" dirty="0" smtClean="0"/>
              <a:t>market share </a:t>
            </a:r>
            <a:r>
              <a:rPr lang="en-US" dirty="0"/>
              <a:t>of recycled plastics to surge to 41% by </a:t>
            </a:r>
            <a:r>
              <a:rPr lang="en-US" dirty="0" smtClean="0"/>
              <a:t>2060.</a:t>
            </a:r>
          </a:p>
          <a:p>
            <a:pPr marL="285750" indent="-285750">
              <a:buFont typeface="Arial" panose="020B0604020202020204" pitchFamily="34" charset="0"/>
              <a:buChar char="•"/>
            </a:pPr>
            <a:r>
              <a:rPr lang="en-US" dirty="0" smtClean="0"/>
              <a:t>Mismanaged </a:t>
            </a:r>
            <a:r>
              <a:rPr lang="en-US" dirty="0"/>
              <a:t>waste and plastic leakage to </a:t>
            </a:r>
            <a:r>
              <a:rPr lang="en-US" dirty="0" smtClean="0"/>
              <a:t>the environment </a:t>
            </a:r>
            <a:r>
              <a:rPr lang="en-US" dirty="0"/>
              <a:t>fall to near zero.</a:t>
            </a:r>
            <a:endParaRPr lang="en-GB" dirty="0"/>
          </a:p>
        </p:txBody>
      </p:sp>
    </p:spTree>
    <p:extLst>
      <p:ext uri="{BB962C8B-B14F-4D97-AF65-F5344CB8AC3E}">
        <p14:creationId xmlns:p14="http://schemas.microsoft.com/office/powerpoint/2010/main" val="3898603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10</a:t>
            </a:fld>
            <a:endParaRPr lang="en-GB">
              <a:solidFill>
                <a:prstClr val="white"/>
              </a:solidFill>
            </a:endParaRPr>
          </a:p>
        </p:txBody>
      </p:sp>
      <p:sp>
        <p:nvSpPr>
          <p:cNvPr id="4" name="Title 3"/>
          <p:cNvSpPr>
            <a:spLocks noGrp="1"/>
          </p:cNvSpPr>
          <p:nvPr>
            <p:ph type="title"/>
          </p:nvPr>
        </p:nvSpPr>
        <p:spPr/>
        <p:txBody>
          <a:bodyPr/>
          <a:lstStyle/>
          <a:p>
            <a:r>
              <a:rPr lang="en-US" sz="2800" dirty="0"/>
              <a:t>Without new policies, the plastics</a:t>
            </a:r>
            <a:br>
              <a:rPr lang="en-US" sz="2800" dirty="0"/>
            </a:br>
            <a:r>
              <a:rPr lang="en-US" sz="2800" dirty="0"/>
              <a:t>lifecycle will only be 14% circular in 2060</a:t>
            </a:r>
            <a:endParaRPr lang="en-GB" sz="2800" dirty="0"/>
          </a:p>
        </p:txBody>
      </p:sp>
      <p:pic>
        <p:nvPicPr>
          <p:cNvPr id="5" name="Picture 4"/>
          <p:cNvPicPr>
            <a:picLocks noChangeAspect="1"/>
          </p:cNvPicPr>
          <p:nvPr/>
        </p:nvPicPr>
        <p:blipFill>
          <a:blip r:embed="rId2"/>
          <a:stretch>
            <a:fillRect/>
          </a:stretch>
        </p:blipFill>
        <p:spPr>
          <a:xfrm>
            <a:off x="221324" y="1467550"/>
            <a:ext cx="8760676" cy="5188850"/>
          </a:xfrm>
          <a:prstGeom prst="rect">
            <a:avLst/>
          </a:prstGeom>
        </p:spPr>
      </p:pic>
      <p:sp>
        <p:nvSpPr>
          <p:cNvPr id="6" name="Rectangle 5"/>
          <p:cNvSpPr/>
          <p:nvPr/>
        </p:nvSpPr>
        <p:spPr>
          <a:xfrm>
            <a:off x="354842" y="1473958"/>
            <a:ext cx="1678674" cy="327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69876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948531" y="1778794"/>
            <a:ext cx="7258050" cy="4171950"/>
          </a:xfrm>
          <a:prstGeom prst="rect">
            <a:avLst/>
          </a:prstGeom>
        </p:spPr>
      </p:pic>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11</a:t>
            </a:fld>
            <a:endParaRPr lang="en-GB">
              <a:solidFill>
                <a:prstClr val="white"/>
              </a:solidFill>
            </a:endParaRPr>
          </a:p>
        </p:txBody>
      </p:sp>
      <p:sp>
        <p:nvSpPr>
          <p:cNvPr id="4" name="Title 3"/>
          <p:cNvSpPr>
            <a:spLocks noGrp="1"/>
          </p:cNvSpPr>
          <p:nvPr>
            <p:ph type="title"/>
          </p:nvPr>
        </p:nvSpPr>
        <p:spPr/>
        <p:txBody>
          <a:bodyPr/>
          <a:lstStyle/>
          <a:p>
            <a:r>
              <a:rPr lang="en-US" sz="2800" dirty="0"/>
              <a:t>Leakage into aquatic environments is projected to double between 2019 and 2060</a:t>
            </a:r>
            <a:endParaRPr lang="en-GB" sz="2800" dirty="0"/>
          </a:p>
        </p:txBody>
      </p:sp>
    </p:spTree>
    <p:extLst>
      <p:ext uri="{BB962C8B-B14F-4D97-AF65-F5344CB8AC3E}">
        <p14:creationId xmlns:p14="http://schemas.microsoft.com/office/powerpoint/2010/main" val="481240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000" y="3165388"/>
            <a:ext cx="6624000" cy="566822"/>
          </a:xfrm>
        </p:spPr>
        <p:txBody>
          <a:bodyPr/>
          <a:lstStyle/>
          <a:p>
            <a:r>
              <a:rPr lang="en-GB" dirty="0" smtClean="0"/>
              <a:t>Policy scenarios</a:t>
            </a:r>
            <a:endParaRPr lang="en-GB" dirty="0"/>
          </a:p>
        </p:txBody>
      </p:sp>
      <p:sp>
        <p:nvSpPr>
          <p:cNvPr id="3" name="Slide Number Placeholder 2"/>
          <p:cNvSpPr>
            <a:spLocks noGrp="1"/>
          </p:cNvSpPr>
          <p:nvPr>
            <p:ph type="sldNum" sz="quarter" idx="4"/>
          </p:nvPr>
        </p:nvSpPr>
        <p:spPr/>
        <p:txBody>
          <a:bodyPr/>
          <a:lstStyle/>
          <a:p>
            <a:fld id="{5A6D8DE2-6E96-49B1-AAEF-D3E709642DEE}" type="slidenum">
              <a:rPr lang="en-GB" smtClean="0">
                <a:solidFill>
                  <a:srgbClr val="006299"/>
                </a:solidFill>
              </a:rPr>
              <a:pPr/>
              <a:t>12</a:t>
            </a:fld>
            <a:endParaRPr lang="en-GB">
              <a:solidFill>
                <a:srgbClr val="006299"/>
              </a:solidFill>
            </a:endParaRPr>
          </a:p>
        </p:txBody>
      </p:sp>
    </p:spTree>
    <p:extLst>
      <p:ext uri="{BB962C8B-B14F-4D97-AF65-F5344CB8AC3E}">
        <p14:creationId xmlns:p14="http://schemas.microsoft.com/office/powerpoint/2010/main" val="10392031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1800" dirty="0" smtClean="0"/>
              <a:t>The </a:t>
            </a:r>
            <a:r>
              <a:rPr lang="en-GB" sz="1800" i="1" dirty="0" smtClean="0"/>
              <a:t>Regional Action scenario </a:t>
            </a:r>
            <a:r>
              <a:rPr lang="en-GB" sz="1800" dirty="0" smtClean="0"/>
              <a:t>reduces plastic use, waste and mismanaged waste, but not enough to eliminate mismanaged waste and thus leakage to the environment</a:t>
            </a:r>
            <a:endParaRPr lang="en-GB" sz="1800" dirty="0"/>
          </a:p>
        </p:txBody>
      </p:sp>
      <p:sp>
        <p:nvSpPr>
          <p:cNvPr id="15" name="Slide Number Placeholder 2"/>
          <p:cNvSpPr>
            <a:spLocks noGrp="1"/>
          </p:cNvSpPr>
          <p:nvPr>
            <p:ph type="sldNum" sz="quarter" idx="4"/>
          </p:nvPr>
        </p:nvSpPr>
        <p:spPr>
          <a:xfrm>
            <a:off x="8640000" y="6411600"/>
            <a:ext cx="342000" cy="244800"/>
          </a:xfrm>
        </p:spPr>
        <p:txBody>
          <a:bodyPr/>
          <a:lstStyle/>
          <a:p>
            <a:fld id="{9DCE2A7B-145B-4ED9-8F46-D3C467570270}" type="slidenum">
              <a:rPr lang="en-GB" smtClean="0"/>
              <a:t>13</a:t>
            </a:fld>
            <a:endParaRPr lang="en-GB" dirty="0"/>
          </a:p>
        </p:txBody>
      </p:sp>
      <p:sp>
        <p:nvSpPr>
          <p:cNvPr id="6" name="Rectangle 5"/>
          <p:cNvSpPr/>
          <p:nvPr/>
        </p:nvSpPr>
        <p:spPr>
          <a:xfrm>
            <a:off x="362994" y="1325148"/>
            <a:ext cx="6383772" cy="338554"/>
          </a:xfrm>
          <a:prstGeom prst="rect">
            <a:avLst/>
          </a:prstGeom>
        </p:spPr>
        <p:txBody>
          <a:bodyPr wrap="square">
            <a:spAutoFit/>
          </a:bodyPr>
          <a:lstStyle/>
          <a:p>
            <a:r>
              <a:rPr lang="fr-FR" sz="1600" dirty="0">
                <a:solidFill>
                  <a:schemeClr val="bg2">
                    <a:lumMod val="50000"/>
                  </a:schemeClr>
                </a:solidFill>
              </a:rPr>
              <a:t>Percent change in 2060 w.r.t. </a:t>
            </a:r>
            <a:r>
              <a:rPr lang="fr-FR" sz="1600" dirty="0" smtClean="0">
                <a:solidFill>
                  <a:schemeClr val="bg2">
                    <a:lumMod val="50000"/>
                  </a:schemeClr>
                </a:solidFill>
              </a:rPr>
              <a:t>Baseline </a:t>
            </a:r>
            <a:r>
              <a:rPr lang="fr-FR" sz="1400" dirty="0">
                <a:solidFill>
                  <a:schemeClr val="bg2">
                    <a:lumMod val="50000"/>
                  </a:schemeClr>
                </a:solidFill>
                <a:cs typeface="Calibri" panose="020F0502020204030204" pitchFamily="34" charset="0"/>
              </a:rPr>
              <a:t>(2060 Volumes in Mt)</a:t>
            </a:r>
            <a:endParaRPr lang="en-GB" sz="1400" dirty="0">
              <a:solidFill>
                <a:schemeClr val="bg2">
                  <a:lumMod val="50000"/>
                </a:schemeClr>
              </a:solidFill>
              <a:cs typeface="Calibri" panose="020F0502020204030204" pitchFamily="34" charset="0"/>
            </a:endParaRPr>
          </a:p>
        </p:txBody>
      </p:sp>
      <p:sp>
        <p:nvSpPr>
          <p:cNvPr id="19" name="Rectangle 18"/>
          <p:cNvSpPr/>
          <p:nvPr/>
        </p:nvSpPr>
        <p:spPr>
          <a:xfrm>
            <a:off x="3919240" y="1594548"/>
            <a:ext cx="1196577" cy="338554"/>
          </a:xfrm>
          <a:prstGeom prst="rect">
            <a:avLst/>
          </a:prstGeom>
        </p:spPr>
        <p:txBody>
          <a:bodyPr wrap="square">
            <a:spAutoFit/>
          </a:bodyPr>
          <a:lstStyle/>
          <a:p>
            <a:r>
              <a:rPr lang="fr-FR" sz="1600" dirty="0" smtClean="0"/>
              <a:t>World</a:t>
            </a:r>
          </a:p>
        </p:txBody>
      </p:sp>
      <p:grpSp>
        <p:nvGrpSpPr>
          <p:cNvPr id="27" name="Group 26"/>
          <p:cNvGrpSpPr/>
          <p:nvPr/>
        </p:nvGrpSpPr>
        <p:grpSpPr>
          <a:xfrm>
            <a:off x="1633550" y="4819026"/>
            <a:ext cx="4838624" cy="1625501"/>
            <a:chOff x="1380505" y="3024697"/>
            <a:chExt cx="4838624" cy="1625501"/>
          </a:xfrm>
        </p:grpSpPr>
        <p:grpSp>
          <p:nvGrpSpPr>
            <p:cNvPr id="33" name="Group 32"/>
            <p:cNvGrpSpPr/>
            <p:nvPr/>
          </p:nvGrpSpPr>
          <p:grpSpPr>
            <a:xfrm>
              <a:off x="1380505" y="3024697"/>
              <a:ext cx="4838624" cy="1625501"/>
              <a:chOff x="1617589" y="2292379"/>
              <a:chExt cx="4838624" cy="1625501"/>
            </a:xfrm>
          </p:grpSpPr>
          <p:cxnSp>
            <p:nvCxnSpPr>
              <p:cNvPr id="35" name="Straight Connector 34"/>
              <p:cNvCxnSpPr/>
              <p:nvPr/>
            </p:nvCxnSpPr>
            <p:spPr>
              <a:xfrm flipV="1">
                <a:off x="1927885" y="2292379"/>
                <a:ext cx="4264865" cy="14572"/>
              </a:xfrm>
              <a:prstGeom prst="line">
                <a:avLst/>
              </a:prstGeom>
            </p:spPr>
            <p:style>
              <a:lnRef idx="1">
                <a:schemeClr val="dk1"/>
              </a:lnRef>
              <a:fillRef idx="0">
                <a:schemeClr val="dk1"/>
              </a:fillRef>
              <a:effectRef idx="0">
                <a:schemeClr val="dk1"/>
              </a:effectRef>
              <a:fontRef idx="minor">
                <a:schemeClr val="tx1"/>
              </a:fontRef>
            </p:style>
          </p:cxnSp>
          <p:sp>
            <p:nvSpPr>
              <p:cNvPr id="37" name="TextBox 36"/>
              <p:cNvSpPr txBox="1"/>
              <p:nvPr/>
            </p:nvSpPr>
            <p:spPr>
              <a:xfrm>
                <a:off x="1617589" y="3179216"/>
                <a:ext cx="1800200" cy="738664"/>
              </a:xfrm>
              <a:prstGeom prst="rect">
                <a:avLst/>
              </a:prstGeom>
              <a:noFill/>
            </p:spPr>
            <p:txBody>
              <a:bodyPr wrap="square" rtlCol="0">
                <a:spAutoFit/>
              </a:bodyPr>
              <a:lstStyle/>
              <a:p>
                <a:pPr algn="ctr"/>
                <a:r>
                  <a:rPr lang="en-GB" sz="1400" b="1" dirty="0" smtClean="0">
                    <a:cs typeface="Calibri" panose="020F0502020204030204" pitchFamily="34" charset="0"/>
                  </a:rPr>
                  <a:t>GDP</a:t>
                </a:r>
              </a:p>
              <a:p>
                <a:pPr algn="ctr"/>
                <a:r>
                  <a:rPr lang="en-GB" sz="1400" dirty="0" smtClean="0">
                    <a:solidFill>
                      <a:srgbClr val="FF0000"/>
                    </a:solidFill>
                    <a:cs typeface="Calibri" panose="020F0502020204030204" pitchFamily="34" charset="0"/>
                  </a:rPr>
                  <a:t>-0.3 % </a:t>
                </a:r>
                <a:r>
                  <a:rPr lang="en-GB" sz="1400" dirty="0" smtClean="0">
                    <a:solidFill>
                      <a:srgbClr val="0070C0"/>
                    </a:solidFill>
                    <a:cs typeface="Calibri" panose="020F0502020204030204" pitchFamily="34" charset="0"/>
                  </a:rPr>
                  <a:t>(1.4 trillion USD)</a:t>
                </a:r>
              </a:p>
            </p:txBody>
          </p:sp>
          <p:sp>
            <p:nvSpPr>
              <p:cNvPr id="39" name="Up Arrow 38"/>
              <p:cNvSpPr/>
              <p:nvPr/>
            </p:nvSpPr>
            <p:spPr>
              <a:xfrm flipV="1">
                <a:off x="5124851" y="2300770"/>
                <a:ext cx="720080" cy="563695"/>
              </a:xfrm>
              <a:prstGeom prst="up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p:cNvSpPr/>
              <p:nvPr/>
            </p:nvSpPr>
            <p:spPr>
              <a:xfrm>
                <a:off x="4670855" y="3071402"/>
                <a:ext cx="1785358" cy="523220"/>
              </a:xfrm>
              <a:prstGeom prst="rect">
                <a:avLst/>
              </a:prstGeom>
            </p:spPr>
            <p:txBody>
              <a:bodyPr wrap="square">
                <a:spAutoFit/>
              </a:bodyPr>
              <a:lstStyle/>
              <a:p>
                <a:pPr algn="ctr"/>
                <a:r>
                  <a:rPr lang="en-GB" sz="1400" b="1" dirty="0" smtClean="0">
                    <a:cs typeface="Calibri" panose="020F0502020204030204" pitchFamily="34" charset="0"/>
                  </a:rPr>
                  <a:t>Employment</a:t>
                </a:r>
                <a:endParaRPr lang="en-GB" sz="1400" b="1" dirty="0">
                  <a:cs typeface="Calibri" panose="020F0502020204030204" pitchFamily="34" charset="0"/>
                </a:endParaRPr>
              </a:p>
              <a:p>
                <a:pPr algn="ctr"/>
                <a:r>
                  <a:rPr lang="en-GB" sz="1400" dirty="0" smtClean="0">
                    <a:solidFill>
                      <a:srgbClr val="FF0000"/>
                    </a:solidFill>
                    <a:cs typeface="Calibri" panose="020F0502020204030204" pitchFamily="34" charset="0"/>
                  </a:rPr>
                  <a:t>-0.1%</a:t>
                </a:r>
                <a:endParaRPr lang="en-GB" sz="1400" dirty="0">
                  <a:solidFill>
                    <a:srgbClr val="FF0000"/>
                  </a:solidFill>
                  <a:cs typeface="Calibri" panose="020F0502020204030204" pitchFamily="34" charset="0"/>
                </a:endParaRPr>
              </a:p>
            </p:txBody>
          </p:sp>
        </p:grpSp>
        <p:sp>
          <p:nvSpPr>
            <p:cNvPr id="34" name="Up Arrow 33"/>
            <p:cNvSpPr/>
            <p:nvPr/>
          </p:nvSpPr>
          <p:spPr>
            <a:xfrm flipV="1">
              <a:off x="1939457" y="3040685"/>
              <a:ext cx="720080" cy="769173"/>
            </a:xfrm>
            <a:prstGeom prst="up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2" name="Up Arrow 21"/>
          <p:cNvSpPr/>
          <p:nvPr/>
        </p:nvSpPr>
        <p:spPr>
          <a:xfrm flipV="1">
            <a:off x="3611538" y="4828033"/>
            <a:ext cx="720080" cy="1191560"/>
          </a:xfrm>
          <a:prstGeom prst="up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Box 22"/>
          <p:cNvSpPr txBox="1"/>
          <p:nvPr/>
        </p:nvSpPr>
        <p:spPr>
          <a:xfrm>
            <a:off x="3063211" y="6121269"/>
            <a:ext cx="1800200" cy="523220"/>
          </a:xfrm>
          <a:prstGeom prst="rect">
            <a:avLst/>
          </a:prstGeom>
          <a:noFill/>
        </p:spPr>
        <p:txBody>
          <a:bodyPr wrap="square" rtlCol="0">
            <a:spAutoFit/>
          </a:bodyPr>
          <a:lstStyle/>
          <a:p>
            <a:pPr algn="ctr"/>
            <a:r>
              <a:rPr lang="en-GB" sz="1400" b="1" dirty="0" smtClean="0">
                <a:cs typeface="Calibri" panose="020F0502020204030204" pitchFamily="34" charset="0"/>
              </a:rPr>
              <a:t>Consumption</a:t>
            </a:r>
          </a:p>
          <a:p>
            <a:pPr algn="ctr"/>
            <a:r>
              <a:rPr lang="en-GB" sz="1400" dirty="0" smtClean="0">
                <a:solidFill>
                  <a:srgbClr val="FF0000"/>
                </a:solidFill>
                <a:cs typeface="Calibri" panose="020F0502020204030204" pitchFamily="34" charset="0"/>
              </a:rPr>
              <a:t>-0.6 %</a:t>
            </a:r>
          </a:p>
        </p:txBody>
      </p:sp>
      <p:grpSp>
        <p:nvGrpSpPr>
          <p:cNvPr id="7" name="Group 6"/>
          <p:cNvGrpSpPr/>
          <p:nvPr/>
        </p:nvGrpSpPr>
        <p:grpSpPr>
          <a:xfrm>
            <a:off x="977307" y="1963731"/>
            <a:ext cx="8129130" cy="2455877"/>
            <a:chOff x="977307" y="1963731"/>
            <a:chExt cx="8129130" cy="2455877"/>
          </a:xfrm>
        </p:grpSpPr>
        <p:grpSp>
          <p:nvGrpSpPr>
            <p:cNvPr id="2" name="Group 1"/>
            <p:cNvGrpSpPr/>
            <p:nvPr/>
          </p:nvGrpSpPr>
          <p:grpSpPr>
            <a:xfrm>
              <a:off x="977307" y="1963731"/>
              <a:ext cx="7468678" cy="2455877"/>
              <a:chOff x="1480200" y="3048055"/>
              <a:chExt cx="7468678" cy="2455877"/>
            </a:xfrm>
          </p:grpSpPr>
          <p:grpSp>
            <p:nvGrpSpPr>
              <p:cNvPr id="29" name="Group 28"/>
              <p:cNvGrpSpPr/>
              <p:nvPr/>
            </p:nvGrpSpPr>
            <p:grpSpPr>
              <a:xfrm>
                <a:off x="1480200" y="3048055"/>
                <a:ext cx="7468678" cy="2455877"/>
                <a:chOff x="1717284" y="2315737"/>
                <a:chExt cx="7468678" cy="2455877"/>
              </a:xfrm>
            </p:grpSpPr>
            <p:cxnSp>
              <p:nvCxnSpPr>
                <p:cNvPr id="5" name="Straight Connector 4"/>
                <p:cNvCxnSpPr/>
                <p:nvPr/>
              </p:nvCxnSpPr>
              <p:spPr>
                <a:xfrm>
                  <a:off x="1904508" y="2315737"/>
                  <a:ext cx="7281454" cy="4324"/>
                </a:xfrm>
                <a:prstGeom prst="line">
                  <a:avLst/>
                </a:prstGeom>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3256066" y="3435192"/>
                  <a:ext cx="1707365" cy="954107"/>
                </a:xfrm>
                <a:prstGeom prst="rect">
                  <a:avLst/>
                </a:prstGeom>
                <a:noFill/>
              </p:spPr>
              <p:txBody>
                <a:bodyPr wrap="square" rtlCol="0">
                  <a:spAutoFit/>
                </a:bodyPr>
                <a:lstStyle/>
                <a:p>
                  <a:pPr algn="ctr"/>
                  <a:r>
                    <a:rPr lang="en-GB" sz="1400" b="1" dirty="0" smtClean="0">
                      <a:cs typeface="Calibri" panose="020F0502020204030204" pitchFamily="34" charset="0"/>
                    </a:rPr>
                    <a:t>Plastic</a:t>
                  </a:r>
                </a:p>
                <a:p>
                  <a:pPr algn="ctr"/>
                  <a:r>
                    <a:rPr lang="en-GB" sz="1400" b="1" dirty="0" smtClean="0">
                      <a:cs typeface="Calibri" panose="020F0502020204030204" pitchFamily="34" charset="0"/>
                    </a:rPr>
                    <a:t>waste</a:t>
                  </a:r>
                </a:p>
                <a:p>
                  <a:pPr algn="ctr"/>
                  <a:r>
                    <a:rPr lang="en-GB" sz="1400" dirty="0" smtClean="0">
                      <a:solidFill>
                        <a:srgbClr val="FF0000"/>
                      </a:solidFill>
                      <a:cs typeface="Calibri" panose="020F0502020204030204" pitchFamily="34" charset="0"/>
                    </a:rPr>
                    <a:t>-17%</a:t>
                  </a:r>
                  <a:r>
                    <a:rPr lang="en-GB" sz="1400" dirty="0" smtClean="0">
                      <a:solidFill>
                        <a:schemeClr val="tx2">
                          <a:lumMod val="75000"/>
                        </a:schemeClr>
                      </a:solidFill>
                      <a:cs typeface="Calibri" panose="020F0502020204030204" pitchFamily="34" charset="0"/>
                    </a:rPr>
                    <a:t>(837 </a:t>
                  </a:r>
                  <a:r>
                    <a:rPr lang="en-GB" sz="1400" dirty="0">
                      <a:solidFill>
                        <a:schemeClr val="tx2">
                          <a:lumMod val="75000"/>
                        </a:schemeClr>
                      </a:solidFill>
                      <a:cs typeface="Calibri" panose="020F0502020204030204" pitchFamily="34" charset="0"/>
                    </a:rPr>
                    <a:t>Mt)</a:t>
                  </a:r>
                </a:p>
                <a:p>
                  <a:pPr algn="ctr"/>
                  <a:endParaRPr lang="en-GB" sz="1400" dirty="0" smtClean="0">
                    <a:solidFill>
                      <a:schemeClr val="tx2">
                        <a:lumMod val="75000"/>
                      </a:schemeClr>
                    </a:solidFill>
                    <a:cs typeface="Calibri" panose="020F0502020204030204" pitchFamily="34" charset="0"/>
                  </a:endParaRPr>
                </a:p>
              </p:txBody>
            </p:sp>
            <p:sp>
              <p:nvSpPr>
                <p:cNvPr id="14" name="TextBox 13"/>
                <p:cNvSpPr txBox="1"/>
                <p:nvPr/>
              </p:nvSpPr>
              <p:spPr>
                <a:xfrm>
                  <a:off x="1717284" y="3437554"/>
                  <a:ext cx="1800200" cy="523220"/>
                </a:xfrm>
                <a:prstGeom prst="rect">
                  <a:avLst/>
                </a:prstGeom>
                <a:noFill/>
              </p:spPr>
              <p:txBody>
                <a:bodyPr wrap="square" rtlCol="0">
                  <a:spAutoFit/>
                </a:bodyPr>
                <a:lstStyle/>
                <a:p>
                  <a:pPr algn="ctr"/>
                  <a:r>
                    <a:rPr lang="en-GB" sz="1400" b="1" dirty="0" smtClean="0">
                      <a:cs typeface="Calibri" panose="020F0502020204030204" pitchFamily="34" charset="0"/>
                    </a:rPr>
                    <a:t>Plastics use</a:t>
                  </a:r>
                </a:p>
                <a:p>
                  <a:pPr algn="ctr"/>
                  <a:r>
                    <a:rPr lang="en-GB" sz="1400" dirty="0" smtClean="0">
                      <a:solidFill>
                        <a:srgbClr val="FF0000"/>
                      </a:solidFill>
                      <a:cs typeface="Calibri" panose="020F0502020204030204" pitchFamily="34" charset="0"/>
                    </a:rPr>
                    <a:t>-17% </a:t>
                  </a:r>
                  <a:r>
                    <a:rPr lang="en-GB" sz="1400" dirty="0">
                      <a:solidFill>
                        <a:schemeClr val="tx2">
                          <a:lumMod val="75000"/>
                        </a:schemeClr>
                      </a:solidFill>
                      <a:cs typeface="Calibri" panose="020F0502020204030204" pitchFamily="34" charset="0"/>
                    </a:rPr>
                    <a:t>(</a:t>
                  </a:r>
                  <a:r>
                    <a:rPr lang="en-GB" sz="1400" dirty="0" smtClean="0">
                      <a:solidFill>
                        <a:schemeClr val="tx2">
                          <a:lumMod val="75000"/>
                        </a:schemeClr>
                      </a:solidFill>
                      <a:cs typeface="Calibri" panose="020F0502020204030204" pitchFamily="34" charset="0"/>
                    </a:rPr>
                    <a:t>1018 </a:t>
                  </a:r>
                  <a:r>
                    <a:rPr lang="en-GB" sz="1400" dirty="0">
                      <a:solidFill>
                        <a:schemeClr val="tx2">
                          <a:lumMod val="75000"/>
                        </a:schemeClr>
                      </a:solidFill>
                      <a:cs typeface="Calibri" panose="020F0502020204030204" pitchFamily="34" charset="0"/>
                    </a:rPr>
                    <a:t>Mt</a:t>
                  </a:r>
                  <a:r>
                    <a:rPr lang="en-GB" sz="1400" dirty="0" smtClean="0">
                      <a:solidFill>
                        <a:schemeClr val="tx2">
                          <a:lumMod val="75000"/>
                        </a:schemeClr>
                      </a:solidFill>
                      <a:cs typeface="Calibri" panose="020F0502020204030204" pitchFamily="34" charset="0"/>
                    </a:rPr>
                    <a:t>)</a:t>
                  </a:r>
                  <a:endParaRPr lang="en-GB" sz="1400" dirty="0">
                    <a:solidFill>
                      <a:schemeClr val="tx2">
                        <a:lumMod val="75000"/>
                      </a:schemeClr>
                    </a:solidFill>
                    <a:cs typeface="Calibri" panose="020F0502020204030204" pitchFamily="34" charset="0"/>
                  </a:endParaRPr>
                </a:p>
              </p:txBody>
            </p:sp>
            <p:sp>
              <p:nvSpPr>
                <p:cNvPr id="11" name="Up Arrow 10"/>
                <p:cNvSpPr/>
                <p:nvPr/>
              </p:nvSpPr>
              <p:spPr>
                <a:xfrm flipV="1">
                  <a:off x="2237706" y="2318036"/>
                  <a:ext cx="720080" cy="859673"/>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Up Arrow 15"/>
                <p:cNvSpPr/>
                <p:nvPr/>
              </p:nvSpPr>
              <p:spPr>
                <a:xfrm flipV="1">
                  <a:off x="5261710" y="2323023"/>
                  <a:ext cx="720080" cy="1700805"/>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p:cNvSpPr/>
                <p:nvPr/>
              </p:nvSpPr>
              <p:spPr>
                <a:xfrm>
                  <a:off x="4483853" y="4248394"/>
                  <a:ext cx="2130933" cy="523220"/>
                </a:xfrm>
                <a:prstGeom prst="rect">
                  <a:avLst/>
                </a:prstGeom>
              </p:spPr>
              <p:txBody>
                <a:bodyPr wrap="square">
                  <a:spAutoFit/>
                </a:bodyPr>
                <a:lstStyle/>
                <a:p>
                  <a:pPr algn="ctr"/>
                  <a:r>
                    <a:rPr lang="en-GB" sz="1400" b="1" dirty="0" smtClean="0">
                      <a:cs typeface="Calibri" panose="020F0502020204030204" pitchFamily="34" charset="0"/>
                    </a:rPr>
                    <a:t>Mismanaged waste </a:t>
                  </a:r>
                </a:p>
                <a:p>
                  <a:pPr algn="ctr"/>
                  <a:r>
                    <a:rPr lang="en-GB" sz="1400" dirty="0" smtClean="0">
                      <a:solidFill>
                        <a:srgbClr val="FF0000"/>
                      </a:solidFill>
                      <a:cs typeface="Calibri" panose="020F0502020204030204" pitchFamily="34" charset="0"/>
                    </a:rPr>
                    <a:t>-63% </a:t>
                  </a:r>
                  <a:r>
                    <a:rPr lang="en-GB" sz="1400" dirty="0" smtClean="0">
                      <a:solidFill>
                        <a:schemeClr val="tx2">
                          <a:lumMod val="75000"/>
                        </a:schemeClr>
                      </a:solidFill>
                      <a:cs typeface="Calibri" panose="020F0502020204030204" pitchFamily="34" charset="0"/>
                    </a:rPr>
                    <a:t>(59 Mt)</a:t>
                  </a:r>
                  <a:endParaRPr lang="en-GB" sz="1400" dirty="0">
                    <a:solidFill>
                      <a:schemeClr val="tx2">
                        <a:lumMod val="75000"/>
                      </a:schemeClr>
                    </a:solidFill>
                    <a:cs typeface="Calibri" panose="020F0502020204030204" pitchFamily="34" charset="0"/>
                  </a:endParaRPr>
                </a:p>
              </p:txBody>
            </p:sp>
          </p:grpSp>
          <p:sp>
            <p:nvSpPr>
              <p:cNvPr id="18" name="Up Arrow 17"/>
              <p:cNvSpPr/>
              <p:nvPr/>
            </p:nvSpPr>
            <p:spPr>
              <a:xfrm flipV="1">
                <a:off x="3535375" y="3059361"/>
                <a:ext cx="720080" cy="856187"/>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4" name="Up Arrow 23"/>
            <p:cNvSpPr/>
            <p:nvPr/>
          </p:nvSpPr>
          <p:spPr>
            <a:xfrm flipV="1">
              <a:off x="6064095" y="1973840"/>
              <a:ext cx="720080" cy="1418513"/>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Up Arrow 24"/>
            <p:cNvSpPr/>
            <p:nvPr/>
          </p:nvSpPr>
          <p:spPr>
            <a:xfrm flipV="1">
              <a:off x="7482757" y="1984142"/>
              <a:ext cx="720080" cy="1610665"/>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p:cNvSpPr/>
            <p:nvPr/>
          </p:nvSpPr>
          <p:spPr>
            <a:xfrm>
              <a:off x="5406707" y="3558817"/>
              <a:ext cx="2130933" cy="738664"/>
            </a:xfrm>
            <a:prstGeom prst="rect">
              <a:avLst/>
            </a:prstGeom>
          </p:spPr>
          <p:txBody>
            <a:bodyPr wrap="square">
              <a:spAutoFit/>
            </a:bodyPr>
            <a:lstStyle/>
            <a:p>
              <a:pPr algn="ctr"/>
              <a:r>
                <a:rPr lang="en-GB" sz="1400" b="1" dirty="0" smtClean="0">
                  <a:cs typeface="Calibri" panose="020F0502020204030204" pitchFamily="34" charset="0"/>
                </a:rPr>
                <a:t>Leakages to environment</a:t>
              </a:r>
            </a:p>
            <a:p>
              <a:pPr algn="ctr"/>
              <a:r>
                <a:rPr lang="en-GB" sz="1400" dirty="0" smtClean="0">
                  <a:solidFill>
                    <a:srgbClr val="FF0000"/>
                  </a:solidFill>
                  <a:cs typeface="Calibri" panose="020F0502020204030204" pitchFamily="34" charset="0"/>
                </a:rPr>
                <a:t>-55% </a:t>
              </a:r>
              <a:r>
                <a:rPr lang="en-GB" sz="1400" dirty="0" smtClean="0">
                  <a:solidFill>
                    <a:schemeClr val="tx2">
                      <a:lumMod val="75000"/>
                    </a:schemeClr>
                  </a:solidFill>
                  <a:cs typeface="Calibri" panose="020F0502020204030204" pitchFamily="34" charset="0"/>
                </a:rPr>
                <a:t>(20 Mt)</a:t>
              </a:r>
              <a:endParaRPr lang="en-GB" sz="1400" dirty="0">
                <a:solidFill>
                  <a:schemeClr val="tx2">
                    <a:lumMod val="75000"/>
                  </a:schemeClr>
                </a:solidFill>
                <a:cs typeface="Calibri" panose="020F0502020204030204" pitchFamily="34" charset="0"/>
              </a:endParaRPr>
            </a:p>
          </p:txBody>
        </p:sp>
        <p:sp>
          <p:nvSpPr>
            <p:cNvPr id="30" name="Rectangle 29"/>
            <p:cNvSpPr/>
            <p:nvPr/>
          </p:nvSpPr>
          <p:spPr>
            <a:xfrm>
              <a:off x="6975504" y="3619881"/>
              <a:ext cx="2130933" cy="738664"/>
            </a:xfrm>
            <a:prstGeom prst="rect">
              <a:avLst/>
            </a:prstGeom>
          </p:spPr>
          <p:txBody>
            <a:bodyPr wrap="square">
              <a:spAutoFit/>
            </a:bodyPr>
            <a:lstStyle/>
            <a:p>
              <a:pPr algn="ctr"/>
              <a:r>
                <a:rPr lang="en-GB" sz="1400" b="1" dirty="0" smtClean="0">
                  <a:cs typeface="Calibri" panose="020F0502020204030204" pitchFamily="34" charset="0"/>
                </a:rPr>
                <a:t>Leakages to aquatic environments</a:t>
              </a:r>
            </a:p>
            <a:p>
              <a:pPr algn="ctr"/>
              <a:r>
                <a:rPr lang="en-GB" sz="1400" dirty="0" smtClean="0">
                  <a:solidFill>
                    <a:srgbClr val="FF0000"/>
                  </a:solidFill>
                  <a:cs typeface="Calibri" panose="020F0502020204030204" pitchFamily="34" charset="0"/>
                </a:rPr>
                <a:t>-60% </a:t>
              </a:r>
              <a:r>
                <a:rPr lang="en-GB" sz="1400" dirty="0" smtClean="0">
                  <a:solidFill>
                    <a:schemeClr val="tx2">
                      <a:lumMod val="75000"/>
                    </a:schemeClr>
                  </a:solidFill>
                  <a:cs typeface="Calibri" panose="020F0502020204030204" pitchFamily="34" charset="0"/>
                </a:rPr>
                <a:t>(11.6 Mt)</a:t>
              </a:r>
              <a:endParaRPr lang="en-GB" sz="1400" dirty="0">
                <a:solidFill>
                  <a:schemeClr val="tx2">
                    <a:lumMod val="75000"/>
                  </a:schemeClr>
                </a:solidFill>
                <a:cs typeface="Calibri" panose="020F0502020204030204" pitchFamily="34" charset="0"/>
              </a:endParaRPr>
            </a:p>
          </p:txBody>
        </p:sp>
      </p:grpSp>
    </p:spTree>
    <p:extLst>
      <p:ext uri="{BB962C8B-B14F-4D97-AF65-F5344CB8AC3E}">
        <p14:creationId xmlns:p14="http://schemas.microsoft.com/office/powerpoint/2010/main" val="4139874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438555" y="1901800"/>
            <a:ext cx="4067175" cy="3267075"/>
          </a:xfrm>
          <a:prstGeom prst="rect">
            <a:avLst/>
          </a:prstGeom>
        </p:spPr>
      </p:pic>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14</a:t>
            </a:fld>
            <a:endParaRPr lang="en-GB">
              <a:solidFill>
                <a:prstClr val="white"/>
              </a:solidFill>
            </a:endParaRPr>
          </a:p>
        </p:txBody>
      </p:sp>
      <p:sp>
        <p:nvSpPr>
          <p:cNvPr id="4" name="Title 3"/>
          <p:cNvSpPr>
            <a:spLocks noGrp="1"/>
          </p:cNvSpPr>
          <p:nvPr>
            <p:ph type="title"/>
          </p:nvPr>
        </p:nvSpPr>
        <p:spPr/>
        <p:txBody>
          <a:bodyPr/>
          <a:lstStyle/>
          <a:p>
            <a:r>
              <a:rPr lang="en-GB" sz="2800" dirty="0" smtClean="0"/>
              <a:t>Regional Action: All </a:t>
            </a:r>
            <a:r>
              <a:rPr lang="en-GB" sz="2800" dirty="0"/>
              <a:t>pillars contribute to reducing plastic leakage to the environment </a:t>
            </a:r>
          </a:p>
        </p:txBody>
      </p:sp>
      <p:pic>
        <p:nvPicPr>
          <p:cNvPr id="6" name="Picture 5"/>
          <p:cNvPicPr>
            <a:picLocks noChangeAspect="1"/>
          </p:cNvPicPr>
          <p:nvPr/>
        </p:nvPicPr>
        <p:blipFill>
          <a:blip r:embed="rId4"/>
          <a:stretch>
            <a:fillRect/>
          </a:stretch>
        </p:blipFill>
        <p:spPr>
          <a:xfrm>
            <a:off x="4788000" y="2057612"/>
            <a:ext cx="3962400" cy="3343275"/>
          </a:xfrm>
          <a:prstGeom prst="rect">
            <a:avLst/>
          </a:prstGeom>
        </p:spPr>
      </p:pic>
      <p:pic>
        <p:nvPicPr>
          <p:cNvPr id="7" name="Picture 6"/>
          <p:cNvPicPr>
            <a:picLocks noChangeAspect="1"/>
          </p:cNvPicPr>
          <p:nvPr/>
        </p:nvPicPr>
        <p:blipFill>
          <a:blip r:embed="rId5"/>
          <a:stretch>
            <a:fillRect/>
          </a:stretch>
        </p:blipFill>
        <p:spPr>
          <a:xfrm>
            <a:off x="784068" y="5868941"/>
            <a:ext cx="7210425" cy="390525"/>
          </a:xfrm>
          <a:prstGeom prst="rect">
            <a:avLst/>
          </a:prstGeom>
        </p:spPr>
      </p:pic>
    </p:spTree>
    <p:extLst>
      <p:ext uri="{BB962C8B-B14F-4D97-AF65-F5344CB8AC3E}">
        <p14:creationId xmlns:p14="http://schemas.microsoft.com/office/powerpoint/2010/main" val="781147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1800" dirty="0" smtClean="0"/>
              <a:t>The </a:t>
            </a:r>
            <a:r>
              <a:rPr lang="en-GB" sz="1800" i="1" dirty="0" smtClean="0"/>
              <a:t>Global Action scenario </a:t>
            </a:r>
            <a:r>
              <a:rPr lang="en-GB" sz="1800" dirty="0" smtClean="0"/>
              <a:t>almost eliminates mismanaged waste and thus leakage to the aquatic environments</a:t>
            </a:r>
            <a:endParaRPr lang="en-GB" sz="1800" dirty="0"/>
          </a:p>
        </p:txBody>
      </p:sp>
      <p:sp>
        <p:nvSpPr>
          <p:cNvPr id="15" name="Slide Number Placeholder 2"/>
          <p:cNvSpPr>
            <a:spLocks noGrp="1"/>
          </p:cNvSpPr>
          <p:nvPr>
            <p:ph type="sldNum" sz="quarter" idx="4"/>
          </p:nvPr>
        </p:nvSpPr>
        <p:spPr>
          <a:xfrm>
            <a:off x="8640000" y="6411600"/>
            <a:ext cx="342000" cy="244800"/>
          </a:xfrm>
        </p:spPr>
        <p:txBody>
          <a:bodyPr/>
          <a:lstStyle/>
          <a:p>
            <a:fld id="{9DCE2A7B-145B-4ED9-8F46-D3C467570270}" type="slidenum">
              <a:rPr lang="en-GB" smtClean="0"/>
              <a:t>15</a:t>
            </a:fld>
            <a:endParaRPr lang="en-GB" dirty="0"/>
          </a:p>
        </p:txBody>
      </p:sp>
      <p:sp>
        <p:nvSpPr>
          <p:cNvPr id="6" name="Rectangle 5"/>
          <p:cNvSpPr/>
          <p:nvPr/>
        </p:nvSpPr>
        <p:spPr>
          <a:xfrm>
            <a:off x="362994" y="1325148"/>
            <a:ext cx="6383772" cy="338554"/>
          </a:xfrm>
          <a:prstGeom prst="rect">
            <a:avLst/>
          </a:prstGeom>
        </p:spPr>
        <p:txBody>
          <a:bodyPr wrap="square">
            <a:spAutoFit/>
          </a:bodyPr>
          <a:lstStyle/>
          <a:p>
            <a:r>
              <a:rPr lang="fr-FR" sz="1600" dirty="0">
                <a:solidFill>
                  <a:schemeClr val="bg2">
                    <a:lumMod val="50000"/>
                  </a:schemeClr>
                </a:solidFill>
              </a:rPr>
              <a:t>Percent change in 2060 w.r.t. </a:t>
            </a:r>
            <a:r>
              <a:rPr lang="fr-FR" sz="1600" dirty="0" smtClean="0">
                <a:solidFill>
                  <a:schemeClr val="bg2">
                    <a:lumMod val="50000"/>
                  </a:schemeClr>
                </a:solidFill>
              </a:rPr>
              <a:t>Baseline </a:t>
            </a:r>
            <a:r>
              <a:rPr lang="fr-FR" sz="1400" dirty="0">
                <a:solidFill>
                  <a:schemeClr val="bg2">
                    <a:lumMod val="50000"/>
                  </a:schemeClr>
                </a:solidFill>
                <a:cs typeface="Calibri" panose="020F0502020204030204" pitchFamily="34" charset="0"/>
              </a:rPr>
              <a:t>(2060 Volumes in Mt)</a:t>
            </a:r>
            <a:endParaRPr lang="en-GB" sz="1400" dirty="0">
              <a:solidFill>
                <a:schemeClr val="bg2">
                  <a:lumMod val="50000"/>
                </a:schemeClr>
              </a:solidFill>
              <a:cs typeface="Calibri" panose="020F0502020204030204" pitchFamily="34" charset="0"/>
            </a:endParaRPr>
          </a:p>
        </p:txBody>
      </p:sp>
      <p:sp>
        <p:nvSpPr>
          <p:cNvPr id="19" name="Rectangle 18"/>
          <p:cNvSpPr/>
          <p:nvPr/>
        </p:nvSpPr>
        <p:spPr>
          <a:xfrm>
            <a:off x="3919240" y="1594548"/>
            <a:ext cx="1196577" cy="338554"/>
          </a:xfrm>
          <a:prstGeom prst="rect">
            <a:avLst/>
          </a:prstGeom>
        </p:spPr>
        <p:txBody>
          <a:bodyPr wrap="square">
            <a:spAutoFit/>
          </a:bodyPr>
          <a:lstStyle/>
          <a:p>
            <a:r>
              <a:rPr lang="fr-FR" sz="1600" dirty="0" smtClean="0"/>
              <a:t>World</a:t>
            </a:r>
          </a:p>
        </p:txBody>
      </p:sp>
      <p:grpSp>
        <p:nvGrpSpPr>
          <p:cNvPr id="9" name="Group 8"/>
          <p:cNvGrpSpPr/>
          <p:nvPr/>
        </p:nvGrpSpPr>
        <p:grpSpPr>
          <a:xfrm>
            <a:off x="1013577" y="5087240"/>
            <a:ext cx="4838624" cy="1825463"/>
            <a:chOff x="1633550" y="4819026"/>
            <a:chExt cx="4838624" cy="1825463"/>
          </a:xfrm>
        </p:grpSpPr>
        <p:grpSp>
          <p:nvGrpSpPr>
            <p:cNvPr id="4" name="Group 3"/>
            <p:cNvGrpSpPr/>
            <p:nvPr/>
          </p:nvGrpSpPr>
          <p:grpSpPr>
            <a:xfrm>
              <a:off x="1633550" y="4819026"/>
              <a:ext cx="4838624" cy="1625501"/>
              <a:chOff x="1633550" y="4819026"/>
              <a:chExt cx="4838624" cy="1625501"/>
            </a:xfrm>
          </p:grpSpPr>
          <p:grpSp>
            <p:nvGrpSpPr>
              <p:cNvPr id="27" name="Group 26"/>
              <p:cNvGrpSpPr/>
              <p:nvPr/>
            </p:nvGrpSpPr>
            <p:grpSpPr>
              <a:xfrm>
                <a:off x="1633550" y="4819026"/>
                <a:ext cx="4838624" cy="1625501"/>
                <a:chOff x="1380505" y="3024697"/>
                <a:chExt cx="4838624" cy="1625501"/>
              </a:xfrm>
            </p:grpSpPr>
            <p:grpSp>
              <p:nvGrpSpPr>
                <p:cNvPr id="33" name="Group 32"/>
                <p:cNvGrpSpPr/>
                <p:nvPr/>
              </p:nvGrpSpPr>
              <p:grpSpPr>
                <a:xfrm>
                  <a:off x="1380505" y="3024697"/>
                  <a:ext cx="4838624" cy="1625501"/>
                  <a:chOff x="1617589" y="2292379"/>
                  <a:chExt cx="4838624" cy="1625501"/>
                </a:xfrm>
              </p:grpSpPr>
              <p:cxnSp>
                <p:nvCxnSpPr>
                  <p:cNvPr id="35" name="Straight Connector 34"/>
                  <p:cNvCxnSpPr/>
                  <p:nvPr/>
                </p:nvCxnSpPr>
                <p:spPr>
                  <a:xfrm flipV="1">
                    <a:off x="1927885" y="2292379"/>
                    <a:ext cx="4264865" cy="14572"/>
                  </a:xfrm>
                  <a:prstGeom prst="line">
                    <a:avLst/>
                  </a:prstGeom>
                </p:spPr>
                <p:style>
                  <a:lnRef idx="1">
                    <a:schemeClr val="dk1"/>
                  </a:lnRef>
                  <a:fillRef idx="0">
                    <a:schemeClr val="dk1"/>
                  </a:fillRef>
                  <a:effectRef idx="0">
                    <a:schemeClr val="dk1"/>
                  </a:effectRef>
                  <a:fontRef idx="minor">
                    <a:schemeClr val="tx1"/>
                  </a:fontRef>
                </p:style>
              </p:cxnSp>
              <p:sp>
                <p:nvSpPr>
                  <p:cNvPr id="37" name="TextBox 36"/>
                  <p:cNvSpPr txBox="1"/>
                  <p:nvPr/>
                </p:nvSpPr>
                <p:spPr>
                  <a:xfrm>
                    <a:off x="1617589" y="3179216"/>
                    <a:ext cx="1800200" cy="738664"/>
                  </a:xfrm>
                  <a:prstGeom prst="rect">
                    <a:avLst/>
                  </a:prstGeom>
                  <a:noFill/>
                </p:spPr>
                <p:txBody>
                  <a:bodyPr wrap="square" rtlCol="0">
                    <a:spAutoFit/>
                  </a:bodyPr>
                  <a:lstStyle/>
                  <a:p>
                    <a:pPr algn="ctr"/>
                    <a:r>
                      <a:rPr lang="en-GB" sz="1400" b="1" dirty="0" smtClean="0">
                        <a:cs typeface="Calibri" panose="020F0502020204030204" pitchFamily="34" charset="0"/>
                      </a:rPr>
                      <a:t>GDP</a:t>
                    </a:r>
                  </a:p>
                  <a:p>
                    <a:pPr algn="ctr"/>
                    <a:r>
                      <a:rPr lang="en-GB" sz="1400" dirty="0" smtClean="0">
                        <a:solidFill>
                          <a:srgbClr val="FF0000"/>
                        </a:solidFill>
                        <a:cs typeface="Calibri" panose="020F0502020204030204" pitchFamily="34" charset="0"/>
                      </a:rPr>
                      <a:t>-0.8 % </a:t>
                    </a:r>
                    <a:r>
                      <a:rPr lang="en-GB" sz="1400" dirty="0" smtClean="0">
                        <a:solidFill>
                          <a:srgbClr val="0070C0"/>
                        </a:solidFill>
                        <a:cs typeface="Calibri" panose="020F0502020204030204" pitchFamily="34" charset="0"/>
                      </a:rPr>
                      <a:t>(3.4 trillion USD)</a:t>
                    </a:r>
                  </a:p>
                </p:txBody>
              </p:sp>
              <p:sp>
                <p:nvSpPr>
                  <p:cNvPr id="39" name="Up Arrow 38"/>
                  <p:cNvSpPr/>
                  <p:nvPr/>
                </p:nvSpPr>
                <p:spPr>
                  <a:xfrm flipV="1">
                    <a:off x="5124851" y="2300770"/>
                    <a:ext cx="720080" cy="563695"/>
                  </a:xfrm>
                  <a:prstGeom prst="up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p:cNvSpPr/>
                  <p:nvPr/>
                </p:nvSpPr>
                <p:spPr>
                  <a:xfrm>
                    <a:off x="4670855" y="3071402"/>
                    <a:ext cx="1785358" cy="523220"/>
                  </a:xfrm>
                  <a:prstGeom prst="rect">
                    <a:avLst/>
                  </a:prstGeom>
                </p:spPr>
                <p:txBody>
                  <a:bodyPr wrap="square">
                    <a:spAutoFit/>
                  </a:bodyPr>
                  <a:lstStyle/>
                  <a:p>
                    <a:pPr algn="ctr"/>
                    <a:r>
                      <a:rPr lang="en-GB" sz="1400" b="1" dirty="0" smtClean="0">
                        <a:cs typeface="Calibri" panose="020F0502020204030204" pitchFamily="34" charset="0"/>
                      </a:rPr>
                      <a:t>Employment</a:t>
                    </a:r>
                    <a:endParaRPr lang="en-GB" sz="1400" b="1" dirty="0">
                      <a:cs typeface="Calibri" panose="020F0502020204030204" pitchFamily="34" charset="0"/>
                    </a:endParaRPr>
                  </a:p>
                  <a:p>
                    <a:pPr algn="ctr"/>
                    <a:r>
                      <a:rPr lang="en-GB" sz="1400" dirty="0" smtClean="0">
                        <a:solidFill>
                          <a:srgbClr val="FF0000"/>
                        </a:solidFill>
                        <a:cs typeface="Calibri" panose="020F0502020204030204" pitchFamily="34" charset="0"/>
                      </a:rPr>
                      <a:t>-0.2%</a:t>
                    </a:r>
                    <a:endParaRPr lang="en-GB" sz="1400" dirty="0">
                      <a:solidFill>
                        <a:srgbClr val="FF0000"/>
                      </a:solidFill>
                      <a:cs typeface="Calibri" panose="020F0502020204030204" pitchFamily="34" charset="0"/>
                    </a:endParaRPr>
                  </a:p>
                </p:txBody>
              </p:sp>
            </p:grpSp>
            <p:sp>
              <p:nvSpPr>
                <p:cNvPr id="34" name="Up Arrow 33"/>
                <p:cNvSpPr/>
                <p:nvPr/>
              </p:nvSpPr>
              <p:spPr>
                <a:xfrm flipV="1">
                  <a:off x="1939457" y="3040685"/>
                  <a:ext cx="720080" cy="769173"/>
                </a:xfrm>
                <a:prstGeom prst="up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2" name="Up Arrow 21"/>
              <p:cNvSpPr/>
              <p:nvPr/>
            </p:nvSpPr>
            <p:spPr>
              <a:xfrm flipV="1">
                <a:off x="3611538" y="4828033"/>
                <a:ext cx="720080" cy="1191560"/>
              </a:xfrm>
              <a:prstGeom prst="up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3" name="TextBox 22"/>
            <p:cNvSpPr txBox="1"/>
            <p:nvPr/>
          </p:nvSpPr>
          <p:spPr>
            <a:xfrm>
              <a:off x="3063211" y="6121269"/>
              <a:ext cx="1800200" cy="523220"/>
            </a:xfrm>
            <a:prstGeom prst="rect">
              <a:avLst/>
            </a:prstGeom>
            <a:noFill/>
          </p:spPr>
          <p:txBody>
            <a:bodyPr wrap="square" rtlCol="0">
              <a:spAutoFit/>
            </a:bodyPr>
            <a:lstStyle/>
            <a:p>
              <a:pPr algn="ctr"/>
              <a:r>
                <a:rPr lang="en-GB" sz="1400" b="1" dirty="0" smtClean="0">
                  <a:cs typeface="Calibri" panose="020F0502020204030204" pitchFamily="34" charset="0"/>
                </a:rPr>
                <a:t>Consumption</a:t>
              </a:r>
            </a:p>
            <a:p>
              <a:pPr algn="ctr"/>
              <a:r>
                <a:rPr lang="en-GB" sz="1400" dirty="0" smtClean="0">
                  <a:solidFill>
                    <a:srgbClr val="FF0000"/>
                  </a:solidFill>
                  <a:cs typeface="Calibri" panose="020F0502020204030204" pitchFamily="34" charset="0"/>
                </a:rPr>
                <a:t>-1 %</a:t>
              </a:r>
            </a:p>
          </p:txBody>
        </p:sp>
      </p:grpSp>
      <p:grpSp>
        <p:nvGrpSpPr>
          <p:cNvPr id="7" name="Group 6"/>
          <p:cNvGrpSpPr/>
          <p:nvPr/>
        </p:nvGrpSpPr>
        <p:grpSpPr>
          <a:xfrm>
            <a:off x="977307" y="1963731"/>
            <a:ext cx="8262807" cy="3034184"/>
            <a:chOff x="977307" y="1963731"/>
            <a:chExt cx="8262807" cy="3034184"/>
          </a:xfrm>
        </p:grpSpPr>
        <p:grpSp>
          <p:nvGrpSpPr>
            <p:cNvPr id="2" name="Group 1"/>
            <p:cNvGrpSpPr/>
            <p:nvPr/>
          </p:nvGrpSpPr>
          <p:grpSpPr>
            <a:xfrm>
              <a:off x="977307" y="1963731"/>
              <a:ext cx="7468678" cy="2827605"/>
              <a:chOff x="1480200" y="3048055"/>
              <a:chExt cx="7468678" cy="2827605"/>
            </a:xfrm>
          </p:grpSpPr>
          <p:grpSp>
            <p:nvGrpSpPr>
              <p:cNvPr id="29" name="Group 28"/>
              <p:cNvGrpSpPr/>
              <p:nvPr/>
            </p:nvGrpSpPr>
            <p:grpSpPr>
              <a:xfrm>
                <a:off x="1480200" y="3048055"/>
                <a:ext cx="7468678" cy="2827605"/>
                <a:chOff x="1717284" y="2315737"/>
                <a:chExt cx="7468678" cy="2827605"/>
              </a:xfrm>
            </p:grpSpPr>
            <p:cxnSp>
              <p:nvCxnSpPr>
                <p:cNvPr id="5" name="Straight Connector 4"/>
                <p:cNvCxnSpPr/>
                <p:nvPr/>
              </p:nvCxnSpPr>
              <p:spPr>
                <a:xfrm>
                  <a:off x="1904508" y="2315737"/>
                  <a:ext cx="7281454" cy="4324"/>
                </a:xfrm>
                <a:prstGeom prst="line">
                  <a:avLst/>
                </a:prstGeom>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3256066" y="3435192"/>
                  <a:ext cx="1707365" cy="954107"/>
                </a:xfrm>
                <a:prstGeom prst="rect">
                  <a:avLst/>
                </a:prstGeom>
                <a:noFill/>
              </p:spPr>
              <p:txBody>
                <a:bodyPr wrap="square" rtlCol="0">
                  <a:spAutoFit/>
                </a:bodyPr>
                <a:lstStyle/>
                <a:p>
                  <a:pPr algn="ctr"/>
                  <a:r>
                    <a:rPr lang="en-GB" sz="1400" b="1" dirty="0">
                      <a:cs typeface="Calibri" panose="020F0502020204030204" pitchFamily="34" charset="0"/>
                    </a:rPr>
                    <a:t>Plastic</a:t>
                  </a:r>
                </a:p>
                <a:p>
                  <a:pPr algn="ctr"/>
                  <a:r>
                    <a:rPr lang="en-GB" sz="1400" b="1" dirty="0">
                      <a:cs typeface="Calibri" panose="020F0502020204030204" pitchFamily="34" charset="0"/>
                    </a:rPr>
                    <a:t>waste</a:t>
                  </a:r>
                </a:p>
                <a:p>
                  <a:pPr algn="ctr"/>
                  <a:r>
                    <a:rPr lang="en-GB" sz="1400" dirty="0">
                      <a:solidFill>
                        <a:srgbClr val="FF0000"/>
                      </a:solidFill>
                      <a:cs typeface="Calibri" panose="020F0502020204030204" pitchFamily="34" charset="0"/>
                    </a:rPr>
                    <a:t>-33%</a:t>
                  </a:r>
                  <a:r>
                    <a:rPr lang="en-GB" sz="1400" dirty="0">
                      <a:solidFill>
                        <a:schemeClr val="tx2">
                          <a:lumMod val="75000"/>
                        </a:schemeClr>
                      </a:solidFill>
                      <a:cs typeface="Calibri" panose="020F0502020204030204" pitchFamily="34" charset="0"/>
                    </a:rPr>
                    <a:t>(679 Mt)</a:t>
                  </a:r>
                </a:p>
                <a:p>
                  <a:pPr algn="ctr"/>
                  <a:endParaRPr lang="en-GB" sz="1400" dirty="0" smtClean="0">
                    <a:solidFill>
                      <a:schemeClr val="tx2">
                        <a:lumMod val="75000"/>
                      </a:schemeClr>
                    </a:solidFill>
                    <a:cs typeface="Calibri" panose="020F0502020204030204" pitchFamily="34" charset="0"/>
                  </a:endParaRPr>
                </a:p>
              </p:txBody>
            </p:sp>
            <p:sp>
              <p:nvSpPr>
                <p:cNvPr id="14" name="TextBox 13"/>
                <p:cNvSpPr txBox="1"/>
                <p:nvPr/>
              </p:nvSpPr>
              <p:spPr>
                <a:xfrm>
                  <a:off x="1717284" y="3437554"/>
                  <a:ext cx="1800200" cy="523220"/>
                </a:xfrm>
                <a:prstGeom prst="rect">
                  <a:avLst/>
                </a:prstGeom>
                <a:noFill/>
              </p:spPr>
              <p:txBody>
                <a:bodyPr wrap="square" rtlCol="0">
                  <a:spAutoFit/>
                </a:bodyPr>
                <a:lstStyle/>
                <a:p>
                  <a:pPr algn="ctr"/>
                  <a:r>
                    <a:rPr lang="en-GB" sz="1400" b="1" dirty="0" smtClean="0">
                      <a:cs typeface="Calibri" panose="020F0502020204030204" pitchFamily="34" charset="0"/>
                    </a:rPr>
                    <a:t>Plastics </a:t>
                  </a:r>
                  <a:r>
                    <a:rPr lang="en-GB" sz="1400" b="1" dirty="0">
                      <a:cs typeface="Calibri" panose="020F0502020204030204" pitchFamily="34" charset="0"/>
                    </a:rPr>
                    <a:t>use</a:t>
                  </a:r>
                </a:p>
                <a:p>
                  <a:pPr algn="ctr"/>
                  <a:r>
                    <a:rPr lang="en-GB" sz="1400" dirty="0">
                      <a:solidFill>
                        <a:srgbClr val="FF0000"/>
                      </a:solidFill>
                      <a:cs typeface="Calibri" panose="020F0502020204030204" pitchFamily="34" charset="0"/>
                    </a:rPr>
                    <a:t>-33% </a:t>
                  </a:r>
                  <a:r>
                    <a:rPr lang="en-GB" sz="1400" dirty="0">
                      <a:solidFill>
                        <a:schemeClr val="tx2">
                          <a:lumMod val="75000"/>
                        </a:schemeClr>
                      </a:solidFill>
                      <a:cs typeface="Calibri" panose="020F0502020204030204" pitchFamily="34" charset="0"/>
                    </a:rPr>
                    <a:t>(827 Mt)</a:t>
                  </a:r>
                </a:p>
              </p:txBody>
            </p:sp>
            <p:sp>
              <p:nvSpPr>
                <p:cNvPr id="11" name="Up Arrow 10"/>
                <p:cNvSpPr/>
                <p:nvPr/>
              </p:nvSpPr>
              <p:spPr>
                <a:xfrm flipV="1">
                  <a:off x="2237706" y="2318036"/>
                  <a:ext cx="720080" cy="859673"/>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Up Arrow 15"/>
                <p:cNvSpPr/>
                <p:nvPr/>
              </p:nvSpPr>
              <p:spPr>
                <a:xfrm flipV="1">
                  <a:off x="5261710" y="2323022"/>
                  <a:ext cx="720080" cy="2295684"/>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p:cNvSpPr/>
                <p:nvPr/>
              </p:nvSpPr>
              <p:spPr>
                <a:xfrm>
                  <a:off x="4479768" y="4620122"/>
                  <a:ext cx="2130933" cy="523220"/>
                </a:xfrm>
                <a:prstGeom prst="rect">
                  <a:avLst/>
                </a:prstGeom>
              </p:spPr>
              <p:txBody>
                <a:bodyPr wrap="square">
                  <a:spAutoFit/>
                </a:bodyPr>
                <a:lstStyle/>
                <a:p>
                  <a:pPr algn="ctr"/>
                  <a:r>
                    <a:rPr lang="en-GB" sz="1400" b="1" dirty="0" smtClean="0">
                      <a:cs typeface="Calibri" panose="020F0502020204030204" pitchFamily="34" charset="0"/>
                    </a:rPr>
                    <a:t>Mismanaged waste </a:t>
                  </a:r>
                </a:p>
                <a:p>
                  <a:pPr algn="ctr"/>
                  <a:r>
                    <a:rPr lang="en-GB" sz="1400" dirty="0" smtClean="0">
                      <a:solidFill>
                        <a:srgbClr val="FF0000"/>
                      </a:solidFill>
                      <a:cs typeface="Calibri" panose="020F0502020204030204" pitchFamily="34" charset="0"/>
                    </a:rPr>
                    <a:t>-96% </a:t>
                  </a:r>
                  <a:r>
                    <a:rPr lang="en-GB" sz="1400" dirty="0" smtClean="0">
                      <a:solidFill>
                        <a:schemeClr val="tx2">
                          <a:lumMod val="75000"/>
                        </a:schemeClr>
                      </a:solidFill>
                      <a:cs typeface="Calibri" panose="020F0502020204030204" pitchFamily="34" charset="0"/>
                    </a:rPr>
                    <a:t>(6Mt)</a:t>
                  </a:r>
                  <a:endParaRPr lang="en-GB" sz="1400" dirty="0">
                    <a:solidFill>
                      <a:schemeClr val="tx2">
                        <a:lumMod val="75000"/>
                      </a:schemeClr>
                    </a:solidFill>
                    <a:cs typeface="Calibri" panose="020F0502020204030204" pitchFamily="34" charset="0"/>
                  </a:endParaRPr>
                </a:p>
              </p:txBody>
            </p:sp>
          </p:grpSp>
          <p:sp>
            <p:nvSpPr>
              <p:cNvPr id="18" name="Up Arrow 17"/>
              <p:cNvSpPr/>
              <p:nvPr/>
            </p:nvSpPr>
            <p:spPr>
              <a:xfrm flipV="1">
                <a:off x="3535375" y="3059361"/>
                <a:ext cx="720080" cy="856187"/>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4" name="Up Arrow 23"/>
            <p:cNvSpPr/>
            <p:nvPr/>
          </p:nvSpPr>
          <p:spPr>
            <a:xfrm flipV="1">
              <a:off x="6064095" y="1973839"/>
              <a:ext cx="720080" cy="1997867"/>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Up Arrow 24"/>
            <p:cNvSpPr/>
            <p:nvPr/>
          </p:nvSpPr>
          <p:spPr>
            <a:xfrm flipV="1">
              <a:off x="7482757" y="1984141"/>
              <a:ext cx="720080" cy="2364493"/>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p:cNvSpPr/>
            <p:nvPr/>
          </p:nvSpPr>
          <p:spPr>
            <a:xfrm>
              <a:off x="5461911" y="3889919"/>
              <a:ext cx="2130933" cy="738664"/>
            </a:xfrm>
            <a:prstGeom prst="rect">
              <a:avLst/>
            </a:prstGeom>
          </p:spPr>
          <p:txBody>
            <a:bodyPr wrap="square">
              <a:spAutoFit/>
            </a:bodyPr>
            <a:lstStyle/>
            <a:p>
              <a:pPr algn="ctr"/>
              <a:r>
                <a:rPr lang="en-GB" sz="1400" b="1" dirty="0" smtClean="0">
                  <a:cs typeface="Calibri" panose="020F0502020204030204" pitchFamily="34" charset="0"/>
                </a:rPr>
                <a:t>Leakages to environment</a:t>
              </a:r>
            </a:p>
            <a:p>
              <a:pPr algn="ctr"/>
              <a:r>
                <a:rPr lang="en-GB" sz="1400" dirty="0" smtClean="0">
                  <a:solidFill>
                    <a:srgbClr val="FF0000"/>
                  </a:solidFill>
                  <a:cs typeface="Calibri" panose="020F0502020204030204" pitchFamily="34" charset="0"/>
                </a:rPr>
                <a:t>-85% </a:t>
              </a:r>
              <a:r>
                <a:rPr lang="en-GB" sz="1400" dirty="0" smtClean="0">
                  <a:solidFill>
                    <a:schemeClr val="tx2">
                      <a:lumMod val="75000"/>
                    </a:schemeClr>
                  </a:solidFill>
                  <a:cs typeface="Calibri" panose="020F0502020204030204" pitchFamily="34" charset="0"/>
                </a:rPr>
                <a:t>(6.4 Mt)</a:t>
              </a:r>
              <a:endParaRPr lang="en-GB" sz="1400" dirty="0">
                <a:solidFill>
                  <a:schemeClr val="tx2">
                    <a:lumMod val="75000"/>
                  </a:schemeClr>
                </a:solidFill>
                <a:cs typeface="Calibri" panose="020F0502020204030204" pitchFamily="34" charset="0"/>
              </a:endParaRPr>
            </a:p>
          </p:txBody>
        </p:sp>
        <p:sp>
          <p:nvSpPr>
            <p:cNvPr id="30" name="Rectangle 29"/>
            <p:cNvSpPr/>
            <p:nvPr/>
          </p:nvSpPr>
          <p:spPr>
            <a:xfrm>
              <a:off x="7109181" y="4259251"/>
              <a:ext cx="2130933" cy="738664"/>
            </a:xfrm>
            <a:prstGeom prst="rect">
              <a:avLst/>
            </a:prstGeom>
          </p:spPr>
          <p:txBody>
            <a:bodyPr wrap="square">
              <a:spAutoFit/>
            </a:bodyPr>
            <a:lstStyle/>
            <a:p>
              <a:pPr algn="ctr"/>
              <a:r>
                <a:rPr lang="en-GB" sz="1400" b="1" dirty="0" smtClean="0">
                  <a:cs typeface="Calibri" panose="020F0502020204030204" pitchFamily="34" charset="0"/>
                </a:rPr>
                <a:t>Leakages to aquatic environments</a:t>
              </a:r>
            </a:p>
            <a:p>
              <a:pPr algn="ctr"/>
              <a:r>
                <a:rPr lang="en-GB" sz="1400" dirty="0" smtClean="0">
                  <a:solidFill>
                    <a:srgbClr val="FF0000"/>
                  </a:solidFill>
                  <a:cs typeface="Calibri" panose="020F0502020204030204" pitchFamily="34" charset="0"/>
                </a:rPr>
                <a:t>-98% </a:t>
              </a:r>
              <a:r>
                <a:rPr lang="en-GB" sz="1400" dirty="0" smtClean="0">
                  <a:solidFill>
                    <a:schemeClr val="tx2">
                      <a:lumMod val="75000"/>
                    </a:schemeClr>
                  </a:solidFill>
                  <a:cs typeface="Calibri" panose="020F0502020204030204" pitchFamily="34" charset="0"/>
                </a:rPr>
                <a:t>(0.2 Mt)</a:t>
              </a:r>
              <a:endParaRPr lang="en-GB" sz="1400" dirty="0">
                <a:solidFill>
                  <a:schemeClr val="tx2">
                    <a:lumMod val="75000"/>
                  </a:schemeClr>
                </a:solidFill>
                <a:cs typeface="Calibri" panose="020F0502020204030204" pitchFamily="34" charset="0"/>
              </a:endParaRPr>
            </a:p>
          </p:txBody>
        </p:sp>
      </p:grpSp>
    </p:spTree>
    <p:extLst>
      <p:ext uri="{BB962C8B-B14F-4D97-AF65-F5344CB8AC3E}">
        <p14:creationId xmlns:p14="http://schemas.microsoft.com/office/powerpoint/2010/main" val="2603170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16</a:t>
            </a:fld>
            <a:endParaRPr lang="en-GB">
              <a:solidFill>
                <a:prstClr val="white"/>
              </a:solidFill>
            </a:endParaRPr>
          </a:p>
        </p:txBody>
      </p:sp>
      <p:sp>
        <p:nvSpPr>
          <p:cNvPr id="4" name="Title 3"/>
          <p:cNvSpPr>
            <a:spLocks noGrp="1"/>
          </p:cNvSpPr>
          <p:nvPr>
            <p:ph type="title"/>
          </p:nvPr>
        </p:nvSpPr>
        <p:spPr>
          <a:xfrm>
            <a:off x="941231" y="241841"/>
            <a:ext cx="8241421" cy="1022400"/>
          </a:xfrm>
        </p:spPr>
        <p:txBody>
          <a:bodyPr/>
          <a:lstStyle/>
          <a:p>
            <a:r>
              <a:rPr lang="en-GB" sz="2800" dirty="0" smtClean="0"/>
              <a:t>Global Action: All </a:t>
            </a:r>
            <a:r>
              <a:rPr lang="en-GB" sz="2800" dirty="0"/>
              <a:t>pillars contribute to </a:t>
            </a:r>
            <a:r>
              <a:rPr lang="en-GB" sz="2800" dirty="0" smtClean="0"/>
              <a:t>reducing substantially </a:t>
            </a:r>
            <a:r>
              <a:rPr lang="en-GB" sz="2800" dirty="0"/>
              <a:t>plastic leakage to the environment</a:t>
            </a:r>
          </a:p>
        </p:txBody>
      </p:sp>
      <p:grpSp>
        <p:nvGrpSpPr>
          <p:cNvPr id="8" name="Group 7"/>
          <p:cNvGrpSpPr/>
          <p:nvPr/>
        </p:nvGrpSpPr>
        <p:grpSpPr>
          <a:xfrm>
            <a:off x="531656" y="1994966"/>
            <a:ext cx="3857625" cy="3143250"/>
            <a:chOff x="531656" y="1994966"/>
            <a:chExt cx="3857625" cy="3143250"/>
          </a:xfrm>
        </p:grpSpPr>
        <p:pic>
          <p:nvPicPr>
            <p:cNvPr id="5" name="Picture 4"/>
            <p:cNvPicPr>
              <a:picLocks noChangeAspect="1"/>
            </p:cNvPicPr>
            <p:nvPr/>
          </p:nvPicPr>
          <p:blipFill>
            <a:blip r:embed="rId2"/>
            <a:stretch>
              <a:fillRect/>
            </a:stretch>
          </p:blipFill>
          <p:spPr>
            <a:xfrm>
              <a:off x="1350806" y="1994966"/>
              <a:ext cx="3038475" cy="3143250"/>
            </a:xfrm>
            <a:prstGeom prst="rect">
              <a:avLst/>
            </a:prstGeom>
          </p:spPr>
        </p:pic>
        <p:pic>
          <p:nvPicPr>
            <p:cNvPr id="7" name="Picture 6"/>
            <p:cNvPicPr>
              <a:picLocks noChangeAspect="1"/>
            </p:cNvPicPr>
            <p:nvPr/>
          </p:nvPicPr>
          <p:blipFill>
            <a:blip r:embed="rId3"/>
            <a:stretch>
              <a:fillRect/>
            </a:stretch>
          </p:blipFill>
          <p:spPr>
            <a:xfrm>
              <a:off x="531656" y="2381250"/>
              <a:ext cx="819150" cy="2619375"/>
            </a:xfrm>
            <a:prstGeom prst="rect">
              <a:avLst/>
            </a:prstGeom>
          </p:spPr>
        </p:pic>
      </p:grpSp>
      <p:grpSp>
        <p:nvGrpSpPr>
          <p:cNvPr id="10" name="Group 9"/>
          <p:cNvGrpSpPr/>
          <p:nvPr/>
        </p:nvGrpSpPr>
        <p:grpSpPr>
          <a:xfrm>
            <a:off x="4788000" y="1863535"/>
            <a:ext cx="3751124" cy="3324225"/>
            <a:chOff x="4788000" y="1931775"/>
            <a:chExt cx="3751124" cy="3324225"/>
          </a:xfrm>
        </p:grpSpPr>
        <p:pic>
          <p:nvPicPr>
            <p:cNvPr id="6" name="Picture 5"/>
            <p:cNvPicPr>
              <a:picLocks noChangeAspect="1"/>
            </p:cNvPicPr>
            <p:nvPr/>
          </p:nvPicPr>
          <p:blipFill>
            <a:blip r:embed="rId4"/>
            <a:stretch>
              <a:fillRect/>
            </a:stretch>
          </p:blipFill>
          <p:spPr>
            <a:xfrm>
              <a:off x="5529224" y="1931775"/>
              <a:ext cx="3009900" cy="3324225"/>
            </a:xfrm>
            <a:prstGeom prst="rect">
              <a:avLst/>
            </a:prstGeom>
          </p:spPr>
        </p:pic>
        <p:pic>
          <p:nvPicPr>
            <p:cNvPr id="9" name="Picture 8"/>
            <p:cNvPicPr>
              <a:picLocks noChangeAspect="1"/>
            </p:cNvPicPr>
            <p:nvPr/>
          </p:nvPicPr>
          <p:blipFill>
            <a:blip r:embed="rId5"/>
            <a:stretch>
              <a:fillRect/>
            </a:stretch>
          </p:blipFill>
          <p:spPr>
            <a:xfrm>
              <a:off x="4788000" y="2022262"/>
              <a:ext cx="790575" cy="3143250"/>
            </a:xfrm>
            <a:prstGeom prst="rect">
              <a:avLst/>
            </a:prstGeom>
          </p:spPr>
        </p:pic>
      </p:grpSp>
      <p:pic>
        <p:nvPicPr>
          <p:cNvPr id="11" name="Picture 10"/>
          <p:cNvPicPr>
            <a:picLocks noChangeAspect="1"/>
          </p:cNvPicPr>
          <p:nvPr/>
        </p:nvPicPr>
        <p:blipFill>
          <a:blip r:embed="rId6"/>
          <a:stretch>
            <a:fillRect/>
          </a:stretch>
        </p:blipFill>
        <p:spPr>
          <a:xfrm>
            <a:off x="784068" y="5868941"/>
            <a:ext cx="7210425" cy="390525"/>
          </a:xfrm>
          <a:prstGeom prst="rect">
            <a:avLst/>
          </a:prstGeom>
        </p:spPr>
      </p:pic>
    </p:spTree>
    <p:extLst>
      <p:ext uri="{BB962C8B-B14F-4D97-AF65-F5344CB8AC3E}">
        <p14:creationId xmlns:p14="http://schemas.microsoft.com/office/powerpoint/2010/main" val="2841551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17</a:t>
            </a:fld>
            <a:endParaRPr lang="en-GB">
              <a:solidFill>
                <a:prstClr val="white"/>
              </a:solidFill>
            </a:endParaRPr>
          </a:p>
        </p:txBody>
      </p:sp>
      <p:sp>
        <p:nvSpPr>
          <p:cNvPr id="4" name="Title 3"/>
          <p:cNvSpPr>
            <a:spLocks noGrp="1"/>
          </p:cNvSpPr>
          <p:nvPr>
            <p:ph type="title"/>
          </p:nvPr>
        </p:nvSpPr>
        <p:spPr>
          <a:xfrm>
            <a:off x="1079999" y="237600"/>
            <a:ext cx="7763749" cy="1022400"/>
          </a:xfrm>
        </p:spPr>
        <p:txBody>
          <a:bodyPr/>
          <a:lstStyle/>
          <a:p>
            <a:r>
              <a:rPr lang="en-US" sz="2800" dirty="0"/>
              <a:t>The costs of both regional and globally coordinated action are lower than 1% of global GDP</a:t>
            </a:r>
            <a:endParaRPr lang="en-GB" sz="2800" dirty="0"/>
          </a:p>
        </p:txBody>
      </p:sp>
      <p:pic>
        <p:nvPicPr>
          <p:cNvPr id="6" name="Picture 5"/>
          <p:cNvPicPr>
            <a:picLocks noChangeAspect="1"/>
          </p:cNvPicPr>
          <p:nvPr/>
        </p:nvPicPr>
        <p:blipFill>
          <a:blip r:embed="rId2"/>
          <a:stretch>
            <a:fillRect/>
          </a:stretch>
        </p:blipFill>
        <p:spPr>
          <a:xfrm>
            <a:off x="899828" y="1677675"/>
            <a:ext cx="7153275" cy="4733925"/>
          </a:xfrm>
          <a:prstGeom prst="rect">
            <a:avLst/>
          </a:prstGeom>
        </p:spPr>
      </p:pic>
    </p:spTree>
    <p:extLst>
      <p:ext uri="{BB962C8B-B14F-4D97-AF65-F5344CB8AC3E}">
        <p14:creationId xmlns:p14="http://schemas.microsoft.com/office/powerpoint/2010/main" val="2615495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18</a:t>
            </a:fld>
            <a:endParaRPr lang="en-GB">
              <a:solidFill>
                <a:prstClr val="white"/>
              </a:solidFill>
            </a:endParaRPr>
          </a:p>
        </p:txBody>
      </p:sp>
      <p:sp>
        <p:nvSpPr>
          <p:cNvPr id="4" name="Title 3"/>
          <p:cNvSpPr>
            <a:spLocks noGrp="1"/>
          </p:cNvSpPr>
          <p:nvPr>
            <p:ph type="title"/>
          </p:nvPr>
        </p:nvSpPr>
        <p:spPr/>
        <p:txBody>
          <a:bodyPr/>
          <a:lstStyle/>
          <a:p>
            <a:r>
              <a:rPr lang="en-US" sz="2400" dirty="0"/>
              <a:t>The costs of the </a:t>
            </a:r>
            <a:r>
              <a:rPr lang="en-US" sz="2400" i="1" dirty="0"/>
              <a:t>Regional Action </a:t>
            </a:r>
            <a:r>
              <a:rPr lang="en-US" sz="2400" dirty="0"/>
              <a:t>and </a:t>
            </a:r>
            <a:r>
              <a:rPr lang="en-US" sz="2400" i="1" dirty="0"/>
              <a:t>Global Ambition </a:t>
            </a:r>
            <a:r>
              <a:rPr lang="en-US" sz="2400" dirty="0"/>
              <a:t>scenarios on regional GDP are </a:t>
            </a:r>
            <a:r>
              <a:rPr lang="en-US" sz="2400" dirty="0" smtClean="0"/>
              <a:t>higher </a:t>
            </a:r>
            <a:r>
              <a:rPr lang="en-GB" sz="2400" dirty="0" smtClean="0"/>
              <a:t>in </a:t>
            </a:r>
            <a:r>
              <a:rPr lang="en-GB" sz="2400" dirty="0"/>
              <a:t>non-OECD countries</a:t>
            </a:r>
          </a:p>
        </p:txBody>
      </p:sp>
      <p:pic>
        <p:nvPicPr>
          <p:cNvPr id="5" name="Picture 4"/>
          <p:cNvPicPr>
            <a:picLocks noChangeAspect="1"/>
          </p:cNvPicPr>
          <p:nvPr/>
        </p:nvPicPr>
        <p:blipFill>
          <a:blip r:embed="rId2"/>
          <a:stretch>
            <a:fillRect/>
          </a:stretch>
        </p:blipFill>
        <p:spPr>
          <a:xfrm>
            <a:off x="905514" y="1613350"/>
            <a:ext cx="7305675" cy="4695825"/>
          </a:xfrm>
          <a:prstGeom prst="rect">
            <a:avLst/>
          </a:prstGeom>
        </p:spPr>
      </p:pic>
    </p:spTree>
    <p:extLst>
      <p:ext uri="{BB962C8B-B14F-4D97-AF65-F5344CB8AC3E}">
        <p14:creationId xmlns:p14="http://schemas.microsoft.com/office/powerpoint/2010/main" val="1420470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2280" y="1397160"/>
            <a:ext cx="8514000" cy="5335440"/>
          </a:xfrm>
        </p:spPr>
        <p:txBody>
          <a:bodyPr>
            <a:normAutofit fontScale="70000" lnSpcReduction="20000"/>
          </a:bodyPr>
          <a:lstStyle/>
          <a:p>
            <a:r>
              <a:rPr lang="en-GB" sz="3500" dirty="0" smtClean="0"/>
              <a:t>A broad range of policies is needed to reduce leakage of plastics to the environment as low as possible at reasonable cost</a:t>
            </a:r>
          </a:p>
          <a:p>
            <a:r>
              <a:rPr lang="en-GB" sz="3500" dirty="0" smtClean="0"/>
              <a:t>Plastics are an essential part of our economy: even in a circular policy pathway plastics use – and thus plastic waste – keeps increasing</a:t>
            </a:r>
          </a:p>
          <a:p>
            <a:r>
              <a:rPr lang="en-GB" dirty="0" smtClean="0"/>
              <a:t>In the </a:t>
            </a:r>
            <a:r>
              <a:rPr lang="en-GB" i="1" dirty="0" smtClean="0"/>
              <a:t>Global </a:t>
            </a:r>
            <a:r>
              <a:rPr lang="en-GB" i="1" dirty="0"/>
              <a:t>Action</a:t>
            </a:r>
            <a:r>
              <a:rPr lang="en-GB" dirty="0"/>
              <a:t> scenario, plastic leakage to the environment is projected to decrease to near zero levels by 2060, with annual leakage of plastics into the aquatic environment falling by 98% compared to the </a:t>
            </a:r>
            <a:r>
              <a:rPr lang="en-GB" i="1" dirty="0"/>
              <a:t>Baseline</a:t>
            </a:r>
            <a:r>
              <a:rPr lang="en-GB" dirty="0"/>
              <a:t> in 2060. However, in the interim stocks of plastics will continue to accumulate in the aquatic environment, reaching 300 Mt in 2060, which is slightly more than double the 2019 level. </a:t>
            </a:r>
            <a:endParaRPr lang="en-GB" dirty="0" smtClean="0"/>
          </a:p>
          <a:p>
            <a:r>
              <a:rPr lang="en-GB" dirty="0"/>
              <a:t>Additional measures to clean up the remaining plastics leakage to the marine environment could remove all new marine plastics </a:t>
            </a:r>
            <a:r>
              <a:rPr lang="en-GB" dirty="0" smtClean="0"/>
              <a:t>pollution</a:t>
            </a:r>
            <a:endParaRPr lang="en-GB" dirty="0"/>
          </a:p>
        </p:txBody>
      </p:sp>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19</a:t>
            </a:fld>
            <a:endParaRPr lang="en-GB">
              <a:solidFill>
                <a:prstClr val="white"/>
              </a:solidFill>
            </a:endParaRPr>
          </a:p>
        </p:txBody>
      </p:sp>
      <p:sp>
        <p:nvSpPr>
          <p:cNvPr id="4" name="Title 3"/>
          <p:cNvSpPr>
            <a:spLocks noGrp="1"/>
          </p:cNvSpPr>
          <p:nvPr>
            <p:ph type="title"/>
          </p:nvPr>
        </p:nvSpPr>
        <p:spPr/>
        <p:txBody>
          <a:bodyPr/>
          <a:lstStyle/>
          <a:p>
            <a:r>
              <a:rPr lang="en-GB" dirty="0" smtClean="0"/>
              <a:t>Main messages</a:t>
            </a:r>
            <a:endParaRPr lang="en-GB" dirty="0"/>
          </a:p>
        </p:txBody>
      </p:sp>
    </p:spTree>
    <p:extLst>
      <p:ext uri="{BB962C8B-B14F-4D97-AF65-F5344CB8AC3E}">
        <p14:creationId xmlns:p14="http://schemas.microsoft.com/office/powerpoint/2010/main" val="12320383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1404" y="3438093"/>
            <a:ext cx="7920880" cy="1569660"/>
          </a:xfrm>
        </p:spPr>
        <p:txBody>
          <a:bodyPr/>
          <a:lstStyle/>
          <a:p>
            <a:pPr algn="ctr">
              <a:lnSpc>
                <a:spcPct val="100000"/>
              </a:lnSpc>
            </a:pPr>
            <a:r>
              <a:rPr lang="en-US" sz="2800" cap="none" dirty="0"/>
              <a:t>Thank </a:t>
            </a:r>
            <a:r>
              <a:rPr lang="en-US" sz="2800" cap="none" dirty="0" smtClean="0"/>
              <a:t>you!</a:t>
            </a:r>
            <a:br>
              <a:rPr lang="en-US" sz="2800" cap="none" dirty="0" smtClean="0"/>
            </a:br>
            <a:r>
              <a:rPr lang="en-US" sz="2800" cap="none" dirty="0" smtClean="0"/>
              <a:t/>
            </a:r>
            <a:br>
              <a:rPr lang="en-US" sz="2800" cap="none" dirty="0" smtClean="0"/>
            </a:br>
            <a:endParaRPr lang="en-GB" sz="4000" cap="none" dirty="0">
              <a:solidFill>
                <a:schemeClr val="accent1">
                  <a:lumMod val="20000"/>
                  <a:lumOff val="8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3066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000" y="3165388"/>
            <a:ext cx="6624000" cy="566822"/>
          </a:xfrm>
        </p:spPr>
        <p:txBody>
          <a:bodyPr/>
          <a:lstStyle/>
          <a:p>
            <a:r>
              <a:rPr lang="en-GB" dirty="0" smtClean="0"/>
              <a:t>Background</a:t>
            </a:r>
            <a:endParaRPr lang="en-GB" dirty="0"/>
          </a:p>
        </p:txBody>
      </p:sp>
      <p:sp>
        <p:nvSpPr>
          <p:cNvPr id="3" name="Slide Number Placeholder 2"/>
          <p:cNvSpPr>
            <a:spLocks noGrp="1"/>
          </p:cNvSpPr>
          <p:nvPr>
            <p:ph type="sldNum" sz="quarter" idx="4"/>
          </p:nvPr>
        </p:nvSpPr>
        <p:spPr/>
        <p:txBody>
          <a:bodyPr/>
          <a:lstStyle/>
          <a:p>
            <a:fld id="{5A6D8DE2-6E96-49B1-AAEF-D3E709642DEE}" type="slidenum">
              <a:rPr lang="en-GB" smtClean="0">
                <a:solidFill>
                  <a:srgbClr val="006299"/>
                </a:solidFill>
              </a:rPr>
              <a:pPr/>
              <a:t>21</a:t>
            </a:fld>
            <a:endParaRPr lang="en-GB">
              <a:solidFill>
                <a:srgbClr val="006299"/>
              </a:solidFill>
            </a:endParaRPr>
          </a:p>
        </p:txBody>
      </p:sp>
    </p:spTree>
    <p:extLst>
      <p:ext uri="{BB962C8B-B14F-4D97-AF65-F5344CB8AC3E}">
        <p14:creationId xmlns:p14="http://schemas.microsoft.com/office/powerpoint/2010/main" val="2741349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22</a:t>
            </a:fld>
            <a:endParaRPr lang="en-GB">
              <a:solidFill>
                <a:prstClr val="white"/>
              </a:solidFill>
            </a:endParaRPr>
          </a:p>
        </p:txBody>
      </p:sp>
      <p:sp>
        <p:nvSpPr>
          <p:cNvPr id="4" name="Title 3"/>
          <p:cNvSpPr>
            <a:spLocks noGrp="1"/>
          </p:cNvSpPr>
          <p:nvPr>
            <p:ph type="title"/>
          </p:nvPr>
        </p:nvSpPr>
        <p:spPr/>
        <p:txBody>
          <a:bodyPr/>
          <a:lstStyle/>
          <a:p>
            <a:r>
              <a:rPr lang="en-GB" sz="2800" dirty="0" smtClean="0"/>
              <a:t>Regional Action: Mismanaged </a:t>
            </a:r>
            <a:r>
              <a:rPr lang="en-GB" sz="2800" dirty="0"/>
              <a:t>waste volumes are projected to fall most in non-OECD countries in the Regional Action scenario</a:t>
            </a:r>
          </a:p>
        </p:txBody>
      </p:sp>
      <p:pic>
        <p:nvPicPr>
          <p:cNvPr id="5" name="g7-10.emf"/>
          <p:cNvPicPr>
            <a:picLocks noGrp="1"/>
          </p:cNvPicPr>
          <p:nvPr>
            <p:ph idx="1"/>
          </p:nvPr>
        </p:nvPicPr>
        <p:blipFill>
          <a:blip r:embed="rId2" r:link="rId3">
            <a:extLst>
              <a:ext uri="{28A0092B-C50C-407E-A947-70E740481C1C}">
                <a14:useLocalDpi xmlns:a14="http://schemas.microsoft.com/office/drawing/2010/main" val="0"/>
              </a:ext>
            </a:extLst>
          </a:blip>
          <a:stretch>
            <a:fillRect/>
          </a:stretch>
        </p:blipFill>
        <p:spPr>
          <a:xfrm>
            <a:off x="1830395" y="1881202"/>
            <a:ext cx="5005713" cy="4525962"/>
          </a:xfrm>
          <a:prstGeom prst="rect">
            <a:avLst/>
          </a:prstGeom>
        </p:spPr>
      </p:pic>
      <p:sp>
        <p:nvSpPr>
          <p:cNvPr id="6" name="Rectangle 5"/>
          <p:cNvSpPr/>
          <p:nvPr/>
        </p:nvSpPr>
        <p:spPr>
          <a:xfrm>
            <a:off x="801112" y="1436173"/>
            <a:ext cx="4261103" cy="268856"/>
          </a:xfrm>
          <a:prstGeom prst="rect">
            <a:avLst/>
          </a:prstGeom>
        </p:spPr>
        <p:txBody>
          <a:bodyPr wrap="none">
            <a:spAutoFit/>
          </a:bodyPr>
          <a:lstStyle/>
          <a:p>
            <a:pPr>
              <a:lnSpc>
                <a:spcPts val="1300"/>
              </a:lnSpc>
              <a:spcAft>
                <a:spcPts val="900"/>
              </a:spcAft>
            </a:pPr>
            <a:r>
              <a:rPr lang="en-GB" dirty="0">
                <a:latin typeface="Arial Narrow" panose="020B0606020202030204" pitchFamily="34" charset="0"/>
                <a:ea typeface="Arial" panose="020B0604020202020204" pitchFamily="34" charset="0"/>
                <a:cs typeface="Times New Roman" panose="02020603050405020304" pitchFamily="18" charset="0"/>
              </a:rPr>
              <a:t>Mismanaged plastic waste in million tonnes (Mt) </a:t>
            </a:r>
          </a:p>
        </p:txBody>
      </p:sp>
    </p:spTree>
    <p:extLst>
      <p:ext uri="{BB962C8B-B14F-4D97-AF65-F5344CB8AC3E}">
        <p14:creationId xmlns:p14="http://schemas.microsoft.com/office/powerpoint/2010/main" val="28077953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BB595A2A-EFD0-42ED-8393-8C6DB12E13C8}" type="slidenum">
              <a:rPr lang="en-GB" smtClean="0">
                <a:solidFill>
                  <a:prstClr val="white"/>
                </a:solidFill>
              </a:rPr>
              <a:pPr/>
              <a:t>23</a:t>
            </a:fld>
            <a:endParaRPr lang="en-GB">
              <a:solidFill>
                <a:prstClr val="white"/>
              </a:solidFill>
            </a:endParaRPr>
          </a:p>
        </p:txBody>
      </p:sp>
      <p:sp>
        <p:nvSpPr>
          <p:cNvPr id="4" name="Title 3"/>
          <p:cNvSpPr>
            <a:spLocks noGrp="1"/>
          </p:cNvSpPr>
          <p:nvPr>
            <p:ph type="title"/>
          </p:nvPr>
        </p:nvSpPr>
        <p:spPr/>
        <p:txBody>
          <a:bodyPr/>
          <a:lstStyle/>
          <a:p>
            <a:r>
              <a:rPr lang="en-GB" sz="2800" dirty="0"/>
              <a:t>The </a:t>
            </a:r>
            <a:r>
              <a:rPr lang="en-GB" sz="2800" i="1" dirty="0"/>
              <a:t>Regional Action</a:t>
            </a:r>
            <a:r>
              <a:rPr lang="en-GB" sz="2800" dirty="0"/>
              <a:t> scenario will lower plastic leakage per capita, and decouple leakage from GDP and plastics use </a:t>
            </a:r>
          </a:p>
        </p:txBody>
      </p:sp>
      <p:pic>
        <p:nvPicPr>
          <p:cNvPr id="5" name="g7-12.emf"/>
          <p:cNvPicPr>
            <a:picLocks noGrp="1"/>
          </p:cNvPicPr>
          <p:nvPr>
            <p:ph idx="1"/>
          </p:nvPr>
        </p:nvPicPr>
        <p:blipFill>
          <a:blip r:embed="rId2" r:link="rId3">
            <a:extLst>
              <a:ext uri="{28A0092B-C50C-407E-A947-70E740481C1C}">
                <a14:useLocalDpi xmlns:a14="http://schemas.microsoft.com/office/drawing/2010/main" val="0"/>
              </a:ext>
            </a:extLst>
          </a:blip>
          <a:stretch>
            <a:fillRect/>
          </a:stretch>
        </p:blipFill>
        <p:spPr>
          <a:xfrm>
            <a:off x="909632" y="2145541"/>
            <a:ext cx="6845318" cy="2894127"/>
          </a:xfrm>
          <a:prstGeom prst="rect">
            <a:avLst/>
          </a:prstGeom>
        </p:spPr>
      </p:pic>
      <p:sp>
        <p:nvSpPr>
          <p:cNvPr id="6" name="Rectangle 5"/>
          <p:cNvSpPr/>
          <p:nvPr/>
        </p:nvSpPr>
        <p:spPr>
          <a:xfrm>
            <a:off x="669657" y="1698501"/>
            <a:ext cx="3086101" cy="268856"/>
          </a:xfrm>
          <a:prstGeom prst="rect">
            <a:avLst/>
          </a:prstGeom>
        </p:spPr>
        <p:txBody>
          <a:bodyPr wrap="none">
            <a:spAutoFit/>
          </a:bodyPr>
          <a:lstStyle/>
          <a:p>
            <a:pPr>
              <a:lnSpc>
                <a:spcPts val="1300"/>
              </a:lnSpc>
              <a:spcAft>
                <a:spcPts val="900"/>
              </a:spcAft>
            </a:pPr>
            <a:r>
              <a:rPr lang="en-GB" dirty="0">
                <a:latin typeface="Arial Narrow" panose="020B0606020202030204" pitchFamily="34" charset="0"/>
                <a:ea typeface="Arial" panose="020B0604020202020204" pitchFamily="34" charset="0"/>
                <a:cs typeface="Times New Roman" panose="02020603050405020304" pitchFamily="18" charset="0"/>
              </a:rPr>
              <a:t>Plastic leakage to the environment</a:t>
            </a:r>
          </a:p>
        </p:txBody>
      </p:sp>
    </p:spTree>
    <p:extLst>
      <p:ext uri="{BB962C8B-B14F-4D97-AF65-F5344CB8AC3E}">
        <p14:creationId xmlns:p14="http://schemas.microsoft.com/office/powerpoint/2010/main" val="9490788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ECD_English_white">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4E8B783E259CC44B6081F305D864E7D" ma:contentTypeVersion="12" ma:contentTypeDescription="Crée un document." ma:contentTypeScope="" ma:versionID="13f82faae23369e2dee9f53840606618">
  <xsd:schema xmlns:xsd="http://www.w3.org/2001/XMLSchema" xmlns:xs="http://www.w3.org/2001/XMLSchema" xmlns:p="http://schemas.microsoft.com/office/2006/metadata/properties" xmlns:ns3="2b0b687e-4ca1-40c1-b011-282726039d33" xmlns:ns4="590f168d-74f2-456b-90ff-3dfcc6592408" targetNamespace="http://schemas.microsoft.com/office/2006/metadata/properties" ma:root="true" ma:fieldsID="59576e8537ce968415c702666a1c5696" ns3:_="" ns4:_="">
    <xsd:import namespace="2b0b687e-4ca1-40c1-b011-282726039d33"/>
    <xsd:import namespace="590f168d-74f2-456b-90ff-3dfcc659240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0b687e-4ca1-40c1-b011-282726039d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90f168d-74f2-456b-90ff-3dfcc6592408" elementFormDefault="qualified">
    <xsd:import namespace="http://schemas.microsoft.com/office/2006/documentManagement/types"/>
    <xsd:import namespace="http://schemas.microsoft.com/office/infopath/2007/PartnerControls"/>
    <xsd:element name="SharedWithUsers" ma:index="1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Partagé avec détails" ma:internalName="SharedWithDetails" ma:readOnly="true">
      <xsd:simpleType>
        <xsd:restriction base="dms:Note">
          <xsd:maxLength value="255"/>
        </xsd:restriction>
      </xsd:simpleType>
    </xsd:element>
    <xsd:element name="SharingHintHash" ma:index="17"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3290B8-A261-49F4-8744-9B1B3F7E35D7}">
  <ds:schemaRefs>
    <ds:schemaRef ds:uri="http://purl.org/dc/terms/"/>
    <ds:schemaRef ds:uri="http://schemas.openxmlformats.org/package/2006/metadata/core-properties"/>
    <ds:schemaRef ds:uri="http://schemas.microsoft.com/office/2006/documentManagement/types"/>
    <ds:schemaRef ds:uri="2b0b687e-4ca1-40c1-b011-282726039d33"/>
    <ds:schemaRef ds:uri="http://purl.org/dc/elements/1.1/"/>
    <ds:schemaRef ds:uri="http://schemas.microsoft.com/office/2006/metadata/properties"/>
    <ds:schemaRef ds:uri="590f168d-74f2-456b-90ff-3dfcc6592408"/>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BCD3779B-01AD-4AB4-AD46-AF5B0FA69B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0b687e-4ca1-40c1-b011-282726039d33"/>
    <ds:schemaRef ds:uri="590f168d-74f2-456b-90ff-3dfcc6592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A6DE7D-0EDA-4AF2-B0ED-6F7D3869BD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OCDE_Français_bleu</Template>
  <TotalTime>8577</TotalTime>
  <Words>1552</Words>
  <Application>Microsoft Office PowerPoint</Application>
  <PresentationFormat>On-screen Show (4:3)</PresentationFormat>
  <Paragraphs>205</Paragraphs>
  <Slides>23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Arial Narrow</vt:lpstr>
      <vt:lpstr>Calibri</vt:lpstr>
      <vt:lpstr>Courier New</vt:lpstr>
      <vt:lpstr>Georgia</vt:lpstr>
      <vt:lpstr>Helvetica 65 Medium</vt:lpstr>
      <vt:lpstr>MyriadPro-Regular</vt:lpstr>
      <vt:lpstr>Times New Roman</vt:lpstr>
      <vt:lpstr>OECD_English_white</vt:lpstr>
      <vt:lpstr>Policy scenarios for promoting the circularity of plastics</vt:lpstr>
      <vt:lpstr>Outline</vt:lpstr>
      <vt:lpstr>Motivation</vt:lpstr>
      <vt:lpstr>Modelling methodology</vt:lpstr>
      <vt:lpstr>Methodology</vt:lpstr>
      <vt:lpstr>The circular plastics policy packages targets plastics throughout products lifecycle</vt:lpstr>
      <vt:lpstr>Policy package design</vt:lpstr>
      <vt:lpstr>Combining policies that target different lifecycle stages can drastically reduce plastics leakage to the environment</vt:lpstr>
      <vt:lpstr>Policy action can increase the share of recycled plastics substantially </vt:lpstr>
      <vt:lpstr>Without new policies, the plastics lifecycle will only be 14% circular in 2060</vt:lpstr>
      <vt:lpstr>Leakage into aquatic environments is projected to double between 2019 and 2060</vt:lpstr>
      <vt:lpstr>Policy scenarios</vt:lpstr>
      <vt:lpstr>The Regional Action scenario reduces plastic use, waste and mismanaged waste, but not enough to eliminate mismanaged waste and thus leakage to the environment</vt:lpstr>
      <vt:lpstr>Regional Action: All pillars contribute to reducing plastic leakage to the environment </vt:lpstr>
      <vt:lpstr>The Global Action scenario almost eliminates mismanaged waste and thus leakage to the aquatic environments</vt:lpstr>
      <vt:lpstr>Global Action: All pillars contribute to reducing substantially plastic leakage to the environment</vt:lpstr>
      <vt:lpstr>The costs of both regional and globally coordinated action are lower than 1% of global GDP</vt:lpstr>
      <vt:lpstr>The costs of the Regional Action and Global Ambition scenarios on regional GDP are higher in non-OECD countries</vt:lpstr>
      <vt:lpstr>Main messages</vt:lpstr>
      <vt:lpstr>Thank you!  </vt:lpstr>
      <vt:lpstr>Background</vt:lpstr>
      <vt:lpstr>Regional Action: Mismanaged waste volumes are projected to fall most in non-OECD countries in the Regional Action scenario</vt:lpstr>
      <vt:lpstr>The Regional Action scenario will lower plastic leakage per capita, and decouple leakage from GDP and plastics use </vt:lpstr>
    </vt:vector>
  </TitlesOfParts>
  <Company>OECD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Outlook for Material Resources and Implications for Resource Efficiency Policies in the G20</dc:title>
  <dc:creator>CORNAGO Elisabetta, ENV/EEI</dc:creator>
  <cp:lastModifiedBy>MAVROEIDI Eleonora, ENV/EEI</cp:lastModifiedBy>
  <cp:revision>817</cp:revision>
  <cp:lastPrinted>2019-10-01T07:56:29Z</cp:lastPrinted>
  <dcterms:created xsi:type="dcterms:W3CDTF">2019-09-18T11:36:35Z</dcterms:created>
  <dcterms:modified xsi:type="dcterms:W3CDTF">2022-06-09T10:07:03Z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ECDCountry">
    <vt:lpwstr/>
  </property>
  <property fmtid="{D5CDD505-2E9C-101B-9397-08002B2CF9AE}" pid="3" name="OECDTopic">
    <vt:lpwstr>81;#Environment|e33e3a1e-dd07-4262-b35c-f4cf321092b7;#769;#Waste collection|b162e9ec-1893-459b-be96-720143a65580;#153;#Waste management|12303441-75ec-4a22-99b0-71115a6d5d86;#207;#Resource efficiency|d953b019-b8db-4314-848b-2f1c4751c255</vt:lpwstr>
  </property>
  <property fmtid="{D5CDD505-2E9C-101B-9397-08002B2CF9AE}" pid="4" name="OECDCommittee">
    <vt:lpwstr/>
  </property>
  <property fmtid="{D5CDD505-2E9C-101B-9397-08002B2CF9AE}" pid="5" name="ContentTypeId">
    <vt:lpwstr>0x01010054E8B783E259CC44B6081F305D864E7D</vt:lpwstr>
  </property>
  <property fmtid="{D5CDD505-2E9C-101B-9397-08002B2CF9AE}" pid="6" name="OECDPWB">
    <vt:lpwstr>1463;#2.3.1.1.2 Resource scarcity, ecosystem degradation and economic growth: 1-2 reports|4f3d66d2-154f-4494-81ff-78b994cd1bda</vt:lpwstr>
  </property>
  <property fmtid="{D5CDD505-2E9C-101B-9397-08002B2CF9AE}" pid="7" name="eShareOrganisationTaxHTField0">
    <vt:lpwstr/>
  </property>
  <property fmtid="{D5CDD505-2E9C-101B-9397-08002B2CF9AE}" pid="8" name="OECDKeywords">
    <vt:lpwstr/>
  </property>
  <property fmtid="{D5CDD505-2E9C-101B-9397-08002B2CF9AE}" pid="9" name="OECDDeliverablePartnersStructure">
    <vt:lpwstr/>
  </property>
  <property fmtid="{D5CDD505-2E9C-101B-9397-08002B2CF9AE}" pid="10" name="OECDHorizontalProjects">
    <vt:lpwstr/>
  </property>
  <property fmtid="{D5CDD505-2E9C-101B-9397-08002B2CF9AE}" pid="11" name="OECDProjectOwnerStructure">
    <vt:lpwstr>825;#ENV/EEI|fb510874-2656-4397-bc0c-0f5eaeeaf453</vt:lpwstr>
  </property>
  <property fmtid="{D5CDD505-2E9C-101B-9397-08002B2CF9AE}" pid="12" name="OECDOrganisation">
    <vt:lpwstr/>
  </property>
</Properties>
</file>