
<file path=[Content_Types].xml><?xml version="1.0" encoding="utf-8"?>
<Types xmlns="http://schemas.openxmlformats.org/package/2006/content-types">
  <Default Extension="bin" ContentType="image/tiff"/>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344" r:id="rId2"/>
    <p:sldId id="313" r:id="rId3"/>
    <p:sldId id="316" r:id="rId4"/>
    <p:sldId id="282" r:id="rId5"/>
    <p:sldId id="281" r:id="rId6"/>
    <p:sldId id="336" r:id="rId7"/>
    <p:sldId id="287" r:id="rId8"/>
    <p:sldId id="342" r:id="rId9"/>
    <p:sldId id="264" r:id="rId10"/>
    <p:sldId id="337" r:id="rId11"/>
    <p:sldId id="314" r:id="rId12"/>
    <p:sldId id="315" r:id="rId13"/>
    <p:sldId id="267" r:id="rId14"/>
    <p:sldId id="343" r:id="rId15"/>
    <p:sldId id="277" r:id="rId16"/>
    <p:sldId id="300" r:id="rId17"/>
    <p:sldId id="312" r:id="rId18"/>
    <p:sldId id="303" r:id="rId19"/>
    <p:sldId id="339" r:id="rId20"/>
    <p:sldId id="323" r:id="rId21"/>
    <p:sldId id="324" r:id="rId22"/>
    <p:sldId id="325" r:id="rId23"/>
    <p:sldId id="328" r:id="rId24"/>
    <p:sldId id="341" r:id="rId25"/>
    <p:sldId id="34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8AED1E-F52C-5ABF-466B-9AC13F2D098B}" name="EVELYN SHYAMALA A/P PAUL DEVADASON" initials="ESAPD" userId="EVELYN SHYAMALA A/P PAUL DEVADASON" providerId="None"/>
  <p188:author id="{D7898D29-44AC-D397-F1EE-5F6AC61AB8EB}" name="HOVE, Privilage" initials="" userId="S::P.HOVE@unido.org::25abf4e7-f21a-4b75-9866-3c67191cda0f" providerId="AD"/>
  <p188:author id="{2693CA9F-27BE-E52D-CC0B-71CA90B33E67}" name="Silvia Nenci" initials="SN" userId="S::snenci@os.uniroma3.it::1046cb05-8251-4edf-825b-c07b366e9237" providerId="AD"/>
  <p188:author id="{1EEB26EF-5E32-8380-D66C-5ED4680020E9}" name="Luca Salvatici" initials="LS" userId="9760bb2086a5c2a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822"/>
    <p:restoredTop sz="94565"/>
  </p:normalViewPr>
  <p:slideViewPr>
    <p:cSldViewPr snapToGrid="0" snapToObjects="1">
      <p:cViewPr varScale="1">
        <p:scale>
          <a:sx n="105" d="100"/>
          <a:sy n="105" d="100"/>
        </p:scale>
        <p:origin x="85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Privilage1\Desktop\GVC%20SADC%20by%20sector%201990-201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Privilage1\Desktop\GVC%20SADC%20by%20sector%201990-201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Users\Privilage1\Desktop\GVC%20SADC%20by%20sector%201990-201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Users\Privilage1\Desktop\GVC%20SADC%20by%20sector%201990-2015(AutoRecover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pitchFamily="2" charset="0"/>
                <a:ea typeface="+mn-ea"/>
                <a:cs typeface="+mn-cs"/>
              </a:defRPr>
            </a:pPr>
            <a:r>
              <a:rPr lang="en-GB" sz="1200" b="1" baseline="0">
                <a:latin typeface="Times" pitchFamily="2" charset="0"/>
              </a:rPr>
              <a:t>Backward Participation</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pitchFamily="2" charset="0"/>
              <a:ea typeface="+mn-ea"/>
              <a:cs typeface="+mn-cs"/>
            </a:defRPr>
          </a:pPr>
          <a:endParaRPr lang="en-IT"/>
        </a:p>
      </c:txPr>
    </c:title>
    <c:autoTitleDeleted val="0"/>
    <c:plotArea>
      <c:layout>
        <c:manualLayout>
          <c:layoutTarget val="inner"/>
          <c:xMode val="edge"/>
          <c:yMode val="edge"/>
          <c:x val="0.11069356526512618"/>
          <c:y val="0.13055421686746987"/>
          <c:w val="0.8234240817936973"/>
          <c:h val="0.64740536950953409"/>
        </c:manualLayout>
      </c:layout>
      <c:scatterChart>
        <c:scatterStyle val="lineMarker"/>
        <c:varyColors val="0"/>
        <c:ser>
          <c:idx val="0"/>
          <c:order val="0"/>
          <c:tx>
            <c:strRef>
              <c:f>'GVC B&amp;F by regions'!$C$9</c:f>
              <c:strCache>
                <c:ptCount val="1"/>
                <c:pt idx="0">
                  <c:v>AMU</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'GVC B&amp;F by regions'!$B$10:$B$15</c:f>
              <c:numCache>
                <c:formatCode>General</c:formatCode>
                <c:ptCount val="6"/>
                <c:pt idx="0">
                  <c:v>1990</c:v>
                </c:pt>
                <c:pt idx="1">
                  <c:v>1995</c:v>
                </c:pt>
                <c:pt idx="2">
                  <c:v>2000</c:v>
                </c:pt>
                <c:pt idx="3">
                  <c:v>2005</c:v>
                </c:pt>
                <c:pt idx="4">
                  <c:v>2010</c:v>
                </c:pt>
                <c:pt idx="5">
                  <c:v>2015</c:v>
                </c:pt>
              </c:numCache>
            </c:numRef>
          </c:xVal>
          <c:yVal>
            <c:numRef>
              <c:f>'GVC B&amp;F by regions'!$C$10:$C$15</c:f>
              <c:numCache>
                <c:formatCode>0%</c:formatCode>
                <c:ptCount val="6"/>
                <c:pt idx="0">
                  <c:v>0.1</c:v>
                </c:pt>
                <c:pt idx="1">
                  <c:v>0.11</c:v>
                </c:pt>
                <c:pt idx="2">
                  <c:v>0.1</c:v>
                </c:pt>
                <c:pt idx="3">
                  <c:v>0.1</c:v>
                </c:pt>
                <c:pt idx="4">
                  <c:v>0.11</c:v>
                </c:pt>
                <c:pt idx="5">
                  <c:v>0.12</c:v>
                </c:pt>
              </c:numCache>
            </c:numRef>
          </c:yVal>
          <c:smooth val="0"/>
          <c:extLst>
            <c:ext xmlns:c16="http://schemas.microsoft.com/office/drawing/2014/chart" uri="{C3380CC4-5D6E-409C-BE32-E72D297353CC}">
              <c16:uniqueId val="{00000000-62BC-9E44-AA0D-FC729D6DFCCD}"/>
            </c:ext>
          </c:extLst>
        </c:ser>
        <c:ser>
          <c:idx val="1"/>
          <c:order val="1"/>
          <c:tx>
            <c:strRef>
              <c:f>'GVC B&amp;F by regions'!$E$9</c:f>
              <c:strCache>
                <c:ptCount val="1"/>
                <c:pt idx="0">
                  <c:v>CENSAD</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'GVC B&amp;F by regions'!$B$10:$B$15</c:f>
              <c:numCache>
                <c:formatCode>General</c:formatCode>
                <c:ptCount val="6"/>
                <c:pt idx="0">
                  <c:v>1990</c:v>
                </c:pt>
                <c:pt idx="1">
                  <c:v>1995</c:v>
                </c:pt>
                <c:pt idx="2">
                  <c:v>2000</c:v>
                </c:pt>
                <c:pt idx="3">
                  <c:v>2005</c:v>
                </c:pt>
                <c:pt idx="4">
                  <c:v>2010</c:v>
                </c:pt>
                <c:pt idx="5">
                  <c:v>2015</c:v>
                </c:pt>
              </c:numCache>
            </c:numRef>
          </c:xVal>
          <c:yVal>
            <c:numRef>
              <c:f>'GVC B&amp;F by regions'!$E$10:$E$15</c:f>
              <c:numCache>
                <c:formatCode>0%</c:formatCode>
                <c:ptCount val="6"/>
                <c:pt idx="0">
                  <c:v>0.11</c:v>
                </c:pt>
                <c:pt idx="1">
                  <c:v>0.12</c:v>
                </c:pt>
                <c:pt idx="2">
                  <c:v>0.1</c:v>
                </c:pt>
                <c:pt idx="3">
                  <c:v>0.11</c:v>
                </c:pt>
                <c:pt idx="4">
                  <c:v>0.11</c:v>
                </c:pt>
                <c:pt idx="5">
                  <c:v>0.11</c:v>
                </c:pt>
              </c:numCache>
            </c:numRef>
          </c:yVal>
          <c:smooth val="0"/>
          <c:extLst>
            <c:ext xmlns:c16="http://schemas.microsoft.com/office/drawing/2014/chart" uri="{C3380CC4-5D6E-409C-BE32-E72D297353CC}">
              <c16:uniqueId val="{00000001-62BC-9E44-AA0D-FC729D6DFCCD}"/>
            </c:ext>
          </c:extLst>
        </c:ser>
        <c:ser>
          <c:idx val="2"/>
          <c:order val="2"/>
          <c:tx>
            <c:strRef>
              <c:f>'GVC B&amp;F by regions'!$F$9</c:f>
              <c:strCache>
                <c:ptCount val="1"/>
                <c:pt idx="0">
                  <c:v>IGAD</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'GVC B&amp;F by regions'!$B$10:$B$15</c:f>
              <c:numCache>
                <c:formatCode>General</c:formatCode>
                <c:ptCount val="6"/>
                <c:pt idx="0">
                  <c:v>1990</c:v>
                </c:pt>
                <c:pt idx="1">
                  <c:v>1995</c:v>
                </c:pt>
                <c:pt idx="2">
                  <c:v>2000</c:v>
                </c:pt>
                <c:pt idx="3">
                  <c:v>2005</c:v>
                </c:pt>
                <c:pt idx="4">
                  <c:v>2010</c:v>
                </c:pt>
                <c:pt idx="5">
                  <c:v>2015</c:v>
                </c:pt>
              </c:numCache>
            </c:numRef>
          </c:xVal>
          <c:yVal>
            <c:numRef>
              <c:f>'GVC B&amp;F by regions'!$F$10:$F$15</c:f>
              <c:numCache>
                <c:formatCode>0%</c:formatCode>
                <c:ptCount val="6"/>
                <c:pt idx="0">
                  <c:v>0.14000000000000001</c:v>
                </c:pt>
                <c:pt idx="1">
                  <c:v>0.23</c:v>
                </c:pt>
                <c:pt idx="2">
                  <c:v>0.2</c:v>
                </c:pt>
                <c:pt idx="3">
                  <c:v>0.23</c:v>
                </c:pt>
                <c:pt idx="4">
                  <c:v>0.21</c:v>
                </c:pt>
                <c:pt idx="5">
                  <c:v>0.15</c:v>
                </c:pt>
              </c:numCache>
            </c:numRef>
          </c:yVal>
          <c:smooth val="0"/>
          <c:extLst>
            <c:ext xmlns:c16="http://schemas.microsoft.com/office/drawing/2014/chart" uri="{C3380CC4-5D6E-409C-BE32-E72D297353CC}">
              <c16:uniqueId val="{00000002-62BC-9E44-AA0D-FC729D6DFCCD}"/>
            </c:ext>
          </c:extLst>
        </c:ser>
        <c:ser>
          <c:idx val="3"/>
          <c:order val="3"/>
          <c:tx>
            <c:strRef>
              <c:f>'GVC B&amp;F by regions'!$H$9</c:f>
              <c:strCache>
                <c:ptCount val="1"/>
                <c:pt idx="0">
                  <c:v>SADC</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'GVC B&amp;F by regions'!$B$10:$B$15</c:f>
              <c:numCache>
                <c:formatCode>General</c:formatCode>
                <c:ptCount val="6"/>
                <c:pt idx="0">
                  <c:v>1990</c:v>
                </c:pt>
                <c:pt idx="1">
                  <c:v>1995</c:v>
                </c:pt>
                <c:pt idx="2">
                  <c:v>2000</c:v>
                </c:pt>
                <c:pt idx="3">
                  <c:v>2005</c:v>
                </c:pt>
                <c:pt idx="4">
                  <c:v>2010</c:v>
                </c:pt>
                <c:pt idx="5">
                  <c:v>2015</c:v>
                </c:pt>
              </c:numCache>
            </c:numRef>
          </c:xVal>
          <c:yVal>
            <c:numRef>
              <c:f>'GVC B&amp;F by regions'!$H$10:$H$15</c:f>
              <c:numCache>
                <c:formatCode>0%</c:formatCode>
                <c:ptCount val="6"/>
                <c:pt idx="0">
                  <c:v>0.16</c:v>
                </c:pt>
                <c:pt idx="1">
                  <c:v>0.18</c:v>
                </c:pt>
                <c:pt idx="2">
                  <c:v>0.18</c:v>
                </c:pt>
                <c:pt idx="3">
                  <c:v>0.18</c:v>
                </c:pt>
                <c:pt idx="4">
                  <c:v>0.18</c:v>
                </c:pt>
                <c:pt idx="5">
                  <c:v>0.18</c:v>
                </c:pt>
              </c:numCache>
            </c:numRef>
          </c:yVal>
          <c:smooth val="0"/>
          <c:extLst>
            <c:ext xmlns:c16="http://schemas.microsoft.com/office/drawing/2014/chart" uri="{C3380CC4-5D6E-409C-BE32-E72D297353CC}">
              <c16:uniqueId val="{00000003-62BC-9E44-AA0D-FC729D6DFCCD}"/>
            </c:ext>
          </c:extLst>
        </c:ser>
        <c:dLbls>
          <c:showLegendKey val="0"/>
          <c:showVal val="0"/>
          <c:showCatName val="0"/>
          <c:showSerName val="0"/>
          <c:showPercent val="0"/>
          <c:showBubbleSize val="0"/>
        </c:dLbls>
        <c:axId val="476363072"/>
        <c:axId val="476365136"/>
      </c:scatterChart>
      <c:valAx>
        <c:axId val="476363072"/>
        <c:scaling>
          <c:orientation val="minMax"/>
          <c:max val="2015"/>
          <c:min val="199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476365136"/>
        <c:crosses val="autoZero"/>
        <c:crossBetween val="midCat"/>
        <c:minorUnit val="0.5"/>
      </c:valAx>
      <c:valAx>
        <c:axId val="476365136"/>
        <c:scaling>
          <c:orientation val="minMax"/>
          <c:max val="0.4"/>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476363072"/>
        <c:crosses val="autoZero"/>
        <c:crossBetween val="midCat"/>
      </c:valAx>
      <c:spPr>
        <a:noFill/>
        <a:ln>
          <a:noFill/>
        </a:ln>
        <a:effectLst/>
      </c:spPr>
    </c:plotArea>
    <c:legend>
      <c:legendPos val="b"/>
      <c:layout>
        <c:manualLayout>
          <c:xMode val="edge"/>
          <c:yMode val="edge"/>
          <c:x val="0"/>
          <c:y val="0.84907984328045949"/>
          <c:w val="0.99689133944844821"/>
          <c:h val="0.1219346494731636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legend>
    <c:plotVisOnly val="1"/>
    <c:dispBlanksAs val="gap"/>
    <c:showDLblsOverMax val="0"/>
  </c:chart>
  <c:spPr>
    <a:noFill/>
    <a:ln>
      <a:noFill/>
    </a:ln>
    <a:effectLst/>
  </c:spPr>
  <c:txPr>
    <a:bodyPr/>
    <a:lstStyle/>
    <a:p>
      <a:pPr>
        <a:defRPr/>
      </a:pPr>
      <a:endParaRPr lang="en-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pitchFamily="2" charset="0"/>
                <a:ea typeface="+mn-ea"/>
                <a:cs typeface="+mn-cs"/>
              </a:defRPr>
            </a:pPr>
            <a:r>
              <a:rPr lang="en-GB" sz="1200" b="1">
                <a:latin typeface="Times" pitchFamily="2" charset="0"/>
              </a:rPr>
              <a:t>Forward</a:t>
            </a:r>
            <a:r>
              <a:rPr lang="en-GB" sz="1200" b="1" baseline="0">
                <a:latin typeface="Times" pitchFamily="2" charset="0"/>
              </a:rPr>
              <a:t> Participation</a:t>
            </a:r>
            <a:endParaRPr lang="en-GB" sz="1200" b="1">
              <a:latin typeface="Times" pitchFamily="2" charset="0"/>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Times" pitchFamily="2" charset="0"/>
              <a:ea typeface="+mn-ea"/>
              <a:cs typeface="+mn-cs"/>
            </a:defRPr>
          </a:pPr>
          <a:endParaRPr lang="en-IT"/>
        </a:p>
      </c:txPr>
    </c:title>
    <c:autoTitleDeleted val="0"/>
    <c:plotArea>
      <c:layout>
        <c:manualLayout>
          <c:layoutTarget val="inner"/>
          <c:xMode val="edge"/>
          <c:yMode val="edge"/>
          <c:x val="0.11815894524812305"/>
          <c:y val="0.24198067632850243"/>
          <c:w val="0.81151547335652807"/>
          <c:h val="0.65621552740690015"/>
        </c:manualLayout>
      </c:layout>
      <c:scatterChart>
        <c:scatterStyle val="lineMarker"/>
        <c:varyColors val="0"/>
        <c:ser>
          <c:idx val="0"/>
          <c:order val="0"/>
          <c:tx>
            <c:strRef>
              <c:f>'GVC B&amp;F by regions'!$M$9</c:f>
              <c:strCache>
                <c:ptCount val="1"/>
                <c:pt idx="0">
                  <c:v>AMU</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'GVC B&amp;F by regions'!$L$10:$L$15</c:f>
              <c:numCache>
                <c:formatCode>General</c:formatCode>
                <c:ptCount val="6"/>
                <c:pt idx="0">
                  <c:v>1990</c:v>
                </c:pt>
                <c:pt idx="1">
                  <c:v>1995</c:v>
                </c:pt>
                <c:pt idx="2">
                  <c:v>2000</c:v>
                </c:pt>
                <c:pt idx="3">
                  <c:v>2005</c:v>
                </c:pt>
                <c:pt idx="4">
                  <c:v>2010</c:v>
                </c:pt>
                <c:pt idx="5">
                  <c:v>2015</c:v>
                </c:pt>
              </c:numCache>
            </c:numRef>
          </c:xVal>
          <c:yVal>
            <c:numRef>
              <c:f>'GVC B&amp;F by regions'!$M$10:$M$15</c:f>
              <c:numCache>
                <c:formatCode>0%</c:formatCode>
                <c:ptCount val="6"/>
                <c:pt idx="0">
                  <c:v>0.33</c:v>
                </c:pt>
                <c:pt idx="1">
                  <c:v>0.32</c:v>
                </c:pt>
                <c:pt idx="2">
                  <c:v>0.35</c:v>
                </c:pt>
                <c:pt idx="3">
                  <c:v>0.36</c:v>
                </c:pt>
                <c:pt idx="4">
                  <c:v>0.38</c:v>
                </c:pt>
                <c:pt idx="5">
                  <c:v>0.38</c:v>
                </c:pt>
              </c:numCache>
            </c:numRef>
          </c:yVal>
          <c:smooth val="0"/>
          <c:extLst>
            <c:ext xmlns:c16="http://schemas.microsoft.com/office/drawing/2014/chart" uri="{C3380CC4-5D6E-409C-BE32-E72D297353CC}">
              <c16:uniqueId val="{00000000-AE07-EC4C-8D0C-7511FD1F0CD3}"/>
            </c:ext>
          </c:extLst>
        </c:ser>
        <c:ser>
          <c:idx val="1"/>
          <c:order val="1"/>
          <c:tx>
            <c:strRef>
              <c:f>'GVC B&amp;F by regions'!$N$9</c:f>
              <c:strCache>
                <c:ptCount val="1"/>
                <c:pt idx="0">
                  <c:v>CENSAD</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'GVC B&amp;F by regions'!$L$10:$L$15</c:f>
              <c:numCache>
                <c:formatCode>General</c:formatCode>
                <c:ptCount val="6"/>
                <c:pt idx="0">
                  <c:v>1990</c:v>
                </c:pt>
                <c:pt idx="1">
                  <c:v>1995</c:v>
                </c:pt>
                <c:pt idx="2">
                  <c:v>2000</c:v>
                </c:pt>
                <c:pt idx="3">
                  <c:v>2005</c:v>
                </c:pt>
                <c:pt idx="4">
                  <c:v>2010</c:v>
                </c:pt>
                <c:pt idx="5">
                  <c:v>2015</c:v>
                </c:pt>
              </c:numCache>
            </c:numRef>
          </c:xVal>
          <c:yVal>
            <c:numRef>
              <c:f>'GVC B&amp;F by regions'!$N$10:$N$15</c:f>
              <c:numCache>
                <c:formatCode>0%</c:formatCode>
                <c:ptCount val="6"/>
                <c:pt idx="0">
                  <c:v>0.24</c:v>
                </c:pt>
                <c:pt idx="1">
                  <c:v>0.25</c:v>
                </c:pt>
                <c:pt idx="2">
                  <c:v>0.28000000000000003</c:v>
                </c:pt>
                <c:pt idx="3">
                  <c:v>0.28999999999999998</c:v>
                </c:pt>
                <c:pt idx="4">
                  <c:v>0.31</c:v>
                </c:pt>
                <c:pt idx="5">
                  <c:v>0.28999999999999998</c:v>
                </c:pt>
              </c:numCache>
            </c:numRef>
          </c:yVal>
          <c:smooth val="0"/>
          <c:extLst>
            <c:ext xmlns:c16="http://schemas.microsoft.com/office/drawing/2014/chart" uri="{C3380CC4-5D6E-409C-BE32-E72D297353CC}">
              <c16:uniqueId val="{00000001-AE07-EC4C-8D0C-7511FD1F0CD3}"/>
            </c:ext>
          </c:extLst>
        </c:ser>
        <c:ser>
          <c:idx val="2"/>
          <c:order val="2"/>
          <c:tx>
            <c:strRef>
              <c:f>'GVC B&amp;F by regions'!$O$9</c:f>
              <c:strCache>
                <c:ptCount val="1"/>
                <c:pt idx="0">
                  <c:v>IGAD</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'GVC B&amp;F by regions'!$L$10:$L$15</c:f>
              <c:numCache>
                <c:formatCode>General</c:formatCode>
                <c:ptCount val="6"/>
                <c:pt idx="0">
                  <c:v>1990</c:v>
                </c:pt>
                <c:pt idx="1">
                  <c:v>1995</c:v>
                </c:pt>
                <c:pt idx="2">
                  <c:v>2000</c:v>
                </c:pt>
                <c:pt idx="3">
                  <c:v>2005</c:v>
                </c:pt>
                <c:pt idx="4">
                  <c:v>2010</c:v>
                </c:pt>
                <c:pt idx="5">
                  <c:v>2015</c:v>
                </c:pt>
              </c:numCache>
            </c:numRef>
          </c:xVal>
          <c:yVal>
            <c:numRef>
              <c:f>'GVC B&amp;F by regions'!$O$10:$O$15</c:f>
              <c:numCache>
                <c:formatCode>0%</c:formatCode>
                <c:ptCount val="6"/>
                <c:pt idx="0">
                  <c:v>0.17</c:v>
                </c:pt>
                <c:pt idx="1">
                  <c:v>0.18</c:v>
                </c:pt>
                <c:pt idx="2">
                  <c:v>0.21</c:v>
                </c:pt>
                <c:pt idx="3">
                  <c:v>0.21</c:v>
                </c:pt>
                <c:pt idx="4">
                  <c:v>0.22</c:v>
                </c:pt>
                <c:pt idx="5">
                  <c:v>0.23</c:v>
                </c:pt>
              </c:numCache>
            </c:numRef>
          </c:yVal>
          <c:smooth val="0"/>
          <c:extLst>
            <c:ext xmlns:c16="http://schemas.microsoft.com/office/drawing/2014/chart" uri="{C3380CC4-5D6E-409C-BE32-E72D297353CC}">
              <c16:uniqueId val="{00000002-AE07-EC4C-8D0C-7511FD1F0CD3}"/>
            </c:ext>
          </c:extLst>
        </c:ser>
        <c:ser>
          <c:idx val="3"/>
          <c:order val="3"/>
          <c:tx>
            <c:strRef>
              <c:f>'GVC B&amp;F by regions'!$P$9</c:f>
              <c:strCache>
                <c:ptCount val="1"/>
                <c:pt idx="0">
                  <c:v>SADC</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'GVC B&amp;F by regions'!$L$10:$L$15</c:f>
              <c:numCache>
                <c:formatCode>General</c:formatCode>
                <c:ptCount val="6"/>
                <c:pt idx="0">
                  <c:v>1990</c:v>
                </c:pt>
                <c:pt idx="1">
                  <c:v>1995</c:v>
                </c:pt>
                <c:pt idx="2">
                  <c:v>2000</c:v>
                </c:pt>
                <c:pt idx="3">
                  <c:v>2005</c:v>
                </c:pt>
                <c:pt idx="4">
                  <c:v>2010</c:v>
                </c:pt>
                <c:pt idx="5">
                  <c:v>2015</c:v>
                </c:pt>
              </c:numCache>
            </c:numRef>
          </c:xVal>
          <c:yVal>
            <c:numRef>
              <c:f>'GVC B&amp;F by regions'!$P$10:$P$15</c:f>
              <c:numCache>
                <c:formatCode>0%</c:formatCode>
                <c:ptCount val="6"/>
                <c:pt idx="0">
                  <c:v>0.23</c:v>
                </c:pt>
                <c:pt idx="1">
                  <c:v>0.24</c:v>
                </c:pt>
                <c:pt idx="2">
                  <c:v>0.25</c:v>
                </c:pt>
                <c:pt idx="3">
                  <c:v>0.27</c:v>
                </c:pt>
                <c:pt idx="4">
                  <c:v>0.28000000000000003</c:v>
                </c:pt>
                <c:pt idx="5">
                  <c:v>0.27</c:v>
                </c:pt>
              </c:numCache>
            </c:numRef>
          </c:yVal>
          <c:smooth val="0"/>
          <c:extLst>
            <c:ext xmlns:c16="http://schemas.microsoft.com/office/drawing/2014/chart" uri="{C3380CC4-5D6E-409C-BE32-E72D297353CC}">
              <c16:uniqueId val="{00000003-AE07-EC4C-8D0C-7511FD1F0CD3}"/>
            </c:ext>
          </c:extLst>
        </c:ser>
        <c:dLbls>
          <c:showLegendKey val="0"/>
          <c:showVal val="0"/>
          <c:showCatName val="0"/>
          <c:showSerName val="0"/>
          <c:showPercent val="0"/>
          <c:showBubbleSize val="0"/>
        </c:dLbls>
        <c:axId val="1014335488"/>
        <c:axId val="1014337136"/>
      </c:scatterChart>
      <c:valAx>
        <c:axId val="1014335488"/>
        <c:scaling>
          <c:orientation val="minMax"/>
          <c:max val="2015"/>
          <c:min val="199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1014337136"/>
        <c:crosses val="autoZero"/>
        <c:crossBetween val="midCat"/>
      </c:valAx>
      <c:valAx>
        <c:axId val="1014337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1014335488"/>
        <c:crosses val="autoZero"/>
        <c:crossBetween val="midCat"/>
      </c:valAx>
      <c:spPr>
        <a:noFill/>
        <a:ln>
          <a:noFill/>
        </a:ln>
        <a:effectLst/>
      </c:spPr>
    </c:plotArea>
    <c:legend>
      <c:legendPos val="b"/>
      <c:layout>
        <c:manualLayout>
          <c:xMode val="edge"/>
          <c:yMode val="edge"/>
          <c:x val="0.28537770050660605"/>
          <c:y val="0.67017116853230707"/>
          <c:w val="0.53934551037328704"/>
          <c:h val="0.185961170296263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legend>
    <c:plotVisOnly val="1"/>
    <c:dispBlanksAs val="gap"/>
    <c:showDLblsOverMax val="0"/>
  </c:chart>
  <c:spPr>
    <a:noFill/>
    <a:ln>
      <a:noFill/>
    </a:ln>
    <a:effectLst/>
  </c:spPr>
  <c:txPr>
    <a:bodyPr/>
    <a:lstStyle/>
    <a:p>
      <a:pPr>
        <a:defRPr/>
      </a:pPr>
      <a:endParaRPr lang="en-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i="0" u="none" strike="noStrike" baseline="0">
                <a:effectLst/>
                <a:latin typeface="Times" pitchFamily="2" charset="0"/>
              </a:rPr>
              <a:t>Agriculture</a:t>
            </a:r>
            <a:r>
              <a:rPr lang="en-GB" b="1" baseline="0">
                <a:latin typeface="Times" pitchFamily="2" charset="0"/>
              </a:rPr>
              <a:t> and Food and Beverages.</a:t>
            </a:r>
            <a:endParaRPr lang="en-GB" sz="1200" b="1">
              <a:latin typeface="Times" pitchFamily="2" charset="0"/>
            </a:endParaRPr>
          </a:p>
        </c:rich>
      </c:tx>
      <c:overlay val="0"/>
      <c:spPr>
        <a:noFill/>
        <a:ln>
          <a:noFill/>
        </a:ln>
        <a:effectLst/>
      </c:spPr>
    </c:title>
    <c:autoTitleDeleted val="0"/>
    <c:plotArea>
      <c:layout/>
      <c:barChart>
        <c:barDir val="col"/>
        <c:grouping val="clustered"/>
        <c:varyColors val="0"/>
        <c:ser>
          <c:idx val="0"/>
          <c:order val="0"/>
          <c:tx>
            <c:strRef>
              <c:f>'Agriculture and beverages B&amp;F'!$B$42</c:f>
              <c:strCache>
                <c:ptCount val="1"/>
                <c:pt idx="0">
                  <c:v>AMU</c:v>
                </c:pt>
              </c:strCache>
            </c:strRef>
          </c:tx>
          <c:spPr>
            <a:solidFill>
              <a:schemeClr val="accent1"/>
            </a:solidFill>
            <a:ln>
              <a:noFill/>
            </a:ln>
            <a:effectLst/>
          </c:spPr>
          <c:invertIfNegative val="0"/>
          <c:cat>
            <c:multiLvlStrRef>
              <c:f>'Agriculture and beverages B&amp;F'!$C$39:$F$41</c:f>
              <c:multiLvlStrCache>
                <c:ptCount val="4"/>
                <c:lvl>
                  <c:pt idx="0">
                    <c:v>Agric</c:v>
                  </c:pt>
                  <c:pt idx="1">
                    <c:v>Food</c:v>
                  </c:pt>
                  <c:pt idx="2">
                    <c:v>Agric</c:v>
                  </c:pt>
                  <c:pt idx="3">
                    <c:v>Food</c:v>
                  </c:pt>
                </c:lvl>
                <c:lvl>
                  <c:pt idx="0">
                    <c:v>1990</c:v>
                  </c:pt>
                  <c:pt idx="2">
                    <c:v>2015</c:v>
                  </c:pt>
                </c:lvl>
              </c:multiLvlStrCache>
            </c:multiLvlStrRef>
          </c:cat>
          <c:val>
            <c:numRef>
              <c:f>'Agriculture and beverages B&amp;F'!$C$42:$F$42</c:f>
              <c:numCache>
                <c:formatCode>0%</c:formatCode>
                <c:ptCount val="4"/>
                <c:pt idx="0">
                  <c:v>0.31</c:v>
                </c:pt>
                <c:pt idx="1">
                  <c:v>0.27</c:v>
                </c:pt>
                <c:pt idx="2">
                  <c:v>0.36</c:v>
                </c:pt>
                <c:pt idx="3">
                  <c:v>0.3</c:v>
                </c:pt>
              </c:numCache>
            </c:numRef>
          </c:val>
          <c:extLst>
            <c:ext xmlns:c16="http://schemas.microsoft.com/office/drawing/2014/chart" uri="{C3380CC4-5D6E-409C-BE32-E72D297353CC}">
              <c16:uniqueId val="{00000000-53E0-8D40-B47E-8A80A4454CB2}"/>
            </c:ext>
          </c:extLst>
        </c:ser>
        <c:ser>
          <c:idx val="1"/>
          <c:order val="1"/>
          <c:tx>
            <c:strRef>
              <c:f>'Agriculture and beverages B&amp;F'!$B$43</c:f>
              <c:strCache>
                <c:ptCount val="1"/>
                <c:pt idx="0">
                  <c:v>CENSAD</c:v>
                </c:pt>
              </c:strCache>
            </c:strRef>
          </c:tx>
          <c:spPr>
            <a:solidFill>
              <a:schemeClr val="accent2"/>
            </a:solidFill>
            <a:ln>
              <a:noFill/>
            </a:ln>
            <a:effectLst/>
          </c:spPr>
          <c:invertIfNegative val="0"/>
          <c:cat>
            <c:multiLvlStrRef>
              <c:f>'Agriculture and beverages B&amp;F'!$C$39:$F$41</c:f>
              <c:multiLvlStrCache>
                <c:ptCount val="4"/>
                <c:lvl>
                  <c:pt idx="0">
                    <c:v>Agric</c:v>
                  </c:pt>
                  <c:pt idx="1">
                    <c:v>Food</c:v>
                  </c:pt>
                  <c:pt idx="2">
                    <c:v>Agric</c:v>
                  </c:pt>
                  <c:pt idx="3">
                    <c:v>Food</c:v>
                  </c:pt>
                </c:lvl>
                <c:lvl>
                  <c:pt idx="0">
                    <c:v>1990</c:v>
                  </c:pt>
                  <c:pt idx="2">
                    <c:v>2015</c:v>
                  </c:pt>
                </c:lvl>
              </c:multiLvlStrCache>
            </c:multiLvlStrRef>
          </c:cat>
          <c:val>
            <c:numRef>
              <c:f>'Agriculture and beverages B&amp;F'!$C$43:$F$43</c:f>
              <c:numCache>
                <c:formatCode>0%</c:formatCode>
                <c:ptCount val="4"/>
                <c:pt idx="0">
                  <c:v>0.3</c:v>
                </c:pt>
                <c:pt idx="1">
                  <c:v>0.26</c:v>
                </c:pt>
                <c:pt idx="2">
                  <c:v>0.36</c:v>
                </c:pt>
                <c:pt idx="3">
                  <c:v>0.28999999999999998</c:v>
                </c:pt>
              </c:numCache>
            </c:numRef>
          </c:val>
          <c:extLst>
            <c:ext xmlns:c16="http://schemas.microsoft.com/office/drawing/2014/chart" uri="{C3380CC4-5D6E-409C-BE32-E72D297353CC}">
              <c16:uniqueId val="{00000001-53E0-8D40-B47E-8A80A4454CB2}"/>
            </c:ext>
          </c:extLst>
        </c:ser>
        <c:ser>
          <c:idx val="2"/>
          <c:order val="2"/>
          <c:tx>
            <c:strRef>
              <c:f>'Agriculture and beverages B&amp;F'!$B$44</c:f>
              <c:strCache>
                <c:ptCount val="1"/>
                <c:pt idx="0">
                  <c:v>IGAD</c:v>
                </c:pt>
              </c:strCache>
            </c:strRef>
          </c:tx>
          <c:spPr>
            <a:solidFill>
              <a:schemeClr val="accent3"/>
            </a:solidFill>
            <a:ln>
              <a:noFill/>
            </a:ln>
            <a:effectLst/>
          </c:spPr>
          <c:invertIfNegative val="0"/>
          <c:cat>
            <c:multiLvlStrRef>
              <c:f>'Agriculture and beverages B&amp;F'!$C$39:$F$41</c:f>
              <c:multiLvlStrCache>
                <c:ptCount val="4"/>
                <c:lvl>
                  <c:pt idx="0">
                    <c:v>Agric</c:v>
                  </c:pt>
                  <c:pt idx="1">
                    <c:v>Food</c:v>
                  </c:pt>
                  <c:pt idx="2">
                    <c:v>Agric</c:v>
                  </c:pt>
                  <c:pt idx="3">
                    <c:v>Food</c:v>
                  </c:pt>
                </c:lvl>
                <c:lvl>
                  <c:pt idx="0">
                    <c:v>1990</c:v>
                  </c:pt>
                  <c:pt idx="2">
                    <c:v>2015</c:v>
                  </c:pt>
                </c:lvl>
              </c:multiLvlStrCache>
            </c:multiLvlStrRef>
          </c:cat>
          <c:val>
            <c:numRef>
              <c:f>'Agriculture and beverages B&amp;F'!$C$44:$F$44</c:f>
              <c:numCache>
                <c:formatCode>0%</c:formatCode>
                <c:ptCount val="4"/>
                <c:pt idx="0">
                  <c:v>0.28999999999999998</c:v>
                </c:pt>
                <c:pt idx="1">
                  <c:v>0.31</c:v>
                </c:pt>
                <c:pt idx="2">
                  <c:v>0.41</c:v>
                </c:pt>
                <c:pt idx="3">
                  <c:v>0.37</c:v>
                </c:pt>
              </c:numCache>
            </c:numRef>
          </c:val>
          <c:extLst>
            <c:ext xmlns:c16="http://schemas.microsoft.com/office/drawing/2014/chart" uri="{C3380CC4-5D6E-409C-BE32-E72D297353CC}">
              <c16:uniqueId val="{00000002-53E0-8D40-B47E-8A80A4454CB2}"/>
            </c:ext>
          </c:extLst>
        </c:ser>
        <c:ser>
          <c:idx val="3"/>
          <c:order val="3"/>
          <c:tx>
            <c:strRef>
              <c:f>'Agriculture and beverages B&amp;F'!$B$45</c:f>
              <c:strCache>
                <c:ptCount val="1"/>
                <c:pt idx="0">
                  <c:v>SADC</c:v>
                </c:pt>
              </c:strCache>
            </c:strRef>
          </c:tx>
          <c:spPr>
            <a:solidFill>
              <a:schemeClr val="accent4"/>
            </a:solidFill>
            <a:ln>
              <a:noFill/>
            </a:ln>
            <a:effectLst/>
          </c:spPr>
          <c:invertIfNegative val="0"/>
          <c:cat>
            <c:multiLvlStrRef>
              <c:f>'Agriculture and beverages B&amp;F'!$C$39:$F$41</c:f>
              <c:multiLvlStrCache>
                <c:ptCount val="4"/>
                <c:lvl>
                  <c:pt idx="0">
                    <c:v>Agric</c:v>
                  </c:pt>
                  <c:pt idx="1">
                    <c:v>Food</c:v>
                  </c:pt>
                  <c:pt idx="2">
                    <c:v>Agric</c:v>
                  </c:pt>
                  <c:pt idx="3">
                    <c:v>Food</c:v>
                  </c:pt>
                </c:lvl>
                <c:lvl>
                  <c:pt idx="0">
                    <c:v>1990</c:v>
                  </c:pt>
                  <c:pt idx="2">
                    <c:v>2015</c:v>
                  </c:pt>
                </c:lvl>
              </c:multiLvlStrCache>
            </c:multiLvlStrRef>
          </c:cat>
          <c:val>
            <c:numRef>
              <c:f>'Agriculture and beverages B&amp;F'!$C$45:$F$45</c:f>
              <c:numCache>
                <c:formatCode>0%</c:formatCode>
                <c:ptCount val="4"/>
                <c:pt idx="0">
                  <c:v>0.3</c:v>
                </c:pt>
                <c:pt idx="1">
                  <c:v>0.25</c:v>
                </c:pt>
                <c:pt idx="2">
                  <c:v>0.41</c:v>
                </c:pt>
                <c:pt idx="3">
                  <c:v>0.33</c:v>
                </c:pt>
              </c:numCache>
            </c:numRef>
          </c:val>
          <c:extLst>
            <c:ext xmlns:c16="http://schemas.microsoft.com/office/drawing/2014/chart" uri="{C3380CC4-5D6E-409C-BE32-E72D297353CC}">
              <c16:uniqueId val="{00000003-53E0-8D40-B47E-8A80A4454CB2}"/>
            </c:ext>
          </c:extLst>
        </c:ser>
        <c:dLbls>
          <c:showLegendKey val="0"/>
          <c:showVal val="0"/>
          <c:showCatName val="0"/>
          <c:showSerName val="0"/>
          <c:showPercent val="0"/>
          <c:showBubbleSize val="0"/>
        </c:dLbls>
        <c:gapWidth val="219"/>
        <c:overlap val="-27"/>
        <c:axId val="1460902048"/>
        <c:axId val="1460893072"/>
      </c:barChart>
      <c:catAx>
        <c:axId val="1460902048"/>
        <c:scaling>
          <c:orientation val="minMax"/>
        </c:scaling>
        <c:delete val="0"/>
        <c:axPos val="b"/>
        <c:numFmt formatCode="General" sourceLinked="1"/>
        <c:majorTickMark val="none"/>
        <c:minorTickMark val="none"/>
        <c:tickLblPos val="nextTo"/>
        <c:spPr>
          <a:noFill/>
          <a:ln w="9525">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1460893072"/>
        <c:crosses val="autoZero"/>
        <c:auto val="1"/>
        <c:lblAlgn val="ctr"/>
        <c:lblOffset val="100"/>
        <c:noMultiLvlLbl val="0"/>
      </c:catAx>
      <c:valAx>
        <c:axId val="1460893072"/>
        <c:scaling>
          <c:orientation val="minMax"/>
        </c:scaling>
        <c:delete val="0"/>
        <c:axPos val="l"/>
        <c:majorGridlines>
          <c:spPr>
            <a:ln w="9525">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crossAx val="146090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IT"/>
        </a:p>
      </c:txPr>
    </c:legend>
    <c:plotVisOnly val="1"/>
    <c:dispBlanksAs val="gap"/>
    <c:showDLblsOverMax val="0"/>
  </c:chart>
  <c:spPr>
    <a:solidFill>
      <a:schemeClr val="bg1"/>
    </a:solidFill>
    <a:ln w="9525">
      <a:solidFill>
        <a:schemeClr val="tx1">
          <a:lumMod val="15000"/>
          <a:lumOff val="85000"/>
        </a:schemeClr>
      </a:solidFill>
      <a:round/>
    </a:ln>
    <a:effectLst/>
  </c:spPr>
  <c:txPr>
    <a:bodyPr/>
    <a:lstStyle/>
    <a:p>
      <a:pPr>
        <a:defRPr/>
      </a:pPr>
      <a:endParaRPr lang="en-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20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GB" sz="1200" b="1" baseline="0">
                <a:latin typeface="Times New Roman" panose="02020603050405020304" pitchFamily="18" charset="0"/>
                <a:cs typeface="Times New Roman" panose="02020603050405020304" pitchFamily="18" charset="0"/>
              </a:rPr>
              <a:t>1990 vs 2015 </a:t>
            </a:r>
            <a:endParaRPr lang="en-GB" sz="1200" b="1">
              <a:latin typeface="Times New Roman" panose="02020603050405020304" pitchFamily="18" charset="0"/>
              <a:cs typeface="Times New Roman" panose="02020603050405020304" pitchFamily="18" charset="0"/>
            </a:endParaRPr>
          </a:p>
        </c:rich>
      </c:tx>
      <c:overlay val="0"/>
      <c:spPr>
        <a:noFill/>
        <a:ln>
          <a:noFill/>
        </a:ln>
        <a:effectLst/>
      </c:spPr>
    </c:title>
    <c:autoTitleDeleted val="0"/>
    <c:plotArea>
      <c:layout/>
      <c:barChart>
        <c:barDir val="col"/>
        <c:grouping val="clustered"/>
        <c:varyColors val="0"/>
        <c:ser>
          <c:idx val="0"/>
          <c:order val="0"/>
          <c:tx>
            <c:strRef>
              <c:f>'GVC by country vs Agric sector'!$H$22:$H$23</c:f>
              <c:strCache>
                <c:ptCount val="2"/>
                <c:pt idx="0">
                  <c:v>1990</c:v>
                </c:pt>
                <c:pt idx="1">
                  <c:v>Total </c:v>
                </c:pt>
              </c:strCache>
            </c:strRef>
          </c:tx>
          <c:spPr>
            <a:solidFill>
              <a:schemeClr val="accent1"/>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sector'!$H$24:$H$38</c:f>
              <c:numCache>
                <c:formatCode>0%</c:formatCode>
                <c:ptCount val="15"/>
                <c:pt idx="0">
                  <c:v>0.31000000000000011</c:v>
                </c:pt>
                <c:pt idx="1">
                  <c:v>0.44</c:v>
                </c:pt>
                <c:pt idx="2">
                  <c:v>0.44</c:v>
                </c:pt>
                <c:pt idx="3">
                  <c:v>0.4300000000000001</c:v>
                </c:pt>
                <c:pt idx="4">
                  <c:v>0.69000000000000017</c:v>
                </c:pt>
                <c:pt idx="5">
                  <c:v>0.25</c:v>
                </c:pt>
                <c:pt idx="6">
                  <c:v>0.26</c:v>
                </c:pt>
                <c:pt idx="7">
                  <c:v>0.5</c:v>
                </c:pt>
                <c:pt idx="8">
                  <c:v>0.3000000000000001</c:v>
                </c:pt>
                <c:pt idx="9">
                  <c:v>0.4</c:v>
                </c:pt>
                <c:pt idx="10">
                  <c:v>0.33000000000000013</c:v>
                </c:pt>
                <c:pt idx="11">
                  <c:v>0.35000000000000009</c:v>
                </c:pt>
                <c:pt idx="12">
                  <c:v>0.25</c:v>
                </c:pt>
                <c:pt idx="13">
                  <c:v>0.33000000000000013</c:v>
                </c:pt>
                <c:pt idx="14">
                  <c:v>0.26</c:v>
                </c:pt>
              </c:numCache>
            </c:numRef>
          </c:val>
          <c:extLst>
            <c:ext xmlns:c16="http://schemas.microsoft.com/office/drawing/2014/chart" uri="{C3380CC4-5D6E-409C-BE32-E72D297353CC}">
              <c16:uniqueId val="{00000000-E70E-0145-A424-4F8EC4A4EDB0}"/>
            </c:ext>
          </c:extLst>
        </c:ser>
        <c:ser>
          <c:idx val="1"/>
          <c:order val="1"/>
          <c:tx>
            <c:strRef>
              <c:f>'GVC by country vs Agric sector'!$I$22:$I$23</c:f>
              <c:strCache>
                <c:ptCount val="2"/>
                <c:pt idx="0">
                  <c:v>1990</c:v>
                </c:pt>
                <c:pt idx="1">
                  <c:v>Agric</c:v>
                </c:pt>
              </c:strCache>
            </c:strRef>
          </c:tx>
          <c:spPr>
            <a:solidFill>
              <a:schemeClr val="accent2"/>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sector'!$I$24:$I$38</c:f>
              <c:numCache>
                <c:formatCode>0%</c:formatCode>
                <c:ptCount val="15"/>
                <c:pt idx="0">
                  <c:v>0.25</c:v>
                </c:pt>
                <c:pt idx="1">
                  <c:v>0.29000000000000009</c:v>
                </c:pt>
                <c:pt idx="2">
                  <c:v>0.4300000000000001</c:v>
                </c:pt>
                <c:pt idx="3">
                  <c:v>0.54</c:v>
                </c:pt>
                <c:pt idx="4">
                  <c:v>0.31000000000000011</c:v>
                </c:pt>
                <c:pt idx="5">
                  <c:v>0.23</c:v>
                </c:pt>
                <c:pt idx="6">
                  <c:v>0.25</c:v>
                </c:pt>
                <c:pt idx="7">
                  <c:v>0.33000000000000013</c:v>
                </c:pt>
                <c:pt idx="8">
                  <c:v>0.24000000000000005</c:v>
                </c:pt>
                <c:pt idx="9">
                  <c:v>0.33000000000000013</c:v>
                </c:pt>
                <c:pt idx="10">
                  <c:v>0.28000000000000008</c:v>
                </c:pt>
                <c:pt idx="11">
                  <c:v>0.33000000000000013</c:v>
                </c:pt>
                <c:pt idx="12">
                  <c:v>0.2</c:v>
                </c:pt>
                <c:pt idx="13">
                  <c:v>0.26</c:v>
                </c:pt>
                <c:pt idx="14">
                  <c:v>0.25</c:v>
                </c:pt>
              </c:numCache>
            </c:numRef>
          </c:val>
          <c:extLst>
            <c:ext xmlns:c16="http://schemas.microsoft.com/office/drawing/2014/chart" uri="{C3380CC4-5D6E-409C-BE32-E72D297353CC}">
              <c16:uniqueId val="{00000001-E70E-0145-A424-4F8EC4A4EDB0}"/>
            </c:ext>
          </c:extLst>
        </c:ser>
        <c:ser>
          <c:idx val="2"/>
          <c:order val="2"/>
          <c:tx>
            <c:strRef>
              <c:f>'GVC by country vs Agric sector'!$J$22:$J$23</c:f>
              <c:strCache>
                <c:ptCount val="2"/>
                <c:pt idx="0">
                  <c:v>1990</c:v>
                </c:pt>
                <c:pt idx="1">
                  <c:v>food</c:v>
                </c:pt>
              </c:strCache>
            </c:strRef>
          </c:tx>
          <c:spPr>
            <a:solidFill>
              <a:schemeClr val="accent3"/>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sector'!$J$24:$J$38</c:f>
              <c:numCache>
                <c:formatCode>0%</c:formatCode>
                <c:ptCount val="15"/>
                <c:pt idx="0">
                  <c:v>0.19</c:v>
                </c:pt>
                <c:pt idx="1">
                  <c:v>0.5</c:v>
                </c:pt>
                <c:pt idx="2">
                  <c:v>0.35000000000000009</c:v>
                </c:pt>
                <c:pt idx="3">
                  <c:v>0.38000000000000012</c:v>
                </c:pt>
                <c:pt idx="4">
                  <c:v>0.5</c:v>
                </c:pt>
                <c:pt idx="5">
                  <c:v>0.21000000000000005</c:v>
                </c:pt>
                <c:pt idx="6">
                  <c:v>0.27</c:v>
                </c:pt>
                <c:pt idx="7">
                  <c:v>0.4</c:v>
                </c:pt>
                <c:pt idx="8">
                  <c:v>0.19</c:v>
                </c:pt>
                <c:pt idx="9">
                  <c:v>0.32000000000000012</c:v>
                </c:pt>
                <c:pt idx="10">
                  <c:v>0.21000000000000005</c:v>
                </c:pt>
                <c:pt idx="11">
                  <c:v>0.3000000000000001</c:v>
                </c:pt>
                <c:pt idx="12">
                  <c:v>0.34</c:v>
                </c:pt>
                <c:pt idx="13">
                  <c:v>0.24000000000000005</c:v>
                </c:pt>
                <c:pt idx="14">
                  <c:v>0.13</c:v>
                </c:pt>
              </c:numCache>
            </c:numRef>
          </c:val>
          <c:extLst>
            <c:ext xmlns:c16="http://schemas.microsoft.com/office/drawing/2014/chart" uri="{C3380CC4-5D6E-409C-BE32-E72D297353CC}">
              <c16:uniqueId val="{00000002-E70E-0145-A424-4F8EC4A4EDB0}"/>
            </c:ext>
          </c:extLst>
        </c:ser>
        <c:ser>
          <c:idx val="3"/>
          <c:order val="3"/>
          <c:tx>
            <c:strRef>
              <c:f>'GVC by country vs Agric sector'!$K$22:$K$23</c:f>
              <c:strCache>
                <c:ptCount val="2"/>
                <c:pt idx="0">
                  <c:v>2015</c:v>
                </c:pt>
                <c:pt idx="1">
                  <c:v>Total</c:v>
                </c:pt>
              </c:strCache>
            </c:strRef>
          </c:tx>
          <c:spPr>
            <a:solidFill>
              <a:schemeClr val="accent4"/>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sector'!$K$24:$K$38</c:f>
              <c:numCache>
                <c:formatCode>0%</c:formatCode>
                <c:ptCount val="15"/>
                <c:pt idx="0">
                  <c:v>0.31000000000000011</c:v>
                </c:pt>
                <c:pt idx="1">
                  <c:v>0.4200000000000001</c:v>
                </c:pt>
                <c:pt idx="2">
                  <c:v>0.56000000000000005</c:v>
                </c:pt>
                <c:pt idx="3">
                  <c:v>0.5</c:v>
                </c:pt>
                <c:pt idx="4">
                  <c:v>0.55000000000000004</c:v>
                </c:pt>
                <c:pt idx="5">
                  <c:v>0.33000000000000013</c:v>
                </c:pt>
                <c:pt idx="6">
                  <c:v>0.33000000000000013</c:v>
                </c:pt>
                <c:pt idx="7">
                  <c:v>0.48000000000000009</c:v>
                </c:pt>
                <c:pt idx="8">
                  <c:v>0.32000000000000012</c:v>
                </c:pt>
                <c:pt idx="9">
                  <c:v>0.4200000000000001</c:v>
                </c:pt>
                <c:pt idx="10">
                  <c:v>0.3600000000000001</c:v>
                </c:pt>
                <c:pt idx="11">
                  <c:v>0.4200000000000001</c:v>
                </c:pt>
                <c:pt idx="12">
                  <c:v>0.47000000000000008</c:v>
                </c:pt>
                <c:pt idx="13">
                  <c:v>0.34</c:v>
                </c:pt>
                <c:pt idx="14">
                  <c:v>0.7200000000000002</c:v>
                </c:pt>
              </c:numCache>
            </c:numRef>
          </c:val>
          <c:extLst>
            <c:ext xmlns:c16="http://schemas.microsoft.com/office/drawing/2014/chart" uri="{C3380CC4-5D6E-409C-BE32-E72D297353CC}">
              <c16:uniqueId val="{00000003-E70E-0145-A424-4F8EC4A4EDB0}"/>
            </c:ext>
          </c:extLst>
        </c:ser>
        <c:ser>
          <c:idx val="4"/>
          <c:order val="4"/>
          <c:tx>
            <c:strRef>
              <c:f>'GVC by country vs Agric sector'!$L$22:$L$23</c:f>
              <c:strCache>
                <c:ptCount val="2"/>
                <c:pt idx="0">
                  <c:v>2015</c:v>
                </c:pt>
                <c:pt idx="1">
                  <c:v>Agric</c:v>
                </c:pt>
              </c:strCache>
            </c:strRef>
          </c:tx>
          <c:spPr>
            <a:solidFill>
              <a:schemeClr val="accent5"/>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sector'!$L$24:$L$38</c:f>
              <c:numCache>
                <c:formatCode>0%</c:formatCode>
                <c:ptCount val="15"/>
                <c:pt idx="0">
                  <c:v>0.33000000000000013</c:v>
                </c:pt>
                <c:pt idx="1">
                  <c:v>0.37000000000000011</c:v>
                </c:pt>
                <c:pt idx="2">
                  <c:v>0.59</c:v>
                </c:pt>
                <c:pt idx="3">
                  <c:v>0.65000000000000024</c:v>
                </c:pt>
                <c:pt idx="4">
                  <c:v>0.39000000000000012</c:v>
                </c:pt>
                <c:pt idx="5">
                  <c:v>0.29000000000000009</c:v>
                </c:pt>
                <c:pt idx="6">
                  <c:v>0.34</c:v>
                </c:pt>
                <c:pt idx="7">
                  <c:v>0.38000000000000012</c:v>
                </c:pt>
                <c:pt idx="8">
                  <c:v>0.29000000000000009</c:v>
                </c:pt>
                <c:pt idx="9">
                  <c:v>0.35000000000000009</c:v>
                </c:pt>
                <c:pt idx="10">
                  <c:v>0.32000000000000012</c:v>
                </c:pt>
                <c:pt idx="11">
                  <c:v>0.41000000000000009</c:v>
                </c:pt>
                <c:pt idx="12">
                  <c:v>0.3000000000000001</c:v>
                </c:pt>
                <c:pt idx="13">
                  <c:v>0.31000000000000011</c:v>
                </c:pt>
                <c:pt idx="14">
                  <c:v>0.13</c:v>
                </c:pt>
              </c:numCache>
            </c:numRef>
          </c:val>
          <c:extLst>
            <c:ext xmlns:c16="http://schemas.microsoft.com/office/drawing/2014/chart" uri="{C3380CC4-5D6E-409C-BE32-E72D297353CC}">
              <c16:uniqueId val="{00000004-E70E-0145-A424-4F8EC4A4EDB0}"/>
            </c:ext>
          </c:extLst>
        </c:ser>
        <c:ser>
          <c:idx val="5"/>
          <c:order val="5"/>
          <c:tx>
            <c:strRef>
              <c:f>'GVC by country vs Agric sector'!$M$22:$M$23</c:f>
              <c:strCache>
                <c:ptCount val="2"/>
                <c:pt idx="0">
                  <c:v>2015</c:v>
                </c:pt>
                <c:pt idx="1">
                  <c:v>Food</c:v>
                </c:pt>
              </c:strCache>
            </c:strRef>
          </c:tx>
          <c:spPr>
            <a:solidFill>
              <a:schemeClr val="accent6"/>
            </a:solidFill>
            <a:ln>
              <a:noFill/>
            </a:ln>
            <a:effectLst/>
          </c:spPr>
          <c:invertIfNegative val="0"/>
          <c:cat>
            <c:strRef>
              <c:f>'GVC by country vs Agric sector'!$G$24:$G$38</c:f>
              <c:strCache>
                <c:ptCount val="15"/>
                <c:pt idx="0">
                  <c:v>Angola</c:v>
                </c:pt>
                <c:pt idx="1">
                  <c:v>Botswana</c:v>
                </c:pt>
                <c:pt idx="2">
                  <c:v>DRC</c:v>
                </c:pt>
                <c:pt idx="3">
                  <c:v>Eswatini</c:v>
                </c:pt>
                <c:pt idx="4">
                  <c:v>Lesotho</c:v>
                </c:pt>
                <c:pt idx="5">
                  <c:v>Madagascar</c:v>
                </c:pt>
                <c:pt idx="6">
                  <c:v>Malawi</c:v>
                </c:pt>
                <c:pt idx="7">
                  <c:v>Mauritius</c:v>
                </c:pt>
                <c:pt idx="8">
                  <c:v>Mozambique</c:v>
                </c:pt>
                <c:pt idx="9">
                  <c:v>Namibia</c:v>
                </c:pt>
                <c:pt idx="10">
                  <c:v>Seychelles</c:v>
                </c:pt>
                <c:pt idx="11">
                  <c:v>South Africa</c:v>
                </c:pt>
                <c:pt idx="12">
                  <c:v>Tanzania</c:v>
                </c:pt>
                <c:pt idx="13">
                  <c:v>Zambia</c:v>
                </c:pt>
                <c:pt idx="14">
                  <c:v>Zimbabwe</c:v>
                </c:pt>
              </c:strCache>
            </c:strRef>
          </c:cat>
          <c:val>
            <c:numRef>
              <c:f>'GVC by country vs Agric sector'!$M$24:$M$38</c:f>
              <c:numCache>
                <c:formatCode>0%</c:formatCode>
                <c:ptCount val="15"/>
                <c:pt idx="0">
                  <c:v>0.23</c:v>
                </c:pt>
                <c:pt idx="1">
                  <c:v>0.4900000000000001</c:v>
                </c:pt>
                <c:pt idx="2">
                  <c:v>0.48000000000000009</c:v>
                </c:pt>
                <c:pt idx="3">
                  <c:v>0.4900000000000001</c:v>
                </c:pt>
                <c:pt idx="4">
                  <c:v>0.51</c:v>
                </c:pt>
                <c:pt idx="5">
                  <c:v>0.23</c:v>
                </c:pt>
                <c:pt idx="6">
                  <c:v>0.34</c:v>
                </c:pt>
                <c:pt idx="7">
                  <c:v>0.4300000000000001</c:v>
                </c:pt>
                <c:pt idx="8">
                  <c:v>0.19</c:v>
                </c:pt>
                <c:pt idx="9">
                  <c:v>0.3600000000000001</c:v>
                </c:pt>
                <c:pt idx="10">
                  <c:v>0.38000000000000012</c:v>
                </c:pt>
                <c:pt idx="11">
                  <c:v>0.26</c:v>
                </c:pt>
                <c:pt idx="12">
                  <c:v>0.52</c:v>
                </c:pt>
                <c:pt idx="13">
                  <c:v>0.19</c:v>
                </c:pt>
                <c:pt idx="14">
                  <c:v>0.39000000000000012</c:v>
                </c:pt>
              </c:numCache>
            </c:numRef>
          </c:val>
          <c:extLst>
            <c:ext xmlns:c16="http://schemas.microsoft.com/office/drawing/2014/chart" uri="{C3380CC4-5D6E-409C-BE32-E72D297353CC}">
              <c16:uniqueId val="{00000005-E70E-0145-A424-4F8EC4A4EDB0}"/>
            </c:ext>
          </c:extLst>
        </c:ser>
        <c:dLbls>
          <c:showLegendKey val="0"/>
          <c:showVal val="0"/>
          <c:showCatName val="0"/>
          <c:showSerName val="0"/>
          <c:showPercent val="0"/>
          <c:showBubbleSize val="0"/>
        </c:dLbls>
        <c:gapWidth val="219"/>
        <c:overlap val="-27"/>
        <c:axId val="128432000"/>
        <c:axId val="128433536"/>
      </c:barChart>
      <c:catAx>
        <c:axId val="12843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900" b="0" i="0" u="none" strike="noStrike" kern="1200" baseline="0">
                <a:solidFill>
                  <a:schemeClr val="tx1">
                    <a:lumMod val="65000"/>
                    <a:lumOff val="35000"/>
                  </a:schemeClr>
                </a:solidFill>
                <a:latin typeface="+mn-lt"/>
                <a:ea typeface="+mn-ea"/>
                <a:cs typeface="+mn-cs"/>
              </a:defRPr>
            </a:pPr>
            <a:endParaRPr lang="en-IT"/>
          </a:p>
        </c:txPr>
        <c:crossAx val="128433536"/>
        <c:crosses val="autoZero"/>
        <c:auto val="1"/>
        <c:lblAlgn val="ctr"/>
        <c:lblOffset val="100"/>
        <c:noMultiLvlLbl val="0"/>
      </c:catAx>
      <c:valAx>
        <c:axId val="128433536"/>
        <c:scaling>
          <c:orientation val="minMax"/>
          <c:max val="0.7500000000000002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GB" sz="900" b="0" i="0" u="none" strike="noStrike" kern="1200" baseline="0">
                <a:solidFill>
                  <a:schemeClr val="tx1">
                    <a:lumMod val="65000"/>
                    <a:lumOff val="35000"/>
                  </a:schemeClr>
                </a:solidFill>
                <a:latin typeface="+mn-lt"/>
                <a:ea typeface="+mn-ea"/>
                <a:cs typeface="+mn-cs"/>
              </a:defRPr>
            </a:pPr>
            <a:endParaRPr lang="en-IT"/>
          </a:p>
        </c:txPr>
        <c:crossAx val="12843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GB" sz="900" b="0" i="0" u="none" strike="noStrike" kern="1200" baseline="0">
              <a:solidFill>
                <a:schemeClr val="tx1">
                  <a:lumMod val="65000"/>
                  <a:lumOff val="35000"/>
                </a:schemeClr>
              </a:solidFill>
              <a:latin typeface="+mn-lt"/>
              <a:ea typeface="+mn-ea"/>
              <a:cs typeface="+mn-cs"/>
            </a:defRPr>
          </a:pPr>
          <a:endParaRPr lang="en-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IT"/>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85E90E-7DA7-E541-96DA-C6831ED989D5}" type="datetimeFigureOut">
              <a:rPr lang="en-IT" smtClean="0"/>
              <a:t>06/04/25</a:t>
            </a:fld>
            <a:endParaRPr lang="en-I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AC81CB-91FC-5542-980B-478D751315EC}" type="slidenum">
              <a:rPr lang="en-IT" smtClean="0"/>
              <a:t>‹#›</a:t>
            </a:fld>
            <a:endParaRPr lang="en-IT"/>
          </a:p>
        </p:txBody>
      </p:sp>
    </p:spTree>
    <p:extLst>
      <p:ext uri="{BB962C8B-B14F-4D97-AF65-F5344CB8AC3E}">
        <p14:creationId xmlns:p14="http://schemas.microsoft.com/office/powerpoint/2010/main" val="117425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212BDAB-3303-6749-8BDD-5D97E3AA1CBB}" type="datetimeFigureOut">
              <a:rPr lang="en-IT" smtClean="0"/>
              <a:t>06/04/25</a:t>
            </a:fld>
            <a:endParaRPr lang="en-IT"/>
          </a:p>
        </p:txBody>
      </p:sp>
      <p:sp>
        <p:nvSpPr>
          <p:cNvPr id="5" name="Footer Placeholder 4"/>
          <p:cNvSpPr>
            <a:spLocks noGrp="1"/>
          </p:cNvSpPr>
          <p:nvPr>
            <p:ph type="ftr" sz="quarter" idx="11"/>
          </p:nvPr>
        </p:nvSpPr>
        <p:spPr/>
        <p:txBody>
          <a:bodyPr/>
          <a:lstStyle/>
          <a:p>
            <a:endParaRPr lang="en-IT"/>
          </a:p>
        </p:txBody>
      </p:sp>
      <p:sp>
        <p:nvSpPr>
          <p:cNvPr id="6" name="Slide Number Placeholder 5"/>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3254408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212BDAB-3303-6749-8BDD-5D97E3AA1CBB}" type="datetimeFigureOut">
              <a:rPr lang="en-IT" smtClean="0"/>
              <a:t>06/04/25</a:t>
            </a:fld>
            <a:endParaRPr lang="en-IT"/>
          </a:p>
        </p:txBody>
      </p:sp>
      <p:sp>
        <p:nvSpPr>
          <p:cNvPr id="5" name="Footer Placeholder 4"/>
          <p:cNvSpPr>
            <a:spLocks noGrp="1"/>
          </p:cNvSpPr>
          <p:nvPr>
            <p:ph type="ftr" sz="quarter" idx="11"/>
          </p:nvPr>
        </p:nvSpPr>
        <p:spPr/>
        <p:txBody>
          <a:bodyPr/>
          <a:lstStyle/>
          <a:p>
            <a:endParaRPr lang="en-IT"/>
          </a:p>
        </p:txBody>
      </p:sp>
      <p:sp>
        <p:nvSpPr>
          <p:cNvPr id="6" name="Slide Number Placeholder 5"/>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120254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212BDAB-3303-6749-8BDD-5D97E3AA1CBB}" type="datetimeFigureOut">
              <a:rPr lang="en-IT" smtClean="0"/>
              <a:t>06/04/25</a:t>
            </a:fld>
            <a:endParaRPr lang="en-IT"/>
          </a:p>
        </p:txBody>
      </p:sp>
      <p:sp>
        <p:nvSpPr>
          <p:cNvPr id="5" name="Footer Placeholder 4"/>
          <p:cNvSpPr>
            <a:spLocks noGrp="1"/>
          </p:cNvSpPr>
          <p:nvPr>
            <p:ph type="ftr" sz="quarter" idx="11"/>
          </p:nvPr>
        </p:nvSpPr>
        <p:spPr/>
        <p:txBody>
          <a:bodyPr/>
          <a:lstStyle/>
          <a:p>
            <a:endParaRPr lang="en-IT"/>
          </a:p>
        </p:txBody>
      </p:sp>
      <p:sp>
        <p:nvSpPr>
          <p:cNvPr id="6" name="Slide Number Placeholder 5"/>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227869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212BDAB-3303-6749-8BDD-5D97E3AA1CBB}" type="datetimeFigureOut">
              <a:rPr lang="en-IT" smtClean="0"/>
              <a:t>06/04/25</a:t>
            </a:fld>
            <a:endParaRPr lang="en-IT"/>
          </a:p>
        </p:txBody>
      </p:sp>
      <p:sp>
        <p:nvSpPr>
          <p:cNvPr id="6" name="Footer Placeholder 5"/>
          <p:cNvSpPr>
            <a:spLocks noGrp="1"/>
          </p:cNvSpPr>
          <p:nvPr>
            <p:ph type="ftr" sz="quarter" idx="11"/>
          </p:nvPr>
        </p:nvSpPr>
        <p:spPr/>
        <p:txBody>
          <a:bodyPr/>
          <a:lstStyle/>
          <a:p>
            <a:endParaRPr lang="en-IT"/>
          </a:p>
        </p:txBody>
      </p:sp>
      <p:sp>
        <p:nvSpPr>
          <p:cNvPr id="7" name="Slide Number Placeholder 6"/>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1735071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212BDAB-3303-6749-8BDD-5D97E3AA1CBB}" type="datetimeFigureOut">
              <a:rPr lang="en-IT" smtClean="0"/>
              <a:t>06/04/25</a:t>
            </a:fld>
            <a:endParaRPr lang="en-IT"/>
          </a:p>
        </p:txBody>
      </p:sp>
      <p:sp>
        <p:nvSpPr>
          <p:cNvPr id="8" name="Footer Placeholder 7"/>
          <p:cNvSpPr>
            <a:spLocks noGrp="1"/>
          </p:cNvSpPr>
          <p:nvPr>
            <p:ph type="ftr" sz="quarter" idx="11"/>
          </p:nvPr>
        </p:nvSpPr>
        <p:spPr/>
        <p:txBody>
          <a:bodyPr/>
          <a:lstStyle/>
          <a:p>
            <a:endParaRPr lang="en-IT"/>
          </a:p>
        </p:txBody>
      </p:sp>
      <p:sp>
        <p:nvSpPr>
          <p:cNvPr id="9" name="Slide Number Placeholder 8"/>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1665210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212BDAB-3303-6749-8BDD-5D97E3AA1CBB}" type="datetimeFigureOut">
              <a:rPr lang="en-IT" smtClean="0"/>
              <a:t>06/04/25</a:t>
            </a:fld>
            <a:endParaRPr lang="en-IT"/>
          </a:p>
        </p:txBody>
      </p:sp>
      <p:sp>
        <p:nvSpPr>
          <p:cNvPr id="4" name="Footer Placeholder 3"/>
          <p:cNvSpPr>
            <a:spLocks noGrp="1"/>
          </p:cNvSpPr>
          <p:nvPr>
            <p:ph type="ftr" sz="quarter" idx="11"/>
          </p:nvPr>
        </p:nvSpPr>
        <p:spPr/>
        <p:txBody>
          <a:bodyPr/>
          <a:lstStyle/>
          <a:p>
            <a:endParaRPr lang="en-IT"/>
          </a:p>
        </p:txBody>
      </p:sp>
      <p:sp>
        <p:nvSpPr>
          <p:cNvPr id="5" name="Slide Number Placeholder 4"/>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581415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2BDAB-3303-6749-8BDD-5D97E3AA1CBB}" type="datetimeFigureOut">
              <a:rPr lang="en-IT" smtClean="0"/>
              <a:t>06/04/25</a:t>
            </a:fld>
            <a:endParaRPr lang="en-IT"/>
          </a:p>
        </p:txBody>
      </p:sp>
      <p:sp>
        <p:nvSpPr>
          <p:cNvPr id="3" name="Footer Placeholder 2"/>
          <p:cNvSpPr>
            <a:spLocks noGrp="1"/>
          </p:cNvSpPr>
          <p:nvPr>
            <p:ph type="ftr" sz="quarter" idx="11"/>
          </p:nvPr>
        </p:nvSpPr>
        <p:spPr/>
        <p:txBody>
          <a:bodyPr/>
          <a:lstStyle/>
          <a:p>
            <a:endParaRPr lang="en-IT"/>
          </a:p>
        </p:txBody>
      </p:sp>
      <p:sp>
        <p:nvSpPr>
          <p:cNvPr id="4" name="Slide Number Placeholder 3"/>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46705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212BDAB-3303-6749-8BDD-5D97E3AA1CBB}" type="datetimeFigureOut">
              <a:rPr lang="en-IT" smtClean="0"/>
              <a:t>06/04/25</a:t>
            </a:fld>
            <a:endParaRPr lang="en-IT"/>
          </a:p>
        </p:txBody>
      </p:sp>
      <p:sp>
        <p:nvSpPr>
          <p:cNvPr id="6" name="Footer Placeholder 5"/>
          <p:cNvSpPr>
            <a:spLocks noGrp="1"/>
          </p:cNvSpPr>
          <p:nvPr>
            <p:ph type="ftr" sz="quarter" idx="11"/>
          </p:nvPr>
        </p:nvSpPr>
        <p:spPr/>
        <p:txBody>
          <a:bodyPr/>
          <a:lstStyle/>
          <a:p>
            <a:endParaRPr lang="en-IT"/>
          </a:p>
        </p:txBody>
      </p:sp>
      <p:sp>
        <p:nvSpPr>
          <p:cNvPr id="7" name="Slide Number Placeholder 6"/>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155083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212BDAB-3303-6749-8BDD-5D97E3AA1CBB}" type="datetimeFigureOut">
              <a:rPr lang="en-IT" smtClean="0"/>
              <a:t>06/04/25</a:t>
            </a:fld>
            <a:endParaRPr lang="en-IT"/>
          </a:p>
        </p:txBody>
      </p:sp>
      <p:sp>
        <p:nvSpPr>
          <p:cNvPr id="6" name="Footer Placeholder 5"/>
          <p:cNvSpPr>
            <a:spLocks noGrp="1"/>
          </p:cNvSpPr>
          <p:nvPr>
            <p:ph type="ftr" sz="quarter" idx="11"/>
          </p:nvPr>
        </p:nvSpPr>
        <p:spPr/>
        <p:txBody>
          <a:bodyPr/>
          <a:lstStyle/>
          <a:p>
            <a:endParaRPr lang="en-IT"/>
          </a:p>
        </p:txBody>
      </p:sp>
      <p:sp>
        <p:nvSpPr>
          <p:cNvPr id="7" name="Slide Number Placeholder 6"/>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1290188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212BDAB-3303-6749-8BDD-5D97E3AA1CBB}" type="datetimeFigureOut">
              <a:rPr lang="en-IT" smtClean="0"/>
              <a:t>06/04/25</a:t>
            </a:fld>
            <a:endParaRPr lang="en-IT"/>
          </a:p>
        </p:txBody>
      </p:sp>
      <p:sp>
        <p:nvSpPr>
          <p:cNvPr id="5" name="Footer Placeholder 4"/>
          <p:cNvSpPr>
            <a:spLocks noGrp="1"/>
          </p:cNvSpPr>
          <p:nvPr>
            <p:ph type="ftr" sz="quarter" idx="11"/>
          </p:nvPr>
        </p:nvSpPr>
        <p:spPr/>
        <p:txBody>
          <a:bodyPr/>
          <a:lstStyle/>
          <a:p>
            <a:endParaRPr lang="en-IT"/>
          </a:p>
        </p:txBody>
      </p:sp>
      <p:sp>
        <p:nvSpPr>
          <p:cNvPr id="6" name="Slide Number Placeholder 5"/>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2741851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212BDAB-3303-6749-8BDD-5D97E3AA1CBB}" type="datetimeFigureOut">
              <a:rPr lang="en-IT" smtClean="0"/>
              <a:t>06/04/25</a:t>
            </a:fld>
            <a:endParaRPr lang="en-IT"/>
          </a:p>
        </p:txBody>
      </p:sp>
      <p:sp>
        <p:nvSpPr>
          <p:cNvPr id="5" name="Footer Placeholder 4"/>
          <p:cNvSpPr>
            <a:spLocks noGrp="1"/>
          </p:cNvSpPr>
          <p:nvPr>
            <p:ph type="ftr" sz="quarter" idx="11"/>
          </p:nvPr>
        </p:nvSpPr>
        <p:spPr/>
        <p:txBody>
          <a:bodyPr/>
          <a:lstStyle/>
          <a:p>
            <a:endParaRPr lang="en-IT"/>
          </a:p>
        </p:txBody>
      </p:sp>
      <p:sp>
        <p:nvSpPr>
          <p:cNvPr id="6" name="Slide Number Placeholder 5"/>
          <p:cNvSpPr>
            <a:spLocks noGrp="1"/>
          </p:cNvSpPr>
          <p:nvPr>
            <p:ph type="sldNum" sz="quarter" idx="12"/>
          </p:nvPr>
        </p:nvSpPr>
        <p:spPr/>
        <p:txBody>
          <a:bodyPr/>
          <a:lstStyle/>
          <a:p>
            <a:fld id="{191078EF-2FF1-3A4A-AB4D-D66765EB0CFC}" type="slidenum">
              <a:rPr lang="en-IT" smtClean="0"/>
              <a:t>‹#›</a:t>
            </a:fld>
            <a:endParaRPr lang="en-IT"/>
          </a:p>
        </p:txBody>
      </p:sp>
    </p:spTree>
    <p:extLst>
      <p:ext uri="{BB962C8B-B14F-4D97-AF65-F5344CB8AC3E}">
        <p14:creationId xmlns:p14="http://schemas.microsoft.com/office/powerpoint/2010/main" val="40673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2BDAB-3303-6749-8BDD-5D97E3AA1CBB}" type="datetimeFigureOut">
              <a:rPr lang="en-IT" smtClean="0"/>
              <a:t>06/04/25</a:t>
            </a:fld>
            <a:endParaRPr lang="en-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078EF-2FF1-3A4A-AB4D-D66765EB0CFC}" type="slidenum">
              <a:rPr lang="en-IT" smtClean="0"/>
              <a:t>‹#›</a:t>
            </a:fld>
            <a:endParaRPr lang="en-IT"/>
          </a:p>
        </p:txBody>
      </p:sp>
    </p:spTree>
    <p:extLst>
      <p:ext uri="{BB962C8B-B14F-4D97-AF65-F5344CB8AC3E}">
        <p14:creationId xmlns:p14="http://schemas.microsoft.com/office/powerpoint/2010/main" val="1861383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F5242-5DA7-5AC5-214C-8968297380EA}"/>
              </a:ext>
            </a:extLst>
          </p:cNvPr>
          <p:cNvSpPr>
            <a:spLocks noGrp="1"/>
          </p:cNvSpPr>
          <p:nvPr>
            <p:ph type="title"/>
          </p:nvPr>
        </p:nvSpPr>
        <p:spPr>
          <a:xfrm>
            <a:off x="628649" y="1093788"/>
            <a:ext cx="7879841" cy="2967208"/>
          </a:xfrm>
        </p:spPr>
        <p:txBody>
          <a:bodyPr vert="horz" lIns="91440" tIns="45720" rIns="91440" bIns="45720" rtlCol="0" anchor="b">
            <a:normAutofit fontScale="90000"/>
          </a:bodyPr>
          <a:lstStyle/>
          <a:p>
            <a:pPr algn="ctr"/>
            <a:r>
              <a:rPr lang="en-US" sz="3900" b="1" i="1" kern="1200" dirty="0">
                <a:solidFill>
                  <a:schemeClr val="tx1"/>
                </a:solidFill>
                <a:latin typeface="+mj-lt"/>
                <a:ea typeface="+mj-ea"/>
                <a:cs typeface="+mj-cs"/>
              </a:rPr>
              <a:t>Topic </a:t>
            </a:r>
            <a:r>
              <a:rPr lang="en-US" sz="3900" b="1" i="1" dirty="0"/>
              <a:t>:</a:t>
            </a:r>
            <a:br>
              <a:rPr lang="en-US" sz="3900" b="1" i="1" dirty="0"/>
            </a:br>
            <a:r>
              <a:rPr lang="en-US" sz="3900" b="1" i="1" kern="1200" dirty="0">
                <a:solidFill>
                  <a:schemeClr val="tx1"/>
                </a:solidFill>
                <a:latin typeface="+mj-lt"/>
                <a:ea typeface="+mj-ea"/>
                <a:cs typeface="+mj-cs"/>
              </a:rPr>
              <a:t>Regional Economic Integration and  Global Value Chains - A CGE Analysis of the proposed SADC Customs Union.</a:t>
            </a:r>
            <a:br>
              <a:rPr lang="en-US" sz="3900" b="1" i="1" kern="1200" dirty="0">
                <a:solidFill>
                  <a:schemeClr val="tx1"/>
                </a:solidFill>
                <a:latin typeface="+mj-lt"/>
                <a:ea typeface="+mj-ea"/>
                <a:cs typeface="+mj-cs"/>
              </a:rPr>
            </a:br>
            <a:endParaRPr lang="en-US" sz="39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431DA9B5-1B2D-53B6-1073-4D9600B5A6B4}"/>
              </a:ext>
            </a:extLst>
          </p:cNvPr>
          <p:cNvSpPr>
            <a:spLocks noGrp="1"/>
          </p:cNvSpPr>
          <p:nvPr>
            <p:ph idx="1"/>
          </p:nvPr>
        </p:nvSpPr>
        <p:spPr>
          <a:xfrm>
            <a:off x="5550693" y="4619624"/>
            <a:ext cx="2960084" cy="1038225"/>
          </a:xfrm>
        </p:spPr>
        <p:txBody>
          <a:bodyPr vert="horz" lIns="91440" tIns="45720" rIns="91440" bIns="45720" rtlCol="0">
            <a:normAutofit/>
          </a:bodyPr>
          <a:lstStyle/>
          <a:p>
            <a:pPr marL="0" indent="0" algn="r">
              <a:buNone/>
            </a:pPr>
            <a:r>
              <a:rPr lang="en-US" sz="2400" kern="1200">
                <a:solidFill>
                  <a:schemeClr val="tx1"/>
                </a:solidFill>
                <a:latin typeface="+mn-lt"/>
                <a:ea typeface="+mn-ea"/>
                <a:cs typeface="+mn-cs"/>
              </a:rPr>
              <a:t>Authors : Privilage Hove</a:t>
            </a:r>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4331166"/>
            <a:ext cx="787984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003304" y="2842186"/>
            <a:ext cx="54864" cy="29600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910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181" y="633619"/>
            <a:ext cx="3209537"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7843C8-B3A0-18C5-CB62-180628CD1CEE}"/>
              </a:ext>
            </a:extLst>
          </p:cNvPr>
          <p:cNvSpPr>
            <a:spLocks noGrp="1"/>
          </p:cNvSpPr>
          <p:nvPr>
            <p:ph type="title"/>
          </p:nvPr>
        </p:nvSpPr>
        <p:spPr>
          <a:xfrm>
            <a:off x="630935" y="978619"/>
            <a:ext cx="2558034" cy="1106424"/>
          </a:xfrm>
        </p:spPr>
        <p:txBody>
          <a:bodyPr>
            <a:normAutofit/>
          </a:bodyPr>
          <a:lstStyle/>
          <a:p>
            <a:r>
              <a:rPr lang="en-IT" sz="2400" b="1">
                <a:latin typeface="Times New Roman" panose="02020603050405020304" pitchFamily="18" charset="0"/>
                <a:cs typeface="Times New Roman" panose="02020603050405020304" pitchFamily="18" charset="0"/>
              </a:rPr>
              <a:t>SADC </a:t>
            </a:r>
            <a:r>
              <a:rPr lang="en-US" sz="2400" b="1">
                <a:latin typeface="Times New Roman" panose="02020603050405020304" pitchFamily="18" charset="0"/>
                <a:cs typeface="Times New Roman" panose="02020603050405020304" pitchFamily="18" charset="0"/>
              </a:rPr>
              <a:t>O</a:t>
            </a:r>
            <a:r>
              <a:rPr lang="en-IT" sz="2400" b="1">
                <a:latin typeface="Times New Roman" panose="02020603050405020304" pitchFamily="18" charset="0"/>
                <a:cs typeface="Times New Roman" panose="02020603050405020304" pitchFamily="18" charset="0"/>
              </a:rPr>
              <a:t>verview</a:t>
            </a:r>
          </a:p>
        </p:txBody>
      </p:sp>
      <p:sp>
        <p:nvSpPr>
          <p:cNvPr id="27"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9175" y="117043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094" y="2121408"/>
            <a:ext cx="2496312"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FF2A6B4-8E4B-FD0B-2929-F20EBE766FD0}"/>
              </a:ext>
            </a:extLst>
          </p:cNvPr>
          <p:cNvSpPr>
            <a:spLocks noGrp="1"/>
          </p:cNvSpPr>
          <p:nvPr>
            <p:ph idx="1"/>
          </p:nvPr>
        </p:nvSpPr>
        <p:spPr>
          <a:xfrm>
            <a:off x="630935" y="2359152"/>
            <a:ext cx="2558034" cy="3425043"/>
          </a:xfrm>
        </p:spPr>
        <p:txBody>
          <a:bodyPr>
            <a:normAutofit/>
          </a:bodyPr>
          <a:lstStyle/>
          <a:p>
            <a:r>
              <a:rPr lang="en-GB" sz="1500">
                <a:latin typeface="Times New Roman" panose="02020603050405020304" pitchFamily="18" charset="0"/>
                <a:cs typeface="Times New Roman" panose="02020603050405020304" pitchFamily="18" charset="0"/>
              </a:rPr>
              <a:t>1980 SADCC, 1992 then became SADC.</a:t>
            </a:r>
          </a:p>
          <a:p>
            <a:r>
              <a:rPr lang="en-GB" sz="1500">
                <a:latin typeface="Times New Roman" panose="02020603050405020304" pitchFamily="18" charset="0"/>
                <a:cs typeface="Times New Roman" panose="02020603050405020304" pitchFamily="18" charset="0"/>
              </a:rPr>
              <a:t>Major objectives – to promote economic integration, peace and security.  </a:t>
            </a:r>
          </a:p>
          <a:p>
            <a:r>
              <a:rPr lang="en-GB" sz="1500">
                <a:latin typeface="Times New Roman" panose="02020603050405020304" pitchFamily="18" charset="0"/>
                <a:cs typeface="Times New Roman" panose="02020603050405020304" pitchFamily="18" charset="0"/>
              </a:rPr>
              <a:t>The assumed SADC CET: 0% </a:t>
            </a:r>
            <a:r>
              <a:rPr lang="en-ZW" sz="1500">
                <a:latin typeface="Times New Roman" panose="02020603050405020304" pitchFamily="18" charset="0"/>
                <a:cs typeface="Times New Roman" panose="02020603050405020304" pitchFamily="18" charset="0"/>
              </a:rPr>
              <a:t>for capital goods, 0</a:t>
            </a:r>
            <a:r>
              <a:rPr lang="en-GB" sz="1500">
                <a:latin typeface="Times New Roman" panose="02020603050405020304" pitchFamily="18" charset="0"/>
                <a:cs typeface="Times New Roman" panose="02020603050405020304" pitchFamily="18" charset="0"/>
              </a:rPr>
              <a:t>% </a:t>
            </a:r>
            <a:r>
              <a:rPr lang="en-ZW" sz="1500">
                <a:latin typeface="Times New Roman" panose="02020603050405020304" pitchFamily="18" charset="0"/>
                <a:cs typeface="Times New Roman" panose="02020603050405020304" pitchFamily="18" charset="0"/>
              </a:rPr>
              <a:t> for raw materials, 10% for intermediate products and </a:t>
            </a:r>
            <a:r>
              <a:rPr lang="en-GB" sz="1500">
                <a:latin typeface="Times New Roman" panose="02020603050405020304" pitchFamily="18" charset="0"/>
                <a:cs typeface="Times New Roman" panose="02020603050405020304" pitchFamily="18" charset="0"/>
              </a:rPr>
              <a:t>25% </a:t>
            </a:r>
            <a:r>
              <a:rPr lang="en-ZW" sz="1500">
                <a:latin typeface="Times New Roman" panose="02020603050405020304" pitchFamily="18" charset="0"/>
                <a:cs typeface="Times New Roman" panose="02020603050405020304" pitchFamily="18" charset="0"/>
              </a:rPr>
              <a:t>for finished goods.</a:t>
            </a:r>
            <a:r>
              <a:rPr lang="en-IT" sz="1500">
                <a:latin typeface="Times New Roman" panose="02020603050405020304" pitchFamily="18" charset="0"/>
                <a:cs typeface="Times New Roman" panose="02020603050405020304" pitchFamily="18" charset="0"/>
              </a:rPr>
              <a:t> </a:t>
            </a:r>
            <a:endParaRPr lang="en-GB" sz="1500">
              <a:latin typeface="Times New Roman" panose="02020603050405020304" pitchFamily="18" charset="0"/>
              <a:cs typeface="Times New Roman" panose="02020603050405020304" pitchFamily="18" charset="0"/>
            </a:endParaRPr>
          </a:p>
          <a:p>
            <a:pPr marL="0" indent="0">
              <a:buNone/>
            </a:pPr>
            <a:endParaRPr lang="en-GB" sz="1500"/>
          </a:p>
          <a:p>
            <a:pPr marL="0" indent="0">
              <a:buNone/>
            </a:pPr>
            <a:endParaRPr lang="en-IT" sz="1500"/>
          </a:p>
          <a:p>
            <a:pPr marL="0" indent="0">
              <a:buNone/>
            </a:pPr>
            <a:endParaRPr lang="en-IT" sz="1500"/>
          </a:p>
        </p:txBody>
      </p:sp>
      <p:pic>
        <p:nvPicPr>
          <p:cNvPr id="4" name="officeArt object" descr="Map&#10;&#10;Description automatically generated">
            <a:extLst>
              <a:ext uri="{FF2B5EF4-FFF2-40B4-BE49-F238E27FC236}">
                <a16:creationId xmlns:a16="http://schemas.microsoft.com/office/drawing/2014/main" id="{EB568FAC-B848-D80B-0D97-37703FE23BCF}"/>
              </a:ext>
            </a:extLst>
          </p:cNvPr>
          <p:cNvPicPr/>
          <p:nvPr/>
        </p:nvPicPr>
        <p:blipFill>
          <a:blip r:embed="rId2"/>
          <a:srcRect r="17543" b="-1"/>
          <a:stretch/>
        </p:blipFill>
        <p:spPr>
          <a:xfrm>
            <a:off x="3843337" y="634382"/>
            <a:ext cx="4992910" cy="5495162"/>
          </a:xfrm>
          <a:prstGeom prst="rect">
            <a:avLst/>
          </a:prstGeom>
        </p:spPr>
      </p:pic>
    </p:spTree>
    <p:extLst>
      <p:ext uri="{BB962C8B-B14F-4D97-AF65-F5344CB8AC3E}">
        <p14:creationId xmlns:p14="http://schemas.microsoft.com/office/powerpoint/2010/main" val="1283316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1F4B26-D2FC-47A5-999A-EBF91FB5464A}"/>
              </a:ext>
            </a:extLst>
          </p:cNvPr>
          <p:cNvSpPr>
            <a:spLocks noGrp="1"/>
          </p:cNvSpPr>
          <p:nvPr>
            <p:ph type="title"/>
          </p:nvPr>
        </p:nvSpPr>
        <p:spPr>
          <a:xfrm>
            <a:off x="836676" y="548640"/>
            <a:ext cx="7626096" cy="1179576"/>
          </a:xfrm>
        </p:spPr>
        <p:txBody>
          <a:bodyPr>
            <a:normAutofit/>
          </a:bodyPr>
          <a:lstStyle/>
          <a:p>
            <a:r>
              <a:rPr lang="en-GB" sz="3500" b="1">
                <a:latin typeface="Times New Roman" panose="02020603050405020304" pitchFamily="18" charset="0"/>
                <a:cs typeface="Times New Roman" panose="02020603050405020304" pitchFamily="18" charset="0"/>
              </a:rPr>
              <a:t>P</a:t>
            </a:r>
            <a:r>
              <a:rPr lang="en-IT" sz="3500" b="1">
                <a:latin typeface="Times New Roman" panose="02020603050405020304" pitchFamily="18" charset="0"/>
                <a:cs typeface="Times New Roman" panose="02020603050405020304" pitchFamily="18" charset="0"/>
              </a:rPr>
              <a:t>resentation </a:t>
            </a:r>
            <a:r>
              <a:rPr lang="en-US" sz="3500" b="1">
                <a:latin typeface="Times New Roman" panose="02020603050405020304" pitchFamily="18" charset="0"/>
                <a:cs typeface="Times New Roman" panose="02020603050405020304" pitchFamily="18" charset="0"/>
              </a:rPr>
              <a:t>O</a:t>
            </a:r>
            <a:r>
              <a:rPr lang="en-IT" sz="3500" b="1">
                <a:latin typeface="Times New Roman" panose="02020603050405020304" pitchFamily="18" charset="0"/>
                <a:cs typeface="Times New Roman" panose="02020603050405020304" pitchFamily="18" charset="0"/>
              </a:rPr>
              <a:t>utline</a:t>
            </a: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EC4DA69-C1D8-7A48-31DB-A4F48E30BD22}"/>
              </a:ext>
            </a:extLst>
          </p:cNvPr>
          <p:cNvSpPr>
            <a:spLocks noGrp="1"/>
          </p:cNvSpPr>
          <p:nvPr>
            <p:ph idx="1"/>
          </p:nvPr>
        </p:nvSpPr>
        <p:spPr>
          <a:xfrm>
            <a:off x="836676" y="2481943"/>
            <a:ext cx="7626096" cy="3695020"/>
          </a:xfrm>
        </p:spPr>
        <p:txBody>
          <a:bodyPr>
            <a:normAutofit/>
          </a:bodyPr>
          <a:lstStyle/>
          <a:p>
            <a:r>
              <a:rPr lang="en-IT" sz="1900" dirty="0">
                <a:latin typeface="Times New Roman" panose="02020603050405020304" pitchFamily="18" charset="0"/>
                <a:cs typeface="Times New Roman" panose="02020603050405020304" pitchFamily="18" charset="0"/>
              </a:rPr>
              <a:t>Motivation of the study.</a:t>
            </a:r>
          </a:p>
          <a:p>
            <a:r>
              <a:rPr lang="en-IT" sz="1900" dirty="0">
                <a:latin typeface="Times New Roman" panose="02020603050405020304" pitchFamily="18" charset="0"/>
                <a:cs typeface="Times New Roman" panose="02020603050405020304" pitchFamily="18" charset="0"/>
              </a:rPr>
              <a:t>Key research Objectives and Questions. </a:t>
            </a:r>
          </a:p>
          <a:p>
            <a:r>
              <a:rPr lang="en-IT" sz="1900" dirty="0">
                <a:latin typeface="Times New Roman" panose="02020603050405020304" pitchFamily="18" charset="0"/>
                <a:cs typeface="Times New Roman" panose="02020603050405020304" pitchFamily="18" charset="0"/>
              </a:rPr>
              <a:t>Related literature.</a:t>
            </a:r>
          </a:p>
          <a:p>
            <a:r>
              <a:rPr lang="en-IT" sz="1900" dirty="0">
                <a:latin typeface="Times New Roman" panose="02020603050405020304" pitchFamily="18" charset="0"/>
                <a:cs typeface="Times New Roman" panose="02020603050405020304" pitchFamily="18" charset="0"/>
              </a:rPr>
              <a:t>GVC participation.</a:t>
            </a:r>
          </a:p>
          <a:p>
            <a:r>
              <a:rPr lang="en-IT" sz="1900" dirty="0">
                <a:latin typeface="Times New Roman" panose="02020603050405020304" pitchFamily="18" charset="0"/>
                <a:cs typeface="Times New Roman" panose="02020603050405020304" pitchFamily="18" charset="0"/>
              </a:rPr>
              <a:t>CGE methodology.</a:t>
            </a:r>
          </a:p>
          <a:p>
            <a:r>
              <a:rPr lang="en-GB" sz="1900" dirty="0">
                <a:latin typeface="Times New Roman" panose="02020603050405020304" pitchFamily="18" charset="0"/>
                <a:cs typeface="Times New Roman" panose="02020603050405020304" pitchFamily="18" charset="0"/>
              </a:rPr>
              <a:t>Results and discussion</a:t>
            </a:r>
          </a:p>
          <a:p>
            <a:r>
              <a:rPr lang="en-GB" sz="1900" dirty="0">
                <a:latin typeface="Times New Roman" panose="02020603050405020304" pitchFamily="18" charset="0"/>
                <a:cs typeface="Times New Roman" panose="02020603050405020304" pitchFamily="18" charset="0"/>
              </a:rPr>
              <a:t>Conclusion. </a:t>
            </a:r>
            <a:endParaRPr lang="en-IT" sz="1900" dirty="0">
              <a:latin typeface="Times New Roman" panose="02020603050405020304" pitchFamily="18" charset="0"/>
              <a:cs typeface="Times New Roman" panose="02020603050405020304" pitchFamily="18" charset="0"/>
            </a:endParaRPr>
          </a:p>
          <a:p>
            <a:endParaRPr lang="en-IT" sz="1900" dirty="0"/>
          </a:p>
        </p:txBody>
      </p:sp>
    </p:spTree>
    <p:extLst>
      <p:ext uri="{BB962C8B-B14F-4D97-AF65-F5344CB8AC3E}">
        <p14:creationId xmlns:p14="http://schemas.microsoft.com/office/powerpoint/2010/main" val="123147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30B859-4892-A04F-B64F-6B9A3B4F7B09}"/>
              </a:ext>
            </a:extLst>
          </p:cNvPr>
          <p:cNvSpPr>
            <a:spLocks noGrp="1"/>
          </p:cNvSpPr>
          <p:nvPr>
            <p:ph type="title"/>
          </p:nvPr>
        </p:nvSpPr>
        <p:spPr>
          <a:xfrm>
            <a:off x="836676" y="548640"/>
            <a:ext cx="7626096" cy="1179576"/>
          </a:xfrm>
        </p:spPr>
        <p:txBody>
          <a:bodyPr>
            <a:normAutofit/>
          </a:bodyPr>
          <a:lstStyle/>
          <a:p>
            <a:r>
              <a:rPr lang="en-IT" sz="3500" b="1">
                <a:latin typeface="Times New Roman" panose="02020603050405020304" pitchFamily="18" charset="0"/>
                <a:cs typeface="Times New Roman" panose="02020603050405020304" pitchFamily="18" charset="0"/>
              </a:rPr>
              <a:t>Motivation</a:t>
            </a:r>
            <a:r>
              <a:rPr lang="en-US" sz="3500" b="1">
                <a:latin typeface="Times New Roman" panose="02020603050405020304" pitchFamily="18" charset="0"/>
                <a:cs typeface="Times New Roman" panose="02020603050405020304" pitchFamily="18" charset="0"/>
              </a:rPr>
              <a:t> of Study</a:t>
            </a:r>
            <a:endParaRPr lang="en-IT" sz="3500" b="1">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31FE06A-0B80-3B4F-B189-2D767A513145}"/>
              </a:ext>
            </a:extLst>
          </p:cNvPr>
          <p:cNvSpPr>
            <a:spLocks noGrp="1"/>
          </p:cNvSpPr>
          <p:nvPr>
            <p:ph idx="1"/>
          </p:nvPr>
        </p:nvSpPr>
        <p:spPr>
          <a:xfrm>
            <a:off x="836676" y="2481943"/>
            <a:ext cx="7626096" cy="3695020"/>
          </a:xfrm>
        </p:spPr>
        <p:txBody>
          <a:bodyPr>
            <a:normAutofit/>
          </a:bodyPr>
          <a:lstStyle/>
          <a:p>
            <a:r>
              <a:rPr lang="en-ZW" sz="1900" dirty="0">
                <a:latin typeface="Times New Roman" panose="02020603050405020304" pitchFamily="18" charset="0"/>
                <a:cs typeface="Times New Roman" panose="02020603050405020304" pitchFamily="18" charset="0"/>
              </a:rPr>
              <a:t>SADC Industrial road map (2018) points to agriculture and food as key products to promote global value chains (GVCs) in the region. </a:t>
            </a:r>
          </a:p>
          <a:p>
            <a:pPr marL="0" indent="0">
              <a:buNone/>
            </a:pPr>
            <a:endParaRPr lang="en-ZW" sz="1900" dirty="0">
              <a:latin typeface="Times New Roman" panose="02020603050405020304" pitchFamily="18" charset="0"/>
              <a:cs typeface="Times New Roman" panose="02020603050405020304" pitchFamily="18" charset="0"/>
            </a:endParaRPr>
          </a:p>
          <a:p>
            <a:r>
              <a:rPr lang="en-GB" sz="1900" dirty="0">
                <a:latin typeface="Times New Roman" panose="02020603050405020304" pitchFamily="18" charset="0"/>
                <a:cs typeface="Times New Roman" panose="02020603050405020304" pitchFamily="18" charset="0"/>
              </a:rPr>
              <a:t>Yet, there is no research that quantitatively assesses the participation </a:t>
            </a:r>
            <a:r>
              <a:rPr lang="en-ZW" sz="1900" dirty="0">
                <a:latin typeface="Times New Roman" panose="02020603050405020304" pitchFamily="18" charset="0"/>
                <a:cs typeface="Times New Roman" panose="02020603050405020304" pitchFamily="18" charset="0"/>
              </a:rPr>
              <a:t>and integration of </a:t>
            </a:r>
            <a:r>
              <a:rPr lang="en-GB" sz="1900" dirty="0">
                <a:latin typeface="Times New Roman" panose="02020603050405020304" pitchFamily="18" charset="0"/>
                <a:cs typeface="Times New Roman" panose="02020603050405020304" pitchFamily="18" charset="0"/>
              </a:rPr>
              <a:t>SADC</a:t>
            </a:r>
            <a:r>
              <a:rPr lang="en-ZW" sz="1900" dirty="0">
                <a:latin typeface="Times New Roman" panose="02020603050405020304" pitchFamily="18" charset="0"/>
                <a:cs typeface="Times New Roman" panose="02020603050405020304" pitchFamily="18" charset="0"/>
              </a:rPr>
              <a:t> in GVCs </a:t>
            </a:r>
            <a:r>
              <a:rPr lang="en-GB" sz="1900" dirty="0">
                <a:latin typeface="Times New Roman" panose="02020603050405020304" pitchFamily="18" charset="0"/>
                <a:cs typeface="Times New Roman" panose="02020603050405020304" pitchFamily="18" charset="0"/>
              </a:rPr>
              <a:t>or that</a:t>
            </a:r>
            <a:r>
              <a:rPr lang="en-ZW" sz="1900" dirty="0">
                <a:latin typeface="Times New Roman" panose="02020603050405020304" pitchFamily="18" charset="0"/>
                <a:cs typeface="Times New Roman" panose="02020603050405020304" pitchFamily="18" charset="0"/>
              </a:rPr>
              <a:t> formulat</a:t>
            </a:r>
            <a:r>
              <a:rPr lang="en-GB" sz="1900" dirty="0">
                <a:latin typeface="Times New Roman" panose="02020603050405020304" pitchFamily="18" charset="0"/>
                <a:cs typeface="Times New Roman" panose="02020603050405020304" pitchFamily="18" charset="0"/>
              </a:rPr>
              <a:t>es </a:t>
            </a:r>
            <a:r>
              <a:rPr lang="en-ZW" sz="1900" dirty="0">
                <a:latin typeface="Times New Roman" panose="02020603050405020304" pitchFamily="18" charset="0"/>
                <a:cs typeface="Times New Roman" panose="02020603050405020304" pitchFamily="18" charset="0"/>
              </a:rPr>
              <a:t>any evidence-based policy recommendations on how to increase such participation based on the CGE approach.</a:t>
            </a:r>
          </a:p>
          <a:p>
            <a:endParaRPr lang="en-ZW" sz="1900" dirty="0">
              <a:latin typeface="Times New Roman" panose="02020603050405020304" pitchFamily="18" charset="0"/>
              <a:cs typeface="Times New Roman" panose="02020603050405020304" pitchFamily="18" charset="0"/>
            </a:endParaRPr>
          </a:p>
          <a:p>
            <a:r>
              <a:rPr lang="en-GB" sz="1900" dirty="0">
                <a:latin typeface="Times New Roman" panose="02020603050405020304" pitchFamily="18" charset="0"/>
                <a:cs typeface="Times New Roman" panose="02020603050405020304" pitchFamily="18" charset="0"/>
              </a:rPr>
              <a:t>Important to understand SADC’s contribution to trade flows in terms of value-added</a:t>
            </a:r>
            <a:r>
              <a:rPr lang="en-US" sz="1900" dirty="0">
                <a:latin typeface="Times New Roman" panose="02020603050405020304" pitchFamily="18" charset="0"/>
                <a:cs typeface="Times New Roman" panose="02020603050405020304" pitchFamily="18" charset="0"/>
              </a:rPr>
              <a:t> and the effects of the common external tariff following the formation of the customs union (CU).</a:t>
            </a:r>
            <a:endParaRPr lang="en-IT"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0254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AA4D59-09E0-1847-8DBB-5CD9169884C1}"/>
              </a:ext>
            </a:extLst>
          </p:cNvPr>
          <p:cNvSpPr>
            <a:spLocks noGrp="1"/>
          </p:cNvSpPr>
          <p:nvPr>
            <p:ph type="title"/>
          </p:nvPr>
        </p:nvSpPr>
        <p:spPr>
          <a:xfrm>
            <a:off x="836676" y="548640"/>
            <a:ext cx="7626096" cy="1179576"/>
          </a:xfrm>
        </p:spPr>
        <p:txBody>
          <a:bodyPr>
            <a:normAutofit/>
          </a:bodyPr>
          <a:lstStyle/>
          <a:p>
            <a:r>
              <a:rPr lang="en-GB" sz="3500" b="1" dirty="0">
                <a:latin typeface="Times New Roman" panose="02020603050405020304" pitchFamily="18" charset="0"/>
                <a:cs typeface="Times New Roman" panose="02020603050405020304" pitchFamily="18" charset="0"/>
              </a:rPr>
              <a:t>Key Objectives</a:t>
            </a:r>
            <a:endParaRPr lang="en-IT" sz="3500" b="1" dirty="0">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2078219-CB07-8B48-BEAA-1C23F8BF79F6}"/>
              </a:ext>
            </a:extLst>
          </p:cNvPr>
          <p:cNvSpPr>
            <a:spLocks noGrp="1"/>
          </p:cNvSpPr>
          <p:nvPr>
            <p:ph idx="1"/>
          </p:nvPr>
        </p:nvSpPr>
        <p:spPr>
          <a:xfrm>
            <a:off x="470137" y="2018806"/>
            <a:ext cx="8321819" cy="4641486"/>
          </a:xfrm>
        </p:spPr>
        <p:txBody>
          <a:bodyPr>
            <a:normAutofit/>
          </a:bodyPr>
          <a:lstStyle/>
          <a:p>
            <a:pPr marL="0" indent="0">
              <a:buNone/>
            </a:pPr>
            <a:endParaRPr lang="en-ZW" sz="1300" dirty="0">
              <a:latin typeface="Times New Roman" panose="02020603050405020304" pitchFamily="18" charset="0"/>
              <a:cs typeface="Times New Roman" panose="02020603050405020304" pitchFamily="18" charset="0"/>
            </a:endParaRPr>
          </a:p>
          <a:p>
            <a:pPr marL="342900" lvl="0" indent="-342900" algn="just">
              <a:spcAft>
                <a:spcPts val="800"/>
              </a:spcAft>
              <a:buFont typeface="+mj-lt"/>
              <a:buAutoNum type="romanLcParenR"/>
            </a:pPr>
            <a:r>
              <a:rPr lang="en-GB" sz="1800" dirty="0">
                <a:effectLst/>
                <a:latin typeface="Times New Roman" panose="02020603050405020304" pitchFamily="18" charset="0"/>
                <a:ea typeface="Calibri" panose="020F0502020204030204" pitchFamily="34" charset="0"/>
              </a:rPr>
              <a:t>measuring the participation of SADC in agri-food global value chains and specifically its backward and forward participation, using the bilateral gross exports decomposition method by Borin and Mancini (2019) applied to the UNCTAD Eora database.  </a:t>
            </a:r>
            <a:endParaRPr lang="en-IT"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romanLcParenR"/>
            </a:pPr>
            <a:r>
              <a:rPr lang="en-GB" sz="1800" dirty="0">
                <a:effectLst/>
                <a:latin typeface="Times New Roman" panose="02020603050405020304" pitchFamily="18" charset="0"/>
                <a:ea typeface="Calibri" panose="020F0502020204030204" pitchFamily="34" charset="0"/>
              </a:rPr>
              <a:t>analyzing the possible effects of the proposed customs union on SADC countries’ agri-food global value chain participation of SADC countries, with a specific focus on backward and forward participation, using a computational general equilibrium model (CGEM).</a:t>
            </a:r>
          </a:p>
          <a:p>
            <a:pPr marL="342900" lvl="0" indent="-342900" algn="just">
              <a:buFont typeface="+mj-lt"/>
              <a:buAutoNum type="romanLcParenR"/>
            </a:pPr>
            <a:r>
              <a:rPr lang="en-GB" sz="1800" dirty="0">
                <a:effectLst/>
                <a:latin typeface="TimesNewRomanPSMT"/>
              </a:rPr>
              <a:t>analysing the influence of the CET on the regional and global production networks </a:t>
            </a:r>
            <a:r>
              <a:rPr lang="en-GB" sz="1800" dirty="0"/>
              <a:t> </a:t>
            </a:r>
            <a:r>
              <a:rPr lang="en-GB" sz="1800" dirty="0">
                <a:effectLst/>
                <a:latin typeface="TimesNewRomanPSMT"/>
              </a:rPr>
              <a:t>of the SADC region, and its effects on the advantages derived from participating in </a:t>
            </a:r>
            <a:r>
              <a:rPr lang="en-GB" sz="1800" dirty="0"/>
              <a:t> </a:t>
            </a:r>
            <a:r>
              <a:rPr lang="en-GB" sz="1800" dirty="0">
                <a:effectLst/>
                <a:latin typeface="TimesNewRomanPSMT"/>
              </a:rPr>
              <a:t>GVCs </a:t>
            </a:r>
            <a:endParaRPr lang="en-IT"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romanLcParenR"/>
            </a:pPr>
            <a:r>
              <a:rPr lang="en-GB" sz="1800" dirty="0">
                <a:effectLst/>
                <a:latin typeface="Times New Roman" panose="02020603050405020304" pitchFamily="18" charset="0"/>
                <a:ea typeface="Calibri" panose="020F0502020204030204" pitchFamily="34" charset="0"/>
              </a:rPr>
              <a:t>exploring potential policy recommendations and strategies for enhancing SADC countries’ competitiveness and effectiveness in agri-food global value chains, with a focus on sustainable economic growth and maximizing the benefits of global value chain participation. </a:t>
            </a:r>
            <a:endParaRPr lang="en-IT" sz="1800" dirty="0"/>
          </a:p>
          <a:p>
            <a:pPr marL="0" indent="0">
              <a:buNone/>
            </a:pPr>
            <a:endParaRPr lang="en-ZA" sz="1300" b="1" dirty="0"/>
          </a:p>
          <a:p>
            <a:pPr marL="0" indent="0">
              <a:buNone/>
            </a:pPr>
            <a:endParaRPr lang="en-IT" sz="1300" b="1" dirty="0"/>
          </a:p>
        </p:txBody>
      </p:sp>
    </p:spTree>
    <p:extLst>
      <p:ext uri="{BB962C8B-B14F-4D97-AF65-F5344CB8AC3E}">
        <p14:creationId xmlns:p14="http://schemas.microsoft.com/office/powerpoint/2010/main" val="394044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F42C65-D272-0941-F717-19EE15BC3313}"/>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A12D26-0847-21F9-BBAB-2E0F5DA09731}"/>
              </a:ext>
            </a:extLst>
          </p:cNvPr>
          <p:cNvSpPr>
            <a:spLocks noGrp="1"/>
          </p:cNvSpPr>
          <p:nvPr>
            <p:ph type="title"/>
          </p:nvPr>
        </p:nvSpPr>
        <p:spPr>
          <a:xfrm>
            <a:off x="836676" y="548640"/>
            <a:ext cx="7626096" cy="1179576"/>
          </a:xfrm>
        </p:spPr>
        <p:txBody>
          <a:bodyPr>
            <a:normAutofit/>
          </a:bodyPr>
          <a:lstStyle/>
          <a:p>
            <a:r>
              <a:rPr lang="en-US" sz="3500" b="1" dirty="0">
                <a:latin typeface="Times New Roman" panose="02020603050405020304" pitchFamily="18" charset="0"/>
                <a:cs typeface="Times New Roman" panose="02020603050405020304" pitchFamily="18" charset="0"/>
              </a:rPr>
              <a:t>R</a:t>
            </a:r>
            <a:r>
              <a:rPr lang="en-IT" sz="3500" b="1" dirty="0">
                <a:latin typeface="Times New Roman" panose="02020603050405020304" pitchFamily="18" charset="0"/>
                <a:cs typeface="Times New Roman" panose="02020603050405020304" pitchFamily="18" charset="0"/>
              </a:rPr>
              <a:t>esearch </a:t>
            </a:r>
            <a:r>
              <a:rPr lang="en-US" sz="3500" b="1" dirty="0">
                <a:latin typeface="Times New Roman" panose="02020603050405020304" pitchFamily="18" charset="0"/>
                <a:cs typeface="Times New Roman" panose="02020603050405020304" pitchFamily="18" charset="0"/>
              </a:rPr>
              <a:t>Q</a:t>
            </a:r>
            <a:r>
              <a:rPr lang="en-IT" sz="3500" b="1" dirty="0">
                <a:latin typeface="Times New Roman" panose="02020603050405020304" pitchFamily="18" charset="0"/>
                <a:cs typeface="Times New Roman" panose="02020603050405020304" pitchFamily="18" charset="0"/>
              </a:rPr>
              <a:t>uestions</a:t>
            </a: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7546EBF-9393-FFD6-8E61-3A86D70C455D}"/>
              </a:ext>
            </a:extLst>
          </p:cNvPr>
          <p:cNvSpPr>
            <a:spLocks noGrp="1"/>
          </p:cNvSpPr>
          <p:nvPr>
            <p:ph idx="1"/>
          </p:nvPr>
        </p:nvSpPr>
        <p:spPr>
          <a:xfrm>
            <a:off x="418656" y="2113005"/>
            <a:ext cx="8373300" cy="4063958"/>
          </a:xfrm>
        </p:spPr>
        <p:txBody>
          <a:bodyPr>
            <a:normAutofit/>
          </a:bodyPr>
          <a:lstStyle/>
          <a:p>
            <a:pPr marL="0" indent="0">
              <a:spcBef>
                <a:spcPts val="0"/>
              </a:spcBef>
              <a:buNone/>
            </a:pPr>
            <a:endParaRPr lang="en-ZA" sz="1600" b="1" dirty="0">
              <a:latin typeface="Times New Roman" panose="02020603050405020304" pitchFamily="18" charset="0"/>
              <a:cs typeface="Times New Roman" panose="02020603050405020304" pitchFamily="18" charset="0"/>
            </a:endParaRPr>
          </a:p>
          <a:p>
            <a:pPr marL="342900" lvl="0" indent="-342900" algn="just">
              <a:buFont typeface="+mj-lt"/>
              <a:buAutoNum type="romanLcParenR"/>
            </a:pPr>
            <a:r>
              <a:rPr lang="en-GB" sz="1800" dirty="0">
                <a:effectLst/>
                <a:latin typeface="Times New Roman" panose="02020603050405020304" pitchFamily="18" charset="0"/>
                <a:ea typeface="Calibri" panose="020F0502020204030204" pitchFamily="34" charset="0"/>
              </a:rPr>
              <a:t>How can we characterize SADC countries’ participation in agri-food global value chains, encompassing both backward and forward linkages, through the application of the bilateral gross exports decomposition method and the UNCTAD Eora database?  </a:t>
            </a:r>
            <a:endParaRPr lang="en-IT"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romanLcParenR"/>
            </a:pPr>
            <a:r>
              <a:rPr lang="en-GB" sz="1800" dirty="0">
                <a:effectLst/>
                <a:latin typeface="Times New Roman" panose="02020603050405020304" pitchFamily="18" charset="0"/>
                <a:ea typeface="Calibri" panose="020F0502020204030204" pitchFamily="34" charset="0"/>
              </a:rPr>
              <a:t>What are the potential effects of the proposed common external tariff (CET) on the participation of SADC countries in the agri-food global value chain, particularly with respect to backward and forward linkages, as assessed using CGEM?</a:t>
            </a:r>
          </a:p>
          <a:p>
            <a:pPr marL="342900" indent="-342900" algn="just">
              <a:buFont typeface="+mj-lt"/>
              <a:buAutoNum type="romanLcParenR"/>
            </a:pPr>
            <a:r>
              <a:rPr lang="en-GB" sz="1800" dirty="0">
                <a:effectLst/>
                <a:latin typeface="TimesNewRomanPSMT"/>
              </a:rPr>
              <a:t>How </a:t>
            </a:r>
            <a:r>
              <a:rPr lang="en-GB" sz="1800" dirty="0">
                <a:latin typeface="TimesNewRomanPSMT"/>
              </a:rPr>
              <a:t>can</a:t>
            </a:r>
            <a:r>
              <a:rPr lang="en-GB" sz="1800" dirty="0">
                <a:effectLst/>
                <a:latin typeface="TimesNewRomanPSMT"/>
              </a:rPr>
              <a:t> the CET impact the SADC region's integration into regional and global production networks, and the associated advantages from participation in GVCs? </a:t>
            </a:r>
            <a:endParaRPr lang="en-IT" sz="1800" dirty="0">
              <a:effectLst/>
              <a:latin typeface="Times New Roman" panose="02020603050405020304" pitchFamily="18" charset="0"/>
              <a:ea typeface="Times New Roman" panose="02020603050405020304" pitchFamily="18" charset="0"/>
            </a:endParaRPr>
          </a:p>
          <a:p>
            <a:pPr marL="342900" lvl="0" indent="-342900" algn="just">
              <a:buFont typeface="+mj-lt"/>
              <a:buAutoNum type="romanLcParenR"/>
            </a:pPr>
            <a:r>
              <a:rPr lang="en-GB" sz="1800" dirty="0">
                <a:effectLst/>
                <a:latin typeface="Times New Roman" panose="02020603050405020304" pitchFamily="18" charset="0"/>
                <a:ea typeface="Calibri" panose="020F0502020204030204" pitchFamily="34" charset="0"/>
              </a:rPr>
              <a:t>What are policy recommendations can be derived from the study’s findings to improve the competitiveness, sustainability and inclusivity of SADC countries’ participation in agri-food global value chains</a:t>
            </a:r>
            <a:r>
              <a:rPr lang="en-GB" sz="1800" dirty="0">
                <a:latin typeface="Times New Roman" panose="02020603050405020304" pitchFamily="18" charset="0"/>
                <a:ea typeface="Calibri" panose="020F0502020204030204" pitchFamily="34" charset="0"/>
              </a:rPr>
              <a:t>?</a:t>
            </a:r>
            <a:endParaRPr lang="en-GB" sz="1600" b="1" dirty="0">
              <a:latin typeface="Times New Roman" panose="02020603050405020304" pitchFamily="18" charset="0"/>
              <a:cs typeface="Times New Roman" panose="02020603050405020304" pitchFamily="18" charset="0"/>
            </a:endParaRPr>
          </a:p>
          <a:p>
            <a:pPr>
              <a:spcBef>
                <a:spcPts val="0"/>
              </a:spcBef>
            </a:pPr>
            <a:endParaRPr lang="en-GB" sz="1600" b="1" dirty="0">
              <a:latin typeface="Times New Roman" panose="02020603050405020304" pitchFamily="18" charset="0"/>
              <a:cs typeface="Times New Roman" panose="02020603050405020304" pitchFamily="18" charset="0"/>
            </a:endParaRPr>
          </a:p>
          <a:p>
            <a:pPr marL="0" indent="0">
              <a:spcBef>
                <a:spcPts val="0"/>
              </a:spcBef>
              <a:buNone/>
            </a:pPr>
            <a:endParaRPr lang="en-IT" sz="1600" dirty="0"/>
          </a:p>
          <a:p>
            <a:pPr marL="0" indent="0">
              <a:buNone/>
            </a:pPr>
            <a:endParaRPr lang="en-ZA" sz="1600" b="1" dirty="0"/>
          </a:p>
          <a:p>
            <a:pPr marL="0" indent="0">
              <a:buNone/>
            </a:pPr>
            <a:endParaRPr lang="en-IT" sz="1600" b="1" dirty="0"/>
          </a:p>
        </p:txBody>
      </p:sp>
    </p:spTree>
    <p:extLst>
      <p:ext uri="{BB962C8B-B14F-4D97-AF65-F5344CB8AC3E}">
        <p14:creationId xmlns:p14="http://schemas.microsoft.com/office/powerpoint/2010/main" val="25495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D087A9-8AAE-064F-B057-31A2D1C09DBB}"/>
              </a:ext>
            </a:extLst>
          </p:cNvPr>
          <p:cNvSpPr>
            <a:spLocks noGrp="1"/>
          </p:cNvSpPr>
          <p:nvPr>
            <p:ph type="title"/>
          </p:nvPr>
        </p:nvSpPr>
        <p:spPr>
          <a:xfrm>
            <a:off x="836676" y="548640"/>
            <a:ext cx="7626096" cy="1179576"/>
          </a:xfrm>
        </p:spPr>
        <p:txBody>
          <a:bodyPr>
            <a:normAutofit/>
          </a:bodyPr>
          <a:lstStyle/>
          <a:p>
            <a:r>
              <a:rPr lang="en-IT" sz="3500" b="1" dirty="0">
                <a:latin typeface="Times New Roman" panose="02020603050405020304" pitchFamily="18" charset="0"/>
                <a:cs typeface="Times New Roman" panose="02020603050405020304" pitchFamily="18" charset="0"/>
              </a:rPr>
              <a:t>Related </a:t>
            </a:r>
            <a:r>
              <a:rPr lang="en-US" sz="3500" b="1" dirty="0">
                <a:latin typeface="Times New Roman" panose="02020603050405020304" pitchFamily="18" charset="0"/>
                <a:cs typeface="Times New Roman" panose="02020603050405020304" pitchFamily="18" charset="0"/>
              </a:rPr>
              <a:t>Literature</a:t>
            </a:r>
            <a:endParaRPr lang="en-IT" sz="3500" b="1" dirty="0">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860550B-4120-9641-9893-300F71D8DEE5}"/>
              </a:ext>
            </a:extLst>
          </p:cNvPr>
          <p:cNvSpPr>
            <a:spLocks noGrp="1"/>
          </p:cNvSpPr>
          <p:nvPr>
            <p:ph idx="1"/>
          </p:nvPr>
        </p:nvSpPr>
        <p:spPr>
          <a:xfrm>
            <a:off x="836676" y="2481943"/>
            <a:ext cx="7626096" cy="3695020"/>
          </a:xfrm>
        </p:spPr>
        <p:txBody>
          <a:bodyPr>
            <a:normAutofit/>
          </a:bodyPr>
          <a:lstStyle/>
          <a:p>
            <a:pPr marL="0" indent="0">
              <a:buNone/>
            </a:pPr>
            <a:endParaRPr lang="en-IT" sz="1900" b="1" dirty="0">
              <a:latin typeface="Times New Roman" panose="02020603050405020304" pitchFamily="18" charset="0"/>
              <a:cs typeface="Times New Roman" panose="02020603050405020304" pitchFamily="18" charset="0"/>
            </a:endParaRPr>
          </a:p>
          <a:p>
            <a:pPr>
              <a:buFont typeface="Wingdings" pitchFamily="2" charset="2"/>
              <a:buChar char="v"/>
            </a:pPr>
            <a:r>
              <a:rPr lang="en-GB" sz="1900" dirty="0">
                <a:latin typeface="Times New Roman" panose="02020603050405020304" pitchFamily="18" charset="0"/>
                <a:cs typeface="Times New Roman" panose="02020603050405020304" pitchFamily="18" charset="0"/>
              </a:rPr>
              <a:t>C</a:t>
            </a:r>
            <a:r>
              <a:rPr lang="en-IT" sz="1900" dirty="0">
                <a:latin typeface="Times New Roman" panose="02020603050405020304" pitchFamily="18" charset="0"/>
                <a:cs typeface="Times New Roman" panose="02020603050405020304" pitchFamily="18" charset="0"/>
              </a:rPr>
              <a:t>oncept of GVCs (Gereffi et al, 2005).</a:t>
            </a:r>
          </a:p>
          <a:p>
            <a:pPr>
              <a:buFont typeface="Wingdings" pitchFamily="2" charset="2"/>
              <a:buChar char="v"/>
            </a:pPr>
            <a:r>
              <a:rPr lang="en-GB" sz="1900" dirty="0">
                <a:latin typeface="Times New Roman" panose="02020603050405020304" pitchFamily="18" charset="0"/>
                <a:cs typeface="Times New Roman" panose="02020603050405020304" pitchFamily="18" charset="0"/>
              </a:rPr>
              <a:t>T</a:t>
            </a:r>
            <a:r>
              <a:rPr lang="en-IT" sz="1900" dirty="0">
                <a:latin typeface="Times New Roman" panose="02020603050405020304" pitchFamily="18" charset="0"/>
                <a:cs typeface="Times New Roman" panose="02020603050405020304" pitchFamily="18" charset="0"/>
              </a:rPr>
              <a:t>heories of GVCs : Kano et al (2021).</a:t>
            </a:r>
          </a:p>
          <a:p>
            <a:pPr>
              <a:buFont typeface="Wingdings" pitchFamily="2" charset="2"/>
              <a:buChar char="v"/>
            </a:pPr>
            <a:r>
              <a:rPr lang="en-GB" sz="1900" dirty="0">
                <a:latin typeface="Times New Roman" panose="02020603050405020304" pitchFamily="18" charset="0"/>
                <a:cs typeface="Times New Roman" panose="02020603050405020304" pitchFamily="18" charset="0"/>
              </a:rPr>
              <a:t>D</a:t>
            </a:r>
            <a:r>
              <a:rPr lang="en-IT" sz="1900" dirty="0">
                <a:latin typeface="Times New Roman" panose="02020603050405020304" pitchFamily="18" charset="0"/>
                <a:cs typeface="Times New Roman" panose="02020603050405020304" pitchFamily="18" charset="0"/>
              </a:rPr>
              <a:t>rivers of GVCs (De Marchi et al, 2018).</a:t>
            </a:r>
          </a:p>
          <a:p>
            <a:pPr>
              <a:buFont typeface="Wingdings" pitchFamily="2" charset="2"/>
              <a:buChar char="v"/>
            </a:pPr>
            <a:r>
              <a:rPr lang="en-GB" sz="1900" dirty="0">
                <a:latin typeface="Times New Roman" panose="02020603050405020304" pitchFamily="18" charset="0"/>
                <a:cs typeface="Times New Roman" panose="02020603050405020304" pitchFamily="18" charset="0"/>
              </a:rPr>
              <a:t>R</a:t>
            </a:r>
            <a:r>
              <a:rPr lang="en-IT" sz="1900" dirty="0">
                <a:latin typeface="Times New Roman" panose="02020603050405020304" pitchFamily="18" charset="0"/>
                <a:cs typeface="Times New Roman" panose="02020603050405020304" pitchFamily="18" charset="0"/>
              </a:rPr>
              <a:t>egiona</a:t>
            </a:r>
            <a:r>
              <a:rPr lang="it-IT" sz="1900" dirty="0">
                <a:latin typeface="Times New Roman" panose="02020603050405020304" pitchFamily="18" charset="0"/>
                <a:cs typeface="Times New Roman" panose="02020603050405020304" pitchFamily="18" charset="0"/>
              </a:rPr>
              <a:t>l</a:t>
            </a:r>
            <a:r>
              <a:rPr lang="en-IT" sz="1900" dirty="0">
                <a:latin typeface="Times New Roman" panose="02020603050405020304" pitchFamily="18" charset="0"/>
                <a:cs typeface="Times New Roman" panose="02020603050405020304" pitchFamily="18" charset="0"/>
              </a:rPr>
              <a:t> trade agreements</a:t>
            </a:r>
            <a:r>
              <a:rPr lang="en-US" sz="1900" dirty="0">
                <a:latin typeface="Times New Roman" panose="02020603050405020304" pitchFamily="18" charset="0"/>
                <a:cs typeface="Times New Roman" panose="02020603050405020304" pitchFamily="18" charset="0"/>
              </a:rPr>
              <a:t> (RTAs)</a:t>
            </a:r>
            <a:r>
              <a:rPr lang="en-IT" sz="1900" dirty="0">
                <a:latin typeface="Times New Roman" panose="02020603050405020304" pitchFamily="18" charset="0"/>
                <a:cs typeface="Times New Roman" panose="02020603050405020304" pitchFamily="18" charset="0"/>
              </a:rPr>
              <a:t> and GVCs (Desoyres et al, 2021).</a:t>
            </a:r>
          </a:p>
          <a:p>
            <a:pPr>
              <a:buFont typeface="Wingdings" pitchFamily="2" charset="2"/>
              <a:buChar char="v"/>
            </a:pPr>
            <a:r>
              <a:rPr lang="en-GB" sz="1900" dirty="0">
                <a:latin typeface="Times New Roman" panose="02020603050405020304" pitchFamily="18" charset="0"/>
                <a:cs typeface="Times New Roman" panose="02020603050405020304" pitchFamily="18" charset="0"/>
              </a:rPr>
              <a:t> Benefits of</a:t>
            </a:r>
            <a:r>
              <a:rPr lang="en-IT" sz="1900" dirty="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CU</a:t>
            </a:r>
            <a:r>
              <a:rPr lang="en-IT" sz="1900" dirty="0">
                <a:latin typeface="Times New Roman" panose="02020603050405020304" pitchFamily="18" charset="0"/>
                <a:cs typeface="Times New Roman" panose="02020603050405020304" pitchFamily="18" charset="0"/>
              </a:rPr>
              <a:t> (Kano et al, 2020).</a:t>
            </a:r>
          </a:p>
          <a:p>
            <a:pPr>
              <a:buFont typeface="Wingdings" pitchFamily="2" charset="2"/>
              <a:buChar char="v"/>
            </a:pPr>
            <a:r>
              <a:rPr lang="en-GB" sz="1900" dirty="0">
                <a:latin typeface="Times New Roman" panose="02020603050405020304" pitchFamily="18" charset="0"/>
                <a:cs typeface="Times New Roman" panose="02020603050405020304" pitchFamily="18" charset="0"/>
              </a:rPr>
              <a:t>E</a:t>
            </a:r>
            <a:r>
              <a:rPr lang="en-IT" sz="1900" dirty="0">
                <a:latin typeface="Times New Roman" panose="02020603050405020304" pitchFamily="18" charset="0"/>
                <a:cs typeface="Times New Roman" panose="02020603050405020304" pitchFamily="18" charset="0"/>
              </a:rPr>
              <a:t>mpirical research - Noguera (2012) and Johnson (2014), </a:t>
            </a:r>
            <a:r>
              <a:rPr lang="en-GB" sz="1900" dirty="0">
                <a:latin typeface="Times New Roman" panose="02020603050405020304" pitchFamily="18" charset="0"/>
                <a:cs typeface="Times New Roman" panose="02020603050405020304" pitchFamily="18" charset="0"/>
              </a:rPr>
              <a:t>de Melo and Twum (2020), Osnago, Rocha and Ruta (2016), Laget et al. (2018).</a:t>
            </a:r>
            <a:endParaRPr lang="en-IT" sz="1900" dirty="0">
              <a:latin typeface="Times New Roman" panose="02020603050405020304" pitchFamily="18" charset="0"/>
              <a:cs typeface="Times New Roman" panose="02020603050405020304" pitchFamily="18" charset="0"/>
            </a:endParaRPr>
          </a:p>
          <a:p>
            <a:endParaRPr lang="en-IT" sz="1900" b="1" dirty="0"/>
          </a:p>
        </p:txBody>
      </p:sp>
    </p:spTree>
    <p:extLst>
      <p:ext uri="{BB962C8B-B14F-4D97-AF65-F5344CB8AC3E}">
        <p14:creationId xmlns:p14="http://schemas.microsoft.com/office/powerpoint/2010/main" val="2001679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36036F3-B5F7-D3E9-29C4-EE4708E2A5C5}"/>
              </a:ext>
            </a:extLst>
          </p:cNvPr>
          <p:cNvSpPr>
            <a:spLocks noGrp="1"/>
          </p:cNvSpPr>
          <p:nvPr>
            <p:ph type="title"/>
          </p:nvPr>
        </p:nvSpPr>
        <p:spPr>
          <a:xfrm>
            <a:off x="476677" y="84221"/>
            <a:ext cx="8242127" cy="1643995"/>
          </a:xfrm>
        </p:spPr>
        <p:txBody>
          <a:bodyPr>
            <a:normAutofit fontScale="90000"/>
          </a:bodyPr>
          <a:lstStyle/>
          <a:p>
            <a:pPr algn="ctr"/>
            <a:br>
              <a:rPr lang="en-IT" sz="3500" dirty="0"/>
            </a:br>
            <a:br>
              <a:rPr lang="en-IT" sz="3500" b="1" dirty="0"/>
            </a:br>
            <a:r>
              <a:rPr lang="en-IT" sz="3500" b="1" dirty="0">
                <a:latin typeface="Times New Roman" panose="02020603050405020304" pitchFamily="18" charset="0"/>
                <a:cs typeface="Times New Roman" panose="02020603050405020304" pitchFamily="18" charset="0"/>
              </a:rPr>
              <a:t>GVC participation</a:t>
            </a:r>
            <a:br>
              <a:rPr lang="en-IT" sz="3900" b="1" dirty="0">
                <a:latin typeface="Times New Roman" panose="02020603050405020304" pitchFamily="18" charset="0"/>
                <a:cs typeface="Times New Roman" panose="02020603050405020304" pitchFamily="18" charset="0"/>
              </a:rPr>
            </a:br>
            <a:br>
              <a:rPr lang="en-IT" sz="3500" dirty="0"/>
            </a:br>
            <a:r>
              <a:rPr lang="en-US" sz="3600" b="1" dirty="0">
                <a:latin typeface="Times New Roman" panose="02020603050405020304" pitchFamily="18" charset="0"/>
                <a:cs typeface="Times New Roman" panose="02020603050405020304" pitchFamily="18" charset="0"/>
              </a:rPr>
              <a:t>M</a:t>
            </a:r>
            <a:r>
              <a:rPr lang="en-IT" sz="3600" b="1" dirty="0">
                <a:latin typeface="Times New Roman" panose="02020603050405020304" pitchFamily="18" charset="0"/>
                <a:cs typeface="Times New Roman" panose="02020603050405020304" pitchFamily="18" charset="0"/>
              </a:rPr>
              <a:t>easurements and participation indicators</a:t>
            </a:r>
            <a:br>
              <a:rPr lang="en-GB" sz="3600" dirty="0">
                <a:latin typeface="Times New Roman" panose="02020603050405020304" pitchFamily="18" charset="0"/>
                <a:cs typeface="Times New Roman" panose="02020603050405020304" pitchFamily="18" charset="0"/>
              </a:rPr>
            </a:br>
            <a:endParaRPr lang="en-IT" sz="35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723024E-94AD-7E51-E242-06CFDF02F161}"/>
                  </a:ext>
                </a:extLst>
              </p:cNvPr>
              <p:cNvSpPr>
                <a:spLocks noGrp="1"/>
              </p:cNvSpPr>
              <p:nvPr>
                <p:ph idx="1"/>
              </p:nvPr>
            </p:nvSpPr>
            <p:spPr>
              <a:xfrm>
                <a:off x="836676" y="2103027"/>
                <a:ext cx="7626096" cy="4017358"/>
              </a:xfrm>
            </p:spPr>
            <p:txBody>
              <a:bodyPr>
                <a:normAutofit lnSpcReduction="10000"/>
              </a:bodyPr>
              <a:lstStyle/>
              <a:p>
                <a:pPr algn="just"/>
                <a:r>
                  <a:rPr lang="en-GB" sz="1800" dirty="0">
                    <a:latin typeface="Times New Roman" panose="02020603050405020304" pitchFamily="18" charset="0"/>
                    <a:cs typeface="Times New Roman" panose="02020603050405020304" pitchFamily="18" charset="0"/>
                  </a:rPr>
                  <a:t>Decomposition of value-added (Koopman et al., 2014: Borin &amp; Mancini 2015; 2019).</a:t>
                </a:r>
                <a:endParaRPr lang="en-US" sz="1800"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Hummels (2001) measures GVC participation with the vertical specialization index (VSI) that measures the share of imported inputs in the overall exports of a given country. This study, however, follows Borin and Mancini methodology: </a:t>
                </a:r>
              </a:p>
              <a:p>
                <a:pPr algn="just"/>
                <a:r>
                  <a:rPr lang="en-US" sz="1800" dirty="0">
                    <a:latin typeface="Times New Roman" panose="02020603050405020304" pitchFamily="18" charset="0"/>
                    <a:cs typeface="Times New Roman" panose="02020603050405020304" pitchFamily="18" charset="0"/>
                  </a:rPr>
                  <a:t>In which: backward participation is defined as</a:t>
                </a:r>
                <a:r>
                  <a:rPr lang="en-GB" sz="1800" dirty="0">
                    <a:effectLst/>
                    <a:latin typeface="Times New Roman" panose="02020603050405020304" pitchFamily="18" charset="0"/>
                    <a:ea typeface="Aptos" panose="020B0004020202020204" pitchFamily="34" charset="0"/>
                  </a:rPr>
                  <a:t> the value of imported intermediate inputs embodied in a country's exports. This is because it reflects linkages up the value chain towards its origin. </a:t>
                </a:r>
              </a:p>
              <a:p>
                <a:pPr algn="just"/>
                <a:r>
                  <a:rPr lang="en-GB" sz="1800" dirty="0">
                    <a:latin typeface="Times New Roman" panose="02020603050405020304" pitchFamily="18" charset="0"/>
                  </a:rPr>
                  <a:t>Where as, forward participation is defined as </a:t>
                </a:r>
                <a:r>
                  <a:rPr lang="en-GB" sz="1800" dirty="0">
                    <a:solidFill>
                      <a:srgbClr val="000000"/>
                    </a:solidFill>
                    <a:effectLst/>
                    <a:latin typeface="Times New Roman" panose="02020603050405020304" pitchFamily="18" charset="0"/>
                    <a:ea typeface="Times New Roman" panose="02020603050405020304" pitchFamily="18" charset="0"/>
                  </a:rPr>
                  <a:t>the domestic value-added indirectly used by the importing country to produce its exports</a:t>
                </a:r>
                <a:r>
                  <a:rPr lang="en-IT" sz="1800" dirty="0">
                    <a:solidFill>
                      <a:srgbClr val="000000"/>
                    </a:solidFill>
                    <a:latin typeface="Times New Roman" panose="02020603050405020304" pitchFamily="18" charset="0"/>
                    <a:ea typeface="Times New Roman" panose="02020603050405020304" pitchFamily="18" charset="0"/>
                  </a:rPr>
                  <a:t>. </a:t>
                </a:r>
              </a:p>
              <a:p>
                <a:pPr algn="just"/>
                <a:r>
                  <a:rPr lang="en-GB" sz="1800" dirty="0">
                    <a:solidFill>
                      <a:srgbClr val="000000"/>
                    </a:solidFill>
                    <a:latin typeface="Times New Roman" panose="02020603050405020304" pitchFamily="18" charset="0"/>
                  </a:rPr>
                  <a:t>W</a:t>
                </a:r>
                <a:r>
                  <a:rPr lang="en-IT" sz="1800" dirty="0">
                    <a:solidFill>
                      <a:srgbClr val="000000"/>
                    </a:solidFill>
                    <a:latin typeface="Times New Roman" panose="02020603050405020304" pitchFamily="18" charset="0"/>
                  </a:rPr>
                  <a:t>hile total GVC is defined as the summation of backward and forward participation. </a:t>
                </a:r>
                <a:endParaRPr lang="en-IT" sz="1800" dirty="0"/>
              </a:p>
              <a:p>
                <a:pPr algn="just"/>
                <a14:m>
                  <m:oMath xmlns:m="http://schemas.openxmlformats.org/officeDocument/2006/math">
                    <m:r>
                      <a:rPr lang="en-GB" sz="1200" i="1" smtClean="0">
                        <a:effectLst/>
                        <a:latin typeface="Cambria Math" panose="02040503050406030204" pitchFamily="18" charset="0"/>
                      </a:rPr>
                      <m:t> </m:t>
                    </m:r>
                  </m:oMath>
                </a14:m>
                <a:r>
                  <a:rPr lang="en-GB" sz="1600" dirty="0">
                    <a:latin typeface="Times New Roman" panose="02020603050405020304" pitchFamily="18" charset="0"/>
                    <a:cs typeface="Times New Roman" panose="02020603050405020304" pitchFamily="18" charset="0"/>
                  </a:rPr>
                  <a:t>Data is from UNCTAD Eora database (Lenzen et al., 2013).</a:t>
                </a:r>
              </a:p>
              <a:p>
                <a:pPr marL="0" indent="0">
                  <a:buNone/>
                </a:pPr>
                <a:endParaRPr lang="en-IT" sz="1900" dirty="0"/>
              </a:p>
            </p:txBody>
          </p:sp>
        </mc:Choice>
        <mc:Fallback>
          <p:sp>
            <p:nvSpPr>
              <p:cNvPr id="3" name="Content Placeholder 2">
                <a:extLst>
                  <a:ext uri="{FF2B5EF4-FFF2-40B4-BE49-F238E27FC236}">
                    <a16:creationId xmlns:a16="http://schemas.microsoft.com/office/drawing/2014/main" id="{7723024E-94AD-7E51-E242-06CFDF02F161}"/>
                  </a:ext>
                </a:extLst>
              </p:cNvPr>
              <p:cNvSpPr>
                <a:spLocks noGrp="1" noRot="1" noChangeAspect="1" noMove="1" noResize="1" noEditPoints="1" noAdjustHandles="1" noChangeArrowheads="1" noChangeShapeType="1" noTextEdit="1"/>
              </p:cNvSpPr>
              <p:nvPr>
                <p:ph idx="1"/>
              </p:nvPr>
            </p:nvSpPr>
            <p:spPr>
              <a:xfrm>
                <a:off x="836676" y="2103027"/>
                <a:ext cx="7626096" cy="4017358"/>
              </a:xfrm>
              <a:blipFill>
                <a:blip r:embed="rId2"/>
                <a:stretch>
                  <a:fillRect l="-498" t="-1893" r="-664"/>
                </a:stretch>
              </a:blipFill>
            </p:spPr>
            <p:txBody>
              <a:bodyPr/>
              <a:lstStyle/>
              <a:p>
                <a:r>
                  <a:rPr lang="en-IT">
                    <a:noFill/>
                  </a:rPr>
                  <a:t> </a:t>
                </a:r>
              </a:p>
            </p:txBody>
          </p:sp>
        </mc:Fallback>
      </mc:AlternateContent>
    </p:spTree>
    <p:extLst>
      <p:ext uri="{BB962C8B-B14F-4D97-AF65-F5344CB8AC3E}">
        <p14:creationId xmlns:p14="http://schemas.microsoft.com/office/powerpoint/2010/main" val="1738852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321732"/>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2A4A2D-340F-2A46-A902-D82D4C7D80E9}"/>
              </a:ext>
            </a:extLst>
          </p:cNvPr>
          <p:cNvSpPr>
            <a:spLocks noGrp="1"/>
          </p:cNvSpPr>
          <p:nvPr>
            <p:ph type="title"/>
          </p:nvPr>
        </p:nvSpPr>
        <p:spPr>
          <a:xfrm>
            <a:off x="393192" y="516804"/>
            <a:ext cx="4945641" cy="1625210"/>
          </a:xfrm>
        </p:spPr>
        <p:txBody>
          <a:bodyPr>
            <a:normAutofit/>
          </a:bodyPr>
          <a:lstStyle/>
          <a:p>
            <a:pPr algn="ctr"/>
            <a:r>
              <a:rPr lang="en-GB" sz="4100" dirty="0">
                <a:solidFill>
                  <a:srgbClr val="FFFFFF"/>
                </a:solidFill>
                <a:latin typeface="Times New Roman" panose="02020603050405020304" pitchFamily="18" charset="0"/>
                <a:cs typeface="Times New Roman" panose="02020603050405020304" pitchFamily="18" charset="0"/>
              </a:rPr>
              <a:t>B</a:t>
            </a:r>
            <a:r>
              <a:rPr lang="en-IT" sz="4100" dirty="0">
                <a:solidFill>
                  <a:srgbClr val="FFFFFF"/>
                </a:solidFill>
                <a:latin typeface="Times New Roman" panose="02020603050405020304" pitchFamily="18" charset="0"/>
                <a:cs typeface="Times New Roman" panose="02020603050405020304" pitchFamily="18" charset="0"/>
              </a:rPr>
              <a:t>ackward and Fo</a:t>
            </a:r>
            <a:r>
              <a:rPr lang="en-GB" sz="4100" dirty="0">
                <a:solidFill>
                  <a:srgbClr val="FFFFFF"/>
                </a:solidFill>
                <a:latin typeface="Times New Roman" panose="02020603050405020304" pitchFamily="18" charset="0"/>
                <a:cs typeface="Times New Roman" panose="02020603050405020304" pitchFamily="18" charset="0"/>
              </a:rPr>
              <a:t>r</a:t>
            </a:r>
            <a:r>
              <a:rPr lang="en-IT" sz="4100" dirty="0">
                <a:solidFill>
                  <a:srgbClr val="FFFFFF"/>
                </a:solidFill>
                <a:latin typeface="Times New Roman" panose="02020603050405020304" pitchFamily="18" charset="0"/>
                <a:cs typeface="Times New Roman" panose="02020603050405020304" pitchFamily="18" charset="0"/>
              </a:rPr>
              <a:t>ward participation</a:t>
            </a:r>
          </a:p>
        </p:txBody>
      </p:sp>
      <p:sp>
        <p:nvSpPr>
          <p:cNvPr id="11" name="Rectangle 10">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2432305"/>
            <a:ext cx="5292501"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A523E82-9DAC-B449-A6D1-ABF1984DDF0F}"/>
              </a:ext>
            </a:extLst>
          </p:cNvPr>
          <p:cNvSpPr>
            <a:spLocks noGrp="1"/>
          </p:cNvSpPr>
          <p:nvPr>
            <p:ph idx="1"/>
          </p:nvPr>
        </p:nvSpPr>
        <p:spPr>
          <a:xfrm>
            <a:off x="5717559" y="516804"/>
            <a:ext cx="3033250" cy="5873362"/>
          </a:xfrm>
        </p:spPr>
        <p:txBody>
          <a:bodyPr anchor="ctr">
            <a:normAutofit lnSpcReduction="10000"/>
          </a:bodyPr>
          <a:lstStyle/>
          <a:p>
            <a:pPr algn="just"/>
            <a:r>
              <a:rPr lang="en-GB" sz="1600" dirty="0">
                <a:solidFill>
                  <a:srgbClr val="FFFFFF"/>
                </a:solidFill>
                <a:latin typeface="Times New Roman" panose="02020603050405020304" pitchFamily="18" charset="0"/>
                <a:cs typeface="Times New Roman" panose="02020603050405020304" pitchFamily="18" charset="0"/>
              </a:rPr>
              <a:t>Increase in Backward  participation btwn 1990 &amp; 1995- IGAD 9%, SADC 2%, AMU &amp; CEN-SAD 1%.</a:t>
            </a:r>
          </a:p>
          <a:p>
            <a:pPr algn="just"/>
            <a:r>
              <a:rPr lang="en-GB" sz="1600" dirty="0">
                <a:solidFill>
                  <a:srgbClr val="FFFFFF"/>
                </a:solidFill>
                <a:latin typeface="Times New Roman" panose="02020603050405020304" pitchFamily="18" charset="0"/>
                <a:cs typeface="Times New Roman" panose="02020603050405020304" pitchFamily="18" charset="0"/>
              </a:rPr>
              <a:t> AMU and CENSAD – rich in oil and gas essential inputs in manufacturing process. – encouraged  FDI.</a:t>
            </a:r>
          </a:p>
          <a:p>
            <a:pPr algn="just"/>
            <a:r>
              <a:rPr lang="en-GB" sz="1600" dirty="0">
                <a:solidFill>
                  <a:srgbClr val="FFFFFF"/>
                </a:solidFill>
                <a:latin typeface="Times New Roman" panose="02020603050405020304" pitchFamily="18" charset="0"/>
                <a:cs typeface="Times New Roman" panose="02020603050405020304" pitchFamily="18" charset="0"/>
              </a:rPr>
              <a:t>IGAD more challenges in accessing finance and technology which limit their ability to move up value chains (IMF,2023).</a:t>
            </a:r>
          </a:p>
          <a:p>
            <a:pPr algn="just"/>
            <a:r>
              <a:rPr lang="en-GB" sz="1600" dirty="0">
                <a:solidFill>
                  <a:srgbClr val="FFFFFF"/>
                </a:solidFill>
                <a:latin typeface="Times New Roman" panose="02020603050405020304" pitchFamily="18" charset="0"/>
                <a:cs typeface="Times New Roman" panose="02020603050405020304" pitchFamily="18" charset="0"/>
              </a:rPr>
              <a:t>AMU and CENSAD – geographically closer to Europe and has historical ties with the EU facilitating their integration into GVC by supplying intermediates goods  and services to the EU. </a:t>
            </a:r>
          </a:p>
          <a:p>
            <a:pPr algn="just"/>
            <a:r>
              <a:rPr lang="en-GB" sz="1600" dirty="0">
                <a:solidFill>
                  <a:srgbClr val="FFFFFF"/>
                </a:solidFill>
                <a:latin typeface="Times New Roman" panose="02020603050405020304" pitchFamily="18" charset="0"/>
                <a:cs typeface="Times New Roman" panose="02020603050405020304" pitchFamily="18" charset="0"/>
              </a:rPr>
              <a:t>While SADC and IGAD are located in Sub-Saharan Africa which has historically isolation from global trade and faced greater barriers to entry into global production </a:t>
            </a:r>
            <a:r>
              <a:rPr lang="en-GB" sz="1600" dirty="0" err="1">
                <a:solidFill>
                  <a:srgbClr val="FFFFFF"/>
                </a:solidFill>
                <a:latin typeface="Times New Roman" panose="02020603050405020304" pitchFamily="18" charset="0"/>
                <a:cs typeface="Times New Roman" panose="02020603050405020304" pitchFamily="18" charset="0"/>
              </a:rPr>
              <a:t>networlks</a:t>
            </a:r>
            <a:r>
              <a:rPr lang="en-GB" sz="1600" dirty="0">
                <a:solidFill>
                  <a:srgbClr val="FFFFFF"/>
                </a:solidFill>
                <a:latin typeface="Times New Roman" panose="02020603050405020304" pitchFamily="18" charset="0"/>
                <a:cs typeface="Times New Roman" panose="02020603050405020304" pitchFamily="18" charset="0"/>
              </a:rPr>
              <a:t>.</a:t>
            </a:r>
            <a:endParaRPr lang="en-IT" sz="1600" dirty="0">
              <a:solidFill>
                <a:srgbClr val="FFFFFF"/>
              </a:solidFill>
              <a:latin typeface="Times New Roman" panose="02020603050405020304" pitchFamily="18" charset="0"/>
              <a:cs typeface="Times New Roman" panose="02020603050405020304" pitchFamily="18" charset="0"/>
            </a:endParaRPr>
          </a:p>
          <a:p>
            <a:pPr marL="0" indent="0">
              <a:buNone/>
            </a:pPr>
            <a:endParaRPr lang="en-IT" sz="1300" dirty="0">
              <a:solidFill>
                <a:srgbClr val="FFFFFF"/>
              </a:solidFill>
            </a:endParaRPr>
          </a:p>
        </p:txBody>
      </p:sp>
      <p:graphicFrame>
        <p:nvGraphicFramePr>
          <p:cNvPr id="4" name="Chart 3">
            <a:extLst>
              <a:ext uri="{FF2B5EF4-FFF2-40B4-BE49-F238E27FC236}">
                <a16:creationId xmlns:a16="http://schemas.microsoft.com/office/drawing/2014/main" id="{5E19766D-0660-7B40-A53A-C6CF4192B451}"/>
              </a:ext>
            </a:extLst>
          </p:cNvPr>
          <p:cNvGraphicFramePr/>
          <p:nvPr>
            <p:extLst>
              <p:ext uri="{D42A27DB-BD31-4B8C-83A1-F6EECF244321}">
                <p14:modId xmlns:p14="http://schemas.microsoft.com/office/powerpoint/2010/main" val="3587409074"/>
              </p:ext>
            </p:extLst>
          </p:nvPr>
        </p:nvGraphicFramePr>
        <p:xfrm>
          <a:off x="241298" y="2948472"/>
          <a:ext cx="2613269" cy="30896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3FB93EEE-2065-AE4F-990D-FF8C719E43F5}"/>
              </a:ext>
            </a:extLst>
          </p:cNvPr>
          <p:cNvGraphicFramePr/>
          <p:nvPr>
            <p:extLst>
              <p:ext uri="{D42A27DB-BD31-4B8C-83A1-F6EECF244321}">
                <p14:modId xmlns:p14="http://schemas.microsoft.com/office/powerpoint/2010/main" val="1862046114"/>
              </p:ext>
            </p:extLst>
          </p:nvPr>
        </p:nvGraphicFramePr>
        <p:xfrm>
          <a:off x="2860157" y="2948472"/>
          <a:ext cx="2679232" cy="30896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5182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A06194-9044-BA4D-43C9-4B2C6F40CC1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E4CE952-FD4F-B90F-4F2C-E0C4CBBFC2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321732"/>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3BC78F-E77A-743D-8D0E-D7BBDA84380C}"/>
              </a:ext>
            </a:extLst>
          </p:cNvPr>
          <p:cNvSpPr>
            <a:spLocks noGrp="1"/>
          </p:cNvSpPr>
          <p:nvPr>
            <p:ph type="title"/>
          </p:nvPr>
        </p:nvSpPr>
        <p:spPr>
          <a:xfrm>
            <a:off x="393192" y="516804"/>
            <a:ext cx="4945641" cy="1625210"/>
          </a:xfrm>
        </p:spPr>
        <p:txBody>
          <a:bodyPr>
            <a:normAutofit/>
          </a:bodyPr>
          <a:lstStyle/>
          <a:p>
            <a:pPr algn="ctr"/>
            <a:r>
              <a:rPr lang="en-GB" sz="4100">
                <a:solidFill>
                  <a:srgbClr val="FFFFFF"/>
                </a:solidFill>
                <a:latin typeface="Times New Roman" panose="02020603050405020304" pitchFamily="18" charset="0"/>
                <a:cs typeface="Times New Roman" panose="02020603050405020304" pitchFamily="18" charset="0"/>
              </a:rPr>
              <a:t>SADC countries’ GVC participation.</a:t>
            </a:r>
            <a:endParaRPr lang="en-IT" sz="4100" dirty="0">
              <a:solidFill>
                <a:srgbClr val="FFFFFF"/>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3B37FC08-396A-DA50-71EC-F34C4FE666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2432305"/>
            <a:ext cx="5292501"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8BFF1AA-FBAA-6C1F-F443-4C5432776C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BE66DA2-CD56-C42B-A52B-CF24ED3BE8A7}"/>
              </a:ext>
            </a:extLst>
          </p:cNvPr>
          <p:cNvSpPr>
            <a:spLocks noGrp="1"/>
          </p:cNvSpPr>
          <p:nvPr>
            <p:ph idx="1"/>
          </p:nvPr>
        </p:nvSpPr>
        <p:spPr>
          <a:xfrm>
            <a:off x="5539389" y="321732"/>
            <a:ext cx="3211420" cy="6068434"/>
          </a:xfrm>
        </p:spPr>
        <p:txBody>
          <a:bodyPr anchor="ctr">
            <a:normAutofit fontScale="92500"/>
          </a:bodyPr>
          <a:lstStyle/>
          <a:p>
            <a:pPr algn="just"/>
            <a:r>
              <a:rPr lang="en-GB" sz="1600">
                <a:solidFill>
                  <a:srgbClr val="FFFFFF"/>
                </a:solidFill>
                <a:latin typeface="Times New Roman" panose="02020603050405020304" pitchFamily="18" charset="0"/>
                <a:cs typeface="Times New Roman" panose="02020603050405020304" pitchFamily="18" charset="0"/>
              </a:rPr>
              <a:t>Increase in GVC participation attributed to increased investment in infrastructure, improved access to technology  and the development of a skilled workforce. </a:t>
            </a:r>
          </a:p>
          <a:p>
            <a:pPr algn="just"/>
            <a:r>
              <a:rPr lang="en-GB" sz="1600">
                <a:solidFill>
                  <a:srgbClr val="FFFFFF"/>
                </a:solidFill>
                <a:latin typeface="Times New Roman" panose="02020603050405020304" pitchFamily="18" charset="0"/>
                <a:cs typeface="Times New Roman" panose="02020603050405020304" pitchFamily="18" charset="0"/>
              </a:rPr>
              <a:t>Growth of African market enhanced the participation in GVCs – expansion of middle class created a growing demand of consumer goods leading to increased investment in manufacturing and other sectors (Nader 2019).</a:t>
            </a:r>
          </a:p>
          <a:p>
            <a:pPr algn="just"/>
            <a:r>
              <a:rPr lang="en-GB" sz="1600">
                <a:solidFill>
                  <a:srgbClr val="FFFFFF"/>
                </a:solidFill>
                <a:latin typeface="Times New Roman" panose="02020603050405020304" pitchFamily="18" charset="0"/>
                <a:cs typeface="Times New Roman" panose="02020603050405020304" pitchFamily="18" charset="0"/>
              </a:rPr>
              <a:t>Leading SADC countries to participate in GVCs particularly in industries such as textiles, agric and mining. </a:t>
            </a:r>
          </a:p>
          <a:p>
            <a:pPr algn="just"/>
            <a:r>
              <a:rPr lang="en-GB" sz="1600">
                <a:solidFill>
                  <a:srgbClr val="FFFFFF"/>
                </a:solidFill>
                <a:latin typeface="Times New Roman" panose="02020603050405020304" pitchFamily="18" charset="0"/>
                <a:cs typeface="Times New Roman" panose="02020603050405020304" pitchFamily="18" charset="0"/>
              </a:rPr>
              <a:t>Countries with better economies have had more opportunities to integrate into GVCs (SA, Botswana, Mauritius) – diversification from clothing to textiles – Mauritius.</a:t>
            </a:r>
          </a:p>
          <a:p>
            <a:pPr algn="just"/>
            <a:r>
              <a:rPr lang="en-GB" sz="1600">
                <a:solidFill>
                  <a:srgbClr val="FFFFFF"/>
                </a:solidFill>
                <a:latin typeface="Times New Roman" panose="02020603050405020304" pitchFamily="18" charset="0"/>
                <a:cs typeface="Times New Roman" panose="02020603050405020304" pitchFamily="18" charset="0"/>
              </a:rPr>
              <a:t>DRC – significant increase- abundance of natural resources (IMF 2016) – H/ever political instability affects its full potential.</a:t>
            </a:r>
            <a:endParaRPr lang="en-IT" sz="1600">
              <a:solidFill>
                <a:srgbClr val="FFFFFF"/>
              </a:solidFill>
              <a:latin typeface="Times New Roman" panose="02020603050405020304" pitchFamily="18" charset="0"/>
              <a:cs typeface="Times New Roman" panose="02020603050405020304" pitchFamily="18" charset="0"/>
            </a:endParaRPr>
          </a:p>
          <a:p>
            <a:pPr marL="0" indent="0">
              <a:buNone/>
            </a:pPr>
            <a:endParaRPr lang="en-IT" sz="1300" dirty="0">
              <a:solidFill>
                <a:srgbClr val="FFFFFF"/>
              </a:solidFill>
            </a:endParaRPr>
          </a:p>
        </p:txBody>
      </p:sp>
      <p:pic>
        <p:nvPicPr>
          <p:cNvPr id="6" name="Picture 5">
            <a:extLst>
              <a:ext uri="{FF2B5EF4-FFF2-40B4-BE49-F238E27FC236}">
                <a16:creationId xmlns:a16="http://schemas.microsoft.com/office/drawing/2014/main" id="{B24C7436-F421-962B-AEC5-B11FB7AB86F8}"/>
              </a:ext>
            </a:extLst>
          </p:cNvPr>
          <p:cNvPicPr>
            <a:picLocks noChangeAspect="1"/>
          </p:cNvPicPr>
          <p:nvPr/>
        </p:nvPicPr>
        <p:blipFill>
          <a:blip r:embed="rId2"/>
          <a:stretch>
            <a:fillRect/>
          </a:stretch>
        </p:blipFill>
        <p:spPr>
          <a:xfrm>
            <a:off x="241299" y="2337086"/>
            <a:ext cx="5257800" cy="4198071"/>
          </a:xfrm>
          <a:prstGeom prst="rect">
            <a:avLst/>
          </a:prstGeom>
        </p:spPr>
      </p:pic>
    </p:spTree>
    <p:extLst>
      <p:ext uri="{BB962C8B-B14F-4D97-AF65-F5344CB8AC3E}">
        <p14:creationId xmlns:p14="http://schemas.microsoft.com/office/powerpoint/2010/main" val="718300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A18636-F78F-72DE-ED33-81014B2FB82A}"/>
              </a:ext>
            </a:extLst>
          </p:cNvPr>
          <p:cNvSpPr>
            <a:spLocks noGrp="1"/>
          </p:cNvSpPr>
          <p:nvPr>
            <p:ph type="title"/>
          </p:nvPr>
        </p:nvSpPr>
        <p:spPr>
          <a:xfrm>
            <a:off x="482600" y="321734"/>
            <a:ext cx="8178799" cy="1135737"/>
          </a:xfrm>
        </p:spPr>
        <p:txBody>
          <a:bodyPr>
            <a:normAutofit/>
          </a:bodyPr>
          <a:lstStyle/>
          <a:p>
            <a:pPr algn="ctr"/>
            <a:r>
              <a:rPr lang="en-IT" sz="3200" b="1" dirty="0">
                <a:latin typeface="Times New Roman" panose="02020603050405020304" pitchFamily="18" charset="0"/>
                <a:cs typeface="Times New Roman" panose="02020603050405020304" pitchFamily="18" charset="0"/>
              </a:rPr>
              <a:t>By sector - Agri-food GVC participation.</a:t>
            </a:r>
          </a:p>
        </p:txBody>
      </p:sp>
      <p:sp>
        <p:nvSpPr>
          <p:cNvPr id="3" name="Content Placeholder 2">
            <a:extLst>
              <a:ext uri="{FF2B5EF4-FFF2-40B4-BE49-F238E27FC236}">
                <a16:creationId xmlns:a16="http://schemas.microsoft.com/office/drawing/2014/main" id="{B781EC2C-00E1-70AE-2C97-A151B3823224}"/>
              </a:ext>
            </a:extLst>
          </p:cNvPr>
          <p:cNvSpPr>
            <a:spLocks noGrp="1"/>
          </p:cNvSpPr>
          <p:nvPr>
            <p:ph idx="1"/>
          </p:nvPr>
        </p:nvSpPr>
        <p:spPr>
          <a:xfrm>
            <a:off x="482600" y="1782980"/>
            <a:ext cx="3725977" cy="4753285"/>
          </a:xfrm>
        </p:spPr>
        <p:txBody>
          <a:bodyPr>
            <a:normAutofit fontScale="85000" lnSpcReduction="10000"/>
          </a:bodyPr>
          <a:lstStyle/>
          <a:p>
            <a:pPr algn="just"/>
            <a:r>
              <a:rPr lang="en-IT" sz="1700" dirty="0">
                <a:latin typeface="Times New Roman" panose="02020603050405020304" pitchFamily="18" charset="0"/>
                <a:cs typeface="Times New Roman" panose="02020603050405020304" pitchFamily="18" charset="0"/>
              </a:rPr>
              <a:t>Increase in GVCs  over the years- 1990 vs 2015 inline with Pahl and Timmer (2019) – increasing specialization and competitive advantage aspects.</a:t>
            </a:r>
          </a:p>
          <a:p>
            <a:pPr algn="just"/>
            <a:r>
              <a:rPr lang="en-GB" sz="1700" dirty="0">
                <a:latin typeface="Times New Roman" panose="02020603050405020304" pitchFamily="18" charset="0"/>
                <a:cs typeface="Times New Roman" panose="02020603050405020304" pitchFamily="18" charset="0"/>
              </a:rPr>
              <a:t>More countries participate in GVCs thru agric sector more than food &amp; beverages. – agric used as inputs on food production.</a:t>
            </a:r>
          </a:p>
          <a:p>
            <a:pPr algn="just"/>
            <a:r>
              <a:rPr lang="en-GB" sz="1700" dirty="0">
                <a:latin typeface="Times New Roman" panose="02020603050405020304" pitchFamily="18" charset="0"/>
                <a:cs typeface="Times New Roman" panose="02020603050405020304" pitchFamily="18" charset="0"/>
              </a:rPr>
              <a:t>IGAD and SADC increased in agric due to  high agricultural productivity and potential for value addition and processing of agric products, and its significant agric resources e.g. fertile land and water.</a:t>
            </a:r>
          </a:p>
          <a:p>
            <a:pPr algn="just"/>
            <a:r>
              <a:rPr lang="en-GB" sz="1700" dirty="0">
                <a:latin typeface="Times New Roman" panose="02020603050405020304" pitchFamily="18" charset="0"/>
                <a:cs typeface="Times New Roman" panose="02020603050405020304" pitchFamily="18" charset="0"/>
              </a:rPr>
              <a:t>Modernization agric practices and increased investment in food industry, and also many high incomes countries, creating employment and income generation(World Bank 2020).</a:t>
            </a:r>
          </a:p>
          <a:p>
            <a:pPr algn="just"/>
            <a:r>
              <a:rPr lang="en-GB" sz="1700" dirty="0">
                <a:latin typeface="Times New Roman" panose="02020603050405020304" pitchFamily="18" charset="0"/>
                <a:cs typeface="Times New Roman" panose="02020603050405020304" pitchFamily="18" charset="0"/>
              </a:rPr>
              <a:t>CENSAD and AMU – low level of agric productivity limiting value addition and process of agric products – linked to high political instability and conflicts which could have negatively impacted the agric sector.</a:t>
            </a:r>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Chart 3">
            <a:extLst>
              <a:ext uri="{FF2B5EF4-FFF2-40B4-BE49-F238E27FC236}">
                <a16:creationId xmlns:a16="http://schemas.microsoft.com/office/drawing/2014/main" id="{63EF0388-DF20-2043-B858-4732EF9E1EBE}"/>
              </a:ext>
            </a:extLst>
          </p:cNvPr>
          <p:cNvGraphicFramePr/>
          <p:nvPr>
            <p:extLst>
              <p:ext uri="{D42A27DB-BD31-4B8C-83A1-F6EECF244321}">
                <p14:modId xmlns:p14="http://schemas.microsoft.com/office/powerpoint/2010/main" val="3317044469"/>
              </p:ext>
            </p:extLst>
          </p:nvPr>
        </p:nvGraphicFramePr>
        <p:xfrm>
          <a:off x="4208578" y="1782980"/>
          <a:ext cx="4452821" cy="44889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0707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E4DC94-33AD-F4D5-9CC9-45140BFC7E12}"/>
              </a:ext>
            </a:extLst>
          </p:cNvPr>
          <p:cNvSpPr>
            <a:spLocks noGrp="1"/>
          </p:cNvSpPr>
          <p:nvPr>
            <p:ph type="title"/>
          </p:nvPr>
        </p:nvSpPr>
        <p:spPr>
          <a:xfrm>
            <a:off x="482600" y="321734"/>
            <a:ext cx="8178799" cy="1135737"/>
          </a:xfrm>
        </p:spPr>
        <p:txBody>
          <a:bodyPr>
            <a:normAutofit/>
          </a:bodyPr>
          <a:lstStyle/>
          <a:p>
            <a:pPr algn="ctr"/>
            <a:r>
              <a:rPr lang="en-IT" sz="3200" b="1" dirty="0">
                <a:latin typeface="Times New Roman" panose="02020603050405020304" pitchFamily="18" charset="0"/>
                <a:cs typeface="Times New Roman" panose="02020603050405020304" pitchFamily="18" charset="0"/>
              </a:rPr>
              <a:t>By country – Agric and food GVCs.</a:t>
            </a:r>
          </a:p>
        </p:txBody>
      </p:sp>
      <p:sp>
        <p:nvSpPr>
          <p:cNvPr id="3" name="Content Placeholder 2">
            <a:extLst>
              <a:ext uri="{FF2B5EF4-FFF2-40B4-BE49-F238E27FC236}">
                <a16:creationId xmlns:a16="http://schemas.microsoft.com/office/drawing/2014/main" id="{53BA639A-C59B-DCC2-63FB-E5CACB6FE6B6}"/>
              </a:ext>
            </a:extLst>
          </p:cNvPr>
          <p:cNvSpPr>
            <a:spLocks noGrp="1"/>
          </p:cNvSpPr>
          <p:nvPr>
            <p:ph idx="1"/>
          </p:nvPr>
        </p:nvSpPr>
        <p:spPr>
          <a:xfrm>
            <a:off x="482601" y="1782981"/>
            <a:ext cx="3855092" cy="4154681"/>
          </a:xfrm>
        </p:spPr>
        <p:txBody>
          <a:bodyPr>
            <a:normAutofit fontScale="92500" lnSpcReduction="20000"/>
          </a:bodyPr>
          <a:lstStyle/>
          <a:p>
            <a:pPr algn="just"/>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I</a:t>
            </a:r>
            <a:r>
              <a:rPr lang="en-GB" sz="1600" dirty="0">
                <a:effectLst/>
                <a:latin typeface="Times New Roman" panose="02020603050405020304" pitchFamily="18" charset="0"/>
                <a:ea typeface="Times New Roman" panose="02020603050405020304" pitchFamily="18" charset="0"/>
              </a:rPr>
              <a:t>ncrease in GVC indicating their greater integration into GVCs</a:t>
            </a:r>
            <a:r>
              <a:rPr lang="en-IT" sz="1600" dirty="0">
                <a:effectLst/>
              </a:rPr>
              <a:t> .</a:t>
            </a:r>
          </a:p>
          <a:p>
            <a:pPr algn="just"/>
            <a:r>
              <a:rPr lang="en-GB" sz="1600" dirty="0">
                <a:latin typeface="Times New Roman" panose="02020603050405020304" pitchFamily="18" charset="0"/>
                <a:cs typeface="Times New Roman" panose="02020603050405020304" pitchFamily="18" charset="0"/>
              </a:rPr>
              <a:t>I</a:t>
            </a:r>
            <a:r>
              <a:rPr lang="en-IT" sz="1600" dirty="0">
                <a:latin typeface="Times New Roman" panose="02020603050405020304" pitchFamily="18" charset="0"/>
                <a:cs typeface="Times New Roman" panose="02020603050405020304" pitchFamily="18" charset="0"/>
              </a:rPr>
              <a:t>ncreased in production in agric sectors due to shift in consumer preferences towards healthier , value-added and processed food (Sinja, J  et al, 2020).</a:t>
            </a:r>
          </a:p>
          <a:p>
            <a:pPr algn="just"/>
            <a:r>
              <a:rPr lang="en-GB" sz="1600" dirty="0">
                <a:latin typeface="Times New Roman" panose="02020603050405020304" pitchFamily="18" charset="0"/>
                <a:cs typeface="Times New Roman" panose="02020603050405020304" pitchFamily="18" charset="0"/>
              </a:rPr>
              <a:t>H</a:t>
            </a:r>
            <a:r>
              <a:rPr lang="en-IT" sz="1600" dirty="0">
                <a:latin typeface="Times New Roman" panose="02020603050405020304" pitchFamily="18" charset="0"/>
                <a:cs typeface="Times New Roman" panose="02020603050405020304" pitchFamily="18" charset="0"/>
              </a:rPr>
              <a:t>ence, the </a:t>
            </a:r>
            <a:r>
              <a:rPr lang="en-GB" sz="1600" dirty="0">
                <a:latin typeface="Times New Roman" panose="02020603050405020304" pitchFamily="18" charset="0"/>
                <a:cs typeface="Times New Roman" panose="02020603050405020304" pitchFamily="18" charset="0"/>
              </a:rPr>
              <a:t>demand for these higher value products has contributed to the growth in GVC shares for agriculture and food and beverages in SADC countries</a:t>
            </a:r>
            <a:r>
              <a:rPr lang="en-IT" sz="1600" dirty="0">
                <a:latin typeface="Times New Roman" panose="02020603050405020304" pitchFamily="18" charset="0"/>
                <a:cs typeface="Times New Roman" panose="02020603050405020304" pitchFamily="18" charset="0"/>
              </a:rPr>
              <a:t>.</a:t>
            </a:r>
          </a:p>
          <a:p>
            <a:pPr algn="just"/>
            <a:r>
              <a:rPr lang="en-GB" sz="1800" dirty="0">
                <a:effectLst/>
                <a:latin typeface="Times New Roman" panose="02020603050405020304" pitchFamily="18" charset="0"/>
                <a:ea typeface="Times New Roman" panose="02020603050405020304" pitchFamily="18" charset="0"/>
              </a:rPr>
              <a:t>Botswana, Lesotho and Seychelles have seen substantial increase in the GVC shares for the food and beverages sector than agriculture, indicating a specialization in processed and value-added food products. </a:t>
            </a:r>
          </a:p>
          <a:p>
            <a:pPr algn="just"/>
            <a:r>
              <a:rPr lang="en-GB" sz="1800" dirty="0">
                <a:effectLst/>
                <a:latin typeface="Times New Roman" panose="02020603050405020304" pitchFamily="18" charset="0"/>
                <a:ea typeface="Times New Roman" panose="02020603050405020304" pitchFamily="18" charset="0"/>
              </a:rPr>
              <a:t>Other countries such as Madagascar and Mozambique have shown relatively stable GVC shares in both sectors</a:t>
            </a:r>
            <a:r>
              <a:rPr lang="en-IT" sz="1100" dirty="0">
                <a:effectLst/>
              </a:rPr>
              <a:t> </a:t>
            </a:r>
            <a:endParaRPr lang="en-IT" sz="1600" dirty="0">
              <a:latin typeface="Times New Roman" panose="02020603050405020304" pitchFamily="18" charset="0"/>
              <a:cs typeface="Times New Roman" panose="02020603050405020304" pitchFamily="18" charset="0"/>
            </a:endParaRPr>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 name="Chart 5">
            <a:extLst>
              <a:ext uri="{FF2B5EF4-FFF2-40B4-BE49-F238E27FC236}">
                <a16:creationId xmlns:a16="http://schemas.microsoft.com/office/drawing/2014/main" id="{BBA97A42-4BDD-0F04-74A0-7F2ECB6627A8}"/>
              </a:ext>
            </a:extLst>
          </p:cNvPr>
          <p:cNvGraphicFramePr/>
          <p:nvPr>
            <p:extLst>
              <p:ext uri="{D42A27DB-BD31-4B8C-83A1-F6EECF244321}">
                <p14:modId xmlns:p14="http://schemas.microsoft.com/office/powerpoint/2010/main" val="1848291869"/>
              </p:ext>
            </p:extLst>
          </p:nvPr>
        </p:nvGraphicFramePr>
        <p:xfrm>
          <a:off x="4337693" y="1734502"/>
          <a:ext cx="4643392" cy="39365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965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321732"/>
            <a:ext cx="5293730"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767D63F-A096-CA43-B165-F62B7F730C46}"/>
              </a:ext>
            </a:extLst>
          </p:cNvPr>
          <p:cNvSpPr>
            <a:spLocks noGrp="1"/>
          </p:cNvSpPr>
          <p:nvPr>
            <p:ph type="title"/>
          </p:nvPr>
        </p:nvSpPr>
        <p:spPr>
          <a:xfrm>
            <a:off x="393192" y="516804"/>
            <a:ext cx="4945641" cy="1625210"/>
          </a:xfrm>
        </p:spPr>
        <p:txBody>
          <a:bodyPr>
            <a:normAutofit/>
          </a:bodyPr>
          <a:lstStyle/>
          <a:p>
            <a:pPr algn="ctr"/>
            <a:r>
              <a:rPr lang="en-IT" dirty="0">
                <a:solidFill>
                  <a:srgbClr val="FFFFFF"/>
                </a:solidFill>
                <a:latin typeface="Times New Roman" panose="02020603050405020304" pitchFamily="18" charset="0"/>
                <a:cs typeface="Times New Roman" panose="02020603050405020304" pitchFamily="18" charset="0"/>
              </a:rPr>
              <a:t>Global vs RVCs – 1990 &amp;2015.</a:t>
            </a:r>
          </a:p>
        </p:txBody>
      </p:sp>
      <p:sp>
        <p:nvSpPr>
          <p:cNvPr id="11" name="Rectangle 10">
            <a:extLst>
              <a:ext uri="{FF2B5EF4-FFF2-40B4-BE49-F238E27FC236}">
                <a16:creationId xmlns:a16="http://schemas.microsoft.com/office/drawing/2014/main" id="{36D30126-6314-4A93-B27E-5C66CF781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6888" y="2432305"/>
            <a:ext cx="5292501" cy="4102852"/>
          </a:xfrm>
          <a:prstGeom prst="rect">
            <a:avLst/>
          </a:prstGeom>
          <a:solidFill>
            <a:srgbClr val="7F7F7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73C40AA-A9D5-8C41-91A2-F101F78B4B9B}"/>
              </a:ext>
            </a:extLst>
          </p:cNvPr>
          <p:cNvSpPr>
            <a:spLocks noGrp="1"/>
          </p:cNvSpPr>
          <p:nvPr>
            <p:ph idx="1"/>
          </p:nvPr>
        </p:nvSpPr>
        <p:spPr>
          <a:xfrm>
            <a:off x="5686922" y="516804"/>
            <a:ext cx="3210190" cy="5790369"/>
          </a:xfrm>
        </p:spPr>
        <p:txBody>
          <a:bodyPr anchor="ctr">
            <a:normAutofit/>
          </a:bodyPr>
          <a:lstStyle/>
          <a:p>
            <a:pPr algn="just"/>
            <a:endParaRPr lang="it-IT" sz="1600" dirty="0">
              <a:solidFill>
                <a:srgbClr val="FFFFFF"/>
              </a:solidFill>
              <a:latin typeface="Times New Roman" panose="02020603050405020304" pitchFamily="18" charset="0"/>
              <a:cs typeface="Times New Roman" panose="02020603050405020304" pitchFamily="18" charset="0"/>
            </a:endParaRPr>
          </a:p>
          <a:p>
            <a:pPr algn="just"/>
            <a:r>
              <a:rPr lang="it-IT" sz="1600" dirty="0">
                <a:solidFill>
                  <a:srgbClr val="FFFFFF"/>
                </a:solidFill>
                <a:latin typeface="Times New Roman" panose="02020603050405020304" pitchFamily="18" charset="0"/>
                <a:cs typeface="Times New Roman" panose="02020603050405020304" pitchFamily="18" charset="0"/>
              </a:rPr>
              <a:t>Bots, Namibia &amp; Angola </a:t>
            </a:r>
            <a:r>
              <a:rPr lang="it-IT" sz="1600" dirty="0" err="1">
                <a:solidFill>
                  <a:srgbClr val="FFFFFF"/>
                </a:solidFill>
                <a:latin typeface="Times New Roman" panose="02020603050405020304" pitchFamily="18" charset="0"/>
                <a:cs typeface="Times New Roman" panose="02020603050405020304" pitchFamily="18" charset="0"/>
              </a:rPr>
              <a:t>demonstrate</a:t>
            </a:r>
            <a:r>
              <a:rPr lang="it-IT" sz="1600" dirty="0">
                <a:solidFill>
                  <a:srgbClr val="FFFFFF"/>
                </a:solidFill>
                <a:latin typeface="Times New Roman" panose="02020603050405020304" pitchFamily="18" charset="0"/>
                <a:cs typeface="Times New Roman" panose="02020603050405020304" pitchFamily="18" charset="0"/>
              </a:rPr>
              <a:t> a higher </a:t>
            </a:r>
            <a:r>
              <a:rPr lang="it-IT" sz="1600" dirty="0" err="1">
                <a:solidFill>
                  <a:srgbClr val="FFFFFF"/>
                </a:solidFill>
                <a:latin typeface="Times New Roman" panose="02020603050405020304" pitchFamily="18" charset="0"/>
                <a:cs typeface="Times New Roman" panose="02020603050405020304" pitchFamily="18" charset="0"/>
              </a:rPr>
              <a:t>inclination</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towards</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RVCs</a:t>
            </a:r>
            <a:r>
              <a:rPr lang="it-IT" sz="1600" dirty="0">
                <a:solidFill>
                  <a:srgbClr val="FFFFFF"/>
                </a:solidFill>
                <a:latin typeface="Times New Roman" panose="02020603050405020304" pitchFamily="18" charset="0"/>
                <a:cs typeface="Times New Roman" panose="02020603050405020304" pitchFamily="18" charset="0"/>
              </a:rPr>
              <a:t> while </a:t>
            </a:r>
            <a:r>
              <a:rPr lang="it-IT" sz="1600" dirty="0" err="1">
                <a:solidFill>
                  <a:srgbClr val="FFFFFF"/>
                </a:solidFill>
                <a:latin typeface="Times New Roman" panose="02020603050405020304" pitchFamily="18" charset="0"/>
                <a:cs typeface="Times New Roman" panose="02020603050405020304" pitchFamily="18" charset="0"/>
              </a:rPr>
              <a:t>others</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exhibit</a:t>
            </a:r>
            <a:r>
              <a:rPr lang="it-IT" sz="1600" dirty="0">
                <a:solidFill>
                  <a:srgbClr val="FFFFFF"/>
                </a:solidFill>
                <a:latin typeface="Times New Roman" panose="02020603050405020304" pitchFamily="18" charset="0"/>
                <a:cs typeface="Times New Roman" panose="02020603050405020304" pitchFamily="18" charset="0"/>
              </a:rPr>
              <a:t> a </a:t>
            </a:r>
            <a:r>
              <a:rPr lang="it-IT" sz="1600" dirty="0" err="1">
                <a:solidFill>
                  <a:srgbClr val="FFFFFF"/>
                </a:solidFill>
                <a:latin typeface="Times New Roman" panose="02020603050405020304" pitchFamily="18" charset="0"/>
                <a:cs typeface="Times New Roman" panose="02020603050405020304" pitchFamily="18" charset="0"/>
              </a:rPr>
              <a:t>stronger</a:t>
            </a:r>
            <a:r>
              <a:rPr lang="it-IT" sz="1600" dirty="0">
                <a:solidFill>
                  <a:srgbClr val="FFFFFF"/>
                </a:solidFill>
                <a:latin typeface="Times New Roman" panose="02020603050405020304" pitchFamily="18" charset="0"/>
                <a:cs typeface="Times New Roman" panose="02020603050405020304" pitchFamily="18" charset="0"/>
              </a:rPr>
              <a:t> presence in GVCs. </a:t>
            </a:r>
          </a:p>
          <a:p>
            <a:pPr algn="just"/>
            <a:r>
              <a:rPr lang="it-IT" sz="1600" dirty="0">
                <a:solidFill>
                  <a:srgbClr val="FFFFFF"/>
                </a:solidFill>
                <a:latin typeface="Times New Roman" panose="02020603050405020304" pitchFamily="18" charset="0"/>
                <a:cs typeface="Times New Roman" panose="02020603050405020304" pitchFamily="18" charset="0"/>
              </a:rPr>
              <a:t>Show the </a:t>
            </a:r>
            <a:r>
              <a:rPr lang="it-IT" sz="1600" dirty="0" err="1">
                <a:solidFill>
                  <a:srgbClr val="FFFFFF"/>
                </a:solidFill>
                <a:latin typeface="Times New Roman" panose="02020603050405020304" pitchFamily="18" charset="0"/>
                <a:cs typeface="Times New Roman" panose="02020603050405020304" pitchFamily="18" charset="0"/>
              </a:rPr>
              <a:t>dynamic</a:t>
            </a:r>
            <a:r>
              <a:rPr lang="it-IT" sz="1600" dirty="0">
                <a:solidFill>
                  <a:srgbClr val="FFFFFF"/>
                </a:solidFill>
                <a:latin typeface="Times New Roman" panose="02020603050405020304" pitchFamily="18" charset="0"/>
                <a:cs typeface="Times New Roman" panose="02020603050405020304" pitchFamily="18" charset="0"/>
              </a:rPr>
              <a:t> nature of value chain strategies among SADC countries- some </a:t>
            </a:r>
            <a:r>
              <a:rPr lang="it-IT" sz="1600" dirty="0" err="1">
                <a:solidFill>
                  <a:srgbClr val="FFFFFF"/>
                </a:solidFill>
                <a:latin typeface="Times New Roman" panose="02020603050405020304" pitchFamily="18" charset="0"/>
                <a:cs typeface="Times New Roman" panose="02020603050405020304" pitchFamily="18" charset="0"/>
              </a:rPr>
              <a:t>solidyfying</a:t>
            </a:r>
            <a:r>
              <a:rPr lang="it-IT" sz="1600" dirty="0">
                <a:solidFill>
                  <a:srgbClr val="FFFFFF"/>
                </a:solidFill>
                <a:latin typeface="Times New Roman" panose="02020603050405020304" pitchFamily="18" charset="0"/>
                <a:cs typeface="Times New Roman" panose="02020603050405020304" pitchFamily="18" charset="0"/>
              </a:rPr>
              <a:t> their positions on global markets.</a:t>
            </a:r>
          </a:p>
          <a:p>
            <a:pPr algn="just"/>
            <a:r>
              <a:rPr lang="it-IT" sz="1600" dirty="0" err="1">
                <a:solidFill>
                  <a:srgbClr val="FFFFFF"/>
                </a:solidFill>
                <a:latin typeface="Times New Roman" panose="02020603050405020304" pitchFamily="18" charset="0"/>
                <a:cs typeface="Times New Roman" panose="02020603050405020304" pitchFamily="18" charset="0"/>
              </a:rPr>
              <a:t>Prioritize</a:t>
            </a:r>
            <a:r>
              <a:rPr lang="it-IT" sz="1600" dirty="0">
                <a:solidFill>
                  <a:srgbClr val="FFFFFF"/>
                </a:solidFill>
                <a:latin typeface="Times New Roman" panose="02020603050405020304" pitchFamily="18" charset="0"/>
                <a:cs typeface="Times New Roman" panose="02020603050405020304" pitchFamily="18" charset="0"/>
              </a:rPr>
              <a:t> their GVC participation, </a:t>
            </a:r>
            <a:r>
              <a:rPr lang="it-IT" sz="1600" dirty="0" err="1">
                <a:solidFill>
                  <a:srgbClr val="FFFFFF"/>
                </a:solidFill>
                <a:latin typeface="Times New Roman" panose="02020603050405020304" pitchFamily="18" charset="0"/>
                <a:cs typeface="Times New Roman" panose="02020603050405020304" pitchFamily="18" charset="0"/>
              </a:rPr>
              <a:t>aligning</a:t>
            </a:r>
            <a:r>
              <a:rPr lang="it-IT" sz="1600" dirty="0">
                <a:solidFill>
                  <a:srgbClr val="FFFFFF"/>
                </a:solidFill>
                <a:latin typeface="Times New Roman" panose="02020603050405020304" pitchFamily="18" charset="0"/>
                <a:cs typeface="Times New Roman" panose="02020603050405020304" pitchFamily="18" charset="0"/>
              </a:rPr>
              <a:t> with their export-</a:t>
            </a:r>
            <a:r>
              <a:rPr lang="it-IT" sz="1600" dirty="0" err="1">
                <a:solidFill>
                  <a:srgbClr val="FFFFFF"/>
                </a:solidFill>
                <a:latin typeface="Times New Roman" panose="02020603050405020304" pitchFamily="18" charset="0"/>
                <a:cs typeface="Times New Roman" panose="02020603050405020304" pitchFamily="18" charset="0"/>
              </a:rPr>
              <a:t>oriented</a:t>
            </a:r>
            <a:r>
              <a:rPr lang="it-IT" sz="1600" dirty="0">
                <a:solidFill>
                  <a:srgbClr val="FFFFFF"/>
                </a:solidFill>
                <a:latin typeface="Times New Roman" panose="02020603050405020304" pitchFamily="18" charset="0"/>
                <a:cs typeface="Times New Roman" panose="02020603050405020304" pitchFamily="18" charset="0"/>
              </a:rPr>
              <a:t> strategies that </a:t>
            </a:r>
            <a:r>
              <a:rPr lang="it-IT" sz="1600" dirty="0" err="1">
                <a:solidFill>
                  <a:srgbClr val="FFFFFF"/>
                </a:solidFill>
                <a:latin typeface="Times New Roman" panose="02020603050405020304" pitchFamily="18" charset="0"/>
                <a:cs typeface="Times New Roman" panose="02020603050405020304" pitchFamily="18" charset="0"/>
              </a:rPr>
              <a:t>emphasize</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accessing</a:t>
            </a:r>
            <a:r>
              <a:rPr lang="it-IT" sz="1600" dirty="0">
                <a:solidFill>
                  <a:srgbClr val="FFFFFF"/>
                </a:solidFill>
                <a:latin typeface="Times New Roman" panose="02020603050405020304" pitchFamily="18" charset="0"/>
                <a:cs typeface="Times New Roman" panose="02020603050405020304" pitchFamily="18" charset="0"/>
              </a:rPr>
              <a:t> global markets, </a:t>
            </a:r>
            <a:r>
              <a:rPr lang="it-IT" sz="1600" dirty="0" err="1">
                <a:solidFill>
                  <a:srgbClr val="FFFFFF"/>
                </a:solidFill>
                <a:latin typeface="Times New Roman" panose="02020603050405020304" pitchFamily="18" charset="0"/>
                <a:cs typeface="Times New Roman" panose="02020603050405020304" pitchFamily="18" charset="0"/>
              </a:rPr>
              <a:t>attracting</a:t>
            </a:r>
            <a:r>
              <a:rPr lang="it-IT" sz="1600" dirty="0">
                <a:solidFill>
                  <a:srgbClr val="FFFFFF"/>
                </a:solidFill>
                <a:latin typeface="Times New Roman" panose="02020603050405020304" pitchFamily="18" charset="0"/>
                <a:cs typeface="Times New Roman" panose="02020603050405020304" pitchFamily="18" charset="0"/>
              </a:rPr>
              <a:t> foreign investment and </a:t>
            </a:r>
            <a:r>
              <a:rPr lang="it-IT" sz="1600" dirty="0" err="1">
                <a:solidFill>
                  <a:srgbClr val="FFFFFF"/>
                </a:solidFill>
                <a:latin typeface="Times New Roman" panose="02020603050405020304" pitchFamily="18" charset="0"/>
                <a:cs typeface="Times New Roman" panose="02020603050405020304" pitchFamily="18" charset="0"/>
              </a:rPr>
              <a:t>capitlizing</a:t>
            </a:r>
            <a:r>
              <a:rPr lang="it-IT" sz="1600" dirty="0">
                <a:solidFill>
                  <a:srgbClr val="FFFFFF"/>
                </a:solidFill>
                <a:latin typeface="Times New Roman" panose="02020603050405020304" pitchFamily="18" charset="0"/>
                <a:cs typeface="Times New Roman" panose="02020603050405020304" pitchFamily="18" charset="0"/>
              </a:rPr>
              <a:t> on economies of scale. (SADC 2015).</a:t>
            </a:r>
          </a:p>
          <a:p>
            <a:pPr algn="just"/>
            <a:r>
              <a:rPr lang="it-IT" sz="1600" dirty="0">
                <a:solidFill>
                  <a:srgbClr val="FFFFFF"/>
                </a:solidFill>
                <a:latin typeface="Times New Roman" panose="02020603050405020304" pitchFamily="18" charset="0"/>
                <a:cs typeface="Times New Roman" panose="02020603050405020304" pitchFamily="18" charset="0"/>
              </a:rPr>
              <a:t>They </a:t>
            </a:r>
            <a:r>
              <a:rPr lang="it-IT" sz="1600" dirty="0" err="1">
                <a:solidFill>
                  <a:srgbClr val="FFFFFF"/>
                </a:solidFill>
                <a:latin typeface="Times New Roman" panose="02020603050405020304" pitchFamily="18" charset="0"/>
                <a:cs typeface="Times New Roman" panose="02020603050405020304" pitchFamily="18" charset="0"/>
              </a:rPr>
              <a:t>actively</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seek</a:t>
            </a:r>
            <a:r>
              <a:rPr lang="it-IT" sz="1600" dirty="0">
                <a:solidFill>
                  <a:srgbClr val="FFFFFF"/>
                </a:solidFill>
                <a:latin typeface="Times New Roman" panose="02020603050405020304" pitchFamily="18" charset="0"/>
                <a:cs typeface="Times New Roman" panose="02020603050405020304" pitchFamily="18" charset="0"/>
              </a:rPr>
              <a:t> partnerships with </a:t>
            </a:r>
            <a:r>
              <a:rPr lang="it-IT" sz="1600" dirty="0" err="1">
                <a:solidFill>
                  <a:srgbClr val="FFFFFF"/>
                </a:solidFill>
                <a:latin typeface="Times New Roman" panose="02020603050405020304" pitchFamily="18" charset="0"/>
                <a:cs typeface="Times New Roman" panose="02020603050405020304" pitchFamily="18" charset="0"/>
              </a:rPr>
              <a:t>multinational</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corportations</a:t>
            </a:r>
            <a:r>
              <a:rPr lang="it-IT" sz="1600" dirty="0">
                <a:solidFill>
                  <a:srgbClr val="FFFFFF"/>
                </a:solidFill>
                <a:latin typeface="Times New Roman" panose="02020603050405020304" pitchFamily="18" charset="0"/>
                <a:cs typeface="Times New Roman" panose="02020603050405020304" pitchFamily="18" charset="0"/>
              </a:rPr>
              <a:t> and FDI to access </a:t>
            </a:r>
            <a:r>
              <a:rPr lang="it-IT" sz="1600" dirty="0" err="1">
                <a:solidFill>
                  <a:srgbClr val="FFFFFF"/>
                </a:solidFill>
                <a:latin typeface="Times New Roman" panose="02020603050405020304" pitchFamily="18" charset="0"/>
                <a:cs typeface="Times New Roman" panose="02020603050405020304" pitchFamily="18" charset="0"/>
              </a:rPr>
              <a:t>advanced</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technologies</a:t>
            </a:r>
            <a:r>
              <a:rPr lang="it-IT" sz="1600" dirty="0">
                <a:solidFill>
                  <a:srgbClr val="FFFFFF"/>
                </a:solidFill>
                <a:latin typeface="Times New Roman" panose="02020603050405020304" pitchFamily="18" charset="0"/>
                <a:cs typeface="Times New Roman" panose="02020603050405020304" pitchFamily="18" charset="0"/>
              </a:rPr>
              <a:t> and skills, </a:t>
            </a:r>
            <a:r>
              <a:rPr lang="it-IT" sz="1600" dirty="0" err="1">
                <a:solidFill>
                  <a:srgbClr val="FFFFFF"/>
                </a:solidFill>
                <a:latin typeface="Times New Roman" panose="02020603050405020304" pitchFamily="18" charset="0"/>
                <a:cs typeface="Times New Roman" panose="02020603050405020304" pitchFamily="18" charset="0"/>
              </a:rPr>
              <a:t>enabling</a:t>
            </a:r>
            <a:r>
              <a:rPr lang="it-IT" sz="1600" dirty="0">
                <a:solidFill>
                  <a:srgbClr val="FFFFFF"/>
                </a:solidFill>
                <a:latin typeface="Times New Roman" panose="02020603050405020304" pitchFamily="18" charset="0"/>
                <a:cs typeface="Times New Roman" panose="02020603050405020304" pitchFamily="18" charset="0"/>
              </a:rPr>
              <a:t> </a:t>
            </a:r>
            <a:r>
              <a:rPr lang="it-IT" sz="1600" dirty="0" err="1">
                <a:solidFill>
                  <a:srgbClr val="FFFFFF"/>
                </a:solidFill>
                <a:latin typeface="Times New Roman" panose="02020603050405020304" pitchFamily="18" charset="0"/>
                <a:cs typeface="Times New Roman" panose="02020603050405020304" pitchFamily="18" charset="0"/>
              </a:rPr>
              <a:t>them</a:t>
            </a:r>
            <a:r>
              <a:rPr lang="it-IT" sz="1600" dirty="0">
                <a:solidFill>
                  <a:srgbClr val="FFFFFF"/>
                </a:solidFill>
                <a:latin typeface="Times New Roman" panose="02020603050405020304" pitchFamily="18" charset="0"/>
                <a:cs typeface="Times New Roman" panose="02020603050405020304" pitchFamily="18" charset="0"/>
              </a:rPr>
              <a:t> to </a:t>
            </a:r>
            <a:r>
              <a:rPr lang="it-IT" sz="1600" dirty="0" err="1">
                <a:solidFill>
                  <a:srgbClr val="FFFFFF"/>
                </a:solidFill>
                <a:latin typeface="Times New Roman" panose="02020603050405020304" pitchFamily="18" charset="0"/>
                <a:cs typeface="Times New Roman" panose="02020603050405020304" pitchFamily="18" charset="0"/>
              </a:rPr>
              <a:t>engage</a:t>
            </a:r>
            <a:r>
              <a:rPr lang="it-IT" sz="1600" dirty="0">
                <a:solidFill>
                  <a:srgbClr val="FFFFFF"/>
                </a:solidFill>
                <a:latin typeface="Times New Roman" panose="02020603050405020304" pitchFamily="18" charset="0"/>
                <a:cs typeface="Times New Roman" panose="02020603050405020304" pitchFamily="18" charset="0"/>
              </a:rPr>
              <a:t> in higher value-added activities within GVCs.</a:t>
            </a:r>
          </a:p>
        </p:txBody>
      </p:sp>
      <p:pic>
        <p:nvPicPr>
          <p:cNvPr id="5" name="Picture 4" descr="A graph of different colored bars&#10;&#10;Description automatically generated">
            <a:extLst>
              <a:ext uri="{FF2B5EF4-FFF2-40B4-BE49-F238E27FC236}">
                <a16:creationId xmlns:a16="http://schemas.microsoft.com/office/drawing/2014/main" id="{3EE4411E-C277-3B4D-2C29-A193303475E7}"/>
              </a:ext>
            </a:extLst>
          </p:cNvPr>
          <p:cNvPicPr>
            <a:picLocks noChangeAspect="1"/>
          </p:cNvPicPr>
          <p:nvPr/>
        </p:nvPicPr>
        <p:blipFill>
          <a:blip r:embed="rId2"/>
          <a:stretch>
            <a:fillRect/>
          </a:stretch>
        </p:blipFill>
        <p:spPr>
          <a:xfrm>
            <a:off x="158650" y="2285998"/>
            <a:ext cx="5492341" cy="4021175"/>
          </a:xfrm>
          <a:prstGeom prst="rect">
            <a:avLst/>
          </a:prstGeom>
        </p:spPr>
      </p:pic>
    </p:spTree>
    <p:extLst>
      <p:ext uri="{BB962C8B-B14F-4D97-AF65-F5344CB8AC3E}">
        <p14:creationId xmlns:p14="http://schemas.microsoft.com/office/powerpoint/2010/main" val="2283624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168D0E0-C2CE-8A5E-110B-A39F377DEF96}"/>
              </a:ext>
            </a:extLst>
          </p:cNvPr>
          <p:cNvSpPr>
            <a:spLocks noGrp="1"/>
          </p:cNvSpPr>
          <p:nvPr>
            <p:ph type="title"/>
          </p:nvPr>
        </p:nvSpPr>
        <p:spPr>
          <a:xfrm>
            <a:off x="836676" y="548640"/>
            <a:ext cx="7626096" cy="1179576"/>
          </a:xfrm>
        </p:spPr>
        <p:txBody>
          <a:bodyPr>
            <a:normAutofit/>
          </a:bodyPr>
          <a:lstStyle/>
          <a:p>
            <a:r>
              <a:rPr lang="en-IT" sz="3500" b="1" dirty="0">
                <a:latin typeface="Times New Roman" panose="02020603050405020304" pitchFamily="18" charset="0"/>
                <a:cs typeface="Times New Roman" panose="02020603050405020304" pitchFamily="18" charset="0"/>
              </a:rPr>
              <a:t>Some Stylized facts.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332BFB0-B2E6-22C3-7AC7-330E365DFB6D}"/>
              </a:ext>
            </a:extLst>
          </p:cNvPr>
          <p:cNvSpPr>
            <a:spLocks noGrp="1"/>
          </p:cNvSpPr>
          <p:nvPr>
            <p:ph idx="1"/>
          </p:nvPr>
        </p:nvSpPr>
        <p:spPr>
          <a:xfrm>
            <a:off x="470137" y="2018806"/>
            <a:ext cx="8321819" cy="4586531"/>
          </a:xfrm>
        </p:spPr>
        <p:txBody>
          <a:bodyPr>
            <a:normAutofit fontScale="55000" lnSpcReduction="20000"/>
          </a:bodyPr>
          <a:lstStyle/>
          <a:p>
            <a:pPr lvl="0" algn="just"/>
            <a:r>
              <a:rPr lang="en-GB" sz="2600" dirty="0">
                <a:latin typeface="Times New Roman" panose="02020603050405020304" pitchFamily="18" charset="0"/>
                <a:cs typeface="Times New Roman" panose="02020603050405020304" pitchFamily="18" charset="0"/>
              </a:rPr>
              <a:t>Overall, GVC rates have increased overtime for all four regions - AMU and SADC have higher GVC participation, while CEN-SAD and IGAD have lower participation rates. </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The geographic location, natural resources, economic policies, governance and economic structure of each REC contribute to these differences. </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As for forward participation, AMU &amp; CEN-SAD have higher rates due to their rich in natural resource that attracted investment while leading to higher value-addition. IGAD &amp; SADC lower participation rate due to historical trade isolation and barriers in Sub-Saharan Africa.</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Backward participation rates for all regions are relatively low, suggesting a limited position in the production of intermediate goods and services. Challenges in infrastructure, technology and human capital may limit their competitiveness and participation in GVCs. </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More participation in forward than backward participation. – AMU and CEN-SAD focus more exporting raw material while IGAD and SADC more in backward participation due to influence of RTA, policies promoting industrialization and access to inputs, the level of economic </a:t>
            </a:r>
            <a:r>
              <a:rPr lang="en-GB" sz="2600" dirty="0" err="1">
                <a:latin typeface="Times New Roman" panose="02020603050405020304" pitchFamily="18" charset="0"/>
                <a:cs typeface="Times New Roman" panose="02020603050405020304" pitchFamily="18" charset="0"/>
              </a:rPr>
              <a:t>dvpt</a:t>
            </a:r>
            <a:r>
              <a:rPr lang="en-GB" sz="2600" dirty="0">
                <a:latin typeface="Times New Roman" panose="02020603050405020304" pitchFamily="18" charset="0"/>
                <a:cs typeface="Times New Roman" panose="02020603050405020304" pitchFamily="18" charset="0"/>
              </a:rPr>
              <a:t> and the income level of selected regions.</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Factors such as investment in infrastructure, improved technology access, skilled workforce development, and the growing African market have contributed to this growth</a:t>
            </a:r>
            <a:r>
              <a:rPr lang="en-US" sz="2600" dirty="0">
                <a:latin typeface="Times New Roman" panose="02020603050405020304" pitchFamily="18" charset="0"/>
                <a:cs typeface="Times New Roman" panose="02020603050405020304" pitchFamily="18" charset="0"/>
              </a:rPr>
              <a:t>.</a:t>
            </a:r>
          </a:p>
          <a:p>
            <a:pPr lvl="0" algn="just"/>
            <a:r>
              <a:rPr lang="en-GB" sz="2600" dirty="0">
                <a:latin typeface="Times New Roman" panose="02020603050405020304" pitchFamily="18" charset="0"/>
                <a:cs typeface="Times New Roman" panose="02020603050405020304" pitchFamily="18" charset="0"/>
              </a:rPr>
              <a:t>However, some countries such as Malawi and Mozambique lag behind due to limited access to technology, poor infrastructure and a lack of skilled workers</a:t>
            </a:r>
            <a:r>
              <a:rPr lang="en-US" sz="2600" dirty="0">
                <a:latin typeface="Times New Roman" panose="02020603050405020304" pitchFamily="18" charset="0"/>
                <a:cs typeface="Times New Roman" panose="02020603050405020304" pitchFamily="18" charset="0"/>
              </a:rPr>
              <a:t> </a:t>
            </a:r>
          </a:p>
          <a:p>
            <a:pPr lvl="0" algn="just"/>
            <a:r>
              <a:rPr lang="en-GB" sz="2600" dirty="0">
                <a:latin typeface="Times New Roman" panose="02020603050405020304" pitchFamily="18" charset="0"/>
                <a:cs typeface="Times New Roman" panose="02020603050405020304" pitchFamily="18" charset="0"/>
              </a:rPr>
              <a:t>All SADC countries have averagely witnessed growth in agriculture and food &amp; beverages GVCs. </a:t>
            </a:r>
            <a:endParaRPr lang="en-US" sz="2600" dirty="0">
              <a:latin typeface="Times New Roman" panose="02020603050405020304" pitchFamily="18" charset="0"/>
              <a:cs typeface="Times New Roman" panose="02020603050405020304" pitchFamily="18" charset="0"/>
            </a:endParaRPr>
          </a:p>
          <a:p>
            <a:pPr lvl="0" algn="just"/>
            <a:r>
              <a:rPr lang="en-GB" sz="2600" dirty="0">
                <a:latin typeface="Times New Roman" panose="02020603050405020304" pitchFamily="18" charset="0"/>
                <a:cs typeface="Times New Roman" panose="02020603050405020304" pitchFamily="18" charset="0"/>
              </a:rPr>
              <a:t>In comparison with RVCs, SADC countries have focused more on participating in GVCs due to their export-oriented strategies and the potential benefits of accessing larger markets and advanced technologies</a:t>
            </a:r>
            <a:r>
              <a:rPr lang="en-US" sz="2600" dirty="0">
                <a:latin typeface="Times New Roman" panose="02020603050405020304" pitchFamily="18" charset="0"/>
                <a:cs typeface="Times New Roman" panose="02020603050405020304" pitchFamily="18" charset="0"/>
              </a:rPr>
              <a:t>.</a:t>
            </a:r>
            <a:endParaRPr lang="en-GB" sz="2600" dirty="0"/>
          </a:p>
          <a:p>
            <a:endParaRPr lang="en-IT" sz="1000" dirty="0"/>
          </a:p>
        </p:txBody>
      </p:sp>
    </p:spTree>
    <p:extLst>
      <p:ext uri="{BB962C8B-B14F-4D97-AF65-F5344CB8AC3E}">
        <p14:creationId xmlns:p14="http://schemas.microsoft.com/office/powerpoint/2010/main" val="1362884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07B41B6-65E2-604E-BDC0-3EC73B2FB6E2}"/>
              </a:ext>
            </a:extLst>
          </p:cNvPr>
          <p:cNvSpPr>
            <a:spLocks noGrp="1"/>
          </p:cNvSpPr>
          <p:nvPr>
            <p:ph type="title"/>
          </p:nvPr>
        </p:nvSpPr>
        <p:spPr>
          <a:xfrm>
            <a:off x="836676" y="548640"/>
            <a:ext cx="7626096" cy="1179576"/>
          </a:xfrm>
        </p:spPr>
        <p:txBody>
          <a:bodyPr>
            <a:normAutofit/>
          </a:bodyPr>
          <a:lstStyle/>
          <a:p>
            <a:r>
              <a:rPr lang="en-GB" sz="3500" b="1" dirty="0">
                <a:latin typeface="Times New Roman" panose="02020603050405020304" pitchFamily="18" charset="0"/>
                <a:cs typeface="Times New Roman" panose="02020603050405020304" pitchFamily="18" charset="0"/>
              </a:rPr>
              <a:t>Methodology</a:t>
            </a:r>
            <a:endParaRPr lang="en-IT" sz="3500" b="1" dirty="0">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0974E46-C6EB-734F-BC76-0CC9F4C911A0}"/>
              </a:ext>
            </a:extLst>
          </p:cNvPr>
          <p:cNvSpPr>
            <a:spLocks noGrp="1"/>
          </p:cNvSpPr>
          <p:nvPr>
            <p:ph idx="1"/>
          </p:nvPr>
        </p:nvSpPr>
        <p:spPr>
          <a:xfrm>
            <a:off x="349757" y="2018806"/>
            <a:ext cx="8489015" cy="4290554"/>
          </a:xfrm>
        </p:spPr>
        <p:txBody>
          <a:bodyPr>
            <a:noAutofit/>
          </a:bodyPr>
          <a:lstStyle/>
          <a:p>
            <a:pPr>
              <a:buFont typeface="Wingdings" pitchFamily="2" charset="2"/>
              <a:buChar char="v"/>
            </a:pPr>
            <a:r>
              <a:rPr lang="en-IT" sz="1800" b="1" dirty="0">
                <a:latin typeface="Times New Roman" panose="02020603050405020304" pitchFamily="18" charset="0"/>
                <a:cs typeface="Times New Roman" panose="02020603050405020304" pitchFamily="18" charset="0"/>
              </a:rPr>
              <a:t>Data and modelling method</a:t>
            </a:r>
          </a:p>
          <a:p>
            <a:r>
              <a:rPr lang="en-IT" sz="1800" dirty="0">
                <a:latin typeface="Times New Roman" panose="02020603050405020304" pitchFamily="18" charset="0"/>
                <a:cs typeface="Times New Roman" panose="02020603050405020304" pitchFamily="18" charset="0"/>
              </a:rPr>
              <a:t>Use of GTAP MRIO &amp; GTAP VA module based on CGE. </a:t>
            </a:r>
            <a:r>
              <a:rPr lang="en-GB" sz="1800" dirty="0">
                <a:latin typeface="Times New Roman" panose="02020603050405020304" pitchFamily="18" charset="0"/>
                <a:cs typeface="Times New Roman" panose="02020603050405020304" pitchFamily="18" charset="0"/>
              </a:rPr>
              <a:t>T</a:t>
            </a:r>
            <a:r>
              <a:rPr lang="en-IT" sz="1800" dirty="0">
                <a:latin typeface="Times New Roman" panose="02020603050405020304" pitchFamily="18" charset="0"/>
                <a:cs typeface="Times New Roman" panose="02020603050405020304" pitchFamily="18" charset="0"/>
              </a:rPr>
              <a:t>his CGE takes into account the intercountry- input output tables. </a:t>
            </a:r>
          </a:p>
          <a:p>
            <a:r>
              <a:rPr lang="en-IT" sz="1800" dirty="0">
                <a:latin typeface="Times New Roman" panose="02020603050405020304" pitchFamily="18" charset="0"/>
                <a:cs typeface="Times New Roman" panose="02020603050405020304" pitchFamily="18" charset="0"/>
              </a:rPr>
              <a:t>GTAP VA model enables the use of source-based approach which shows the value-added by the country of origin.</a:t>
            </a:r>
          </a:p>
          <a:p>
            <a:r>
              <a:rPr lang="en-GB" sz="1800" dirty="0">
                <a:latin typeface="Times New Roman" panose="02020603050405020304" pitchFamily="18" charset="0"/>
                <a:cs typeface="Times New Roman" panose="02020603050405020304" pitchFamily="18" charset="0"/>
              </a:rPr>
              <a:t>U</a:t>
            </a:r>
            <a:r>
              <a:rPr lang="en-IT" sz="1800" dirty="0">
                <a:latin typeface="Times New Roman" panose="02020603050405020304" pitchFamily="18" charset="0"/>
                <a:cs typeface="Times New Roman" panose="02020603050405020304" pitchFamily="18" charset="0"/>
              </a:rPr>
              <a:t>se of GTAP database v10 in its MRIO version.</a:t>
            </a:r>
          </a:p>
          <a:p>
            <a:r>
              <a:rPr lang="en-IT" sz="1800" dirty="0">
                <a:latin typeface="Times New Roman" panose="02020603050405020304" pitchFamily="18" charset="0"/>
                <a:cs typeface="Times New Roman" panose="02020603050405020304" pitchFamily="18" charset="0"/>
              </a:rPr>
              <a:t>Aggregation of </a:t>
            </a:r>
            <a:r>
              <a:rPr lang="en-US" sz="1800" dirty="0">
                <a:latin typeface="Times New Roman" panose="02020603050405020304" pitchFamily="18" charset="0"/>
                <a:cs typeface="Times New Roman" panose="02020603050405020304" pitchFamily="18" charset="0"/>
              </a:rPr>
              <a:t>d</a:t>
            </a:r>
            <a:r>
              <a:rPr lang="en-IT" sz="1800" dirty="0">
                <a:latin typeface="Times New Roman" panose="02020603050405020304" pitchFamily="18" charset="0"/>
                <a:cs typeface="Times New Roman" panose="02020603050405020304" pitchFamily="18" charset="0"/>
              </a:rPr>
              <a:t>ata</a:t>
            </a:r>
            <a:r>
              <a:rPr lang="en-US" sz="1800" dirty="0">
                <a:latin typeface="Times New Roman" panose="02020603050405020304" pitchFamily="18" charset="0"/>
                <a:cs typeface="Times New Roman" panose="02020603050405020304" pitchFamily="18" charset="0"/>
              </a:rPr>
              <a:t> </a:t>
            </a:r>
            <a:r>
              <a:rPr lang="en-IT" sz="1800" dirty="0">
                <a:latin typeface="Times New Roman" panose="02020603050405020304" pitchFamily="18" charset="0"/>
                <a:cs typeface="Times New Roman" panose="02020603050405020304" pitchFamily="18" charset="0"/>
              </a:rPr>
              <a:t>- sectoral aggregation- 26 sectors- 11 agricultural products and 7 food products, then textile and clothing, light manfc, heavy manfc, extraction and transport, Cmmn, util &amp; transport, and then other services. </a:t>
            </a:r>
          </a:p>
          <a:p>
            <a:r>
              <a:rPr lang="en-GB" sz="1800" dirty="0">
                <a:latin typeface="Times New Roman" panose="02020603050405020304" pitchFamily="18" charset="0"/>
                <a:cs typeface="Times New Roman" panose="02020603050405020304" pitchFamily="18" charset="0"/>
              </a:rPr>
              <a:t>R</a:t>
            </a:r>
            <a:r>
              <a:rPr lang="en-IT" sz="1800" dirty="0">
                <a:latin typeface="Times New Roman" panose="02020603050405020304" pitchFamily="18" charset="0"/>
                <a:cs typeface="Times New Roman" panose="02020603050405020304" pitchFamily="18" charset="0"/>
              </a:rPr>
              <a:t>egional aggregation- six selected SADC countries maintained as single regions- Botswana, Malawi, Tanzania, SA, Zim &amp; RSACU, rest of SADC aggregated into single region, rest of Africa, EU_28, latin America, North America, Asia (east and south) and then the rest of the world. </a:t>
            </a:r>
          </a:p>
          <a:p>
            <a:r>
              <a:rPr lang="en-GB" sz="1800" dirty="0">
                <a:latin typeface="Times New Roman" panose="02020603050405020304" pitchFamily="18" charset="0"/>
                <a:cs typeface="Times New Roman" panose="02020603050405020304" pitchFamily="18" charset="0"/>
              </a:rPr>
              <a:t>F</a:t>
            </a:r>
            <a:r>
              <a:rPr lang="en-IT" sz="1800" dirty="0">
                <a:latin typeface="Times New Roman" panose="02020603050405020304" pitchFamily="18" charset="0"/>
                <a:cs typeface="Times New Roman" panose="02020603050405020304" pitchFamily="18" charset="0"/>
              </a:rPr>
              <a:t>actors of production- Land, unskillab, Sklab, Capital and NatRes. </a:t>
            </a:r>
          </a:p>
        </p:txBody>
      </p:sp>
    </p:spTree>
    <p:extLst>
      <p:ext uri="{BB962C8B-B14F-4D97-AF65-F5344CB8AC3E}">
        <p14:creationId xmlns:p14="http://schemas.microsoft.com/office/powerpoint/2010/main" val="2543441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69CF9B5-0FC1-6C3A-3E92-7F14CAF71281}"/>
              </a:ext>
            </a:extLst>
          </p:cNvPr>
          <p:cNvSpPr>
            <a:spLocks noGrp="1"/>
          </p:cNvSpPr>
          <p:nvPr>
            <p:ph type="title"/>
          </p:nvPr>
        </p:nvSpPr>
        <p:spPr>
          <a:xfrm>
            <a:off x="836676" y="548640"/>
            <a:ext cx="7626096" cy="1179576"/>
          </a:xfrm>
        </p:spPr>
        <p:txBody>
          <a:bodyPr>
            <a:normAutofit/>
          </a:bodyPr>
          <a:lstStyle/>
          <a:p>
            <a:r>
              <a:rPr lang="en-IT" sz="2500" b="1" dirty="0">
                <a:latin typeface="Times New Roman" panose="02020603050405020304" pitchFamily="18" charset="0"/>
                <a:cs typeface="Times New Roman" panose="02020603050405020304" pitchFamily="18" charset="0"/>
              </a:rPr>
              <a:t> </a:t>
            </a:r>
            <a:r>
              <a:rPr lang="en-IT" sz="3600" b="1" dirty="0">
                <a:latin typeface="Times New Roman" panose="02020603050405020304" pitchFamily="18" charset="0"/>
                <a:cs typeface="Times New Roman" panose="02020603050405020304" pitchFamily="18" charset="0"/>
              </a:rPr>
              <a:t>Methodology conti'</a:t>
            </a:r>
            <a:br>
              <a:rPr lang="en-IT" sz="3600" i="1" dirty="0">
                <a:latin typeface="Times New Roman" panose="02020603050405020304" pitchFamily="18" charset="0"/>
                <a:cs typeface="Times New Roman" panose="02020603050405020304" pitchFamily="18" charset="0"/>
              </a:rPr>
            </a:br>
            <a:endParaRPr lang="en-IT" sz="3600" b="1" dirty="0">
              <a:latin typeface="Times New Roman" panose="020206030504050203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8A1BAFA-C8A5-8364-334D-852CACCEDECC}"/>
              </a:ext>
            </a:extLst>
          </p:cNvPr>
          <p:cNvSpPr>
            <a:spLocks noGrp="1"/>
          </p:cNvSpPr>
          <p:nvPr>
            <p:ph idx="1"/>
          </p:nvPr>
        </p:nvSpPr>
        <p:spPr>
          <a:xfrm>
            <a:off x="470137" y="2011680"/>
            <a:ext cx="8375586" cy="4549757"/>
          </a:xfrm>
        </p:spPr>
        <p:txBody>
          <a:bodyPr>
            <a:normAutofit fontScale="92500" lnSpcReduction="10000"/>
          </a:bodyPr>
          <a:lstStyle/>
          <a:p>
            <a:pPr algn="just">
              <a:buFont typeface="Wingdings" pitchFamily="2" charset="2"/>
              <a:buChar char="v"/>
            </a:pPr>
            <a:endParaRPr lang="en-GB" sz="1800" b="1" dirty="0">
              <a:latin typeface="Times New Roman" panose="02020603050405020304" pitchFamily="18" charset="0"/>
              <a:cs typeface="Times New Roman" panose="02020603050405020304" pitchFamily="18" charset="0"/>
            </a:endParaRPr>
          </a:p>
          <a:p>
            <a:pPr algn="just">
              <a:buFont typeface="Wingdings" pitchFamily="2" charset="2"/>
              <a:buChar char="v"/>
            </a:pPr>
            <a:r>
              <a:rPr lang="en-GB" sz="1800" b="1" dirty="0">
                <a:latin typeface="Times New Roman" panose="02020603050405020304" pitchFamily="18" charset="0"/>
                <a:cs typeface="Times New Roman" panose="02020603050405020304" pitchFamily="18" charset="0"/>
              </a:rPr>
              <a:t>Indicators related to value-added in exports (GVCs used in the analysis)</a:t>
            </a:r>
            <a:r>
              <a:rPr lang="en-IT" sz="1800" b="1" dirty="0">
                <a:latin typeface="Times New Roman" panose="02020603050405020304" pitchFamily="18" charset="0"/>
                <a:cs typeface="Times New Roman" panose="02020603050405020304" pitchFamily="18" charset="0"/>
              </a:rPr>
              <a:t>:</a:t>
            </a:r>
            <a:endParaRPr lang="en-IT" sz="1800" dirty="0">
              <a:latin typeface="Times New Roman" panose="02020603050405020304" pitchFamily="18" charset="0"/>
              <a:cs typeface="Times New Roman" panose="02020603050405020304" pitchFamily="18" charset="0"/>
            </a:endParaRPr>
          </a:p>
          <a:p>
            <a:pPr lvl="0" algn="just"/>
            <a:r>
              <a:rPr lang="en-GB" sz="1800" dirty="0">
                <a:latin typeface="Times New Roman" panose="02020603050405020304" pitchFamily="18" charset="0"/>
                <a:cs typeface="Times New Roman" panose="02020603050405020304" pitchFamily="18" charset="0"/>
              </a:rPr>
              <a:t>Forward participation - </a:t>
            </a:r>
            <a:r>
              <a:rPr lang="en-IT" sz="1800" dirty="0">
                <a:latin typeface="Times New Roman" panose="02020603050405020304" pitchFamily="18" charset="0"/>
                <a:cs typeface="Times New Roman" panose="02020603050405020304" pitchFamily="18" charset="0"/>
              </a:rPr>
              <a:t> domestic value-added in intermediate goods and services that is exported to a partner country, which then re-exports it to the ultimate market, embodied in other commodities or services. </a:t>
            </a:r>
            <a:r>
              <a:rPr lang="en-GB" sz="1800" dirty="0">
                <a:latin typeface="Times New Roman" panose="02020603050405020304" pitchFamily="18" charset="0"/>
                <a:cs typeface="Times New Roman" panose="02020603050405020304" pitchFamily="18" charset="0"/>
              </a:rPr>
              <a:t> </a:t>
            </a:r>
            <a:endParaRPr lang="en-IT" sz="1800" dirty="0">
              <a:latin typeface="Times New Roman" panose="02020603050405020304" pitchFamily="18" charset="0"/>
              <a:cs typeface="Times New Roman" panose="02020603050405020304" pitchFamily="18" charset="0"/>
            </a:endParaRPr>
          </a:p>
          <a:p>
            <a:pPr lvl="0" algn="just"/>
            <a:r>
              <a:rPr lang="en-IT" sz="1800" dirty="0">
                <a:latin typeface="Times New Roman" panose="02020603050405020304" pitchFamily="18" charset="0"/>
                <a:cs typeface="Times New Roman" panose="02020603050405020304" pitchFamily="18" charset="0"/>
              </a:rPr>
              <a:t>Backward participation participation- the value of imported intermediate inputs embodied in a country's exports, as it reflects linkages back up the value chain towards its origin.</a:t>
            </a:r>
          </a:p>
          <a:p>
            <a:pPr algn="just"/>
            <a:r>
              <a:rPr lang="en-US" sz="1800" dirty="0">
                <a:effectLst/>
                <a:latin typeface="Times New Roman" panose="02020603050405020304" pitchFamily="18" charset="0"/>
                <a:ea typeface="Times New Roman" panose="02020603050405020304" pitchFamily="18" charset="0"/>
              </a:rPr>
              <a:t>Regional backward participation is calculated as inputs/intermediate goods sourced destined in the SADC region and incorporated in their exports.</a:t>
            </a:r>
            <a:r>
              <a:rPr lang="en-IT" sz="1800" dirty="0">
                <a:effectLst/>
              </a:rPr>
              <a:t> </a:t>
            </a:r>
          </a:p>
          <a:p>
            <a:pPr algn="just"/>
            <a:r>
              <a:rPr lang="en-US" sz="1800" dirty="0">
                <a:effectLst/>
                <a:latin typeface="Times New Roman" panose="02020603050405020304" pitchFamily="18" charset="0"/>
                <a:ea typeface="Times New Roman" panose="02020603050405020304" pitchFamily="18" charset="0"/>
              </a:rPr>
              <a:t>Regional forward participation is calculated as the domestic value-added in exports originating in the SADC countries and exported to external countries/regions.</a:t>
            </a:r>
            <a:r>
              <a:rPr lang="en-IT" sz="1800" dirty="0">
                <a:effectLst/>
              </a:rPr>
              <a:t> </a:t>
            </a:r>
          </a:p>
          <a:p>
            <a:pPr algn="just"/>
            <a:r>
              <a:rPr lang="en-GB" sz="1800" dirty="0">
                <a:latin typeface="Times New Roman" panose="02020603050405020304" pitchFamily="18" charset="0"/>
                <a:ea typeface="Times New Roman" panose="02020603050405020304" pitchFamily="18" charset="0"/>
              </a:rPr>
              <a:t>R</a:t>
            </a:r>
            <a:r>
              <a:rPr lang="en-GB" sz="1800" dirty="0">
                <a:effectLst/>
                <a:latin typeface="Times New Roman" panose="02020603050405020304" pitchFamily="18" charset="0"/>
                <a:ea typeface="Times New Roman" panose="02020603050405020304" pitchFamily="18" charset="0"/>
              </a:rPr>
              <a:t>egional backward participation in agri-food sectors calculated as the shares of foreign value-added in exports originated inside the region. </a:t>
            </a:r>
          </a:p>
          <a:p>
            <a:pPr algn="just"/>
            <a:r>
              <a:rPr lang="en-GB" sz="1800" dirty="0">
                <a:latin typeface="Times New Roman" panose="02020603050405020304" pitchFamily="18" charset="0"/>
                <a:ea typeface="Times New Roman" panose="02020603050405020304" pitchFamily="18" charset="0"/>
              </a:rPr>
              <a:t>R</a:t>
            </a:r>
            <a:r>
              <a:rPr lang="en-GB" sz="1800" dirty="0">
                <a:effectLst/>
                <a:latin typeface="Times New Roman" panose="02020603050405020304" pitchFamily="18" charset="0"/>
                <a:ea typeface="Times New Roman" panose="02020603050405020304" pitchFamily="18" charset="0"/>
              </a:rPr>
              <a:t>egional forward participation in agri-food sectors calculated as the</a:t>
            </a:r>
            <a:r>
              <a:rPr lang="en-US" sz="1800" dirty="0">
                <a:effectLst/>
                <a:latin typeface="Times New Roman" panose="02020603050405020304" pitchFamily="18" charset="0"/>
                <a:ea typeface="Times New Roman" panose="02020603050405020304" pitchFamily="18" charset="0"/>
              </a:rPr>
              <a:t> domestic value-added in agri-food exports originating in the SADC countries and exported to external countries/regions.</a:t>
            </a:r>
            <a:r>
              <a:rPr lang="en-GB" sz="1800" dirty="0">
                <a:effectLst/>
                <a:latin typeface="Times New Roman" panose="02020603050405020304" pitchFamily="18" charset="0"/>
                <a:ea typeface="Times New Roman" panose="02020603050405020304" pitchFamily="18" charset="0"/>
              </a:rPr>
              <a:t> </a:t>
            </a:r>
          </a:p>
          <a:p>
            <a:endParaRPr lang="en-GB" sz="1800" dirty="0">
              <a:effectLst/>
              <a:latin typeface="Times New Roman" panose="02020603050405020304" pitchFamily="18" charset="0"/>
              <a:ea typeface="Times New Roman" panose="02020603050405020304" pitchFamily="18" charset="0"/>
            </a:endParaRPr>
          </a:p>
          <a:p>
            <a:endParaRPr lang="en-IT" sz="1800" dirty="0">
              <a:effectLst/>
            </a:endParaRPr>
          </a:p>
          <a:p>
            <a:pPr lvl="0" algn="just"/>
            <a:endParaRPr lang="en-IT" sz="1800" dirty="0">
              <a:latin typeface="Times New Roman" panose="02020603050405020304" pitchFamily="18" charset="0"/>
              <a:cs typeface="Times New Roman" panose="02020603050405020304" pitchFamily="18" charset="0"/>
            </a:endParaRPr>
          </a:p>
          <a:p>
            <a:pPr lvl="0" algn="just"/>
            <a:endParaRPr lang="en-ZW" sz="1800" dirty="0">
              <a:latin typeface="Times New Roman" panose="02020603050405020304" pitchFamily="18" charset="0"/>
              <a:cs typeface="Times New Roman" panose="02020603050405020304" pitchFamily="18" charset="0"/>
            </a:endParaRPr>
          </a:p>
          <a:p>
            <a:pPr marL="0" indent="0">
              <a:buNone/>
            </a:pPr>
            <a:endParaRPr lang="en-ZW" sz="1300" dirty="0">
              <a:effectLst/>
              <a:latin typeface="Times New Roman" panose="02020603050405020304" pitchFamily="18" charset="0"/>
              <a:ea typeface="Times New Roman" panose="02020603050405020304" pitchFamily="18" charset="0"/>
            </a:endParaRPr>
          </a:p>
          <a:p>
            <a:endParaRPr lang="en-IT" sz="1300" b="1" kern="0" dirty="0">
              <a:effectLst/>
              <a:latin typeface="Times New Roman" panose="02020603050405020304" pitchFamily="18" charset="0"/>
              <a:ea typeface="Times New Roman" panose="02020603050405020304" pitchFamily="18" charset="0"/>
            </a:endParaRPr>
          </a:p>
          <a:p>
            <a:pPr lvl="0"/>
            <a:endParaRPr lang="en-IT" sz="1300" dirty="0">
              <a:latin typeface="Times New Roman" panose="02020603050405020304" pitchFamily="18" charset="0"/>
              <a:cs typeface="Times New Roman" panose="02020603050405020304" pitchFamily="18" charset="0"/>
            </a:endParaRPr>
          </a:p>
          <a:p>
            <a:endParaRPr lang="en-IT" sz="1300" dirty="0"/>
          </a:p>
        </p:txBody>
      </p:sp>
    </p:spTree>
    <p:extLst>
      <p:ext uri="{BB962C8B-B14F-4D97-AF65-F5344CB8AC3E}">
        <p14:creationId xmlns:p14="http://schemas.microsoft.com/office/powerpoint/2010/main" val="433471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36512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0E3094-6E10-0E43-33D2-1444B4E96E50}"/>
              </a:ext>
            </a:extLst>
          </p:cNvPr>
          <p:cNvSpPr>
            <a:spLocks noGrp="1"/>
          </p:cNvSpPr>
          <p:nvPr>
            <p:ph type="title"/>
          </p:nvPr>
        </p:nvSpPr>
        <p:spPr>
          <a:xfrm>
            <a:off x="785059" y="586822"/>
            <a:ext cx="2670189" cy="1645920"/>
          </a:xfrm>
        </p:spPr>
        <p:txBody>
          <a:bodyPr>
            <a:normAutofit/>
          </a:bodyPr>
          <a:lstStyle/>
          <a:p>
            <a:r>
              <a:rPr lang="en-IT" sz="2800" b="1">
                <a:latin typeface="Times New Roman" panose="02020603050405020304" pitchFamily="18" charset="0"/>
                <a:cs typeface="Times New Roman" panose="02020603050405020304" pitchFamily="18" charset="0"/>
              </a:rPr>
              <a:t>Simulations and variations</a:t>
            </a:r>
          </a:p>
        </p:txBody>
      </p:sp>
      <p:sp>
        <p:nvSpPr>
          <p:cNvPr id="26" name="Rectangle 25">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105773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140292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BCAD46D-0802-6C3B-6804-1B19BB8BCFC7}"/>
              </a:ext>
            </a:extLst>
          </p:cNvPr>
          <p:cNvSpPr>
            <a:spLocks noGrp="1"/>
          </p:cNvSpPr>
          <p:nvPr>
            <p:ph idx="1"/>
          </p:nvPr>
        </p:nvSpPr>
        <p:spPr>
          <a:xfrm>
            <a:off x="4013373" y="586822"/>
            <a:ext cx="4501977" cy="1645920"/>
          </a:xfrm>
        </p:spPr>
        <p:txBody>
          <a:bodyPr anchor="ctr">
            <a:normAutofit/>
          </a:bodyPr>
          <a:lstStyle/>
          <a:p>
            <a:pPr marL="0" indent="0">
              <a:buNone/>
            </a:pPr>
            <a:endParaRPr lang="en-IT" sz="1200"/>
          </a:p>
          <a:p>
            <a:r>
              <a:rPr lang="en-GB" sz="1200">
                <a:latin typeface="Times New Roman" panose="02020603050405020304" pitchFamily="18" charset="0"/>
                <a:cs typeface="Times New Roman" panose="02020603050405020304" pitchFamily="18" charset="0"/>
              </a:rPr>
              <a:t>Labour and capital are presumed as perfectly mobile whilst land has an elasticity of transformation of -1 (by default) </a:t>
            </a:r>
          </a:p>
          <a:p>
            <a:r>
              <a:rPr lang="en-GB" sz="1200">
                <a:latin typeface="Times New Roman" panose="02020603050405020304" pitchFamily="18" charset="0"/>
                <a:cs typeface="Times New Roman" panose="02020603050405020304" pitchFamily="18" charset="0"/>
              </a:rPr>
              <a:t>Natural resources has elasticity of transformation of -0.001. </a:t>
            </a:r>
          </a:p>
          <a:p>
            <a:r>
              <a:rPr lang="en-GB" sz="1200">
                <a:latin typeface="Times New Roman" panose="02020603050405020304" pitchFamily="18" charset="0"/>
                <a:cs typeface="Times New Roman" panose="02020603050405020304" pitchFamily="18" charset="0"/>
              </a:rPr>
              <a:t>SADC CET implemented as shocks.</a:t>
            </a:r>
            <a:endParaRPr lang="en-IT" sz="120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58643DE-E2B6-A87E-3876-A38845AD0AED}"/>
              </a:ext>
            </a:extLst>
          </p:cNvPr>
          <p:cNvGraphicFramePr>
            <a:graphicFrameLocks noGrp="1"/>
          </p:cNvGraphicFramePr>
          <p:nvPr>
            <p:extLst>
              <p:ext uri="{D42A27DB-BD31-4B8C-83A1-F6EECF244321}">
                <p14:modId xmlns:p14="http://schemas.microsoft.com/office/powerpoint/2010/main" val="268716999"/>
              </p:ext>
            </p:extLst>
          </p:nvPr>
        </p:nvGraphicFramePr>
        <p:xfrm>
          <a:off x="418338" y="2767580"/>
          <a:ext cx="8373619" cy="3503598"/>
        </p:xfrm>
        <a:graphic>
          <a:graphicData uri="http://schemas.openxmlformats.org/drawingml/2006/table">
            <a:tbl>
              <a:tblPr firstRow="1" firstCol="1" bandRow="1">
                <a:tableStyleId>{5C22544A-7EE6-4342-B048-85BDC9FD1C3A}</a:tableStyleId>
              </a:tblPr>
              <a:tblGrid>
                <a:gridCol w="4144699">
                  <a:extLst>
                    <a:ext uri="{9D8B030D-6E8A-4147-A177-3AD203B41FA5}">
                      <a16:colId xmlns:a16="http://schemas.microsoft.com/office/drawing/2014/main" val="278385628"/>
                    </a:ext>
                  </a:extLst>
                </a:gridCol>
                <a:gridCol w="4228920">
                  <a:extLst>
                    <a:ext uri="{9D8B030D-6E8A-4147-A177-3AD203B41FA5}">
                      <a16:colId xmlns:a16="http://schemas.microsoft.com/office/drawing/2014/main" val="2085701006"/>
                    </a:ext>
                  </a:extLst>
                </a:gridCol>
              </a:tblGrid>
              <a:tr h="1652569">
                <a:tc>
                  <a:txBody>
                    <a:bodyPr/>
                    <a:lstStyle/>
                    <a:p>
                      <a:pPr algn="just">
                        <a:lnSpc>
                          <a:spcPct val="150000"/>
                        </a:lnSpc>
                      </a:pPr>
                      <a:r>
                        <a:rPr lang="en-GB" sz="1000" dirty="0">
                          <a:effectLst/>
                        </a:rPr>
                        <a:t>1</a:t>
                      </a:r>
                      <a:r>
                        <a:rPr lang="en-GB" sz="1000" baseline="30000" dirty="0">
                          <a:effectLst/>
                        </a:rPr>
                        <a:t>st</a:t>
                      </a:r>
                      <a:r>
                        <a:rPr lang="en-GB" sz="1000" dirty="0">
                          <a:effectLst/>
                        </a:rPr>
                        <a:t> simulation.</a:t>
                      </a: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tc>
                  <a:txBody>
                    <a:bodyPr/>
                    <a:lstStyle/>
                    <a:p>
                      <a:pPr algn="ctr">
                        <a:lnSpc>
                          <a:spcPct val="150000"/>
                        </a:lnSpc>
                      </a:pPr>
                      <a:r>
                        <a:rPr lang="en-GB" sz="1000" dirty="0">
                          <a:effectLst/>
                        </a:rPr>
                        <a:t>All the CE tariffs are shocked (0% raw materials, 0% capital goods, 10% intermediate goods and 25% final goods) less 6% (weighted average tariffs) of the sensitive products.</a:t>
                      </a:r>
                      <a:endParaRPr lang="en-IT" sz="1000" dirty="0">
                        <a:effectLst/>
                      </a:endParaRPr>
                    </a:p>
                    <a:p>
                      <a:pPr algn="ctr">
                        <a:lnSpc>
                          <a:spcPct val="150000"/>
                        </a:lnSpc>
                      </a:pPr>
                      <a:r>
                        <a:rPr lang="en-GB" sz="1000" dirty="0">
                          <a:effectLst/>
                        </a:rPr>
                        <a:t>Factors are mobile and fully employed.</a:t>
                      </a:r>
                      <a:endParaRPr lang="en-IT" sz="1000" dirty="0">
                        <a:effectLst/>
                      </a:endParaRPr>
                    </a:p>
                    <a:p>
                      <a:pPr algn="ctr">
                        <a:lnSpc>
                          <a:spcPct val="150000"/>
                        </a:lnSpc>
                      </a:pPr>
                      <a:r>
                        <a:rPr lang="en-GB" sz="1000" dirty="0">
                          <a:effectLst/>
                        </a:rPr>
                        <a:t>Gragg’s method (as by default) is used.</a:t>
                      </a:r>
                      <a:endParaRPr lang="en-IT" sz="1000" dirty="0">
                        <a:effectLst/>
                      </a:endParaRPr>
                    </a:p>
                    <a:p>
                      <a:pPr algn="ctr">
                        <a:lnSpc>
                          <a:spcPct val="150000"/>
                        </a:lnSpc>
                      </a:pPr>
                      <a:r>
                        <a:rPr lang="en-GB" sz="1000" dirty="0">
                          <a:effectLst/>
                        </a:rPr>
                        <a:t>Base year 2014.</a:t>
                      </a: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extLst>
                  <a:ext uri="{0D108BD9-81ED-4DB2-BD59-A6C34878D82A}">
                    <a16:rowId xmlns:a16="http://schemas.microsoft.com/office/drawing/2014/main" val="1520348154"/>
                  </a:ext>
                </a:extLst>
              </a:tr>
              <a:tr h="558052">
                <a:tc>
                  <a:txBody>
                    <a:bodyPr/>
                    <a:lstStyle/>
                    <a:p>
                      <a:pPr algn="just">
                        <a:lnSpc>
                          <a:spcPct val="150000"/>
                        </a:lnSpc>
                      </a:pPr>
                      <a:r>
                        <a:rPr lang="en-GB" sz="1000" dirty="0">
                          <a:effectLst/>
                        </a:rPr>
                        <a:t> 2</a:t>
                      </a:r>
                      <a:r>
                        <a:rPr lang="en-GB" sz="1000" baseline="30000" dirty="0">
                          <a:effectLst/>
                        </a:rPr>
                        <a:t>st</a:t>
                      </a:r>
                      <a:r>
                        <a:rPr lang="en-GB" sz="1000" dirty="0">
                          <a:effectLst/>
                        </a:rPr>
                        <a:t> simulation(variation 1).</a:t>
                      </a: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tc>
                  <a:txBody>
                    <a:bodyPr/>
                    <a:lstStyle/>
                    <a:p>
                      <a:pPr algn="ctr">
                        <a:lnSpc>
                          <a:spcPct val="150000"/>
                        </a:lnSpc>
                      </a:pPr>
                      <a:r>
                        <a:rPr lang="en-GB" sz="1000" dirty="0">
                          <a:effectLst/>
                        </a:rPr>
                        <a:t>Different from the first simulation, we consider labour unemployment. </a:t>
                      </a:r>
                      <a:endParaRPr lang="en-IT" sz="1000" dirty="0">
                        <a:effectLst/>
                      </a:endParaRPr>
                    </a:p>
                    <a:p>
                      <a:pPr algn="ctr">
                        <a:lnSpc>
                          <a:spcPct val="150000"/>
                        </a:lnSpc>
                      </a:pPr>
                      <a:r>
                        <a:rPr lang="en-GB" sz="1000" dirty="0">
                          <a:effectLst/>
                        </a:rPr>
                        <a:t>Swap qe (“UnSkLab”, REG) = pebfactreal (“UnSkLab”, reg).</a:t>
                      </a: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extLst>
                  <a:ext uri="{0D108BD9-81ED-4DB2-BD59-A6C34878D82A}">
                    <a16:rowId xmlns:a16="http://schemas.microsoft.com/office/drawing/2014/main" val="324769004"/>
                  </a:ext>
                </a:extLst>
              </a:tr>
              <a:tr h="1049750">
                <a:tc>
                  <a:txBody>
                    <a:bodyPr/>
                    <a:lstStyle/>
                    <a:p>
                      <a:pPr algn="just">
                        <a:lnSpc>
                          <a:spcPct val="150000"/>
                        </a:lnSpc>
                      </a:pPr>
                      <a:r>
                        <a:rPr lang="en-GB" sz="1000" baseline="30000" dirty="0">
                          <a:effectLst/>
                        </a:rPr>
                        <a:t>3rd </a:t>
                      </a:r>
                      <a:r>
                        <a:rPr lang="en-GB" sz="1000" dirty="0">
                          <a:effectLst/>
                        </a:rPr>
                        <a:t> simulation (variation 2)  - (Gehlhar, 1997).</a:t>
                      </a:r>
                      <a:r>
                        <a:rPr lang="en-GB" sz="1800" b="1" kern="1200" dirty="0">
                          <a:solidFill>
                            <a:schemeClr val="lt1"/>
                          </a:solidFill>
                          <a:effectLst/>
                          <a:latin typeface="+mn-lt"/>
                          <a:ea typeface="+mn-ea"/>
                          <a:cs typeface="+mn-cs"/>
                        </a:rPr>
                        <a:t> </a:t>
                      </a:r>
                      <a:r>
                        <a:rPr lang="en-GB" sz="1000" b="1" kern="1200" dirty="0">
                          <a:solidFill>
                            <a:schemeClr val="lt1"/>
                          </a:solidFill>
                          <a:effectLst/>
                          <a:latin typeface="+mn-lt"/>
                          <a:ea typeface="+mn-ea"/>
                          <a:cs typeface="+mn-cs"/>
                        </a:rPr>
                        <a:t>the model becomes more flexible in capturing changes in consumer behaviour and trade patterns</a:t>
                      </a:r>
                      <a:r>
                        <a:rPr lang="en-IT" sz="1000" b="1" kern="1200" dirty="0">
                          <a:solidFill>
                            <a:schemeClr val="lt1"/>
                          </a:solidFill>
                          <a:effectLst/>
                          <a:latin typeface="+mn-lt"/>
                          <a:ea typeface="+mn-ea"/>
                          <a:cs typeface="+mn-cs"/>
                        </a:rPr>
                        <a:t> </a:t>
                      </a:r>
                    </a:p>
                  </a:txBody>
                  <a:tcPr marL="55604" marR="55604" marT="0" marB="0"/>
                </a:tc>
                <a:tc>
                  <a:txBody>
                    <a:bodyPr/>
                    <a:lstStyle/>
                    <a:p>
                      <a:pPr algn="just">
                        <a:lnSpc>
                          <a:spcPct val="150000"/>
                        </a:lnSpc>
                      </a:pPr>
                      <a:r>
                        <a:rPr lang="en-GB" sz="1000" dirty="0">
                          <a:effectLst/>
                        </a:rPr>
                        <a:t>Augmenting Armington elasticities by 20%.  (for all sectors and for the  eight regions at regional level.</a:t>
                      </a: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extLst>
                  <a:ext uri="{0D108BD9-81ED-4DB2-BD59-A6C34878D82A}">
                    <a16:rowId xmlns:a16="http://schemas.microsoft.com/office/drawing/2014/main" val="3622028408"/>
                  </a:ext>
                </a:extLst>
              </a:tr>
              <a:tr h="243227">
                <a:tc>
                  <a:txBody>
                    <a:bodyPr/>
                    <a:lstStyle/>
                    <a:p>
                      <a:pPr algn="just">
                        <a:lnSpc>
                          <a:spcPct val="150000"/>
                        </a:lnSpc>
                      </a:pP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tc>
                  <a:txBody>
                    <a:bodyPr/>
                    <a:lstStyle/>
                    <a:p>
                      <a:pPr algn="just">
                        <a:lnSpc>
                          <a:spcPct val="150000"/>
                        </a:lnSpc>
                      </a:pPr>
                      <a:endParaRPr lang="en-IT"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04" marR="55604" marT="0" marB="0"/>
                </a:tc>
                <a:extLst>
                  <a:ext uri="{0D108BD9-81ED-4DB2-BD59-A6C34878D82A}">
                    <a16:rowId xmlns:a16="http://schemas.microsoft.com/office/drawing/2014/main" val="148533226"/>
                  </a:ext>
                </a:extLst>
              </a:tr>
            </a:tbl>
          </a:graphicData>
        </a:graphic>
      </p:graphicFrame>
      <p:sp>
        <p:nvSpPr>
          <p:cNvPr id="5" name="TextBox 4">
            <a:extLst>
              <a:ext uri="{FF2B5EF4-FFF2-40B4-BE49-F238E27FC236}">
                <a16:creationId xmlns:a16="http://schemas.microsoft.com/office/drawing/2014/main" id="{82B6CCC9-E45F-B4B1-886F-6D0551534BCF}"/>
              </a:ext>
            </a:extLst>
          </p:cNvPr>
          <p:cNvSpPr txBox="1"/>
          <p:nvPr/>
        </p:nvSpPr>
        <p:spPr>
          <a:xfrm>
            <a:off x="-661737" y="1227221"/>
            <a:ext cx="184731" cy="369332"/>
          </a:xfrm>
          <a:prstGeom prst="rect">
            <a:avLst/>
          </a:prstGeom>
          <a:noFill/>
        </p:spPr>
        <p:txBody>
          <a:bodyPr wrap="none" rtlCol="0">
            <a:spAutoFit/>
          </a:bodyPr>
          <a:lstStyle/>
          <a:p>
            <a:endParaRPr lang="en-IT"/>
          </a:p>
        </p:txBody>
      </p:sp>
    </p:spTree>
    <p:extLst>
      <p:ext uri="{BB962C8B-B14F-4D97-AF65-F5344CB8AC3E}">
        <p14:creationId xmlns:p14="http://schemas.microsoft.com/office/powerpoint/2010/main" val="3618622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C7F05C-1D75-346F-276F-987563DE06A4}"/>
              </a:ext>
            </a:extLst>
          </p:cNvPr>
          <p:cNvSpPr>
            <a:spLocks noGrp="1"/>
          </p:cNvSpPr>
          <p:nvPr>
            <p:ph type="title"/>
          </p:nvPr>
        </p:nvSpPr>
        <p:spPr>
          <a:xfrm>
            <a:off x="482600" y="321734"/>
            <a:ext cx="8178799" cy="694717"/>
          </a:xfrm>
        </p:spPr>
        <p:txBody>
          <a:bodyPr>
            <a:normAutofit fontScale="90000"/>
          </a:bodyPr>
          <a:lstStyle/>
          <a:p>
            <a:r>
              <a:rPr lang="en-GB" sz="3100" b="1">
                <a:latin typeface="Times New Roman" panose="02020603050405020304" pitchFamily="18" charset="0"/>
                <a:cs typeface="Times New Roman" panose="02020603050405020304" pitchFamily="18" charset="0"/>
              </a:rPr>
              <a:t>Results - </a:t>
            </a:r>
            <a:r>
              <a:rPr lang="en-IT" sz="3100" b="1">
                <a:latin typeface="Times New Roman" panose="02020603050405020304" pitchFamily="18" charset="0"/>
                <a:cs typeface="Times New Roman" panose="02020603050405020304" pitchFamily="18" charset="0"/>
              </a:rPr>
              <a:t>Changes in Backward Participation by country.</a:t>
            </a:r>
            <a:br>
              <a:rPr lang="en-IT" sz="3100" b="1" i="1">
                <a:latin typeface="Times New Roman" panose="02020603050405020304" pitchFamily="18" charset="0"/>
                <a:cs typeface="Times New Roman" panose="02020603050405020304" pitchFamily="18" charset="0"/>
              </a:rPr>
            </a:br>
            <a:endParaRPr lang="en-IT" sz="3100" dirty="0"/>
          </a:p>
        </p:txBody>
      </p:sp>
      <p:sp>
        <p:nvSpPr>
          <p:cNvPr id="3" name="Content Placeholder 2">
            <a:extLst>
              <a:ext uri="{FF2B5EF4-FFF2-40B4-BE49-F238E27FC236}">
                <a16:creationId xmlns:a16="http://schemas.microsoft.com/office/drawing/2014/main" id="{FFACE1FB-363E-1518-F773-95D10086A343}"/>
              </a:ext>
            </a:extLst>
          </p:cNvPr>
          <p:cNvSpPr>
            <a:spLocks noGrp="1"/>
          </p:cNvSpPr>
          <p:nvPr>
            <p:ph idx="1"/>
          </p:nvPr>
        </p:nvSpPr>
        <p:spPr>
          <a:xfrm>
            <a:off x="482600" y="1016452"/>
            <a:ext cx="3683401" cy="5348253"/>
          </a:xfrm>
        </p:spPr>
        <p:txBody>
          <a:bodyPr>
            <a:noAutofit/>
          </a:bodyPr>
          <a:lstStyle/>
          <a:p>
            <a:pPr algn="just"/>
            <a:r>
              <a:rPr lang="en-GB" sz="1200" dirty="0">
                <a:latin typeface="Times New Roman" panose="02020603050405020304" pitchFamily="18" charset="0"/>
                <a:ea typeface="Times New Roman" panose="02020603050405020304" pitchFamily="18" charset="0"/>
                <a:cs typeface="Times New Roman" panose="02020603050405020304" pitchFamily="18" charset="0"/>
              </a:rPr>
              <a:t>S</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ignificant increase in regional than Global backward participation. </a:t>
            </a:r>
            <a:endParaRPr lang="en-GB" sz="12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n-GB" sz="1200" dirty="0">
                <a:latin typeface="Times New Roman" panose="02020603050405020304" pitchFamily="18" charset="0"/>
                <a:ea typeface="Times New Roman" panose="02020603050405020304" pitchFamily="18" charset="0"/>
                <a:cs typeface="Times New Roman" panose="02020603050405020304" pitchFamily="18" charset="0"/>
              </a:rPr>
              <a:t>They </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resulted from the relative price change</a:t>
            </a:r>
            <a:r>
              <a:rPr lang="en-GB" sz="1200" dirty="0">
                <a:latin typeface="Times New Roman" panose="02020603050405020304" pitchFamily="18" charset="0"/>
                <a:ea typeface="Times New Roman" panose="02020603050405020304" pitchFamily="18" charset="0"/>
                <a:cs typeface="Times New Roman" panose="02020603050405020304" pitchFamily="18" charset="0"/>
              </a:rPr>
              <a:t>s resulting from the extent of</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 tariff </a:t>
            </a:r>
            <a:r>
              <a:rPr lang="en-GB" sz="1200" dirty="0">
                <a:latin typeface="Times New Roman" panose="02020603050405020304" pitchFamily="18" charset="0"/>
                <a:ea typeface="Times New Roman" panose="02020603050405020304" pitchFamily="18" charset="0"/>
                <a:cs typeface="Times New Roman" panose="02020603050405020304" pitchFamily="18" charset="0"/>
              </a:rPr>
              <a:t> adjustments</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 – which facilitate the free </a:t>
            </a:r>
            <a:r>
              <a:rPr lang="en-GB" sz="1200" dirty="0" err="1">
                <a:effectLst/>
                <a:latin typeface="Times New Roman" panose="02020603050405020304" pitchFamily="18" charset="0"/>
                <a:ea typeface="Times New Roman" panose="02020603050405020304" pitchFamily="18" charset="0"/>
                <a:cs typeface="Times New Roman" panose="02020603050405020304" pitchFamily="18" charset="0"/>
              </a:rPr>
              <a:t>mvmnts</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 of goods within the region there by reducing costs of regional trade and incentivizing exporters to utilize local products.</a:t>
            </a:r>
          </a:p>
          <a:p>
            <a:pPr algn="just"/>
            <a:r>
              <a:rPr lang="en-GB" sz="1200" dirty="0">
                <a:latin typeface="Times New Roman" panose="02020603050405020304" pitchFamily="18" charset="0"/>
                <a:cs typeface="Times New Roman" panose="02020603050405020304" pitchFamily="18" charset="0"/>
              </a:rPr>
              <a:t>Significance: inputs inside the region becomes more cost effective compared with those from extra-regional producers- aligns with custom union’s goal of improving production capabilities, economies of scale and the cost structure within the SADC countries.</a:t>
            </a:r>
          </a:p>
          <a:p>
            <a:pPr algn="just"/>
            <a:r>
              <a:rPr lang="en-GB" sz="1200" dirty="0">
                <a:latin typeface="Times New Roman" panose="02020603050405020304" pitchFamily="18" charset="0"/>
                <a:cs typeface="Times New Roman" panose="02020603050405020304" pitchFamily="18" charset="0"/>
              </a:rPr>
              <a:t>Consequently, this implies a reduction in factors of production among products. </a:t>
            </a:r>
          </a:p>
          <a:p>
            <a:pPr algn="just"/>
            <a:r>
              <a:rPr lang="en-GB" sz="1200" dirty="0">
                <a:highlight>
                  <a:srgbClr val="FFFF00"/>
                </a:highlight>
                <a:latin typeface="Times New Roman" panose="02020603050405020304" pitchFamily="18" charset="0"/>
                <a:cs typeface="Times New Roman" panose="02020603050405020304" pitchFamily="18" charset="0"/>
              </a:rPr>
              <a:t> +ve impact on regional exports while also influencing certain extra-regional exports in line with Dimaran and Mevel (2008). E.g. SA’s  FVA in exports destined to Zim, Bots and RSACU to increase by more than 50%. – CET in directing SADC countries’ towards regional markets.</a:t>
            </a:r>
          </a:p>
          <a:p>
            <a:pPr algn="just"/>
            <a:r>
              <a:rPr lang="en-GB" sz="1200" dirty="0">
                <a:highlight>
                  <a:srgbClr val="FFFF00"/>
                </a:highlight>
                <a:latin typeface="Times New Roman" panose="02020603050405020304" pitchFamily="18" charset="0"/>
                <a:cs typeface="Times New Roman" panose="02020603050405020304" pitchFamily="18" charset="0"/>
              </a:rPr>
              <a:t>F</a:t>
            </a:r>
            <a:r>
              <a:rPr lang="en-IT" sz="1200" dirty="0">
                <a:highlight>
                  <a:srgbClr val="FFFF00"/>
                </a:highlight>
                <a:latin typeface="Times New Roman" panose="02020603050405020304" pitchFamily="18" charset="0"/>
                <a:cs typeface="Times New Roman" panose="02020603050405020304" pitchFamily="18" charset="0"/>
              </a:rPr>
              <a:t>or extra regional exports, SA and RSADC are expected to experience an increase more than other countries exp towards the EU_28, South Asia and the RoA. </a:t>
            </a:r>
          </a:p>
          <a:p>
            <a:pPr algn="just"/>
            <a:r>
              <a:rPr lang="en-IT" sz="1200" dirty="0">
                <a:latin typeface="Times New Roman" panose="02020603050405020304" pitchFamily="18" charset="0"/>
                <a:cs typeface="Times New Roman" panose="02020603050405020304" pitchFamily="18" charset="0"/>
              </a:rPr>
              <a:t>Changes relative to economic size of the countries. </a:t>
            </a:r>
          </a:p>
        </p:txBody>
      </p:sp>
      <p:grpSp>
        <p:nvGrpSpPr>
          <p:cNvPr id="37" name="Group 36">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38" name="Isosceles Triangle 3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42" name="Rectangle 41">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Table 3">
            <a:extLst>
              <a:ext uri="{FF2B5EF4-FFF2-40B4-BE49-F238E27FC236}">
                <a16:creationId xmlns:a16="http://schemas.microsoft.com/office/drawing/2014/main" id="{F4E32851-89E3-F107-88C2-569E1B129A1F}"/>
              </a:ext>
            </a:extLst>
          </p:cNvPr>
          <p:cNvGraphicFramePr>
            <a:graphicFrameLocks noGrp="1"/>
          </p:cNvGraphicFramePr>
          <p:nvPr>
            <p:extLst>
              <p:ext uri="{D42A27DB-BD31-4B8C-83A1-F6EECF244321}">
                <p14:modId xmlns:p14="http://schemas.microsoft.com/office/powerpoint/2010/main" val="712461180"/>
              </p:ext>
            </p:extLst>
          </p:nvPr>
        </p:nvGraphicFramePr>
        <p:xfrm>
          <a:off x="4328916" y="1156996"/>
          <a:ext cx="4815084" cy="5114937"/>
        </p:xfrm>
        <a:graphic>
          <a:graphicData uri="http://schemas.openxmlformats.org/drawingml/2006/table">
            <a:tbl>
              <a:tblPr firstRow="1" firstCol="1" bandRow="1">
                <a:tableStyleId>{5C22544A-7EE6-4342-B048-85BDC9FD1C3A}</a:tableStyleId>
              </a:tblPr>
              <a:tblGrid>
                <a:gridCol w="632151">
                  <a:extLst>
                    <a:ext uri="{9D8B030D-6E8A-4147-A177-3AD203B41FA5}">
                      <a16:colId xmlns:a16="http://schemas.microsoft.com/office/drawing/2014/main" val="592865306"/>
                    </a:ext>
                  </a:extLst>
                </a:gridCol>
                <a:gridCol w="448640">
                  <a:extLst>
                    <a:ext uri="{9D8B030D-6E8A-4147-A177-3AD203B41FA5}">
                      <a16:colId xmlns:a16="http://schemas.microsoft.com/office/drawing/2014/main" val="2471020775"/>
                    </a:ext>
                  </a:extLst>
                </a:gridCol>
                <a:gridCol w="465622">
                  <a:extLst>
                    <a:ext uri="{9D8B030D-6E8A-4147-A177-3AD203B41FA5}">
                      <a16:colId xmlns:a16="http://schemas.microsoft.com/office/drawing/2014/main" val="1908285817"/>
                    </a:ext>
                  </a:extLst>
                </a:gridCol>
                <a:gridCol w="539574">
                  <a:extLst>
                    <a:ext uri="{9D8B030D-6E8A-4147-A177-3AD203B41FA5}">
                      <a16:colId xmlns:a16="http://schemas.microsoft.com/office/drawing/2014/main" val="3747523283"/>
                    </a:ext>
                  </a:extLst>
                </a:gridCol>
                <a:gridCol w="541218">
                  <a:extLst>
                    <a:ext uri="{9D8B030D-6E8A-4147-A177-3AD203B41FA5}">
                      <a16:colId xmlns:a16="http://schemas.microsoft.com/office/drawing/2014/main" val="2134467744"/>
                    </a:ext>
                  </a:extLst>
                </a:gridCol>
                <a:gridCol w="463431">
                  <a:extLst>
                    <a:ext uri="{9D8B030D-6E8A-4147-A177-3AD203B41FA5}">
                      <a16:colId xmlns:a16="http://schemas.microsoft.com/office/drawing/2014/main" val="4172734960"/>
                    </a:ext>
                  </a:extLst>
                </a:gridCol>
                <a:gridCol w="616814">
                  <a:extLst>
                    <a:ext uri="{9D8B030D-6E8A-4147-A177-3AD203B41FA5}">
                      <a16:colId xmlns:a16="http://schemas.microsoft.com/office/drawing/2014/main" val="1232595423"/>
                    </a:ext>
                  </a:extLst>
                </a:gridCol>
                <a:gridCol w="541766">
                  <a:extLst>
                    <a:ext uri="{9D8B030D-6E8A-4147-A177-3AD203B41FA5}">
                      <a16:colId xmlns:a16="http://schemas.microsoft.com/office/drawing/2014/main" val="402272866"/>
                    </a:ext>
                  </a:extLst>
                </a:gridCol>
                <a:gridCol w="565868">
                  <a:extLst>
                    <a:ext uri="{9D8B030D-6E8A-4147-A177-3AD203B41FA5}">
                      <a16:colId xmlns:a16="http://schemas.microsoft.com/office/drawing/2014/main" val="3797371745"/>
                    </a:ext>
                  </a:extLst>
                </a:gridCol>
              </a:tblGrid>
              <a:tr h="1161491">
                <a:tc>
                  <a:txBody>
                    <a:bodyPr/>
                    <a:lstStyle/>
                    <a:p>
                      <a:pPr algn="ctr">
                        <a:lnSpc>
                          <a:spcPct val="150000"/>
                        </a:lnSpc>
                      </a:pPr>
                      <a:r>
                        <a:rPr lang="en-GB" sz="1200" cap="all">
                          <a:effectLst/>
                        </a:rPr>
                        <a:t> </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1</a:t>
                      </a:r>
                      <a:endParaRPr lang="en-IT" sz="1200">
                        <a:effectLst/>
                      </a:endParaRPr>
                    </a:p>
                    <a:p>
                      <a:pPr>
                        <a:lnSpc>
                          <a:spcPct val="150000"/>
                        </a:lnSpc>
                      </a:pP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1 (</a:t>
                      </a:r>
                      <a:r>
                        <a:rPr lang="en-GB" sz="750">
                          <a:effectLst/>
                        </a:rPr>
                        <a:t>regional</a:t>
                      </a:r>
                      <a:r>
                        <a:rPr lang="en-GB" sz="750" cap="all">
                          <a:effectLst/>
                        </a:rPr>
                        <a:t>)</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2 </a:t>
                      </a: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2 </a:t>
                      </a: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a:t>
                      </a:r>
                      <a:r>
                        <a:rPr lang="en-GB" sz="750">
                          <a:effectLst/>
                        </a:rPr>
                        <a:t>3 (global)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3 </a:t>
                      </a: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234599"/>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SA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   1.37%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73,08%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1,37%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73,07%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72,56%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18,06%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3,49%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18107281"/>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0,79%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0,79%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1,25%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35,10%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2,85%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17043891"/>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Zimbabwe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2,51%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2,52%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2,81%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50,07%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51,95%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08633627"/>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2,26%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2,28%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28,98%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8719338"/>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0,38%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0,38%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0,41%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13,56%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3,63%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56711048"/>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RSACU</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5,50%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5,50%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4,36%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50,14%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0,72%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9404618"/>
                  </a:ext>
                </a:extLst>
              </a:tr>
              <a:tr h="564778">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15,49%</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15,47%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16,29%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10,13%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15,12%</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7592119"/>
                  </a:ext>
                </a:extLst>
              </a:tr>
            </a:tbl>
          </a:graphicData>
        </a:graphic>
      </p:graphicFrame>
    </p:spTree>
    <p:extLst>
      <p:ext uri="{BB962C8B-B14F-4D97-AF65-F5344CB8AC3E}">
        <p14:creationId xmlns:p14="http://schemas.microsoft.com/office/powerpoint/2010/main" val="4076243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2B2251-5C2E-0D44-8232-428768477C1B}"/>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A58622A1-B92A-E49D-8485-73A6629AE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22E6A37-8A1A-98FB-0194-225AB261C4D3}"/>
              </a:ext>
            </a:extLst>
          </p:cNvPr>
          <p:cNvSpPr>
            <a:spLocks noGrp="1"/>
          </p:cNvSpPr>
          <p:nvPr>
            <p:ph type="title"/>
          </p:nvPr>
        </p:nvSpPr>
        <p:spPr>
          <a:xfrm>
            <a:off x="482600" y="238922"/>
            <a:ext cx="8178799" cy="918073"/>
          </a:xfrm>
        </p:spPr>
        <p:txBody>
          <a:bodyPr>
            <a:normAutofit fontScale="90000"/>
          </a:bodyPr>
          <a:lstStyle/>
          <a:p>
            <a:r>
              <a:rPr lang="en-GB" sz="3100" b="1">
                <a:latin typeface="Times New Roman" panose="02020603050405020304" pitchFamily="18" charset="0"/>
                <a:cs typeface="Times New Roman" panose="02020603050405020304" pitchFamily="18" charset="0"/>
              </a:rPr>
              <a:t>Conti’ - </a:t>
            </a:r>
            <a:r>
              <a:rPr lang="en-IT" sz="3100" b="1">
                <a:latin typeface="Times New Roman" panose="02020603050405020304" pitchFamily="18" charset="0"/>
                <a:cs typeface="Times New Roman" panose="02020603050405020304" pitchFamily="18" charset="0"/>
              </a:rPr>
              <a:t>Changes in Backward Participation by country.</a:t>
            </a:r>
            <a:br>
              <a:rPr lang="en-IT" sz="3100" b="1" i="1">
                <a:latin typeface="Times New Roman" panose="02020603050405020304" pitchFamily="18" charset="0"/>
                <a:cs typeface="Times New Roman" panose="02020603050405020304" pitchFamily="18" charset="0"/>
              </a:rPr>
            </a:br>
            <a:endParaRPr lang="en-IT" sz="3100" dirty="0"/>
          </a:p>
        </p:txBody>
      </p:sp>
      <p:sp>
        <p:nvSpPr>
          <p:cNvPr id="3" name="Content Placeholder 2">
            <a:extLst>
              <a:ext uri="{FF2B5EF4-FFF2-40B4-BE49-F238E27FC236}">
                <a16:creationId xmlns:a16="http://schemas.microsoft.com/office/drawing/2014/main" id="{A25454E9-656F-0D14-CAB3-9FD595832983}"/>
              </a:ext>
            </a:extLst>
          </p:cNvPr>
          <p:cNvSpPr>
            <a:spLocks noGrp="1"/>
          </p:cNvSpPr>
          <p:nvPr>
            <p:ph idx="1"/>
          </p:nvPr>
        </p:nvSpPr>
        <p:spPr>
          <a:xfrm>
            <a:off x="482601" y="1395916"/>
            <a:ext cx="3370071" cy="4876015"/>
          </a:xfrm>
        </p:spPr>
        <p:txBody>
          <a:bodyPr>
            <a:noAutofit/>
          </a:bodyPr>
          <a:lstStyle/>
          <a:p>
            <a:pPr algn="just"/>
            <a:r>
              <a:rPr lang="en-GB" sz="1200" dirty="0">
                <a:latin typeface="Times New Roman" panose="02020603050405020304" pitchFamily="18" charset="0"/>
                <a:cs typeface="Times New Roman" panose="02020603050405020304" pitchFamily="18" charset="0"/>
              </a:rPr>
              <a:t>Underscore the potential of the customs union to drive economic development, knowledge sharing, and DVA, thereby contributing to overall GDP growth, employment opportunities, and enhanced productive capacity</a:t>
            </a:r>
            <a:r>
              <a:rPr lang="en-IT" sz="1200" dirty="0">
                <a:latin typeface="Times New Roman" panose="02020603050405020304" pitchFamily="18" charset="0"/>
                <a:cs typeface="Times New Roman" panose="02020603050405020304" pitchFamily="18" charset="0"/>
              </a:rPr>
              <a:t>.</a:t>
            </a:r>
            <a:endParaRPr lang="en-GB" sz="1200" dirty="0">
              <a:latin typeface="Times New Roman" panose="02020603050405020304" pitchFamily="18" charset="0"/>
              <a:cs typeface="Times New Roman" panose="02020603050405020304" pitchFamily="18" charset="0"/>
            </a:endParaRPr>
          </a:p>
          <a:p>
            <a:pPr algn="just"/>
            <a:r>
              <a:rPr lang="en-IT" sz="1200" dirty="0">
                <a:latin typeface="Times New Roman" panose="02020603050405020304" pitchFamily="18" charset="0"/>
                <a:cs typeface="Times New Roman" panose="02020603050405020304" pitchFamily="18" charset="0"/>
              </a:rPr>
              <a:t>Changes relative to economic size of the countries, insignificant to Malawi. </a:t>
            </a:r>
          </a:p>
          <a:p>
            <a:pPr algn="just"/>
            <a:r>
              <a:rPr lang="en-GB" sz="1200" dirty="0">
                <a:latin typeface="Times New Roman" panose="02020603050405020304" pitchFamily="18" charset="0"/>
                <a:cs typeface="Times New Roman" panose="02020603050405020304" pitchFamily="18" charset="0"/>
              </a:rPr>
              <a:t>V</a:t>
            </a:r>
            <a:r>
              <a:rPr lang="en-IT" sz="1200" dirty="0">
                <a:latin typeface="Times New Roman" panose="02020603050405020304" pitchFamily="18" charset="0"/>
                <a:cs typeface="Times New Roman" panose="02020603050405020304" pitchFamily="18" charset="0"/>
              </a:rPr>
              <a:t>ariations – recognizable changes at regional level on agri-food sectors.</a:t>
            </a:r>
          </a:p>
          <a:p>
            <a:pPr algn="just"/>
            <a:r>
              <a:rPr lang="en-IT" sz="1200" dirty="0">
                <a:latin typeface="Times New Roman" panose="02020603050405020304" pitchFamily="18" charset="0"/>
                <a:cs typeface="Times New Roman" panose="02020603050405020304" pitchFamily="18" charset="0"/>
              </a:rPr>
              <a:t>Armington elasticities – comparison with and without CU – SA and RSACU slightly decrease both at regional and Global level. </a:t>
            </a:r>
          </a:p>
          <a:p>
            <a:pPr algn="just"/>
            <a:r>
              <a:rPr lang="en-GB" sz="1200" dirty="0">
                <a:latin typeface="Times New Roman" panose="02020603050405020304" pitchFamily="18" charset="0"/>
                <a:cs typeface="Times New Roman" panose="02020603050405020304" pitchFamily="18" charset="0"/>
              </a:rPr>
              <a:t>D</a:t>
            </a:r>
            <a:r>
              <a:rPr lang="en-IT" sz="1200" dirty="0">
                <a:latin typeface="Times New Roman" panose="02020603050405020304" pitchFamily="18" charset="0"/>
                <a:cs typeface="Times New Roman" panose="02020603050405020304" pitchFamily="18" charset="0"/>
              </a:rPr>
              <a:t>ue to </a:t>
            </a:r>
            <a:r>
              <a:rPr lang="en-IT" sz="1200" dirty="0">
                <a:highlight>
                  <a:srgbClr val="FFFF00"/>
                </a:highlight>
                <a:latin typeface="Times New Roman" panose="02020603050405020304" pitchFamily="18" charset="0"/>
                <a:cs typeface="Times New Roman" panose="02020603050405020304" pitchFamily="18" charset="0"/>
              </a:rPr>
              <a:t>increased mnopoloy power </a:t>
            </a:r>
            <a:r>
              <a:rPr lang="en-IT" sz="1200" dirty="0">
                <a:latin typeface="Times New Roman" panose="02020603050405020304" pitchFamily="18" charset="0"/>
                <a:cs typeface="Times New Roman" panose="02020603050405020304" pitchFamily="18" charset="0"/>
              </a:rPr>
              <a:t>these countries gain on the demand side, compared with other SADC countries, allowing for greater control over market demand and prcing dynamics. </a:t>
            </a:r>
          </a:p>
          <a:p>
            <a:pPr algn="just"/>
            <a:r>
              <a:rPr lang="en-IT" sz="1200" dirty="0">
                <a:latin typeface="Times New Roman" panose="02020603050405020304" pitchFamily="18" charset="0"/>
                <a:cs typeface="Times New Roman" panose="02020603050405020304" pitchFamily="18" charset="0"/>
              </a:rPr>
              <a:t>Also, the</a:t>
            </a:r>
            <a:r>
              <a:rPr lang="en-GB" sz="1200" dirty="0" err="1">
                <a:latin typeface="Times New Roman" panose="02020603050405020304" pitchFamily="18" charset="0"/>
                <a:cs typeface="Times New Roman" panose="02020603050405020304" pitchFamily="18" charset="0"/>
              </a:rPr>
              <a:t>ir</a:t>
            </a:r>
            <a:r>
              <a:rPr lang="en-IT" sz="1200" dirty="0">
                <a:latin typeface="Times New Roman" panose="02020603050405020304" pitchFamily="18" charset="0"/>
                <a:cs typeface="Times New Roman" panose="02020603050405020304" pitchFamily="18" charset="0"/>
              </a:rPr>
              <a:t> supply response is reduced indicating a lower ability to adapttheir production level to respond to changes in market conditons compared with other regional members. </a:t>
            </a:r>
          </a:p>
          <a:p>
            <a:pPr algn="just"/>
            <a:endParaRPr lang="en-IT" sz="1200" dirty="0">
              <a:latin typeface="Times New Roman" panose="02020603050405020304" pitchFamily="18" charset="0"/>
              <a:cs typeface="Times New Roman" panose="02020603050405020304" pitchFamily="18" charset="0"/>
            </a:endParaRPr>
          </a:p>
        </p:txBody>
      </p:sp>
      <p:grpSp>
        <p:nvGrpSpPr>
          <p:cNvPr id="37" name="Group 36">
            <a:extLst>
              <a:ext uri="{FF2B5EF4-FFF2-40B4-BE49-F238E27FC236}">
                <a16:creationId xmlns:a16="http://schemas.microsoft.com/office/drawing/2014/main" id="{AEE63BC5-8CE2-85DB-7116-50F8A580D3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38" name="Isosceles Triangle 37">
              <a:extLst>
                <a:ext uri="{FF2B5EF4-FFF2-40B4-BE49-F238E27FC236}">
                  <a16:creationId xmlns:a16="http://schemas.microsoft.com/office/drawing/2014/main" id="{2BB19C3C-1351-0DF4-0E98-896EA7FA51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0FAA7A5-C59E-9683-B627-8900D4EB00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52292CA4-41DD-E776-48B6-84A2863CE6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42" name="Rectangle 41">
              <a:extLst>
                <a:ext uri="{FF2B5EF4-FFF2-40B4-BE49-F238E27FC236}">
                  <a16:creationId xmlns:a16="http://schemas.microsoft.com/office/drawing/2014/main" id="{DC5728E9-93E7-0E1E-5DFA-2FF979A811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D7060261-169F-FC91-05EE-1A233748C2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Table 3">
            <a:extLst>
              <a:ext uri="{FF2B5EF4-FFF2-40B4-BE49-F238E27FC236}">
                <a16:creationId xmlns:a16="http://schemas.microsoft.com/office/drawing/2014/main" id="{ACBB7B43-194B-D4DF-9EAF-AAE3C9FCDCD2}"/>
              </a:ext>
            </a:extLst>
          </p:cNvPr>
          <p:cNvGraphicFramePr>
            <a:graphicFrameLocks noGrp="1"/>
          </p:cNvGraphicFramePr>
          <p:nvPr>
            <p:extLst>
              <p:ext uri="{D42A27DB-BD31-4B8C-83A1-F6EECF244321}">
                <p14:modId xmlns:p14="http://schemas.microsoft.com/office/powerpoint/2010/main" val="2279131375"/>
              </p:ext>
            </p:extLst>
          </p:nvPr>
        </p:nvGraphicFramePr>
        <p:xfrm>
          <a:off x="3852672" y="1499616"/>
          <a:ext cx="5291323" cy="4171443"/>
        </p:xfrm>
        <a:graphic>
          <a:graphicData uri="http://schemas.openxmlformats.org/drawingml/2006/table">
            <a:tbl>
              <a:tblPr firstRow="1" firstCol="1" bandRow="1">
                <a:tableStyleId>{5C22544A-7EE6-4342-B048-85BDC9FD1C3A}</a:tableStyleId>
              </a:tblPr>
              <a:tblGrid>
                <a:gridCol w="694675">
                  <a:extLst>
                    <a:ext uri="{9D8B030D-6E8A-4147-A177-3AD203B41FA5}">
                      <a16:colId xmlns:a16="http://schemas.microsoft.com/office/drawing/2014/main" val="592865306"/>
                    </a:ext>
                  </a:extLst>
                </a:gridCol>
                <a:gridCol w="493012">
                  <a:extLst>
                    <a:ext uri="{9D8B030D-6E8A-4147-A177-3AD203B41FA5}">
                      <a16:colId xmlns:a16="http://schemas.microsoft.com/office/drawing/2014/main" val="2471020775"/>
                    </a:ext>
                  </a:extLst>
                </a:gridCol>
                <a:gridCol w="511675">
                  <a:extLst>
                    <a:ext uri="{9D8B030D-6E8A-4147-A177-3AD203B41FA5}">
                      <a16:colId xmlns:a16="http://schemas.microsoft.com/office/drawing/2014/main" val="1908285817"/>
                    </a:ext>
                  </a:extLst>
                </a:gridCol>
                <a:gridCol w="592940">
                  <a:extLst>
                    <a:ext uri="{9D8B030D-6E8A-4147-A177-3AD203B41FA5}">
                      <a16:colId xmlns:a16="http://schemas.microsoft.com/office/drawing/2014/main" val="3747523283"/>
                    </a:ext>
                  </a:extLst>
                </a:gridCol>
                <a:gridCol w="594748">
                  <a:extLst>
                    <a:ext uri="{9D8B030D-6E8A-4147-A177-3AD203B41FA5}">
                      <a16:colId xmlns:a16="http://schemas.microsoft.com/office/drawing/2014/main" val="2134467744"/>
                    </a:ext>
                  </a:extLst>
                </a:gridCol>
                <a:gridCol w="509268">
                  <a:extLst>
                    <a:ext uri="{9D8B030D-6E8A-4147-A177-3AD203B41FA5}">
                      <a16:colId xmlns:a16="http://schemas.microsoft.com/office/drawing/2014/main" val="4172734960"/>
                    </a:ext>
                  </a:extLst>
                </a:gridCol>
                <a:gridCol w="677820">
                  <a:extLst>
                    <a:ext uri="{9D8B030D-6E8A-4147-A177-3AD203B41FA5}">
                      <a16:colId xmlns:a16="http://schemas.microsoft.com/office/drawing/2014/main" val="1232595423"/>
                    </a:ext>
                  </a:extLst>
                </a:gridCol>
                <a:gridCol w="595350">
                  <a:extLst>
                    <a:ext uri="{9D8B030D-6E8A-4147-A177-3AD203B41FA5}">
                      <a16:colId xmlns:a16="http://schemas.microsoft.com/office/drawing/2014/main" val="402272866"/>
                    </a:ext>
                  </a:extLst>
                </a:gridCol>
                <a:gridCol w="621835">
                  <a:extLst>
                    <a:ext uri="{9D8B030D-6E8A-4147-A177-3AD203B41FA5}">
                      <a16:colId xmlns:a16="http://schemas.microsoft.com/office/drawing/2014/main" val="3797371745"/>
                    </a:ext>
                  </a:extLst>
                </a:gridCol>
              </a:tblGrid>
              <a:tr h="947243">
                <a:tc>
                  <a:txBody>
                    <a:bodyPr/>
                    <a:lstStyle/>
                    <a:p>
                      <a:pPr algn="ctr">
                        <a:lnSpc>
                          <a:spcPct val="150000"/>
                        </a:lnSpc>
                      </a:pPr>
                      <a:r>
                        <a:rPr lang="en-GB" sz="1200" cap="all" dirty="0">
                          <a:effectLst/>
                        </a:rPr>
                        <a:t> </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1</a:t>
                      </a:r>
                      <a:endParaRPr lang="en-IT" sz="1200">
                        <a:effectLst/>
                      </a:endParaRPr>
                    </a:p>
                    <a:p>
                      <a:pPr>
                        <a:lnSpc>
                          <a:spcPct val="150000"/>
                        </a:lnSpc>
                      </a:pP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1 (</a:t>
                      </a:r>
                      <a:r>
                        <a:rPr lang="en-GB" sz="750">
                          <a:effectLst/>
                        </a:rPr>
                        <a:t>regional</a:t>
                      </a:r>
                      <a:r>
                        <a:rPr lang="en-GB" sz="750" cap="all">
                          <a:effectLst/>
                        </a:rPr>
                        <a:t>)</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2 </a:t>
                      </a: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2 </a:t>
                      </a: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a:t>
                      </a:r>
                      <a:r>
                        <a:rPr lang="en-GB" sz="750">
                          <a:effectLst/>
                        </a:rPr>
                        <a:t>3 (global)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dirty="0" err="1">
                          <a:effectLst/>
                        </a:rPr>
                        <a:t>ScN</a:t>
                      </a:r>
                      <a:r>
                        <a:rPr lang="en-GB" sz="750" cap="all" dirty="0">
                          <a:effectLst/>
                        </a:rPr>
                        <a:t> 3 </a:t>
                      </a:r>
                      <a:r>
                        <a:rPr lang="en-GB" sz="750" dirty="0">
                          <a:effectLst/>
                        </a:rPr>
                        <a:t>(regional)</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234599"/>
                  </a:ext>
                </a:extLst>
              </a:tr>
              <a:tr h="460600">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SA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   1.37%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73,08%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1,37%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73,07%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72,56%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18,06%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3,49%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18107281"/>
                  </a:ext>
                </a:extLst>
              </a:tr>
              <a:tr h="460600">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0,79%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0,79%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1,25%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35,10%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2,85%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17043891"/>
                  </a:ext>
                </a:extLst>
              </a:tr>
              <a:tr h="460600">
                <a:tc>
                  <a:txBody>
                    <a:bodyPr/>
                    <a:lstStyle/>
                    <a:p>
                      <a:pPr algn="ctr">
                        <a:lnSpc>
                          <a:spcPct val="150000"/>
                        </a:lnSpc>
                      </a:pPr>
                      <a:r>
                        <a:rPr lang="en-GB" sz="750" dirty="0">
                          <a:effectLst/>
                        </a:rPr>
                        <a:t> </a:t>
                      </a:r>
                      <a:endParaRPr lang="en-IT" sz="1200" dirty="0">
                        <a:effectLst/>
                      </a:endParaRPr>
                    </a:p>
                    <a:p>
                      <a:pPr algn="ctr">
                        <a:lnSpc>
                          <a:spcPct val="150000"/>
                        </a:lnSpc>
                      </a:pPr>
                      <a:r>
                        <a:rPr lang="en-GB" sz="750" dirty="0">
                          <a:effectLst/>
                        </a:rPr>
                        <a:t>Zimbabwe</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2,51%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2,52%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2,81%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50,07%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51,95%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08633627"/>
                  </a:ext>
                </a:extLst>
              </a:tr>
              <a:tr h="460600">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2,26%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2,28%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2,32%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28,98%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8719338"/>
                  </a:ext>
                </a:extLst>
              </a:tr>
              <a:tr h="460600">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0,38%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0,38%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0,41%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13,56%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3,63%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56711048"/>
                  </a:ext>
                </a:extLst>
              </a:tr>
              <a:tr h="460600">
                <a:tc>
                  <a:txBody>
                    <a:bodyPr/>
                    <a:lstStyle/>
                    <a:p>
                      <a:pPr algn="ctr">
                        <a:lnSpc>
                          <a:spcPct val="150000"/>
                        </a:lnSpc>
                      </a:pPr>
                      <a:r>
                        <a:rPr lang="en-GB" sz="750" dirty="0">
                          <a:effectLst/>
                        </a:rPr>
                        <a:t> </a:t>
                      </a:r>
                      <a:endParaRPr lang="en-IT" sz="1200" dirty="0">
                        <a:effectLst/>
                      </a:endParaRPr>
                    </a:p>
                    <a:p>
                      <a:pPr algn="ctr">
                        <a:lnSpc>
                          <a:spcPct val="150000"/>
                        </a:lnSpc>
                      </a:pPr>
                      <a:r>
                        <a:rPr lang="en-GB" sz="750" dirty="0">
                          <a:effectLst/>
                        </a:rPr>
                        <a:t>RSACU</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5,50%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5,50%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4,36%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50,14%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 </a:t>
                      </a:r>
                      <a:endParaRPr lang="en-IT" sz="1200" dirty="0">
                        <a:effectLst/>
                      </a:endParaRPr>
                    </a:p>
                    <a:p>
                      <a:pPr algn="ctr">
                        <a:lnSpc>
                          <a:spcPct val="150000"/>
                        </a:lnSpc>
                      </a:pPr>
                      <a:r>
                        <a:rPr lang="en-ZW" sz="750" dirty="0">
                          <a:effectLst/>
                        </a:rPr>
                        <a:t>0,72%</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29404618"/>
                  </a:ext>
                </a:extLst>
              </a:tr>
              <a:tr h="460600">
                <a:tc>
                  <a:txBody>
                    <a:bodyPr/>
                    <a:lstStyle/>
                    <a:p>
                      <a:pPr algn="ctr">
                        <a:lnSpc>
                          <a:spcPct val="150000"/>
                        </a:lnSpc>
                      </a:pPr>
                      <a:r>
                        <a:rPr lang="en-GB" sz="750">
                          <a:effectLst/>
                        </a:rPr>
                        <a:t> </a:t>
                      </a:r>
                      <a:endParaRPr lang="en-IT" sz="1200">
                        <a:effectLst/>
                      </a:endParaRPr>
                    </a:p>
                    <a:p>
                      <a:pPr algn="ctr">
                        <a:lnSpc>
                          <a:spcPct val="150000"/>
                        </a:lnSpc>
                      </a:pPr>
                      <a:r>
                        <a:rPr lang="en-GB" sz="750">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dirty="0">
                          <a:effectLst/>
                        </a:rPr>
                        <a:t> </a:t>
                      </a:r>
                      <a:endParaRPr lang="en-IT" sz="1200" dirty="0">
                        <a:effectLst/>
                      </a:endParaRPr>
                    </a:p>
                    <a:p>
                      <a:pPr>
                        <a:lnSpc>
                          <a:spcPct val="150000"/>
                        </a:lnSpc>
                      </a:pPr>
                      <a:r>
                        <a:rPr lang="en-ZW" sz="750" dirty="0">
                          <a:effectLst/>
                        </a:rPr>
                        <a:t>15,49%</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15,47%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ZW" sz="750">
                          <a:effectLst/>
                        </a:rPr>
                        <a:t> </a:t>
                      </a:r>
                      <a:endParaRPr lang="en-IT" sz="1200">
                        <a:effectLst/>
                      </a:endParaRPr>
                    </a:p>
                    <a:p>
                      <a:pPr>
                        <a:lnSpc>
                          <a:spcPct val="150000"/>
                        </a:lnSpc>
                      </a:pPr>
                      <a:r>
                        <a:rPr lang="en-ZW" sz="750">
                          <a:effectLst/>
                        </a:rPr>
                        <a:t>16,29%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 </a:t>
                      </a:r>
                      <a:endParaRPr lang="en-IT" sz="1200">
                        <a:effectLst/>
                      </a:endParaRPr>
                    </a:p>
                    <a:p>
                      <a:pPr algn="ctr">
                        <a:lnSpc>
                          <a:spcPct val="150000"/>
                        </a:lnSpc>
                      </a:pPr>
                      <a:r>
                        <a:rPr lang="en-ZW" sz="750">
                          <a:effectLst/>
                        </a:rPr>
                        <a:t>10,13%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 </a:t>
                      </a:r>
                      <a:endParaRPr lang="en-IT" sz="1200" dirty="0">
                        <a:effectLst/>
                      </a:endParaRPr>
                    </a:p>
                    <a:p>
                      <a:pPr algn="ctr">
                        <a:lnSpc>
                          <a:spcPct val="150000"/>
                        </a:lnSpc>
                      </a:pPr>
                      <a:r>
                        <a:rPr lang="en-ZW" sz="750" dirty="0">
                          <a:effectLst/>
                        </a:rPr>
                        <a:t>15,12%</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7592119"/>
                  </a:ext>
                </a:extLst>
              </a:tr>
            </a:tbl>
          </a:graphicData>
        </a:graphic>
      </p:graphicFrame>
    </p:spTree>
    <p:extLst>
      <p:ext uri="{BB962C8B-B14F-4D97-AF65-F5344CB8AC3E}">
        <p14:creationId xmlns:p14="http://schemas.microsoft.com/office/powerpoint/2010/main" val="2081412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C3AA6DC-DF56-5C13-C4DD-996734690C2D}"/>
              </a:ext>
            </a:extLst>
          </p:cNvPr>
          <p:cNvSpPr>
            <a:spLocks noGrp="1"/>
          </p:cNvSpPr>
          <p:nvPr>
            <p:ph type="title"/>
          </p:nvPr>
        </p:nvSpPr>
        <p:spPr>
          <a:xfrm>
            <a:off x="482600" y="321734"/>
            <a:ext cx="8178799" cy="1135737"/>
          </a:xfrm>
        </p:spPr>
        <p:txBody>
          <a:bodyPr>
            <a:normAutofit/>
          </a:bodyPr>
          <a:lstStyle/>
          <a:p>
            <a:pPr algn="ctr"/>
            <a:r>
              <a:rPr lang="en-IT" sz="3200" b="1" dirty="0">
                <a:latin typeface="Times New Roman" panose="02020603050405020304" pitchFamily="18" charset="0"/>
                <a:cs typeface="Times New Roman" panose="02020603050405020304" pitchFamily="18" charset="0"/>
              </a:rPr>
              <a:t>Conti’ changes in Fo</a:t>
            </a:r>
            <a:r>
              <a:rPr lang="en-GB" sz="3200" b="1" dirty="0">
                <a:latin typeface="Times New Roman" panose="02020603050405020304" pitchFamily="18" charset="0"/>
                <a:cs typeface="Times New Roman" panose="02020603050405020304" pitchFamily="18" charset="0"/>
              </a:rPr>
              <a:t>r</a:t>
            </a:r>
            <a:r>
              <a:rPr lang="en-IT" sz="3200" b="1" dirty="0">
                <a:latin typeface="Times New Roman" panose="02020603050405020304" pitchFamily="18" charset="0"/>
                <a:cs typeface="Times New Roman" panose="02020603050405020304" pitchFamily="18" charset="0"/>
              </a:rPr>
              <a:t>ward Participation by Country.</a:t>
            </a:r>
          </a:p>
        </p:txBody>
      </p:sp>
      <p:sp>
        <p:nvSpPr>
          <p:cNvPr id="3" name="Content Placeholder 2">
            <a:extLst>
              <a:ext uri="{FF2B5EF4-FFF2-40B4-BE49-F238E27FC236}">
                <a16:creationId xmlns:a16="http://schemas.microsoft.com/office/drawing/2014/main" id="{23EC6255-690F-0870-B98E-01C979190C0D}"/>
              </a:ext>
            </a:extLst>
          </p:cNvPr>
          <p:cNvSpPr>
            <a:spLocks noGrp="1"/>
          </p:cNvSpPr>
          <p:nvPr>
            <p:ph idx="1"/>
          </p:nvPr>
        </p:nvSpPr>
        <p:spPr>
          <a:xfrm>
            <a:off x="482600" y="1782981"/>
            <a:ext cx="4124128" cy="4488953"/>
          </a:xfrm>
        </p:spPr>
        <p:txBody>
          <a:bodyPr>
            <a:normAutofit fontScale="85000" lnSpcReduction="20000"/>
          </a:bodyPr>
          <a:lstStyle/>
          <a:p>
            <a:pPr algn="just"/>
            <a:r>
              <a:rPr lang="en-IT" sz="1700" b="1" dirty="0">
                <a:latin typeface="Times New Roman" panose="02020603050405020304" pitchFamily="18" charset="0"/>
                <a:cs typeface="Times New Roman" panose="02020603050405020304" pitchFamily="18" charset="0"/>
              </a:rPr>
              <a:t> </a:t>
            </a:r>
            <a:r>
              <a:rPr lang="en-IT" sz="1700" dirty="0">
                <a:latin typeface="Times New Roman" panose="02020603050405020304" pitchFamily="18" charset="0"/>
                <a:cs typeface="Times New Roman" panose="02020603050405020304" pitchFamily="18" charset="0"/>
              </a:rPr>
              <a:t>CET increases intra-regional trade - more significant changes in SA &amp; RSACU and this increase appear at the expense of global engagement.</a:t>
            </a:r>
          </a:p>
          <a:p>
            <a:pPr algn="just"/>
            <a:r>
              <a:rPr lang="en-GB" sz="1700" dirty="0">
                <a:latin typeface="Times New Roman" panose="02020603050405020304" pitchFamily="18" charset="0"/>
                <a:cs typeface="Times New Roman" panose="02020603050405020304" pitchFamily="18" charset="0"/>
              </a:rPr>
              <a:t>R</a:t>
            </a:r>
            <a:r>
              <a:rPr lang="en-IT" sz="1700" dirty="0">
                <a:latin typeface="Times New Roman" panose="02020603050405020304" pitchFamily="18" charset="0"/>
                <a:cs typeface="Times New Roman" panose="02020603050405020304" pitchFamily="18" charset="0"/>
              </a:rPr>
              <a:t>einforcing effect on already strong regional relationships, e.g., SA’s exports to Zim and Malawi; and RSADC to Zim and Botswana.</a:t>
            </a:r>
          </a:p>
          <a:p>
            <a:pPr algn="just"/>
            <a:r>
              <a:rPr lang="en-IT" sz="1700" dirty="0">
                <a:latin typeface="Times New Roman" panose="02020603050405020304" pitchFamily="18" charset="0"/>
                <a:cs typeface="Times New Roman" panose="02020603050405020304" pitchFamily="18" charset="0"/>
              </a:rPr>
              <a:t>Strengtherning regional export platfom and support the region into high value-added industries., Globally- Bots, Malawi and Zim are facing challenges.</a:t>
            </a:r>
          </a:p>
          <a:p>
            <a:pPr algn="just"/>
            <a:r>
              <a:rPr lang="en-GB" sz="1700" dirty="0">
                <a:latin typeface="Times New Roman" panose="02020603050405020304" pitchFamily="18" charset="0"/>
                <a:cs typeface="Times New Roman" panose="02020603050405020304" pitchFamily="18" charset="0"/>
              </a:rPr>
              <a:t>Extra-regional, more significant changes registered by SA  and RSADC (</a:t>
            </a:r>
            <a:r>
              <a:rPr lang="en-GB" sz="1700" dirty="0" err="1">
                <a:latin typeface="Times New Roman" panose="02020603050405020304" pitchFamily="18" charset="0"/>
                <a:cs typeface="Times New Roman" panose="02020603050405020304" pitchFamily="18" charset="0"/>
              </a:rPr>
              <a:t>esp</a:t>
            </a:r>
            <a:r>
              <a:rPr lang="en-GB" sz="1700" dirty="0">
                <a:latin typeface="Times New Roman" panose="02020603050405020304" pitchFamily="18" charset="0"/>
                <a:cs typeface="Times New Roman" panose="02020603050405020304" pitchFamily="18" charset="0"/>
              </a:rPr>
              <a:t> to EU_28, America and East Asia) leading to competitive advantages  and greater ability to compete in international markets.</a:t>
            </a:r>
            <a:endParaRPr lang="en-IT" sz="1700" b="1" dirty="0">
              <a:latin typeface="Times New Roman" panose="02020603050405020304" pitchFamily="18" charset="0"/>
              <a:cs typeface="Times New Roman" panose="02020603050405020304" pitchFamily="18" charset="0"/>
            </a:endParaRPr>
          </a:p>
          <a:p>
            <a:pPr algn="just"/>
            <a:r>
              <a:rPr lang="en-GB" sz="1700" dirty="0">
                <a:latin typeface="Times New Roman" panose="02020603050405020304" pitchFamily="18" charset="0"/>
                <a:cs typeface="Times New Roman" panose="02020603050405020304" pitchFamily="18" charset="0"/>
              </a:rPr>
              <a:t>Changes in </a:t>
            </a:r>
            <a:r>
              <a:rPr lang="en-GB" sz="1700" i="1" dirty="0">
                <a:latin typeface="Times New Roman" panose="02020603050405020304" pitchFamily="18" charset="0"/>
                <a:cs typeface="Times New Roman" panose="02020603050405020304" pitchFamily="18" charset="0"/>
              </a:rPr>
              <a:t>Forward Participation</a:t>
            </a:r>
            <a:r>
              <a:rPr lang="en-GB" sz="1700" dirty="0">
                <a:latin typeface="Times New Roman" panose="02020603050405020304" pitchFamily="18" charset="0"/>
                <a:cs typeface="Times New Roman" panose="02020603050405020304" pitchFamily="18" charset="0"/>
              </a:rPr>
              <a:t> are less than changes in </a:t>
            </a:r>
            <a:r>
              <a:rPr lang="en-GB" sz="1700" i="1" dirty="0">
                <a:latin typeface="Times New Roman" panose="02020603050405020304" pitchFamily="18" charset="0"/>
                <a:cs typeface="Times New Roman" panose="02020603050405020304" pitchFamily="18" charset="0"/>
              </a:rPr>
              <a:t>Backward Participation </a:t>
            </a:r>
            <a:r>
              <a:rPr lang="en-GB" sz="1700" dirty="0">
                <a:latin typeface="Times New Roman" panose="02020603050405020304" pitchFamily="18" charset="0"/>
                <a:cs typeface="Times New Roman" panose="02020603050405020304" pitchFamily="18" charset="0"/>
              </a:rPr>
              <a:t>in line with Antràs and de </a:t>
            </a:r>
            <a:r>
              <a:rPr lang="en-GB" sz="1700" dirty="0" err="1">
                <a:latin typeface="Times New Roman" panose="02020603050405020304" pitchFamily="18" charset="0"/>
                <a:cs typeface="Times New Roman" panose="02020603050405020304" pitchFamily="18" charset="0"/>
              </a:rPr>
              <a:t>Gotari</a:t>
            </a:r>
            <a:r>
              <a:rPr lang="en-GB" sz="1700" dirty="0">
                <a:latin typeface="Times New Roman" panose="02020603050405020304" pitchFamily="18" charset="0"/>
                <a:cs typeface="Times New Roman" panose="02020603050405020304" pitchFamily="18" charset="0"/>
              </a:rPr>
              <a:t> (2020).</a:t>
            </a:r>
          </a:p>
          <a:p>
            <a:pPr algn="just"/>
            <a:r>
              <a:rPr lang="en-GB" sz="1700" dirty="0">
                <a:latin typeface="Times New Roman" panose="02020603050405020304" pitchFamily="18" charset="0"/>
                <a:cs typeface="Times New Roman" panose="02020603050405020304" pitchFamily="18" charset="0"/>
              </a:rPr>
              <a:t>Variations – no significant changes at country level.</a:t>
            </a:r>
          </a:p>
          <a:p>
            <a:pPr algn="just"/>
            <a:r>
              <a:rPr lang="en-GB" sz="1700" dirty="0">
                <a:latin typeface="Times New Roman" panose="02020603050405020304" pitchFamily="18" charset="0"/>
                <a:cs typeface="Times New Roman" panose="02020603050405020304" pitchFamily="18" charset="0"/>
              </a:rPr>
              <a:t> overall reflects potential benefits and opportunities brought about by the new policy indicating improved involvement and contribution of SADC in production and value creation process with the GVCs. </a:t>
            </a:r>
            <a:endParaRPr lang="en-IT" sz="1700" dirty="0">
              <a:latin typeface="Times New Roman" panose="02020603050405020304" pitchFamily="18" charset="0"/>
              <a:cs typeface="Times New Roman" panose="02020603050405020304" pitchFamily="18" charset="0"/>
            </a:endParaRPr>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 name="Table 5">
            <a:extLst>
              <a:ext uri="{FF2B5EF4-FFF2-40B4-BE49-F238E27FC236}">
                <a16:creationId xmlns:a16="http://schemas.microsoft.com/office/drawing/2014/main" id="{6E5D148F-BFBC-150F-6096-06420778E33D}"/>
              </a:ext>
            </a:extLst>
          </p:cNvPr>
          <p:cNvGraphicFramePr>
            <a:graphicFrameLocks noGrp="1"/>
          </p:cNvGraphicFramePr>
          <p:nvPr>
            <p:extLst>
              <p:ext uri="{D42A27DB-BD31-4B8C-83A1-F6EECF244321}">
                <p14:modId xmlns:p14="http://schemas.microsoft.com/office/powerpoint/2010/main" val="3252487204"/>
              </p:ext>
            </p:extLst>
          </p:nvPr>
        </p:nvGraphicFramePr>
        <p:xfrm>
          <a:off x="4606728" y="1779205"/>
          <a:ext cx="4537272" cy="4083065"/>
        </p:xfrm>
        <a:graphic>
          <a:graphicData uri="http://schemas.openxmlformats.org/drawingml/2006/table">
            <a:tbl>
              <a:tblPr firstRow="1" firstCol="1" bandRow="1">
                <a:tableStyleId>{5C22544A-7EE6-4342-B048-85BDC9FD1C3A}</a:tableStyleId>
              </a:tblPr>
              <a:tblGrid>
                <a:gridCol w="680365">
                  <a:extLst>
                    <a:ext uri="{9D8B030D-6E8A-4147-A177-3AD203B41FA5}">
                      <a16:colId xmlns:a16="http://schemas.microsoft.com/office/drawing/2014/main" val="1010478605"/>
                    </a:ext>
                  </a:extLst>
                </a:gridCol>
                <a:gridCol w="448320">
                  <a:extLst>
                    <a:ext uri="{9D8B030D-6E8A-4147-A177-3AD203B41FA5}">
                      <a16:colId xmlns:a16="http://schemas.microsoft.com/office/drawing/2014/main" val="453051577"/>
                    </a:ext>
                  </a:extLst>
                </a:gridCol>
                <a:gridCol w="473665">
                  <a:extLst>
                    <a:ext uri="{9D8B030D-6E8A-4147-A177-3AD203B41FA5}">
                      <a16:colId xmlns:a16="http://schemas.microsoft.com/office/drawing/2014/main" val="1288613637"/>
                    </a:ext>
                  </a:extLst>
                </a:gridCol>
                <a:gridCol w="426355">
                  <a:extLst>
                    <a:ext uri="{9D8B030D-6E8A-4147-A177-3AD203B41FA5}">
                      <a16:colId xmlns:a16="http://schemas.microsoft.com/office/drawing/2014/main" val="892143099"/>
                    </a:ext>
                  </a:extLst>
                </a:gridCol>
                <a:gridCol w="473665">
                  <a:extLst>
                    <a:ext uri="{9D8B030D-6E8A-4147-A177-3AD203B41FA5}">
                      <a16:colId xmlns:a16="http://schemas.microsoft.com/office/drawing/2014/main" val="1975901524"/>
                    </a:ext>
                  </a:extLst>
                </a:gridCol>
                <a:gridCol w="493379">
                  <a:extLst>
                    <a:ext uri="{9D8B030D-6E8A-4147-A177-3AD203B41FA5}">
                      <a16:colId xmlns:a16="http://schemas.microsoft.com/office/drawing/2014/main" val="3051622922"/>
                    </a:ext>
                  </a:extLst>
                </a:gridCol>
                <a:gridCol w="476481">
                  <a:extLst>
                    <a:ext uri="{9D8B030D-6E8A-4147-A177-3AD203B41FA5}">
                      <a16:colId xmlns:a16="http://schemas.microsoft.com/office/drawing/2014/main" val="1610091317"/>
                    </a:ext>
                  </a:extLst>
                </a:gridCol>
                <a:gridCol w="483240">
                  <a:extLst>
                    <a:ext uri="{9D8B030D-6E8A-4147-A177-3AD203B41FA5}">
                      <a16:colId xmlns:a16="http://schemas.microsoft.com/office/drawing/2014/main" val="659704401"/>
                    </a:ext>
                  </a:extLst>
                </a:gridCol>
                <a:gridCol w="581802">
                  <a:extLst>
                    <a:ext uri="{9D8B030D-6E8A-4147-A177-3AD203B41FA5}">
                      <a16:colId xmlns:a16="http://schemas.microsoft.com/office/drawing/2014/main" val="2554242208"/>
                    </a:ext>
                  </a:extLst>
                </a:gridCol>
              </a:tblGrid>
              <a:tr h="740060">
                <a:tc>
                  <a:txBody>
                    <a:bodyPr/>
                    <a:lstStyle/>
                    <a:p>
                      <a:pPr algn="ctr">
                        <a:lnSpc>
                          <a:spcPct val="150000"/>
                        </a:lnSpc>
                      </a:pPr>
                      <a:r>
                        <a:rPr lang="en-GB" sz="750" cap="all" dirty="0">
                          <a:effectLst/>
                        </a:rPr>
                        <a:t> </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 1 </a:t>
                      </a: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ScN1 </a:t>
                      </a: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a:t>
                      </a:r>
                      <a:r>
                        <a:rPr lang="en-GB" sz="750">
                          <a:effectLst/>
                        </a:rPr>
                        <a:t>2</a:t>
                      </a:r>
                      <a:endParaRPr lang="en-IT" sz="1200">
                        <a:effectLst/>
                      </a:endParaRPr>
                    </a:p>
                    <a:p>
                      <a:pPr>
                        <a:lnSpc>
                          <a:spcPct val="150000"/>
                        </a:lnSpc>
                      </a:pP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a:effectLst/>
                        </a:rPr>
                        <a:t>SCN2</a:t>
                      </a:r>
                      <a:endParaRPr lang="en-IT" sz="1200">
                        <a:effectLst/>
                      </a:endParaRPr>
                    </a:p>
                    <a:p>
                      <a:pPr>
                        <a:lnSpc>
                          <a:spcPct val="150000"/>
                        </a:lnSpc>
                      </a:pP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a:t>
                      </a:r>
                      <a:r>
                        <a:rPr lang="en-GB" sz="750">
                          <a:effectLst/>
                        </a:rPr>
                        <a:t>3</a:t>
                      </a:r>
                      <a:endParaRPr lang="en-IT" sz="1200">
                        <a:effectLst/>
                      </a:endParaRPr>
                    </a:p>
                    <a:p>
                      <a:pPr>
                        <a:lnSpc>
                          <a:spcPct val="150000"/>
                        </a:lnSpc>
                      </a:pPr>
                      <a:r>
                        <a:rPr lang="en-GB" sz="750">
                          <a:effectLst/>
                        </a:rPr>
                        <a:t>(global)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ScN3</a:t>
                      </a:r>
                      <a:endParaRPr lang="en-IT" sz="1200">
                        <a:effectLst/>
                      </a:endParaRPr>
                    </a:p>
                    <a:p>
                      <a:pPr>
                        <a:lnSpc>
                          <a:spcPct val="150000"/>
                        </a:lnSpc>
                      </a:pPr>
                      <a:r>
                        <a:rPr lang="en-GB" sz="750">
                          <a:effectLst/>
                        </a:rPr>
                        <a:t>(regional)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GLOBAL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750" cap="all">
                          <a:effectLst/>
                        </a:rPr>
                        <a:t>Actual values (2014) Regional</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89462145"/>
                  </a:ext>
                </a:extLst>
              </a:tr>
              <a:tr h="637341">
                <a:tc>
                  <a:txBody>
                    <a:bodyPr/>
                    <a:lstStyle/>
                    <a:p>
                      <a:pPr algn="ctr">
                        <a:lnSpc>
                          <a:spcPct val="150000"/>
                        </a:lnSpc>
                      </a:pPr>
                      <a:r>
                        <a:rPr lang="en-GB" sz="750">
                          <a:effectLst/>
                        </a:rPr>
                        <a:t>South Africa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1.14%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26,0%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1,14%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26,03%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1,15%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24,45%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25,25%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5052333"/>
                  </a:ext>
                </a:extLst>
              </a:tr>
              <a:tr h="450944">
                <a:tc>
                  <a:txBody>
                    <a:bodyPr/>
                    <a:lstStyle/>
                    <a:p>
                      <a:pPr algn="ctr">
                        <a:lnSpc>
                          <a:spcPct val="150000"/>
                        </a:lnSpc>
                      </a:pPr>
                      <a:r>
                        <a:rPr lang="en-GB" sz="750">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0,08%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2,53%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1,22%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14,25%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62476017"/>
                  </a:ext>
                </a:extLst>
              </a:tr>
              <a:tr h="450944">
                <a:tc>
                  <a:txBody>
                    <a:bodyPr/>
                    <a:lstStyle/>
                    <a:p>
                      <a:pPr algn="ctr">
                        <a:lnSpc>
                          <a:spcPct val="150000"/>
                        </a:lnSpc>
                      </a:pPr>
                      <a:r>
                        <a:rPr lang="en-GB" sz="750">
                          <a:effectLst/>
                        </a:rPr>
                        <a:t>Zimbabwe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4,72%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4,12%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30,56%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3,60%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86417384"/>
                  </a:ext>
                </a:extLst>
              </a:tr>
              <a:tr h="450944">
                <a:tc>
                  <a:txBody>
                    <a:bodyPr/>
                    <a:lstStyle/>
                    <a:p>
                      <a:pPr algn="ctr">
                        <a:lnSpc>
                          <a:spcPct val="150000"/>
                        </a:lnSpc>
                      </a:pPr>
                      <a:r>
                        <a:rPr lang="en-GB" sz="750">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12,4%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0,17%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12,41%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8,43%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15,13%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46735994"/>
                  </a:ext>
                </a:extLst>
              </a:tr>
              <a:tr h="450944">
                <a:tc>
                  <a:txBody>
                    <a:bodyPr/>
                    <a:lstStyle/>
                    <a:p>
                      <a:pPr algn="ctr">
                        <a:lnSpc>
                          <a:spcPct val="150000"/>
                        </a:lnSpc>
                      </a:pPr>
                      <a:r>
                        <a:rPr lang="en-GB" sz="750">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0,71%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21,18%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9503190"/>
                  </a:ext>
                </a:extLst>
              </a:tr>
              <a:tr h="450944">
                <a:tc>
                  <a:txBody>
                    <a:bodyPr/>
                    <a:lstStyle/>
                    <a:p>
                      <a:pPr algn="ctr">
                        <a:lnSpc>
                          <a:spcPct val="150000"/>
                        </a:lnSpc>
                      </a:pPr>
                      <a:r>
                        <a:rPr lang="en-GB" sz="750">
                          <a:effectLst/>
                        </a:rPr>
                        <a:t>RSACU</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6,8%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0,05%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6,79%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4,23%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13,73%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0,13%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51627607"/>
                  </a:ext>
                </a:extLst>
              </a:tr>
              <a:tr h="450944">
                <a:tc>
                  <a:txBody>
                    <a:bodyPr/>
                    <a:lstStyle/>
                    <a:p>
                      <a:pPr algn="ctr">
                        <a:lnSpc>
                          <a:spcPct val="150000"/>
                        </a:lnSpc>
                      </a:pPr>
                      <a:r>
                        <a:rPr lang="en-GB" sz="750">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46,8%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ZW" sz="750">
                          <a:effectLst/>
                        </a:rPr>
                        <a:t>1,56%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46,80%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57,05%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26,08%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2,00%</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19172922"/>
                  </a:ext>
                </a:extLst>
              </a:tr>
            </a:tbl>
          </a:graphicData>
        </a:graphic>
      </p:graphicFrame>
    </p:spTree>
    <p:extLst>
      <p:ext uri="{BB962C8B-B14F-4D97-AF65-F5344CB8AC3E}">
        <p14:creationId xmlns:p14="http://schemas.microsoft.com/office/powerpoint/2010/main" val="3019412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757CD4-E5B4-DD42-95A7-5CA5DA656FA8}"/>
              </a:ext>
            </a:extLst>
          </p:cNvPr>
          <p:cNvSpPr>
            <a:spLocks noGrp="1"/>
          </p:cNvSpPr>
          <p:nvPr>
            <p:ph type="title"/>
          </p:nvPr>
        </p:nvSpPr>
        <p:spPr>
          <a:xfrm>
            <a:off x="482600" y="321734"/>
            <a:ext cx="8178799" cy="1135737"/>
          </a:xfrm>
        </p:spPr>
        <p:txBody>
          <a:bodyPr>
            <a:normAutofit/>
          </a:bodyPr>
          <a:lstStyle/>
          <a:p>
            <a:pPr algn="ctr"/>
            <a:r>
              <a:rPr lang="en-IT" sz="3200" b="1" dirty="0">
                <a:latin typeface="Times New Roman" panose="02020603050405020304" pitchFamily="18" charset="0"/>
                <a:cs typeface="Times New Roman" panose="02020603050405020304" pitchFamily="18" charset="0"/>
              </a:rPr>
              <a:t>Conti’ Backward Participation by sector</a:t>
            </a:r>
          </a:p>
        </p:txBody>
      </p:sp>
      <p:sp>
        <p:nvSpPr>
          <p:cNvPr id="3" name="Content Placeholder 2">
            <a:extLst>
              <a:ext uri="{FF2B5EF4-FFF2-40B4-BE49-F238E27FC236}">
                <a16:creationId xmlns:a16="http://schemas.microsoft.com/office/drawing/2014/main" id="{5977CF7B-3311-CDAD-5431-A9615692A7B2}"/>
              </a:ext>
            </a:extLst>
          </p:cNvPr>
          <p:cNvSpPr>
            <a:spLocks noGrp="1"/>
          </p:cNvSpPr>
          <p:nvPr>
            <p:ph idx="1"/>
          </p:nvPr>
        </p:nvSpPr>
        <p:spPr>
          <a:xfrm>
            <a:off x="482601" y="1626655"/>
            <a:ext cx="4089400" cy="4812931"/>
          </a:xfrm>
        </p:spPr>
        <p:txBody>
          <a:bodyPr>
            <a:normAutofit lnSpcReduction="10000"/>
          </a:bodyPr>
          <a:lstStyle/>
          <a:p>
            <a:pPr algn="just"/>
            <a:r>
              <a:rPr lang="en-GB" sz="1700" dirty="0">
                <a:effectLst/>
                <a:latin typeface="Times New Roman" panose="02020603050405020304" pitchFamily="18" charset="0"/>
                <a:ea typeface="Times New Roman" panose="02020603050405020304" pitchFamily="18" charset="0"/>
              </a:rPr>
              <a:t>CET </a:t>
            </a:r>
            <a:r>
              <a:rPr lang="en-GB" sz="1700" dirty="0">
                <a:latin typeface="Times New Roman" panose="02020603050405020304" pitchFamily="18" charset="0"/>
                <a:ea typeface="Times New Roman" panose="02020603050405020304" pitchFamily="18" charset="0"/>
              </a:rPr>
              <a:t>promotes</a:t>
            </a:r>
            <a:r>
              <a:rPr lang="en-GB" sz="1700" dirty="0">
                <a:effectLst/>
                <a:latin typeface="Times New Roman" panose="02020603050405020304" pitchFamily="18" charset="0"/>
                <a:ea typeface="Times New Roman" panose="02020603050405020304" pitchFamily="18" charset="0"/>
              </a:rPr>
              <a:t> access to foreign inputs (from extra –regions) – the policy </a:t>
            </a:r>
            <a:r>
              <a:rPr lang="en-GB" sz="1700" dirty="0">
                <a:latin typeface="Times New Roman" panose="02020603050405020304" pitchFamily="18" charset="0"/>
                <a:ea typeface="Times New Roman" panose="02020603050405020304" pitchFamily="18" charset="0"/>
              </a:rPr>
              <a:t>also promotes intra-region backward participation – in line with de Melo and Twum (2020) on EAC and COMESA.</a:t>
            </a:r>
          </a:p>
          <a:p>
            <a:pPr algn="just"/>
            <a:r>
              <a:rPr lang="en-GB" sz="1700" dirty="0">
                <a:latin typeface="Times New Roman" panose="02020603050405020304" pitchFamily="18" charset="0"/>
                <a:ea typeface="Times New Roman" panose="02020603050405020304" pitchFamily="18" charset="0"/>
              </a:rPr>
              <a:t>Changes are related to endowment effects – leading to significant disparities in labour quantity and marginal product, there by affecting production and real incomes.</a:t>
            </a:r>
          </a:p>
          <a:p>
            <a:pPr algn="just"/>
            <a:r>
              <a:rPr lang="en-GB" sz="1700" dirty="0">
                <a:latin typeface="Times New Roman" panose="02020603050405020304" pitchFamily="18" charset="0"/>
                <a:ea typeface="Times New Roman" panose="02020603050405020304" pitchFamily="18" charset="0"/>
              </a:rPr>
              <a:t>Scn 3 – changes due to changes in demand or use of domestic and imported intermediates in SADC countries. </a:t>
            </a:r>
          </a:p>
          <a:p>
            <a:pPr algn="just"/>
            <a:r>
              <a:rPr lang="en-GB" sz="1700" dirty="0">
                <a:effectLst/>
                <a:latin typeface="Times New Roman" panose="02020603050405020304" pitchFamily="18" charset="0"/>
                <a:ea typeface="Times New Roman" panose="02020603050405020304" pitchFamily="18" charset="0"/>
              </a:rPr>
              <a:t>Also due to terms of trade – where export price rise</a:t>
            </a:r>
            <a:r>
              <a:rPr lang="en-GB" sz="1700" dirty="0">
                <a:latin typeface="Times New Roman" panose="02020603050405020304" pitchFamily="18" charset="0"/>
                <a:ea typeface="Times New Roman" panose="02020603050405020304" pitchFamily="18" charset="0"/>
              </a:rPr>
              <a:t> relative to import prices lead to increased purchasing power and potentially demand for imported goods further influencing the the balance between domestic and foreign intermediate use. </a:t>
            </a:r>
            <a:endParaRPr lang="en-GB" sz="1700" dirty="0">
              <a:effectLst/>
              <a:latin typeface="Times New Roman" panose="02020603050405020304" pitchFamily="18" charset="0"/>
              <a:ea typeface="Times New Roman" panose="02020603050405020304" pitchFamily="18" charset="0"/>
            </a:endParaRPr>
          </a:p>
        </p:txBody>
      </p:sp>
      <p:grpSp>
        <p:nvGrpSpPr>
          <p:cNvPr id="12" name="Group 11">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3" name="Isosceles Triangle 1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7" name="Rectangle 16">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 name="Table 3">
            <a:extLst>
              <a:ext uri="{FF2B5EF4-FFF2-40B4-BE49-F238E27FC236}">
                <a16:creationId xmlns:a16="http://schemas.microsoft.com/office/drawing/2014/main" id="{4966FFE2-22BE-907A-B793-4D71942D5D47}"/>
              </a:ext>
            </a:extLst>
          </p:cNvPr>
          <p:cNvGraphicFramePr>
            <a:graphicFrameLocks noGrp="1"/>
          </p:cNvGraphicFramePr>
          <p:nvPr>
            <p:extLst>
              <p:ext uri="{D42A27DB-BD31-4B8C-83A1-F6EECF244321}">
                <p14:modId xmlns:p14="http://schemas.microsoft.com/office/powerpoint/2010/main" val="3151111636"/>
              </p:ext>
            </p:extLst>
          </p:nvPr>
        </p:nvGraphicFramePr>
        <p:xfrm>
          <a:off x="4572000" y="1626657"/>
          <a:ext cx="4409086" cy="4481536"/>
        </p:xfrm>
        <a:graphic>
          <a:graphicData uri="http://schemas.openxmlformats.org/drawingml/2006/table">
            <a:tbl>
              <a:tblPr firstRow="1" firstCol="1" bandRow="1">
                <a:tableStyleId>{5C22544A-7EE6-4342-B048-85BDC9FD1C3A}</a:tableStyleId>
              </a:tblPr>
              <a:tblGrid>
                <a:gridCol w="616417">
                  <a:extLst>
                    <a:ext uri="{9D8B030D-6E8A-4147-A177-3AD203B41FA5}">
                      <a16:colId xmlns:a16="http://schemas.microsoft.com/office/drawing/2014/main" val="4096345490"/>
                    </a:ext>
                  </a:extLst>
                </a:gridCol>
                <a:gridCol w="500870">
                  <a:extLst>
                    <a:ext uri="{9D8B030D-6E8A-4147-A177-3AD203B41FA5}">
                      <a16:colId xmlns:a16="http://schemas.microsoft.com/office/drawing/2014/main" val="2845765218"/>
                    </a:ext>
                  </a:extLst>
                </a:gridCol>
                <a:gridCol w="554317">
                  <a:extLst>
                    <a:ext uri="{9D8B030D-6E8A-4147-A177-3AD203B41FA5}">
                      <a16:colId xmlns:a16="http://schemas.microsoft.com/office/drawing/2014/main" val="1224865597"/>
                    </a:ext>
                  </a:extLst>
                </a:gridCol>
                <a:gridCol w="486618">
                  <a:extLst>
                    <a:ext uri="{9D8B030D-6E8A-4147-A177-3AD203B41FA5}">
                      <a16:colId xmlns:a16="http://schemas.microsoft.com/office/drawing/2014/main" val="180795892"/>
                    </a:ext>
                  </a:extLst>
                </a:gridCol>
                <a:gridCol w="432662">
                  <a:extLst>
                    <a:ext uri="{9D8B030D-6E8A-4147-A177-3AD203B41FA5}">
                      <a16:colId xmlns:a16="http://schemas.microsoft.com/office/drawing/2014/main" val="3609661239"/>
                    </a:ext>
                  </a:extLst>
                </a:gridCol>
                <a:gridCol w="375144">
                  <a:extLst>
                    <a:ext uri="{9D8B030D-6E8A-4147-A177-3AD203B41FA5}">
                      <a16:colId xmlns:a16="http://schemas.microsoft.com/office/drawing/2014/main" val="3588822969"/>
                    </a:ext>
                  </a:extLst>
                </a:gridCol>
                <a:gridCol w="433172">
                  <a:extLst>
                    <a:ext uri="{9D8B030D-6E8A-4147-A177-3AD203B41FA5}">
                      <a16:colId xmlns:a16="http://schemas.microsoft.com/office/drawing/2014/main" val="2542952112"/>
                    </a:ext>
                  </a:extLst>
                </a:gridCol>
                <a:gridCol w="504943">
                  <a:extLst>
                    <a:ext uri="{9D8B030D-6E8A-4147-A177-3AD203B41FA5}">
                      <a16:colId xmlns:a16="http://schemas.microsoft.com/office/drawing/2014/main" val="4227259372"/>
                    </a:ext>
                  </a:extLst>
                </a:gridCol>
                <a:gridCol w="504943">
                  <a:extLst>
                    <a:ext uri="{9D8B030D-6E8A-4147-A177-3AD203B41FA5}">
                      <a16:colId xmlns:a16="http://schemas.microsoft.com/office/drawing/2014/main" val="307825271"/>
                    </a:ext>
                  </a:extLst>
                </a:gridCol>
              </a:tblGrid>
              <a:tr h="608068">
                <a:tc>
                  <a:txBody>
                    <a:bodyPr/>
                    <a:lstStyle/>
                    <a:p>
                      <a:pPr algn="just">
                        <a:lnSpc>
                          <a:spcPct val="150000"/>
                        </a:lnSpc>
                      </a:pPr>
                      <a:r>
                        <a:rPr lang="en-GB" sz="1000" cap="all">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3">
                  <a:txBody>
                    <a:bodyPr/>
                    <a:lstStyle/>
                    <a:p>
                      <a:pPr algn="ctr">
                        <a:lnSpc>
                          <a:spcPct val="150000"/>
                        </a:lnSpc>
                      </a:pPr>
                      <a:r>
                        <a:rPr lang="en-GB" sz="1000" cap="all">
                          <a:effectLst/>
                        </a:rPr>
                        <a:t>Agriculture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IT"/>
                    </a:p>
                  </a:txBody>
                  <a:tcPr/>
                </a:tc>
                <a:tc hMerge="1">
                  <a:txBody>
                    <a:bodyPr/>
                    <a:lstStyle/>
                    <a:p>
                      <a:endParaRPr lang="en-IT"/>
                    </a:p>
                  </a:txBody>
                  <a:tcPr/>
                </a:tc>
                <a:tc>
                  <a:txBody>
                    <a:bodyPr/>
                    <a:lstStyle/>
                    <a:p>
                      <a:pPr algn="ctr">
                        <a:lnSpc>
                          <a:spcPct val="150000"/>
                        </a:lnSpc>
                      </a:pPr>
                      <a:r>
                        <a:rPr lang="en-GB" sz="1000" cap="all">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3">
                  <a:txBody>
                    <a:bodyPr/>
                    <a:lstStyle/>
                    <a:p>
                      <a:pPr algn="ctr">
                        <a:lnSpc>
                          <a:spcPct val="150000"/>
                        </a:lnSpc>
                      </a:pPr>
                      <a:r>
                        <a:rPr lang="en-GB" sz="1000" cap="all">
                          <a:effectLst/>
                        </a:rPr>
                        <a:t>Food and Beverages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IT"/>
                    </a:p>
                  </a:txBody>
                  <a:tcPr/>
                </a:tc>
                <a:tc hMerge="1">
                  <a:txBody>
                    <a:bodyPr/>
                    <a:lstStyle/>
                    <a:p>
                      <a:endParaRPr lang="en-IT"/>
                    </a:p>
                  </a:txBody>
                  <a:tcPr/>
                </a:tc>
                <a:tc>
                  <a:txBody>
                    <a:bodyPr/>
                    <a:lstStyle/>
                    <a:p>
                      <a:pPr algn="ctr">
                        <a:lnSpc>
                          <a:spcPct val="150000"/>
                        </a:lnSpc>
                      </a:pPr>
                      <a:r>
                        <a:rPr lang="en-GB" sz="1000" cap="all">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69853158"/>
                  </a:ext>
                </a:extLst>
              </a:tr>
              <a:tr h="681265">
                <a:tc>
                  <a:txBody>
                    <a:bodyPr/>
                    <a:lstStyle/>
                    <a:p>
                      <a:pPr algn="just">
                        <a:lnSpc>
                          <a:spcPct val="150000"/>
                        </a:lnSpc>
                      </a:pPr>
                      <a:r>
                        <a:rPr lang="en-GB" sz="750">
                          <a:effectLst/>
                        </a:rPr>
                        <a:t>Scenarios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 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 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ACTUAL VALUES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a:effectLst/>
                        </a:rPr>
                        <a:t>SCN3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750" dirty="0">
                          <a:effectLst/>
                        </a:rPr>
                        <a:t>ACTUAL VALUES</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82671104"/>
                  </a:ext>
                </a:extLst>
              </a:tr>
              <a:tr h="456029">
                <a:tc>
                  <a:txBody>
                    <a:bodyPr/>
                    <a:lstStyle/>
                    <a:p>
                      <a:pPr algn="just"/>
                      <a:r>
                        <a:rPr lang="en-GB" sz="750">
                          <a:effectLst/>
                        </a:rPr>
                        <a:t>South Africa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3,18%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3,18%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3,30%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15,92%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3,99%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14,61%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92873397"/>
                  </a:ext>
                </a:extLst>
              </a:tr>
              <a:tr h="456029">
                <a:tc>
                  <a:txBody>
                    <a:bodyPr/>
                    <a:lstStyle/>
                    <a:p>
                      <a:pPr algn="just"/>
                      <a:r>
                        <a:rPr lang="en-GB" sz="750">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9,35%</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9,35%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9,50%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15,04%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21,31%</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21,31%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27,60%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43,46%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8223857"/>
                  </a:ext>
                </a:extLst>
              </a:tr>
              <a:tr h="456029">
                <a:tc>
                  <a:txBody>
                    <a:bodyPr/>
                    <a:lstStyle/>
                    <a:p>
                      <a:pPr algn="just"/>
                      <a:r>
                        <a:rPr lang="en-GB" sz="750">
                          <a:effectLst/>
                        </a:rPr>
                        <a:t>Zimbabwe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9,88%</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9,89%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10,80%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17,73%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33,31%</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33,32%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35,80%</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58,52%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9439739"/>
                  </a:ext>
                </a:extLst>
              </a:tr>
              <a:tr h="456029">
                <a:tc>
                  <a:txBody>
                    <a:bodyPr/>
                    <a:lstStyle/>
                    <a:p>
                      <a:pPr algn="just"/>
                      <a:r>
                        <a:rPr lang="en-GB" sz="750">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17,47%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2,40%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2.40%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40,35%</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14544518"/>
                  </a:ext>
                </a:extLst>
              </a:tr>
              <a:tr h="456029">
                <a:tc>
                  <a:txBody>
                    <a:bodyPr/>
                    <a:lstStyle/>
                    <a:p>
                      <a:pPr algn="just"/>
                      <a:r>
                        <a:rPr lang="en-GB" sz="750">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10,20%</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10,19%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10,20%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6,78%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highlight>
                            <a:srgbClr val="FFFF00"/>
                          </a:highlight>
                        </a:rPr>
                        <a:t>50,41%</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50,39%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51,40%</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19,76%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40086494"/>
                  </a:ext>
                </a:extLst>
              </a:tr>
              <a:tr h="456029">
                <a:tc>
                  <a:txBody>
                    <a:bodyPr/>
                    <a:lstStyle/>
                    <a:p>
                      <a:pPr algn="just"/>
                      <a:r>
                        <a:rPr lang="en-GB" sz="750">
                          <a:effectLst/>
                        </a:rPr>
                        <a:t>RSACU</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0,99%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0.99%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24,65%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12,29%</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12,29%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10,70%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39,26%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31828653"/>
                  </a:ext>
                </a:extLst>
              </a:tr>
              <a:tr h="456029">
                <a:tc>
                  <a:txBody>
                    <a:bodyPr/>
                    <a:lstStyle/>
                    <a:p>
                      <a:r>
                        <a:rPr lang="en-GB" sz="750">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0,70%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6,57%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3,04%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a:effectLst/>
                        </a:rPr>
                        <a:t>2,80%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750" dirty="0">
                          <a:effectLst/>
                        </a:rPr>
                        <a:t>22,52%</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3007384"/>
                  </a:ext>
                </a:extLst>
              </a:tr>
            </a:tbl>
          </a:graphicData>
        </a:graphic>
      </p:graphicFrame>
    </p:spTree>
    <p:extLst>
      <p:ext uri="{BB962C8B-B14F-4D97-AF65-F5344CB8AC3E}">
        <p14:creationId xmlns:p14="http://schemas.microsoft.com/office/powerpoint/2010/main" val="3249935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A46A83-29FE-EA2E-AD86-39D5E51F22EA}"/>
              </a:ext>
            </a:extLst>
          </p:cNvPr>
          <p:cNvSpPr>
            <a:spLocks noGrp="1"/>
          </p:cNvSpPr>
          <p:nvPr>
            <p:ph type="title"/>
          </p:nvPr>
        </p:nvSpPr>
        <p:spPr>
          <a:xfrm>
            <a:off x="482600" y="321734"/>
            <a:ext cx="8178799" cy="1135737"/>
          </a:xfrm>
        </p:spPr>
        <p:txBody>
          <a:bodyPr>
            <a:normAutofit/>
          </a:bodyPr>
          <a:lstStyle/>
          <a:p>
            <a:pPr algn="ctr"/>
            <a:r>
              <a:rPr lang="en-GB" sz="3200" b="1" dirty="0">
                <a:latin typeface="Times New Roman" panose="02020603050405020304" pitchFamily="18" charset="0"/>
                <a:cs typeface="Times New Roman" panose="02020603050405020304" pitchFamily="18" charset="0"/>
              </a:rPr>
              <a:t>A</a:t>
            </a:r>
            <a:r>
              <a:rPr lang="en-IT" sz="3200" b="1" dirty="0">
                <a:latin typeface="Times New Roman" panose="02020603050405020304" pitchFamily="18" charset="0"/>
                <a:cs typeface="Times New Roman" panose="02020603050405020304" pitchFamily="18" charset="0"/>
              </a:rPr>
              <a:t>ll sectors  1st scenario – global -agri-food Backward Participation.</a:t>
            </a:r>
          </a:p>
        </p:txBody>
      </p:sp>
      <p:sp>
        <p:nvSpPr>
          <p:cNvPr id="3" name="Content Placeholder 2">
            <a:extLst>
              <a:ext uri="{FF2B5EF4-FFF2-40B4-BE49-F238E27FC236}">
                <a16:creationId xmlns:a16="http://schemas.microsoft.com/office/drawing/2014/main" id="{3952247D-3533-73B6-5A42-63298CD5647B}"/>
              </a:ext>
            </a:extLst>
          </p:cNvPr>
          <p:cNvSpPr>
            <a:spLocks noGrp="1"/>
          </p:cNvSpPr>
          <p:nvPr>
            <p:ph idx="1"/>
          </p:nvPr>
        </p:nvSpPr>
        <p:spPr>
          <a:xfrm>
            <a:off x="670560" y="1782981"/>
            <a:ext cx="3097875" cy="4393982"/>
          </a:xfrm>
        </p:spPr>
        <p:txBody>
          <a:bodyPr>
            <a:normAutofit fontScale="70000" lnSpcReduction="20000"/>
          </a:bodyPr>
          <a:lstStyle/>
          <a:p>
            <a:pPr algn="just"/>
            <a:r>
              <a:rPr lang="en-GB" sz="1800" dirty="0">
                <a:latin typeface="Times New Roman" panose="02020603050405020304" pitchFamily="18" charset="0"/>
                <a:ea typeface="Times New Roman" panose="02020603050405020304" pitchFamily="18" charset="0"/>
              </a:rPr>
              <a:t>O</a:t>
            </a:r>
            <a:r>
              <a:rPr lang="en-GB" sz="1800" dirty="0">
                <a:effectLst/>
                <a:latin typeface="Times New Roman" panose="02020603050405020304" pitchFamily="18" charset="0"/>
                <a:ea typeface="Times New Roman" panose="02020603050405020304" pitchFamily="18" charset="0"/>
              </a:rPr>
              <a:t>ilseeds, wool and silk, and meat show averagely higher </a:t>
            </a:r>
            <a:r>
              <a:rPr lang="en-GB" sz="1800" dirty="0">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ve changes than other products.</a:t>
            </a:r>
          </a:p>
          <a:p>
            <a:pPr algn="just"/>
            <a:r>
              <a:rPr lang="en-GB" sz="1800" dirty="0">
                <a:effectLst/>
                <a:latin typeface="Times New Roman" panose="02020603050405020304" pitchFamily="18" charset="0"/>
                <a:ea typeface="Times New Roman" panose="02020603050405020304" pitchFamily="18" charset="0"/>
              </a:rPr>
              <a:t> Limits the access to inputs acquired abroad used in the agric and food sectors </a:t>
            </a:r>
            <a:r>
              <a:rPr lang="en-GB" sz="1800" dirty="0">
                <a:latin typeface="Times New Roman" panose="02020603050405020304" pitchFamily="18" charset="0"/>
                <a:ea typeface="Times New Roman" panose="02020603050405020304" pitchFamily="18" charset="0"/>
              </a:rPr>
              <a:t>as </a:t>
            </a:r>
            <a:r>
              <a:rPr lang="en-GB" sz="1800" dirty="0">
                <a:effectLst/>
                <a:latin typeface="Times New Roman" panose="02020603050405020304" pitchFamily="18" charset="0"/>
                <a:ea typeface="Times New Roman" panose="02020603050405020304" pitchFamily="18" charset="0"/>
              </a:rPr>
              <a:t>domestic inputs become cheaper.</a:t>
            </a:r>
          </a:p>
          <a:p>
            <a:pPr algn="just"/>
            <a:r>
              <a:rPr lang="en-GB" sz="1800" dirty="0">
                <a:latin typeface="Times New Roman" panose="02020603050405020304" pitchFamily="18" charset="0"/>
                <a:ea typeface="Times New Roman" panose="02020603050405020304" pitchFamily="18" charset="0"/>
              </a:rPr>
              <a:t>M</a:t>
            </a:r>
            <a:r>
              <a:rPr lang="en-GB" sz="1800" dirty="0">
                <a:effectLst/>
                <a:latin typeface="Times New Roman" panose="02020603050405020304" pitchFamily="18" charset="0"/>
                <a:ea typeface="Times New Roman" panose="02020603050405020304" pitchFamily="18" charset="0"/>
              </a:rPr>
              <a:t>ore </a:t>
            </a:r>
            <a:r>
              <a:rPr lang="en-GB" sz="1800" dirty="0">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ve changes in sectors are registered in countries such as </a:t>
            </a:r>
            <a:r>
              <a:rPr lang="en-GB" sz="1800" dirty="0">
                <a:latin typeface="Times New Roman" panose="02020603050405020304" pitchFamily="18" charset="0"/>
                <a:ea typeface="Times New Roman" panose="02020603050405020304" pitchFamily="18" charset="0"/>
              </a:rPr>
              <a:t>SA, Zim and RSADC.</a:t>
            </a:r>
            <a:r>
              <a:rPr lang="en-GB" sz="1800" dirty="0">
                <a:effectLst/>
                <a:latin typeface="Times New Roman" panose="02020603050405020304" pitchFamily="18" charset="0"/>
                <a:ea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algn="just"/>
            <a:r>
              <a:rPr lang="en-GB" sz="1800" dirty="0">
                <a:effectLst/>
                <a:latin typeface="Times New Roman" panose="02020603050405020304" pitchFamily="18" charset="0"/>
                <a:ea typeface="Times New Roman" panose="02020603050405020304" pitchFamily="18" charset="0"/>
              </a:rPr>
              <a:t>Fewer </a:t>
            </a:r>
            <a:r>
              <a:rPr lang="en-GB" sz="1800" dirty="0">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ve changes are registered in Malawi and Tanzania.</a:t>
            </a:r>
          </a:p>
          <a:p>
            <a:pPr algn="just"/>
            <a:r>
              <a:rPr lang="en-GB" sz="1800" dirty="0">
                <a:effectLst/>
                <a:latin typeface="Times New Roman" panose="02020603050405020304" pitchFamily="18" charset="0"/>
                <a:ea typeface="Times New Roman" panose="02020603050405020304" pitchFamily="18" charset="0"/>
              </a:rPr>
              <a:t>Sectors:  veg, fruits and nuts, crops, veg oil and fats, and food products – more  </a:t>
            </a:r>
            <a:r>
              <a:rPr lang="en-GB" sz="1800" dirty="0">
                <a:latin typeface="Times New Roman" panose="02020603050405020304" pitchFamily="18" charset="0"/>
                <a:ea typeface="Times New Roman" panose="02020603050405020304" pitchFamily="18" charset="0"/>
              </a:rPr>
              <a:t>-</a:t>
            </a:r>
            <a:r>
              <a:rPr lang="en-GB" sz="1800" dirty="0">
                <a:effectLst/>
                <a:latin typeface="Times New Roman" panose="02020603050405020304" pitchFamily="18" charset="0"/>
                <a:ea typeface="Times New Roman" panose="02020603050405020304" pitchFamily="18" charset="0"/>
              </a:rPr>
              <a:t>ve changes  SA, Zwe and RSACU.  </a:t>
            </a:r>
          </a:p>
          <a:p>
            <a:pPr algn="just"/>
            <a:r>
              <a:rPr lang="en-GB" sz="1800" dirty="0">
                <a:effectLst/>
                <a:latin typeface="Times New Roman" panose="02020603050405020304" pitchFamily="18" charset="0"/>
                <a:ea typeface="Times New Roman" panose="02020603050405020304" pitchFamily="18" charset="0"/>
              </a:rPr>
              <a:t>Reason:  new policy lowers the demand for imported intermediate goods sourced abroad used in these sectors as they will increase their demand for domestic inputs (inside the region).</a:t>
            </a:r>
          </a:p>
          <a:p>
            <a:pPr algn="just"/>
            <a:r>
              <a:rPr lang="en-GB" sz="1800" dirty="0">
                <a:latin typeface="Times New Roman" panose="02020603050405020304" pitchFamily="18" charset="0"/>
              </a:rPr>
              <a:t>CSN 2 shift in factors of production leading to high demand of skilled labour and capital  in agric products. Scn 3 substitutional effects. </a:t>
            </a:r>
            <a:endParaRPr lang="en-IT" sz="1700" dirty="0"/>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6" name="Table 5">
            <a:extLst>
              <a:ext uri="{FF2B5EF4-FFF2-40B4-BE49-F238E27FC236}">
                <a16:creationId xmlns:a16="http://schemas.microsoft.com/office/drawing/2014/main" id="{96D48B7F-DA6A-F8CA-0450-148EF70DFBCB}"/>
              </a:ext>
            </a:extLst>
          </p:cNvPr>
          <p:cNvGraphicFramePr>
            <a:graphicFrameLocks noGrp="1"/>
          </p:cNvGraphicFramePr>
          <p:nvPr>
            <p:extLst>
              <p:ext uri="{D42A27DB-BD31-4B8C-83A1-F6EECF244321}">
                <p14:modId xmlns:p14="http://schemas.microsoft.com/office/powerpoint/2010/main" val="2955772427"/>
              </p:ext>
            </p:extLst>
          </p:nvPr>
        </p:nvGraphicFramePr>
        <p:xfrm>
          <a:off x="3812021" y="1810114"/>
          <a:ext cx="5169063" cy="4031427"/>
        </p:xfrm>
        <a:graphic>
          <a:graphicData uri="http://schemas.openxmlformats.org/drawingml/2006/table">
            <a:tbl>
              <a:tblPr firstRow="1" firstCol="1" bandRow="1">
                <a:tableStyleId>{5C22544A-7EE6-4342-B048-85BDC9FD1C3A}</a:tableStyleId>
              </a:tblPr>
              <a:tblGrid>
                <a:gridCol w="785675">
                  <a:extLst>
                    <a:ext uri="{9D8B030D-6E8A-4147-A177-3AD203B41FA5}">
                      <a16:colId xmlns:a16="http://schemas.microsoft.com/office/drawing/2014/main" val="2756536784"/>
                    </a:ext>
                  </a:extLst>
                </a:gridCol>
                <a:gridCol w="617194">
                  <a:extLst>
                    <a:ext uri="{9D8B030D-6E8A-4147-A177-3AD203B41FA5}">
                      <a16:colId xmlns:a16="http://schemas.microsoft.com/office/drawing/2014/main" val="2925593909"/>
                    </a:ext>
                  </a:extLst>
                </a:gridCol>
                <a:gridCol w="636104">
                  <a:extLst>
                    <a:ext uri="{9D8B030D-6E8A-4147-A177-3AD203B41FA5}">
                      <a16:colId xmlns:a16="http://schemas.microsoft.com/office/drawing/2014/main" val="1917828638"/>
                    </a:ext>
                  </a:extLst>
                </a:gridCol>
                <a:gridCol w="641262">
                  <a:extLst>
                    <a:ext uri="{9D8B030D-6E8A-4147-A177-3AD203B41FA5}">
                      <a16:colId xmlns:a16="http://schemas.microsoft.com/office/drawing/2014/main" val="2686626643"/>
                    </a:ext>
                  </a:extLst>
                </a:gridCol>
                <a:gridCol w="642981">
                  <a:extLst>
                    <a:ext uri="{9D8B030D-6E8A-4147-A177-3AD203B41FA5}">
                      <a16:colId xmlns:a16="http://schemas.microsoft.com/office/drawing/2014/main" val="1413666938"/>
                    </a:ext>
                  </a:extLst>
                </a:gridCol>
                <a:gridCol w="624069">
                  <a:extLst>
                    <a:ext uri="{9D8B030D-6E8A-4147-A177-3AD203B41FA5}">
                      <a16:colId xmlns:a16="http://schemas.microsoft.com/office/drawing/2014/main" val="535101698"/>
                    </a:ext>
                  </a:extLst>
                </a:gridCol>
                <a:gridCol w="610889">
                  <a:extLst>
                    <a:ext uri="{9D8B030D-6E8A-4147-A177-3AD203B41FA5}">
                      <a16:colId xmlns:a16="http://schemas.microsoft.com/office/drawing/2014/main" val="738604330"/>
                    </a:ext>
                  </a:extLst>
                </a:gridCol>
                <a:gridCol w="610889">
                  <a:extLst>
                    <a:ext uri="{9D8B030D-6E8A-4147-A177-3AD203B41FA5}">
                      <a16:colId xmlns:a16="http://schemas.microsoft.com/office/drawing/2014/main" val="646009132"/>
                    </a:ext>
                  </a:extLst>
                </a:gridCol>
              </a:tblGrid>
              <a:tr h="364227">
                <a:tc>
                  <a:txBody>
                    <a:bodyPr/>
                    <a:lstStyle/>
                    <a:p>
                      <a:pPr algn="just">
                        <a:lnSpc>
                          <a:spcPct val="150000"/>
                        </a:lnSpc>
                      </a:pPr>
                      <a:r>
                        <a:rPr lang="en-GB" sz="750" cap="all">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South Africa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Zimbabwe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RSACU</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750" cap="all">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73810141"/>
                  </a:ext>
                </a:extLst>
              </a:tr>
              <a:tr h="183360">
                <a:tc>
                  <a:txBody>
                    <a:bodyPr/>
                    <a:lstStyle/>
                    <a:p>
                      <a:pPr algn="just">
                        <a:lnSpc>
                          <a:spcPct val="150000"/>
                        </a:lnSpc>
                      </a:pPr>
                      <a:r>
                        <a:rPr lang="en-ZW" sz="800">
                          <a:effectLst/>
                        </a:rPr>
                        <a:t>paddyrice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0,45%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23521754"/>
                  </a:ext>
                </a:extLst>
              </a:tr>
              <a:tr h="183360">
                <a:tc>
                  <a:txBody>
                    <a:bodyPr/>
                    <a:lstStyle/>
                    <a:p>
                      <a:pPr algn="just">
                        <a:lnSpc>
                          <a:spcPct val="150000"/>
                        </a:lnSpc>
                      </a:pPr>
                      <a:r>
                        <a:rPr lang="en-ZW" sz="800">
                          <a:effectLst/>
                        </a:rPr>
                        <a:t>Wheat</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1,18%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0,39%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1,71%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0,40%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9851733"/>
                  </a:ext>
                </a:extLst>
              </a:tr>
              <a:tr h="183360">
                <a:tc>
                  <a:txBody>
                    <a:bodyPr/>
                    <a:lstStyle/>
                    <a:p>
                      <a:pPr algn="just">
                        <a:lnSpc>
                          <a:spcPct val="150000"/>
                        </a:lnSpc>
                      </a:pPr>
                      <a:r>
                        <a:rPr lang="en-ZW" sz="800">
                          <a:effectLst/>
                        </a:rPr>
                        <a:t>Cerealgrain</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4,77%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2,71%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1,89%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8717855"/>
                  </a:ext>
                </a:extLst>
              </a:tr>
              <a:tr h="183360">
                <a:tc>
                  <a:txBody>
                    <a:bodyPr/>
                    <a:lstStyle/>
                    <a:p>
                      <a:pPr algn="just">
                        <a:lnSpc>
                          <a:spcPct val="150000"/>
                        </a:lnSpc>
                      </a:pPr>
                      <a:r>
                        <a:rPr lang="en-ZW" sz="800">
                          <a:effectLst/>
                        </a:rPr>
                        <a:t>Vegfrutsnuts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27,68%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3,74%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6,52%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4,44%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0,95%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3581747"/>
                  </a:ext>
                </a:extLst>
              </a:tr>
              <a:tr h="183360">
                <a:tc>
                  <a:txBody>
                    <a:bodyPr/>
                    <a:lstStyle/>
                    <a:p>
                      <a:pPr algn="just">
                        <a:lnSpc>
                          <a:spcPct val="150000"/>
                        </a:lnSpc>
                      </a:pPr>
                      <a:r>
                        <a:rPr lang="en-ZW" sz="800">
                          <a:effectLst/>
                        </a:rPr>
                        <a:t>Oil_seeds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0,16%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3,63%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43123942"/>
                  </a:ext>
                </a:extLst>
              </a:tr>
              <a:tr h="183360">
                <a:tc>
                  <a:txBody>
                    <a:bodyPr/>
                    <a:lstStyle/>
                    <a:p>
                      <a:pPr algn="just">
                        <a:lnSpc>
                          <a:spcPct val="150000"/>
                        </a:lnSpc>
                      </a:pPr>
                      <a:r>
                        <a:rPr lang="en-ZW" sz="800">
                          <a:effectLst/>
                        </a:rPr>
                        <a:t>Sugrcane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50250530"/>
                  </a:ext>
                </a:extLst>
              </a:tr>
              <a:tr h="183360">
                <a:tc>
                  <a:txBody>
                    <a:bodyPr/>
                    <a:lstStyle/>
                    <a:p>
                      <a:pPr algn="just">
                        <a:lnSpc>
                          <a:spcPct val="150000"/>
                        </a:lnSpc>
                      </a:pPr>
                      <a:r>
                        <a:rPr lang="en-ZW" sz="800">
                          <a:effectLst/>
                        </a:rPr>
                        <a:t>plant_b_fibr</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0,65%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10,08%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7,09%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1,39%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2,34%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4596780"/>
                  </a:ext>
                </a:extLst>
              </a:tr>
              <a:tr h="183360">
                <a:tc>
                  <a:txBody>
                    <a:bodyPr/>
                    <a:lstStyle/>
                    <a:p>
                      <a:pPr algn="just">
                        <a:lnSpc>
                          <a:spcPct val="150000"/>
                        </a:lnSpc>
                      </a:pPr>
                      <a:r>
                        <a:rPr lang="en-ZW" sz="800">
                          <a:effectLst/>
                        </a:rPr>
                        <a:t>Cropsnec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1,34%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8,91%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6,96%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9,58%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6,57%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45020854"/>
                  </a:ext>
                </a:extLst>
              </a:tr>
              <a:tr h="183360">
                <a:tc>
                  <a:txBody>
                    <a:bodyPr/>
                    <a:lstStyle/>
                    <a:p>
                      <a:pPr algn="just">
                        <a:lnSpc>
                          <a:spcPct val="150000"/>
                        </a:lnSpc>
                      </a:pPr>
                      <a:r>
                        <a:rPr lang="en-ZW" sz="800">
                          <a:effectLst/>
                        </a:rPr>
                        <a:t>Meat</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1,49%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0,62%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highlight>
                            <a:srgbClr val="FFFF00"/>
                          </a:highlight>
                        </a:rPr>
                        <a:t>35,93%</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1,21%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3,33%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3568834"/>
                  </a:ext>
                </a:extLst>
              </a:tr>
              <a:tr h="183360">
                <a:tc>
                  <a:txBody>
                    <a:bodyPr/>
                    <a:lstStyle/>
                    <a:p>
                      <a:pPr algn="just">
                        <a:lnSpc>
                          <a:spcPct val="150000"/>
                        </a:lnSpc>
                      </a:pPr>
                      <a:r>
                        <a:rPr lang="en-ZW" sz="800">
                          <a:effectLst/>
                        </a:rPr>
                        <a:t>animal_prdct</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2,59%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2,06%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6,26%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1,06%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03854091"/>
                  </a:ext>
                </a:extLst>
              </a:tr>
              <a:tr h="183360">
                <a:tc>
                  <a:txBody>
                    <a:bodyPr/>
                    <a:lstStyle/>
                    <a:p>
                      <a:pPr algn="just">
                        <a:lnSpc>
                          <a:spcPct val="150000"/>
                        </a:lnSpc>
                      </a:pPr>
                      <a:r>
                        <a:rPr lang="en-ZW" sz="800">
                          <a:effectLst/>
                        </a:rPr>
                        <a:t>Wool_silkwm</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5,62%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0,30%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74148224"/>
                  </a:ext>
                </a:extLst>
              </a:tr>
              <a:tr h="183360">
                <a:tc>
                  <a:txBody>
                    <a:bodyPr/>
                    <a:lstStyle/>
                    <a:p>
                      <a:pPr algn="just">
                        <a:lnSpc>
                          <a:spcPct val="150000"/>
                        </a:lnSpc>
                      </a:pPr>
                      <a:r>
                        <a:rPr lang="en-ZW" sz="800">
                          <a:effectLst/>
                        </a:rPr>
                        <a:t>Ctle_shp_gts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0,23%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0,41%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5311947"/>
                  </a:ext>
                </a:extLst>
              </a:tr>
              <a:tr h="183360">
                <a:tc>
                  <a:txBody>
                    <a:bodyPr/>
                    <a:lstStyle/>
                    <a:p>
                      <a:pPr algn="just">
                        <a:lnSpc>
                          <a:spcPct val="150000"/>
                        </a:lnSpc>
                      </a:pPr>
                      <a:r>
                        <a:rPr lang="en-ZW" sz="800">
                          <a:effectLst/>
                        </a:rPr>
                        <a:t>Veg_oil_fats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5,07%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highlight>
                            <a:srgbClr val="FFFF00"/>
                          </a:highlight>
                        </a:rPr>
                        <a:t>28,80%</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0,68%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2,37%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2,74%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6596351"/>
                  </a:ext>
                </a:extLst>
              </a:tr>
              <a:tr h="183360">
                <a:tc>
                  <a:txBody>
                    <a:bodyPr/>
                    <a:lstStyle/>
                    <a:p>
                      <a:pPr algn="just">
                        <a:lnSpc>
                          <a:spcPct val="150000"/>
                        </a:lnSpc>
                      </a:pPr>
                      <a:r>
                        <a:rPr lang="en-ZW" sz="800">
                          <a:effectLst/>
                        </a:rPr>
                        <a:t>Dairyproduc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2,42%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0,59%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916979"/>
                  </a:ext>
                </a:extLst>
              </a:tr>
              <a:tr h="183360">
                <a:tc>
                  <a:txBody>
                    <a:bodyPr/>
                    <a:lstStyle/>
                    <a:p>
                      <a:pPr algn="just">
                        <a:lnSpc>
                          <a:spcPct val="150000"/>
                        </a:lnSpc>
                      </a:pPr>
                      <a:r>
                        <a:rPr lang="en-ZW" sz="800">
                          <a:effectLst/>
                        </a:rPr>
                        <a:t>Rawmilk</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0962245"/>
                  </a:ext>
                </a:extLst>
              </a:tr>
              <a:tr h="183360">
                <a:tc>
                  <a:txBody>
                    <a:bodyPr/>
                    <a:lstStyle/>
                    <a:p>
                      <a:pPr algn="just">
                        <a:lnSpc>
                          <a:spcPct val="150000"/>
                        </a:lnSpc>
                      </a:pPr>
                      <a:r>
                        <a:rPr lang="en-ZW" sz="800">
                          <a:effectLst/>
                        </a:rPr>
                        <a:t>Procrice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2,92%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0,95%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0,17%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1712994"/>
                  </a:ext>
                </a:extLst>
              </a:tr>
              <a:tr h="183360">
                <a:tc>
                  <a:txBody>
                    <a:bodyPr/>
                    <a:lstStyle/>
                    <a:p>
                      <a:pPr algn="just">
                        <a:lnSpc>
                          <a:spcPct val="150000"/>
                        </a:lnSpc>
                      </a:pPr>
                      <a:r>
                        <a:rPr lang="en-ZW" sz="800">
                          <a:effectLst/>
                        </a:rPr>
                        <a:t>Sugar</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3,67%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highlight>
                            <a:srgbClr val="FFFF00"/>
                          </a:highlight>
                        </a:rPr>
                        <a:t>22,12%</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6,91%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highlight>
                            <a:srgbClr val="FFFF00"/>
                          </a:highlight>
                        </a:rPr>
                        <a:t>55,45%</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12,84%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98981178"/>
                  </a:ext>
                </a:extLst>
              </a:tr>
              <a:tr h="183360">
                <a:tc>
                  <a:txBody>
                    <a:bodyPr/>
                    <a:lstStyle/>
                    <a:p>
                      <a:pPr algn="just">
                        <a:lnSpc>
                          <a:spcPct val="150000"/>
                        </a:lnSpc>
                      </a:pPr>
                      <a:r>
                        <a:rPr lang="en-ZW" sz="800">
                          <a:effectLst/>
                        </a:rPr>
                        <a:t>Meatprodcts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1,53%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4,06%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0,46%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92333428"/>
                  </a:ext>
                </a:extLst>
              </a:tr>
              <a:tr h="183360">
                <a:tc>
                  <a:txBody>
                    <a:bodyPr/>
                    <a:lstStyle/>
                    <a:p>
                      <a:pPr algn="just">
                        <a:lnSpc>
                          <a:spcPct val="150000"/>
                        </a:lnSpc>
                      </a:pPr>
                      <a:r>
                        <a:rPr lang="en-ZW" sz="800">
                          <a:effectLst/>
                        </a:rPr>
                        <a:t>Foodprodcts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26,22%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16,84%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2,91%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highlight>
                            <a:srgbClr val="FFFF00"/>
                          </a:highlight>
                        </a:rPr>
                        <a:t>39,04%</a:t>
                      </a:r>
                      <a:endParaRPr lang="en-IT" sz="12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35,21%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45,73%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1222420"/>
                  </a:ext>
                </a:extLst>
              </a:tr>
              <a:tr h="183360">
                <a:tc>
                  <a:txBody>
                    <a:bodyPr/>
                    <a:lstStyle/>
                    <a:p>
                      <a:pPr algn="just">
                        <a:lnSpc>
                          <a:spcPct val="150000"/>
                        </a:lnSpc>
                      </a:pPr>
                      <a:r>
                        <a:rPr lang="en-ZW" sz="800">
                          <a:effectLst/>
                        </a:rPr>
                        <a:t>Bev_tobacco</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12,38%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22,47%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51,67%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14,70%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73,19%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a:effectLst/>
                        </a:rPr>
                        <a:t>0,99%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ZW" sz="800" dirty="0">
                          <a:effectLst/>
                        </a:rPr>
                        <a:t>15,48%</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86467896"/>
                  </a:ext>
                </a:extLst>
              </a:tr>
            </a:tbl>
          </a:graphicData>
        </a:graphic>
      </p:graphicFrame>
    </p:spTree>
    <p:extLst>
      <p:ext uri="{BB962C8B-B14F-4D97-AF65-F5344CB8AC3E}">
        <p14:creationId xmlns:p14="http://schemas.microsoft.com/office/powerpoint/2010/main" val="3317623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C22E79-4E4D-1B77-7D2B-3E4DCB789B01}"/>
              </a:ext>
            </a:extLst>
          </p:cNvPr>
          <p:cNvSpPr>
            <a:spLocks noGrp="1"/>
          </p:cNvSpPr>
          <p:nvPr>
            <p:ph type="title"/>
          </p:nvPr>
        </p:nvSpPr>
        <p:spPr>
          <a:xfrm>
            <a:off x="482600" y="321734"/>
            <a:ext cx="8178799" cy="1135737"/>
          </a:xfrm>
        </p:spPr>
        <p:txBody>
          <a:bodyPr>
            <a:normAutofit/>
          </a:bodyPr>
          <a:lstStyle/>
          <a:p>
            <a:pPr algn="ctr"/>
            <a:r>
              <a:rPr lang="en-GB" sz="3200" b="1" dirty="0">
                <a:latin typeface="Times New Roman" panose="02020603050405020304" pitchFamily="18" charset="0"/>
                <a:cs typeface="Times New Roman" panose="02020603050405020304" pitchFamily="18" charset="0"/>
              </a:rPr>
              <a:t>Total Forward Participation </a:t>
            </a:r>
            <a:r>
              <a:rPr lang="en-IT" sz="3200" b="1" dirty="0">
                <a:latin typeface="Times New Roman" panose="02020603050405020304" pitchFamily="18" charset="0"/>
                <a:cs typeface="Times New Roman" panose="02020603050405020304" pitchFamily="18" charset="0"/>
              </a:rPr>
              <a:t>by sector</a:t>
            </a:r>
          </a:p>
        </p:txBody>
      </p:sp>
      <p:sp>
        <p:nvSpPr>
          <p:cNvPr id="3" name="Content Placeholder 2">
            <a:extLst>
              <a:ext uri="{FF2B5EF4-FFF2-40B4-BE49-F238E27FC236}">
                <a16:creationId xmlns:a16="http://schemas.microsoft.com/office/drawing/2014/main" id="{F584AAB9-A6F4-260C-2859-B0E3C713297C}"/>
              </a:ext>
            </a:extLst>
          </p:cNvPr>
          <p:cNvSpPr>
            <a:spLocks noGrp="1"/>
          </p:cNvSpPr>
          <p:nvPr>
            <p:ph idx="1"/>
          </p:nvPr>
        </p:nvSpPr>
        <p:spPr>
          <a:xfrm>
            <a:off x="482600" y="1782981"/>
            <a:ext cx="3286297" cy="4393982"/>
          </a:xfrm>
        </p:spPr>
        <p:txBody>
          <a:bodyPr>
            <a:normAutofit fontScale="85000" lnSpcReduction="10000"/>
          </a:bodyPr>
          <a:lstStyle/>
          <a:p>
            <a:pPr algn="just"/>
            <a:r>
              <a:rPr lang="en-GB" sz="1700" dirty="0">
                <a:effectLst/>
                <a:latin typeface="Times New Roman" panose="02020603050405020304" pitchFamily="18" charset="0"/>
                <a:ea typeface="Times New Roman" panose="02020603050405020304" pitchFamily="18" charset="0"/>
              </a:rPr>
              <a:t>Agric sectors: positive changes  -results in line with those of Laget et al (2018) –confirming DTA positive effects on FP. </a:t>
            </a:r>
          </a:p>
          <a:p>
            <a:pPr algn="just"/>
            <a:r>
              <a:rPr lang="en-GB" sz="1700" dirty="0">
                <a:latin typeface="Times New Roman" panose="02020603050405020304" pitchFamily="18" charset="0"/>
              </a:rPr>
              <a:t>Food sectors: more significant changes in Zim and Malawi less in Bots.</a:t>
            </a:r>
          </a:p>
          <a:p>
            <a:pPr algn="just"/>
            <a:r>
              <a:rPr lang="en-GB" sz="1700" dirty="0"/>
              <a:t>S</a:t>
            </a:r>
            <a:r>
              <a:rPr lang="en-IT" sz="1700" dirty="0"/>
              <a:t>ome higher positive chnages in Agric than in food  e.g SA vice versa for RSACU. – their increase in domestic valu—added in exports increased in these exports.</a:t>
            </a:r>
          </a:p>
          <a:p>
            <a:pPr algn="just"/>
            <a:r>
              <a:rPr lang="en-IT" sz="1700" dirty="0"/>
              <a:t>SCN 2 – emphasize the significance of considering labour market conditions and their potential influence on trade dynamics.</a:t>
            </a:r>
          </a:p>
          <a:p>
            <a:pPr algn="just"/>
            <a:r>
              <a:rPr lang="en-GB" sz="1700" dirty="0"/>
              <a:t>I</a:t>
            </a:r>
            <a:r>
              <a:rPr lang="en-IT" sz="1700" dirty="0"/>
              <a:t>mportance of considering context of each country, and tailor strategies accordingly to mitigate any adverse effects of unemployment on trade outcomes. </a:t>
            </a:r>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760545"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14467" y="1"/>
            <a:ext cx="729532"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5" name="Table 4">
            <a:extLst>
              <a:ext uri="{FF2B5EF4-FFF2-40B4-BE49-F238E27FC236}">
                <a16:creationId xmlns:a16="http://schemas.microsoft.com/office/drawing/2014/main" id="{F7173037-3530-56F4-3604-AC2A5922F14C}"/>
              </a:ext>
            </a:extLst>
          </p:cNvPr>
          <p:cNvGraphicFramePr>
            <a:graphicFrameLocks noGrp="1"/>
          </p:cNvGraphicFramePr>
          <p:nvPr>
            <p:extLst>
              <p:ext uri="{D42A27DB-BD31-4B8C-83A1-F6EECF244321}">
                <p14:modId xmlns:p14="http://schemas.microsoft.com/office/powerpoint/2010/main" val="3518177455"/>
              </p:ext>
            </p:extLst>
          </p:nvPr>
        </p:nvGraphicFramePr>
        <p:xfrm>
          <a:off x="3768898" y="1782490"/>
          <a:ext cx="5076522" cy="4207762"/>
        </p:xfrm>
        <a:graphic>
          <a:graphicData uri="http://schemas.openxmlformats.org/drawingml/2006/table">
            <a:tbl>
              <a:tblPr firstRow="1" firstCol="1" bandRow="1">
                <a:tableStyleId>{5C22544A-7EE6-4342-B048-85BDC9FD1C3A}</a:tableStyleId>
              </a:tblPr>
              <a:tblGrid>
                <a:gridCol w="759285">
                  <a:extLst>
                    <a:ext uri="{9D8B030D-6E8A-4147-A177-3AD203B41FA5}">
                      <a16:colId xmlns:a16="http://schemas.microsoft.com/office/drawing/2014/main" val="3636645143"/>
                    </a:ext>
                  </a:extLst>
                </a:gridCol>
                <a:gridCol w="424637">
                  <a:extLst>
                    <a:ext uri="{9D8B030D-6E8A-4147-A177-3AD203B41FA5}">
                      <a16:colId xmlns:a16="http://schemas.microsoft.com/office/drawing/2014/main" val="1812852747"/>
                    </a:ext>
                  </a:extLst>
                </a:gridCol>
                <a:gridCol w="468507">
                  <a:extLst>
                    <a:ext uri="{9D8B030D-6E8A-4147-A177-3AD203B41FA5}">
                      <a16:colId xmlns:a16="http://schemas.microsoft.com/office/drawing/2014/main" val="3389067145"/>
                    </a:ext>
                  </a:extLst>
                </a:gridCol>
                <a:gridCol w="537686">
                  <a:extLst>
                    <a:ext uri="{9D8B030D-6E8A-4147-A177-3AD203B41FA5}">
                      <a16:colId xmlns:a16="http://schemas.microsoft.com/office/drawing/2014/main" val="1875149537"/>
                    </a:ext>
                  </a:extLst>
                </a:gridCol>
                <a:gridCol w="596741">
                  <a:extLst>
                    <a:ext uri="{9D8B030D-6E8A-4147-A177-3AD203B41FA5}">
                      <a16:colId xmlns:a16="http://schemas.microsoft.com/office/drawing/2014/main" val="3684264093"/>
                    </a:ext>
                  </a:extLst>
                </a:gridCol>
                <a:gridCol w="540498">
                  <a:extLst>
                    <a:ext uri="{9D8B030D-6E8A-4147-A177-3AD203B41FA5}">
                      <a16:colId xmlns:a16="http://schemas.microsoft.com/office/drawing/2014/main" val="3998700447"/>
                    </a:ext>
                  </a:extLst>
                </a:gridCol>
                <a:gridCol w="478631">
                  <a:extLst>
                    <a:ext uri="{9D8B030D-6E8A-4147-A177-3AD203B41FA5}">
                      <a16:colId xmlns:a16="http://schemas.microsoft.com/office/drawing/2014/main" val="633169947"/>
                    </a:ext>
                  </a:extLst>
                </a:gridCol>
                <a:gridCol w="557934">
                  <a:extLst>
                    <a:ext uri="{9D8B030D-6E8A-4147-A177-3AD203B41FA5}">
                      <a16:colId xmlns:a16="http://schemas.microsoft.com/office/drawing/2014/main" val="3393146589"/>
                    </a:ext>
                  </a:extLst>
                </a:gridCol>
                <a:gridCol w="712603">
                  <a:extLst>
                    <a:ext uri="{9D8B030D-6E8A-4147-A177-3AD203B41FA5}">
                      <a16:colId xmlns:a16="http://schemas.microsoft.com/office/drawing/2014/main" val="4168467519"/>
                    </a:ext>
                  </a:extLst>
                </a:gridCol>
              </a:tblGrid>
              <a:tr h="243924">
                <a:tc>
                  <a:txBody>
                    <a:bodyPr/>
                    <a:lstStyle/>
                    <a:p>
                      <a:pPr algn="ctr">
                        <a:lnSpc>
                          <a:spcPct val="150000"/>
                        </a:lnSpc>
                      </a:pPr>
                      <a:r>
                        <a:rPr lang="en-GB" sz="1000">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3">
                  <a:txBody>
                    <a:bodyPr/>
                    <a:lstStyle/>
                    <a:p>
                      <a:pPr algn="ctr">
                        <a:lnSpc>
                          <a:spcPct val="150000"/>
                        </a:lnSpc>
                      </a:pPr>
                      <a:r>
                        <a:rPr lang="en-GB" sz="1000">
                          <a:effectLst/>
                        </a:rPr>
                        <a:t>Agriculture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IT"/>
                    </a:p>
                  </a:txBody>
                  <a:tcPr/>
                </a:tc>
                <a:tc hMerge="1">
                  <a:txBody>
                    <a:bodyPr/>
                    <a:lstStyle/>
                    <a:p>
                      <a:endParaRPr lang="en-IT"/>
                    </a:p>
                  </a:txBody>
                  <a:tcPr/>
                </a:tc>
                <a:tc>
                  <a:txBody>
                    <a:bodyPr/>
                    <a:lstStyle/>
                    <a:p>
                      <a:pPr algn="ctr">
                        <a:lnSpc>
                          <a:spcPct val="150000"/>
                        </a:lnSpc>
                      </a:pPr>
                      <a:r>
                        <a:rPr lang="en-GB" sz="1000">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3">
                  <a:txBody>
                    <a:bodyPr/>
                    <a:lstStyle/>
                    <a:p>
                      <a:pPr algn="ctr">
                        <a:lnSpc>
                          <a:spcPct val="150000"/>
                        </a:lnSpc>
                      </a:pPr>
                      <a:r>
                        <a:rPr lang="en-GB" sz="1000">
                          <a:effectLst/>
                        </a:rPr>
                        <a:t>Food and Beverages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IT"/>
                    </a:p>
                  </a:txBody>
                  <a:tcPr/>
                </a:tc>
                <a:tc hMerge="1">
                  <a:txBody>
                    <a:bodyPr/>
                    <a:lstStyle/>
                    <a:p>
                      <a:endParaRPr lang="en-IT"/>
                    </a:p>
                  </a:txBody>
                  <a:tcPr/>
                </a:tc>
                <a:tc>
                  <a:txBody>
                    <a:bodyPr/>
                    <a:lstStyle/>
                    <a:p>
                      <a:pPr algn="ctr">
                        <a:lnSpc>
                          <a:spcPct val="150000"/>
                        </a:lnSpc>
                      </a:pPr>
                      <a:r>
                        <a:rPr lang="en-GB" sz="1000">
                          <a:effectLst/>
                        </a:rPr>
                        <a:t> </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35565309"/>
                  </a:ext>
                </a:extLst>
              </a:tr>
              <a:tr h="517058">
                <a:tc>
                  <a:txBody>
                    <a:bodyPr/>
                    <a:lstStyle/>
                    <a:p>
                      <a:pPr algn="just">
                        <a:lnSpc>
                          <a:spcPct val="150000"/>
                        </a:lnSpc>
                      </a:pPr>
                      <a:r>
                        <a:rPr lang="en-GB" sz="1000">
                          <a:effectLst/>
                        </a:rPr>
                        <a:t>Scenarios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 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 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ACTUAL VALUES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 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SCN 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pPr>
                      <a:r>
                        <a:rPr lang="en-GB" sz="1000">
                          <a:effectLst/>
                        </a:rPr>
                        <a:t>ACTUAL VALUES</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1972067"/>
                  </a:ext>
                </a:extLst>
              </a:tr>
              <a:tr h="488287">
                <a:tc>
                  <a:txBody>
                    <a:bodyPr/>
                    <a:lstStyle/>
                    <a:p>
                      <a:pPr algn="just"/>
                      <a:r>
                        <a:rPr lang="en-GB" sz="1000">
                          <a:effectLst/>
                        </a:rPr>
                        <a:t>South Africa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1000">
                          <a:effectLst/>
                        </a:rPr>
                        <a:t>1,16%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1000">
                          <a:effectLst/>
                        </a:rPr>
                        <a:t>1.16%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1,14%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26,13%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1000">
                          <a:effectLst/>
                        </a:rPr>
                        <a:t>0,74%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1000">
                          <a:effectLst/>
                        </a:rPr>
                        <a:t>0.74%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nSpc>
                          <a:spcPct val="150000"/>
                        </a:lnSpc>
                      </a:pPr>
                      <a:r>
                        <a:rPr lang="en-GB" sz="1000">
                          <a:effectLst/>
                        </a:rPr>
                        <a:t>0,71%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50000"/>
                        </a:lnSpc>
                      </a:pPr>
                      <a:r>
                        <a:rPr lang="en-GB" sz="1000">
                          <a:effectLst/>
                        </a:rPr>
                        <a:t>    12,55%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7861575"/>
                  </a:ext>
                </a:extLst>
              </a:tr>
              <a:tr h="517058">
                <a:tc>
                  <a:txBody>
                    <a:bodyPr/>
                    <a:lstStyle/>
                    <a:p>
                      <a:pPr algn="just"/>
                      <a:r>
                        <a:rPr lang="en-GB" sz="1000">
                          <a:effectLst/>
                        </a:rPr>
                        <a:t>Tanzania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11,88%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11.88%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12,05%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17,53%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3,62%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3.62%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3,66%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13,32%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1486788"/>
                  </a:ext>
                </a:extLst>
              </a:tr>
              <a:tr h="488287">
                <a:tc>
                  <a:txBody>
                    <a:bodyPr/>
                    <a:lstStyle/>
                    <a:p>
                      <a:pPr algn="just"/>
                      <a:r>
                        <a:rPr lang="en-GB" sz="1000">
                          <a:effectLst/>
                        </a:rPr>
                        <a:t>Zimbabwe</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4,87%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4.86%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4,86%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3,02%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16,01%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16,00%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16,55%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14,66%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2641197"/>
                  </a:ext>
                </a:extLst>
              </a:tr>
              <a:tr h="488287">
                <a:tc>
                  <a:txBody>
                    <a:bodyPr/>
                    <a:lstStyle/>
                    <a:p>
                      <a:pPr algn="just"/>
                      <a:r>
                        <a:rPr lang="en-GB" sz="1000">
                          <a:effectLst/>
                        </a:rPr>
                        <a:t>Botswana</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0,24%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0.24%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0,24%</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20,70%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0,30%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0,30%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0,30%</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10,65%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97664562"/>
                  </a:ext>
                </a:extLst>
              </a:tr>
              <a:tr h="488287">
                <a:tc>
                  <a:txBody>
                    <a:bodyPr/>
                    <a:lstStyle/>
                    <a:p>
                      <a:pPr algn="just"/>
                      <a:r>
                        <a:rPr lang="en-GB" sz="1000">
                          <a:effectLst/>
                        </a:rPr>
                        <a:t>Malawi</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7,62%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7.61%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7,52%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28,02%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9,56%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9.55%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9,71%</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15,99%</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08625208"/>
                  </a:ext>
                </a:extLst>
              </a:tr>
              <a:tr h="488287">
                <a:tc>
                  <a:txBody>
                    <a:bodyPr/>
                    <a:lstStyle/>
                    <a:p>
                      <a:pPr algn="just"/>
                      <a:r>
                        <a:rPr lang="en-GB" sz="1000">
                          <a:effectLst/>
                        </a:rPr>
                        <a:t>RSACU</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1.32%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1,42%</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28,93%</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2,98%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2.97%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3,28%</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13,57%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11071477"/>
                  </a:ext>
                </a:extLst>
              </a:tr>
              <a:tr h="488287">
                <a:tc>
                  <a:txBody>
                    <a:bodyPr/>
                    <a:lstStyle/>
                    <a:p>
                      <a:r>
                        <a:rPr lang="en-GB" sz="1000">
                          <a:effectLst/>
                        </a:rPr>
                        <a:t>RSADC</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0,86%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0.86%</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0,87%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dirty="0">
                          <a:effectLst/>
                        </a:rPr>
                        <a:t>27,52%</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a:effectLst/>
                        </a:rPr>
                        <a:t>0.55%</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50000"/>
                        </a:lnSpc>
                      </a:pPr>
                      <a:r>
                        <a:rPr lang="en-GB" sz="1000">
                          <a:effectLst/>
                        </a:rPr>
                        <a:t>0,57%</a:t>
                      </a:r>
                      <a:endParaRPr lang="en-I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50000"/>
                        </a:lnSpc>
                      </a:pPr>
                      <a:r>
                        <a:rPr lang="en-GB" sz="1000" dirty="0">
                          <a:effectLst/>
                        </a:rPr>
                        <a:t>16,03%</a:t>
                      </a:r>
                      <a:endParaRPr lang="en-I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8754209"/>
                  </a:ext>
                </a:extLst>
              </a:tr>
            </a:tbl>
          </a:graphicData>
        </a:graphic>
      </p:graphicFrame>
    </p:spTree>
    <p:extLst>
      <p:ext uri="{BB962C8B-B14F-4D97-AF65-F5344CB8AC3E}">
        <p14:creationId xmlns:p14="http://schemas.microsoft.com/office/powerpoint/2010/main" val="14513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2405FF-F9EF-DCDD-6238-9957776259A9}"/>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24">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056CB8-B4E1-B9CE-FB42-5446EA54903B}"/>
              </a:ext>
            </a:extLst>
          </p:cNvPr>
          <p:cNvSpPr>
            <a:spLocks noGrp="1"/>
          </p:cNvSpPr>
          <p:nvPr>
            <p:ph type="title"/>
          </p:nvPr>
        </p:nvSpPr>
        <p:spPr>
          <a:xfrm>
            <a:off x="836676" y="548640"/>
            <a:ext cx="7626096" cy="1179576"/>
          </a:xfrm>
        </p:spPr>
        <p:txBody>
          <a:bodyPr>
            <a:normAutofit/>
          </a:bodyPr>
          <a:lstStyle/>
          <a:p>
            <a:r>
              <a:rPr lang="en-IT" sz="3500" b="1" dirty="0">
                <a:latin typeface="Times New Roman" panose="02020603050405020304" pitchFamily="18" charset="0"/>
                <a:cs typeface="Times New Roman" panose="02020603050405020304" pitchFamily="18" charset="0"/>
              </a:rPr>
              <a:t>Conclusion</a:t>
            </a:r>
          </a:p>
        </p:txBody>
      </p:sp>
      <p:sp>
        <p:nvSpPr>
          <p:cNvPr id="27" name="Rectangle 2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035A977-AAC4-800B-5F58-20615B01941E}"/>
              </a:ext>
            </a:extLst>
          </p:cNvPr>
          <p:cNvSpPr>
            <a:spLocks noGrp="1"/>
          </p:cNvSpPr>
          <p:nvPr>
            <p:ph idx="1"/>
          </p:nvPr>
        </p:nvSpPr>
        <p:spPr>
          <a:xfrm>
            <a:off x="836676" y="2162432"/>
            <a:ext cx="7955280" cy="4534930"/>
          </a:xfrm>
        </p:spPr>
        <p:txBody>
          <a:bodyPr>
            <a:normAutofit fontScale="92500" lnSpcReduction="20000"/>
          </a:bodyPr>
          <a:lstStyle/>
          <a:p>
            <a:pPr algn="just"/>
            <a:r>
              <a:rPr lang="en-GB" sz="1400" dirty="0">
                <a:latin typeface="Times New Roman" panose="02020603050405020304" pitchFamily="18" charset="0"/>
                <a:cs typeface="Times New Roman" panose="02020603050405020304" pitchFamily="18" charset="0"/>
              </a:rPr>
              <a:t> </a:t>
            </a:r>
            <a:r>
              <a:rPr lang="en-GB" sz="1800" b="1" dirty="0">
                <a:latin typeface="Times New Roman" panose="02020603050405020304" pitchFamily="18" charset="0"/>
                <a:cs typeface="Times New Roman" panose="02020603050405020304" pitchFamily="18" charset="0"/>
              </a:rPr>
              <a:t>SADC Customs Union &amp; Trade -  e</a:t>
            </a:r>
            <a:r>
              <a:rPr lang="en-GB" sz="1800" dirty="0">
                <a:latin typeface="Times New Roman" panose="02020603050405020304" pitchFamily="18" charset="0"/>
                <a:cs typeface="Times New Roman" panose="02020603050405020304" pitchFamily="18" charset="0"/>
              </a:rPr>
              <a:t>liminates tariffs, creating a single market and boosting regional trade , Increased demand for intermediate goods enhances backward participation in regional value chains.</a:t>
            </a:r>
          </a:p>
          <a:p>
            <a:pPr algn="just"/>
            <a:r>
              <a:rPr lang="en-GB" sz="1800" b="1" dirty="0">
                <a:latin typeface="Times New Roman" panose="02020603050405020304" pitchFamily="18" charset="0"/>
                <a:cs typeface="Times New Roman" panose="02020603050405020304" pitchFamily="18" charset="0"/>
              </a:rPr>
              <a:t>Country-Specific Impacts - </a:t>
            </a:r>
            <a:r>
              <a:rPr lang="en-GB" sz="1800" dirty="0">
                <a:latin typeface="Times New Roman" panose="02020603050405020304" pitchFamily="18" charset="0"/>
                <a:cs typeface="Times New Roman" panose="02020603050405020304" pitchFamily="18" charset="0"/>
              </a:rPr>
              <a:t>Benefits vary by country based on economic structure (e.g., South Africa gains more, while smaller economies like Malawi may face challenges);  &amp; Tariff adjustments must be carefully managed to balance benefits and minimize harm.</a:t>
            </a:r>
          </a:p>
          <a:p>
            <a:pPr algn="just"/>
            <a:r>
              <a:rPr lang="en-GB" sz="1800" b="1" dirty="0">
                <a:latin typeface="Times New Roman" panose="02020603050405020304" pitchFamily="18" charset="0"/>
                <a:cs typeface="Times New Roman" panose="02020603050405020304" pitchFamily="18" charset="0"/>
              </a:rPr>
              <a:t>Regional vs. Global Trade – </a:t>
            </a:r>
            <a:r>
              <a:rPr lang="en-GB" sz="1800" dirty="0">
                <a:latin typeface="Times New Roman" panose="02020603050405020304" pitchFamily="18" charset="0"/>
                <a:cs typeface="Times New Roman" panose="02020603050405020304" pitchFamily="18" charset="0"/>
              </a:rPr>
              <a:t>new policy would expand global market expansion, strengthens intra-SADC trade more effectively than global integration ; However, reduced engagement with external partners (e.g., Latin America) raises concerns about SADC’s global positioning.</a:t>
            </a:r>
          </a:p>
          <a:p>
            <a:pPr algn="just"/>
            <a:r>
              <a:rPr lang="en-GB" sz="1800" b="1" dirty="0">
                <a:latin typeface="Times New Roman" panose="02020603050405020304" pitchFamily="18" charset="0"/>
                <a:cs typeface="Times New Roman" panose="02020603050405020304" pitchFamily="18" charset="0"/>
              </a:rPr>
              <a:t>Policy Considerations -  </a:t>
            </a:r>
            <a:r>
              <a:rPr lang="en-GB" sz="1800" dirty="0">
                <a:latin typeface="Times New Roman" panose="02020603050405020304" pitchFamily="18" charset="0"/>
                <a:cs typeface="Times New Roman" panose="02020603050405020304" pitchFamily="18" charset="0"/>
              </a:rPr>
              <a:t>Address disparities between larger and smaller economies to ensure equitable benefits ; Promote trade facilitation and value-added sectors to support sustainable growth.</a:t>
            </a:r>
          </a:p>
          <a:p>
            <a:pPr algn="just"/>
            <a:r>
              <a:rPr lang="en-GB" sz="1800" b="1" dirty="0">
                <a:latin typeface="Times New Roman" panose="02020603050405020304" pitchFamily="18" charset="0"/>
                <a:cs typeface="Times New Roman" panose="02020603050405020304" pitchFamily="18" charset="0"/>
              </a:rPr>
              <a:t>Sector-Specific Focus - </a:t>
            </a:r>
            <a:r>
              <a:rPr lang="en-GB" sz="1800" dirty="0">
                <a:latin typeface="Times New Roman" panose="02020603050405020304" pitchFamily="18" charset="0"/>
                <a:cs typeface="Times New Roman" panose="02020603050405020304" pitchFamily="18" charset="0"/>
              </a:rPr>
              <a:t>Agri-food value chains are key to fostering regional cooperation, food security, and economic sustainability ; Targeted efforts needed to boost agricultural innovation, production, and market access.</a:t>
            </a:r>
          </a:p>
          <a:p>
            <a:pPr algn="just"/>
            <a:r>
              <a:rPr lang="en-GB" sz="1800" b="1" dirty="0">
                <a:latin typeface="Times New Roman" panose="02020603050405020304" pitchFamily="18" charset="0"/>
                <a:cs typeface="Times New Roman" panose="02020603050405020304" pitchFamily="18" charset="0"/>
              </a:rPr>
              <a:t>Overall Economic Impact - </a:t>
            </a:r>
            <a:r>
              <a:rPr lang="en-GB" sz="1800" dirty="0">
                <a:latin typeface="Times New Roman" panose="02020603050405020304" pitchFamily="18" charset="0"/>
                <a:cs typeface="Times New Roman" panose="02020603050405020304" pitchFamily="18" charset="0"/>
              </a:rPr>
              <a:t>Positive outcomes include increased GDP, employment, and value addition ; Some countries struggle to advance in downstream production, requiring strategic support.</a:t>
            </a:r>
          </a:p>
          <a:p>
            <a:pPr algn="just"/>
            <a:endParaRPr lang="en-GB" sz="1400" dirty="0">
              <a:latin typeface="Times New Roman" panose="02020603050405020304" pitchFamily="18" charset="0"/>
              <a:cs typeface="Times New Roman" panose="02020603050405020304" pitchFamily="18" charset="0"/>
            </a:endParaRPr>
          </a:p>
          <a:p>
            <a:endParaRPr lang="en-IT" sz="800" dirty="0">
              <a:latin typeface="Times New Roman" panose="02020603050405020304" pitchFamily="18" charset="0"/>
              <a:cs typeface="Times New Roman" panose="02020603050405020304" pitchFamily="18" charset="0"/>
            </a:endParaRPr>
          </a:p>
          <a:p>
            <a:endParaRPr lang="en-IT"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7247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656" y="0"/>
            <a:ext cx="8375586"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196" y="0"/>
            <a:ext cx="836676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D9CCF4-03CF-1C22-7798-422F16EFE8D8}"/>
              </a:ext>
            </a:extLst>
          </p:cNvPr>
          <p:cNvSpPr>
            <a:spLocks noGrp="1"/>
          </p:cNvSpPr>
          <p:nvPr>
            <p:ph type="title"/>
          </p:nvPr>
        </p:nvSpPr>
        <p:spPr>
          <a:xfrm>
            <a:off x="836676" y="548640"/>
            <a:ext cx="7626096" cy="1179576"/>
          </a:xfrm>
        </p:spPr>
        <p:txBody>
          <a:bodyPr>
            <a:normAutofit/>
          </a:bodyPr>
          <a:lstStyle/>
          <a:p>
            <a:r>
              <a:rPr lang="en-IT" sz="3500" b="1" dirty="0">
                <a:latin typeface="Times New Roman" panose="02020603050405020304" pitchFamily="18" charset="0"/>
                <a:cs typeface="Times New Roman" panose="02020603050405020304" pitchFamily="18" charset="0"/>
              </a:rPr>
              <a:t>Conti’ conclusion</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125" y="758952"/>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5492DB2-9D79-FE6D-C04A-0FCCF23D4B92}"/>
              </a:ext>
            </a:extLst>
          </p:cNvPr>
          <p:cNvSpPr>
            <a:spLocks noGrp="1"/>
          </p:cNvSpPr>
          <p:nvPr>
            <p:ph idx="1"/>
          </p:nvPr>
        </p:nvSpPr>
        <p:spPr>
          <a:xfrm>
            <a:off x="470137" y="2125362"/>
            <a:ext cx="8321819" cy="4051601"/>
          </a:xfrm>
        </p:spPr>
        <p:txBody>
          <a:bodyPr>
            <a:normAutofit/>
          </a:bodyPr>
          <a:lstStyle/>
          <a:p>
            <a:r>
              <a:rPr lang="en-GB" sz="1800" dirty="0">
                <a:latin typeface="Times New Roman" panose="02020603050405020304" pitchFamily="18" charset="0"/>
                <a:cs typeface="Times New Roman" panose="02020603050405020304" pitchFamily="18" charset="0"/>
              </a:rPr>
              <a:t>Businesses can seamlessly integrate by sourcing raw materials regionally and exporting finished products to markets like the EU_28.</a:t>
            </a:r>
          </a:p>
          <a:p>
            <a:r>
              <a:rPr lang="en-GB" sz="1800" dirty="0">
                <a:latin typeface="Times New Roman" panose="02020603050405020304" pitchFamily="18" charset="0"/>
                <a:cs typeface="Times New Roman" panose="02020603050405020304" pitchFamily="18" charset="0"/>
              </a:rPr>
              <a:t>Increased market access fosters competition, underscoring the need to enhance competitiveness.</a:t>
            </a:r>
          </a:p>
          <a:p>
            <a:r>
              <a:rPr lang="en-GB" sz="1800" dirty="0">
                <a:effectLst/>
                <a:latin typeface="Times New Roman" panose="02020603050405020304" pitchFamily="18" charset="0"/>
                <a:ea typeface="Times New Roman" panose="02020603050405020304" pitchFamily="18" charset="0"/>
              </a:rPr>
              <a:t>Even though the policy offers substantial benefits, it also presents complex challenges and implications that require nuanced policy design and diplomatic finesse. </a:t>
            </a:r>
            <a:endParaRPr lang="en-GB" sz="1800" dirty="0">
              <a:latin typeface="Times New Roman" panose="02020603050405020304" pitchFamily="18" charset="0"/>
              <a:cs typeface="Times New Roman" panose="02020603050405020304" pitchFamily="18" charset="0"/>
            </a:endParaRPr>
          </a:p>
          <a:p>
            <a:r>
              <a:rPr lang="en-GB" sz="1800" dirty="0">
                <a:latin typeface="Times New Roman" panose="02020603050405020304" pitchFamily="18" charset="0"/>
                <a:cs typeface="Times New Roman" panose="02020603050405020304" pitchFamily="18" charset="0"/>
              </a:rPr>
              <a:t>Strategic investment in technology and infrastructure is crucial to lowering trade costs and attracting investors.</a:t>
            </a:r>
          </a:p>
          <a:p>
            <a:r>
              <a:rPr lang="en-GB" sz="1800" dirty="0">
                <a:latin typeface="Times New Roman" panose="02020603050405020304" pitchFamily="18" charset="0"/>
                <a:cs typeface="Times New Roman" panose="02020603050405020304" pitchFamily="18" charset="0"/>
              </a:rPr>
              <a:t>Since the analysis used the exante analysis, continuous monitoring and evaluation, including data collection and stakeholder consultations, are essential for evidence-based policy adjustments.</a:t>
            </a:r>
          </a:p>
          <a:p>
            <a:endParaRPr lang="en-IT" sz="1800" dirty="0"/>
          </a:p>
        </p:txBody>
      </p:sp>
    </p:spTree>
    <p:extLst>
      <p:ext uri="{BB962C8B-B14F-4D97-AF65-F5344CB8AC3E}">
        <p14:creationId xmlns:p14="http://schemas.microsoft.com/office/powerpoint/2010/main" val="23617030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22175</TotalTime>
  <Words>4700</Words>
  <Application>Microsoft Macintosh PowerPoint</Application>
  <PresentationFormat>On-screen Show (4:3)</PresentationFormat>
  <Paragraphs>858</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Calibri Light</vt:lpstr>
      <vt:lpstr>Cambria Math</vt:lpstr>
      <vt:lpstr>Times</vt:lpstr>
      <vt:lpstr>Times New Roman</vt:lpstr>
      <vt:lpstr>TimesNewRomanPSMT</vt:lpstr>
      <vt:lpstr>Wingdings</vt:lpstr>
      <vt:lpstr>Office Theme</vt:lpstr>
      <vt:lpstr>Topic : Regional Economic Integration and  Global Value Chains - A CGE Analysis of the proposed SADC Customs Union. </vt:lpstr>
      <vt:lpstr>SADC Overview</vt:lpstr>
      <vt:lpstr>Presentation Outline</vt:lpstr>
      <vt:lpstr>Motivation of Study</vt:lpstr>
      <vt:lpstr>Key Objectives</vt:lpstr>
      <vt:lpstr>Research Questions</vt:lpstr>
      <vt:lpstr>Related Literature</vt:lpstr>
      <vt:lpstr>  GVC participation  Measurements and participation indicators </vt:lpstr>
      <vt:lpstr>Backward and Forward participation</vt:lpstr>
      <vt:lpstr>SADC countries’ GVC participation.</vt:lpstr>
      <vt:lpstr>By sector - Agri-food GVC participation.</vt:lpstr>
      <vt:lpstr>By country – Agric and food GVCs.</vt:lpstr>
      <vt:lpstr>Global vs RVCs – 1990 &amp;2015.</vt:lpstr>
      <vt:lpstr>Some Stylized facts.</vt:lpstr>
      <vt:lpstr>Methodology</vt:lpstr>
      <vt:lpstr> Methodology conti' </vt:lpstr>
      <vt:lpstr>Simulations and variations</vt:lpstr>
      <vt:lpstr>Results - Changes in Backward Participation by country. </vt:lpstr>
      <vt:lpstr>Conti’ - Changes in Backward Participation by country. </vt:lpstr>
      <vt:lpstr>Conti’ changes in Forward Participation by Country.</vt:lpstr>
      <vt:lpstr>Conti’ Backward Participation by sector</vt:lpstr>
      <vt:lpstr>All sectors  1st scenario – global -agri-food Backward Participation.</vt:lpstr>
      <vt:lpstr>Total Forward Participation by sector</vt:lpstr>
      <vt:lpstr>Conclusion</vt:lpstr>
      <vt:lpstr>Conti’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presentation</dc:title>
  <dc:creator>Privilage Hove</dc:creator>
  <cp:lastModifiedBy>HOVE, Privilage</cp:lastModifiedBy>
  <cp:revision>287</cp:revision>
  <dcterms:created xsi:type="dcterms:W3CDTF">2021-10-26T22:03:36Z</dcterms:created>
  <dcterms:modified xsi:type="dcterms:W3CDTF">2025-04-06T10:35:22Z</dcterms:modified>
</cp:coreProperties>
</file>