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1"/>
  </p:notesMasterIdLst>
  <p:sldIdLst>
    <p:sldId id="1020" r:id="rId2"/>
    <p:sldId id="1034" r:id="rId3"/>
    <p:sldId id="1033" r:id="rId4"/>
    <p:sldId id="1035" r:id="rId5"/>
    <p:sldId id="1040" r:id="rId6"/>
    <p:sldId id="260" r:id="rId7"/>
    <p:sldId id="1031" r:id="rId8"/>
    <p:sldId id="1037" r:id="rId9"/>
    <p:sldId id="1036" r:id="rId10"/>
    <p:sldId id="1030" r:id="rId11"/>
    <p:sldId id="953" r:id="rId12"/>
    <p:sldId id="263" r:id="rId13"/>
    <p:sldId id="1016" r:id="rId14"/>
    <p:sldId id="490" r:id="rId15"/>
    <p:sldId id="1014" r:id="rId16"/>
    <p:sldId id="1019" r:id="rId17"/>
    <p:sldId id="1018" r:id="rId18"/>
    <p:sldId id="1038" r:id="rId19"/>
    <p:sldId id="103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6002D"/>
    <a:srgbClr val="990033"/>
    <a:srgbClr val="680023"/>
    <a:srgbClr val="F2F2F2"/>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3" autoAdjust="0"/>
    <p:restoredTop sz="93129" autoAdjust="0"/>
  </p:normalViewPr>
  <p:slideViewPr>
    <p:cSldViewPr>
      <p:cViewPr varScale="1">
        <p:scale>
          <a:sx n="119" d="100"/>
          <a:sy n="119" d="100"/>
        </p:scale>
        <p:origin x="1976" y="1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A7A1C9-D725-3F41-AE32-06B00A08FC1F}" type="datetimeFigureOut">
              <a:rPr lang="en-GB" smtClean="0"/>
              <a:t>08/06/2022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A3D7B7-C3D6-5B4C-B027-2807F0EEFFB1}" type="slidenum">
              <a:rPr lang="en-GB" smtClean="0"/>
              <a:t>‹#›</a:t>
            </a:fld>
            <a:endParaRPr lang="en-GB"/>
          </a:p>
        </p:txBody>
      </p:sp>
    </p:spTree>
    <p:extLst>
      <p:ext uri="{BB962C8B-B14F-4D97-AF65-F5344CB8AC3E}">
        <p14:creationId xmlns:p14="http://schemas.microsoft.com/office/powerpoint/2010/main" val="563049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64726E1-B19F-411D-B122-2C25F2BEF3C4}" type="slidenum">
              <a:rPr lang="en-ZA" smtClean="0"/>
              <a:t>10</a:t>
            </a:fld>
            <a:endParaRPr lang="en-ZA"/>
          </a:p>
        </p:txBody>
      </p:sp>
    </p:spTree>
    <p:extLst>
      <p:ext uri="{BB962C8B-B14F-4D97-AF65-F5344CB8AC3E}">
        <p14:creationId xmlns:p14="http://schemas.microsoft.com/office/powerpoint/2010/main" val="19253145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2000" y="548680"/>
            <a:ext cx="7920000" cy="1296000"/>
          </a:xfrm>
        </p:spPr>
        <p:txBody>
          <a:bodyPr>
            <a:normAutofit/>
          </a:bodyPr>
          <a:lstStyle>
            <a:lvl1pPr>
              <a:defRPr sz="4000">
                <a:solidFill>
                  <a:srgbClr val="86002D"/>
                </a:solidFill>
                <a:latin typeface="Corbel" panose="020B0503020204020204" pitchFamily="34" charset="0"/>
              </a:defRPr>
            </a:lvl1pPr>
          </a:lstStyle>
          <a:p>
            <a:r>
              <a:rPr lang="en-US" dirty="0"/>
              <a:t>Title page option 1</a:t>
            </a:r>
            <a:endParaRPr lang="en-ZA" dirty="0"/>
          </a:p>
        </p:txBody>
      </p:sp>
      <p:sp>
        <p:nvSpPr>
          <p:cNvPr id="3" name="Subtitle 2"/>
          <p:cNvSpPr>
            <a:spLocks noGrp="1"/>
          </p:cNvSpPr>
          <p:nvPr>
            <p:ph type="subTitle" idx="1" hasCustomPrompt="1"/>
          </p:nvPr>
        </p:nvSpPr>
        <p:spPr>
          <a:xfrm>
            <a:off x="612000" y="2276872"/>
            <a:ext cx="7920000" cy="2520000"/>
          </a:xfrm>
        </p:spPr>
        <p:txBody>
          <a:bodyPr/>
          <a:lstStyle>
            <a:lvl1pPr marL="0" indent="0" algn="ctr">
              <a:buNone/>
              <a:defRPr>
                <a:solidFill>
                  <a:schemeClr val="tx1">
                    <a:lumMod val="75000"/>
                    <a:lumOff val="25000"/>
                  </a:schemeClr>
                </a:solidFill>
                <a:latin typeface="Corbel" panose="020B0503020204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endParaRPr lang="en-ZA" dirty="0"/>
          </a:p>
        </p:txBody>
      </p:sp>
      <p:pic>
        <p:nvPicPr>
          <p:cNvPr id="8" name="Picture 14"/>
          <p:cNvPicPr>
            <a:picLocks noChangeAspect="1"/>
          </p:cNvPicPr>
          <p:nvPr/>
        </p:nvPicPr>
        <p:blipFill>
          <a:blip r:embed="rId2">
            <a:extLst>
              <a:ext uri="{28A0092B-C50C-407E-A947-70E740481C1C}">
                <a14:useLocalDpi xmlns:a14="http://schemas.microsoft.com/office/drawing/2010/main" val="0"/>
              </a:ext>
            </a:extLst>
          </a:blip>
          <a:srcRect l="3992" r="2296" b="12791"/>
          <a:stretch>
            <a:fillRect/>
          </a:stretch>
        </p:blipFill>
        <p:spPr bwMode="auto">
          <a:xfrm>
            <a:off x="34435" y="5229200"/>
            <a:ext cx="4393617" cy="11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 13"/>
          <p:cNvGrpSpPr/>
          <p:nvPr userDrawn="1"/>
        </p:nvGrpSpPr>
        <p:grpSpPr>
          <a:xfrm>
            <a:off x="-11114" y="5274000"/>
            <a:ext cx="9180513" cy="1584000"/>
            <a:chOff x="-11114" y="5274000"/>
            <a:chExt cx="9180513" cy="1584000"/>
          </a:xfrm>
        </p:grpSpPr>
        <p:sp>
          <p:nvSpPr>
            <p:cNvPr id="9" name="Diagonal Stripe 8"/>
            <p:cNvSpPr/>
            <p:nvPr/>
          </p:nvSpPr>
          <p:spPr bwMode="auto">
            <a:xfrm rot="5400000" flipH="1">
              <a:off x="8352000" y="6066000"/>
              <a:ext cx="792000" cy="792000"/>
            </a:xfrm>
            <a:prstGeom prst="diagStripe">
              <a:avLst>
                <a:gd name="adj" fmla="val 58391"/>
              </a:avLst>
            </a:prstGeom>
            <a:solidFill>
              <a:srgbClr val="6800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solidFill>
                  <a:schemeClr val="tx1"/>
                </a:solidFill>
              </a:endParaRPr>
            </a:p>
          </p:txBody>
        </p:sp>
        <p:sp>
          <p:nvSpPr>
            <p:cNvPr id="10" name="Rectangle 9"/>
            <p:cNvSpPr/>
            <p:nvPr/>
          </p:nvSpPr>
          <p:spPr bwMode="auto">
            <a:xfrm rot="5400000">
              <a:off x="4435143" y="2007080"/>
              <a:ext cx="288000" cy="918051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p>
          </p:txBody>
        </p:sp>
        <p:sp>
          <p:nvSpPr>
            <p:cNvPr id="12" name="Diagonal Stripe 11"/>
            <p:cNvSpPr/>
            <p:nvPr/>
          </p:nvSpPr>
          <p:spPr bwMode="auto">
            <a:xfrm rot="5400000" flipH="1">
              <a:off x="7560000" y="5274000"/>
              <a:ext cx="1584000" cy="1584000"/>
            </a:xfrm>
            <a:prstGeom prst="diagStripe">
              <a:avLst>
                <a:gd name="adj" fmla="val 58391"/>
              </a:avLst>
            </a:prstGeom>
            <a:solidFill>
              <a:srgbClr val="86002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ZA">
                <a:solidFill>
                  <a:schemeClr val="tx1"/>
                </a:solidFill>
              </a:endParaRPr>
            </a:p>
          </p:txBody>
        </p:sp>
      </p:grpSp>
    </p:spTree>
    <p:extLst>
      <p:ext uri="{BB962C8B-B14F-4D97-AF65-F5344CB8AC3E}">
        <p14:creationId xmlns:p14="http://schemas.microsoft.com/office/powerpoint/2010/main" val="3826669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2000" y="620816"/>
            <a:ext cx="7920000" cy="1152000"/>
          </a:xfrm>
        </p:spPr>
        <p:txBody>
          <a:bodyPr/>
          <a:lstStyle>
            <a:lvl1pPr>
              <a:defRPr/>
            </a:lvl1pPr>
          </a:lstStyle>
          <a:p>
            <a:r>
              <a:rPr lang="en-US" dirty="0"/>
              <a:t>Title page</a:t>
            </a:r>
            <a:endParaRPr lang="en-ZA" dirty="0"/>
          </a:p>
        </p:txBody>
      </p:sp>
      <p:pic>
        <p:nvPicPr>
          <p:cNvPr id="3" name="Picture 14"/>
          <p:cNvPicPr>
            <a:picLocks noChangeAspect="1"/>
          </p:cNvPicPr>
          <p:nvPr userDrawn="1"/>
        </p:nvPicPr>
        <p:blipFill>
          <a:blip r:embed="rId2">
            <a:extLst>
              <a:ext uri="{28A0092B-C50C-407E-A947-70E740481C1C}">
                <a14:useLocalDpi xmlns:a14="http://schemas.microsoft.com/office/drawing/2010/main" val="0"/>
              </a:ext>
            </a:extLst>
          </a:blip>
          <a:srcRect l="3992" r="2296" b="12791"/>
          <a:stretch>
            <a:fillRect/>
          </a:stretch>
        </p:blipFill>
        <p:spPr bwMode="auto">
          <a:xfrm>
            <a:off x="51367" y="5229186"/>
            <a:ext cx="5400000" cy="1415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ubtitle 2"/>
          <p:cNvSpPr>
            <a:spLocks noGrp="1"/>
          </p:cNvSpPr>
          <p:nvPr>
            <p:ph type="subTitle" idx="1" hasCustomPrompt="1"/>
          </p:nvPr>
        </p:nvSpPr>
        <p:spPr>
          <a:xfrm>
            <a:off x="612000" y="2313136"/>
            <a:ext cx="7920000" cy="2340000"/>
          </a:xfrm>
        </p:spPr>
        <p:txBody>
          <a:bodyPr/>
          <a:lstStyle>
            <a:lvl1pPr marL="0" indent="0" algn="ctr">
              <a:buNone/>
              <a:defRPr>
                <a:solidFill>
                  <a:schemeClr val="tx1">
                    <a:lumMod val="75000"/>
                    <a:lumOff val="25000"/>
                  </a:schemeClr>
                </a:solidFill>
                <a:latin typeface="Corbel" panose="020B0503020204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endParaRPr lang="en-ZA" dirty="0"/>
          </a:p>
        </p:txBody>
      </p:sp>
    </p:spTree>
    <p:extLst>
      <p:ext uri="{BB962C8B-B14F-4D97-AF65-F5344CB8AC3E}">
        <p14:creationId xmlns:p14="http://schemas.microsoft.com/office/powerpoint/2010/main" val="1425616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274638"/>
            <a:ext cx="8280000" cy="1080000"/>
          </a:xfrm>
        </p:spPr>
        <p:txBody>
          <a:bodyPr/>
          <a:lstStyle>
            <a:lvl1pPr>
              <a:defRPr sz="4000">
                <a:solidFill>
                  <a:srgbClr val="86002D"/>
                </a:solidFill>
                <a:latin typeface="Corbel" panose="020B0503020204020204" pitchFamily="34" charset="0"/>
              </a:defRPr>
            </a:lvl1pPr>
          </a:lstStyle>
          <a:p>
            <a:r>
              <a:rPr lang="en-US" dirty="0"/>
              <a:t>Title</a:t>
            </a:r>
            <a:endParaRPr lang="en-ZA" dirty="0"/>
          </a:p>
        </p:txBody>
      </p:sp>
      <p:sp>
        <p:nvSpPr>
          <p:cNvPr id="3" name="Content Placeholder 2"/>
          <p:cNvSpPr>
            <a:spLocks noGrp="1"/>
          </p:cNvSpPr>
          <p:nvPr>
            <p:ph idx="1"/>
          </p:nvPr>
        </p:nvSpPr>
        <p:spPr>
          <a:xfrm>
            <a:off x="432000" y="1502346"/>
            <a:ext cx="8280000" cy="4302918"/>
          </a:xfrm>
        </p:spPr>
        <p:txBody>
          <a:bodyPr/>
          <a:lstStyle>
            <a:lvl1pPr>
              <a:defRPr sz="2800">
                <a:latin typeface="Calibri Light" panose="020F0302020204030204" pitchFamily="34" charset="0"/>
              </a:defRPr>
            </a:lvl1pPr>
            <a:lvl2pPr>
              <a:defRPr sz="2400">
                <a:latin typeface="Calibri Light" panose="020F0302020204030204" pitchFamily="34" charset="0"/>
              </a:defRPr>
            </a:lvl2pPr>
            <a:lvl3pPr>
              <a:defRPr sz="2400">
                <a:latin typeface="Calibri Light" panose="020F0302020204030204" pitchFamily="34" charset="0"/>
              </a:defRPr>
            </a:lvl3pPr>
            <a:lvl4pPr>
              <a:defRPr>
                <a:latin typeface="Calibri Light" panose="020F0302020204030204" pitchFamily="34" charset="0"/>
              </a:defRPr>
            </a:lvl4pPr>
            <a:lvl5pPr>
              <a:defRPr>
                <a:latin typeface="Calibri Light" panose="020F0302020204030204" pitchFamily="34" charset="0"/>
              </a:defRPr>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13" name="Content Placeholder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164182" y="5949280"/>
            <a:ext cx="1887538" cy="798512"/>
          </a:xfrm>
          <a:prstGeom prst="rect">
            <a:avLst/>
          </a:prstGeom>
        </p:spPr>
      </p:pic>
    </p:spTree>
    <p:extLst>
      <p:ext uri="{BB962C8B-B14F-4D97-AF65-F5344CB8AC3E}">
        <p14:creationId xmlns:p14="http://schemas.microsoft.com/office/powerpoint/2010/main" val="335168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274638"/>
            <a:ext cx="8280000" cy="1080000"/>
          </a:xfrm>
        </p:spPr>
        <p:txBody>
          <a:bodyPr>
            <a:normAutofit/>
          </a:bodyPr>
          <a:lstStyle>
            <a:lvl1pPr>
              <a:defRPr sz="4000">
                <a:solidFill>
                  <a:srgbClr val="86002D"/>
                </a:solidFill>
                <a:latin typeface="Corbel" panose="020B0503020204020204" pitchFamily="34" charset="0"/>
              </a:defRPr>
            </a:lvl1pPr>
          </a:lstStyle>
          <a:p>
            <a:r>
              <a:rPr lang="en-US" dirty="0"/>
              <a:t>Title</a:t>
            </a:r>
            <a:endParaRPr lang="en-ZA" dirty="0"/>
          </a:p>
        </p:txBody>
      </p:sp>
      <p:sp>
        <p:nvSpPr>
          <p:cNvPr id="3" name="Content Placeholder 2"/>
          <p:cNvSpPr>
            <a:spLocks noGrp="1"/>
          </p:cNvSpPr>
          <p:nvPr>
            <p:ph sz="half" idx="1"/>
          </p:nvPr>
        </p:nvSpPr>
        <p:spPr>
          <a:xfrm>
            <a:off x="431984" y="1567333"/>
            <a:ext cx="3996000" cy="4525963"/>
          </a:xfrm>
        </p:spPr>
        <p:txBody>
          <a:bodyPr/>
          <a:lstStyle>
            <a:lvl1pPr>
              <a:defRPr sz="2800">
                <a:latin typeface="Calibri Light" panose="020F0302020204030204" pitchFamily="34" charset="0"/>
              </a:defRPr>
            </a:lvl1pPr>
            <a:lvl2pPr>
              <a:defRPr sz="2400">
                <a:latin typeface="Calibri Light" panose="020F0302020204030204" pitchFamily="34" charset="0"/>
              </a:defRPr>
            </a:lvl2pPr>
            <a:lvl3pPr>
              <a:defRPr sz="2000">
                <a:latin typeface="Calibri Light" panose="020F0302020204030204" pitchFamily="34" charset="0"/>
              </a:defRPr>
            </a:lvl3pPr>
            <a:lvl4pPr>
              <a:defRPr sz="1800">
                <a:latin typeface="Calibri Light" panose="020F0302020204030204" pitchFamily="34" charset="0"/>
              </a:defRPr>
            </a:lvl4pPr>
            <a:lvl5pPr>
              <a:defRPr sz="1800">
                <a:latin typeface="Calibri Light" panose="020F0302020204030204" pitchFamily="34" charset="0"/>
              </a:defRPr>
            </a:lvl5pPr>
            <a:lvl6pPr>
              <a:defRPr sz="1800"/>
            </a:lvl6pPr>
            <a:lvl7pPr>
              <a:defRPr sz="1800"/>
            </a:lvl7pPr>
            <a:lvl8pPr>
              <a:defRPr sz="1800"/>
            </a:lvl8pPr>
            <a:lvl9pPr>
              <a:defRPr sz="1800"/>
            </a:lvl9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Content Placeholder 3"/>
          <p:cNvSpPr>
            <a:spLocks noGrp="1"/>
          </p:cNvSpPr>
          <p:nvPr>
            <p:ph sz="half" idx="2"/>
          </p:nvPr>
        </p:nvSpPr>
        <p:spPr>
          <a:xfrm>
            <a:off x="4716016" y="1567333"/>
            <a:ext cx="3996000" cy="4525963"/>
          </a:xfrm>
        </p:spPr>
        <p:txBody>
          <a:bodyPr/>
          <a:lstStyle>
            <a:lvl1pPr>
              <a:defRPr sz="2800">
                <a:latin typeface="Calibri Light" panose="020F0302020204030204" pitchFamily="34" charset="0"/>
              </a:defRPr>
            </a:lvl1pPr>
            <a:lvl2pPr>
              <a:defRPr sz="2400">
                <a:latin typeface="Calibri Light" panose="020F0302020204030204" pitchFamily="34" charset="0"/>
              </a:defRPr>
            </a:lvl2pPr>
            <a:lvl3pPr>
              <a:defRPr sz="2000">
                <a:latin typeface="Calibri Light" panose="020F0302020204030204" pitchFamily="34" charset="0"/>
              </a:defRPr>
            </a:lvl3pPr>
            <a:lvl4pPr>
              <a:defRPr sz="1800">
                <a:latin typeface="Calibri Light" panose="020F0302020204030204" pitchFamily="34" charset="0"/>
              </a:defRPr>
            </a:lvl4pPr>
            <a:lvl5pPr>
              <a:defRPr sz="1800">
                <a:latin typeface="Calibri Light" panose="020F0302020204030204" pitchFamily="34" charset="0"/>
              </a:defRPr>
            </a:lvl5pPr>
            <a:lvl6pPr>
              <a:defRPr sz="1800"/>
            </a:lvl6pPr>
            <a:lvl7pPr>
              <a:defRPr sz="1800"/>
            </a:lvl7pPr>
            <a:lvl8pPr>
              <a:defRPr sz="1800"/>
            </a:lvl8pPr>
            <a:lvl9pPr>
              <a:defRPr sz="1800"/>
            </a:lvl9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pic>
        <p:nvPicPr>
          <p:cNvPr id="16" name="Content Placeholder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164182" y="5949280"/>
            <a:ext cx="1887538" cy="798512"/>
          </a:xfrm>
          <a:prstGeom prst="rect">
            <a:avLst/>
          </a:prstGeom>
        </p:spPr>
      </p:pic>
    </p:spTree>
    <p:extLst>
      <p:ext uri="{BB962C8B-B14F-4D97-AF65-F5344CB8AC3E}">
        <p14:creationId xmlns:p14="http://schemas.microsoft.com/office/powerpoint/2010/main" val="32052076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2000" y="274638"/>
            <a:ext cx="7920000" cy="1143000"/>
          </a:xfrm>
          <a:prstGeom prst="rect">
            <a:avLst/>
          </a:prstGeom>
        </p:spPr>
        <p:txBody>
          <a:bodyPr vert="horz" lIns="91440" tIns="45720" rIns="91440" bIns="45720" rtlCol="0" anchor="ctr">
            <a:normAutofit/>
          </a:bodyPr>
          <a:lstStyle/>
          <a:p>
            <a:r>
              <a:rPr lang="en-US" dirty="0"/>
              <a:t>Click to edit Master title style</a:t>
            </a:r>
            <a:endParaRPr lang="en-ZA" dirty="0"/>
          </a:p>
        </p:txBody>
      </p:sp>
      <p:sp>
        <p:nvSpPr>
          <p:cNvPr id="3" name="Text Placeholder 2"/>
          <p:cNvSpPr>
            <a:spLocks noGrp="1"/>
          </p:cNvSpPr>
          <p:nvPr>
            <p:ph type="body" idx="1"/>
          </p:nvPr>
        </p:nvSpPr>
        <p:spPr>
          <a:xfrm>
            <a:off x="612000" y="1600200"/>
            <a:ext cx="7920000" cy="413305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3402626677"/>
      </p:ext>
    </p:extLst>
  </p:cSld>
  <p:clrMap bg1="lt1" tx1="dk1" bg2="lt2" tx2="dk2" accent1="accent1" accent2="accent2" accent3="accent3" accent4="accent4" accent5="accent5" accent6="accent6" hlink="hlink" folHlink="folHlink"/>
  <p:sldLayoutIdLst>
    <p:sldLayoutId id="2147483649" r:id="rId1"/>
    <p:sldLayoutId id="2147483653" r:id="rId2"/>
    <p:sldLayoutId id="2147483650" r:id="rId3"/>
    <p:sldLayoutId id="2147483652" r:id="rId4"/>
  </p:sldLayoutIdLst>
  <p:txStyles>
    <p:titleStyle>
      <a:lvl1pPr algn="ctr" defTabSz="914400" rtl="0" eaLnBrk="1" latinLnBrk="0" hangingPunct="1">
        <a:spcBef>
          <a:spcPct val="0"/>
        </a:spcBef>
        <a:buNone/>
        <a:defRPr sz="4000" kern="1200">
          <a:solidFill>
            <a:srgbClr val="86002D"/>
          </a:solidFill>
          <a:latin typeface="Corbel" panose="020B0503020204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Calibri Light" panose="020F030202020403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alibri Light" panose="020F030202020403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alibri Light" panose="020F030202020403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alibri Light" panose="020F030202020403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alibri Light" panose="020F03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tralac.org/publications/article/7287-the-continental-free-trade-area-a-gtap-assessment.html" TargetMode="External"/><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E06D-62D3-4C94-3063-1E06F38A4CD8}"/>
              </a:ext>
            </a:extLst>
          </p:cNvPr>
          <p:cNvSpPr>
            <a:spLocks noGrp="1"/>
          </p:cNvSpPr>
          <p:nvPr>
            <p:ph type="title"/>
          </p:nvPr>
        </p:nvSpPr>
        <p:spPr>
          <a:xfrm>
            <a:off x="467544" y="620688"/>
            <a:ext cx="8352928" cy="3312368"/>
          </a:xfrm>
        </p:spPr>
        <p:txBody>
          <a:bodyPr>
            <a:normAutofit fontScale="90000"/>
          </a:bodyPr>
          <a:lstStyle/>
          <a:p>
            <a:br>
              <a:rPr lang="en-GB" dirty="0"/>
            </a:br>
            <a:r>
              <a:rPr lang="en-GB" dirty="0"/>
              <a:t>Can the  </a:t>
            </a:r>
            <a:r>
              <a:rPr lang="en-GB" dirty="0" err="1"/>
              <a:t>AfCFTA</a:t>
            </a:r>
            <a:r>
              <a:rPr lang="en-GB" dirty="0"/>
              <a:t> change the track of   African integration?</a:t>
            </a:r>
            <a:br>
              <a:rPr lang="en-GB" dirty="0"/>
            </a:br>
            <a:br>
              <a:rPr lang="en-GB" dirty="0"/>
            </a:br>
            <a:r>
              <a:rPr lang="en-GB" dirty="0"/>
              <a:t>8 June 2022</a:t>
            </a:r>
            <a:br>
              <a:rPr lang="en-GB" dirty="0"/>
            </a:br>
            <a:br>
              <a:rPr lang="en-GB" dirty="0"/>
            </a:br>
            <a:r>
              <a:rPr lang="en-GB" dirty="0"/>
              <a:t>GTAP Annual Conference 2022</a:t>
            </a:r>
            <a:br>
              <a:rPr lang="en-GB" dirty="0"/>
            </a:br>
            <a:endParaRPr lang="en-GB" dirty="0"/>
          </a:p>
        </p:txBody>
      </p:sp>
      <p:sp>
        <p:nvSpPr>
          <p:cNvPr id="3" name="TextBox 2">
            <a:extLst>
              <a:ext uri="{FF2B5EF4-FFF2-40B4-BE49-F238E27FC236}">
                <a16:creationId xmlns:a16="http://schemas.microsoft.com/office/drawing/2014/main" id="{19CAD0C3-1303-3F70-9AF8-645B68F41843}"/>
              </a:ext>
            </a:extLst>
          </p:cNvPr>
          <p:cNvSpPr txBox="1"/>
          <p:nvPr/>
        </p:nvSpPr>
        <p:spPr>
          <a:xfrm>
            <a:off x="4550932" y="4941168"/>
            <a:ext cx="4078585" cy="1107996"/>
          </a:xfrm>
          <a:prstGeom prst="rect">
            <a:avLst/>
          </a:prstGeom>
          <a:noFill/>
        </p:spPr>
        <p:txBody>
          <a:bodyPr wrap="square" rtlCol="0">
            <a:spAutoFit/>
          </a:bodyPr>
          <a:lstStyle/>
          <a:p>
            <a:r>
              <a:rPr lang="en-GB" sz="2400" dirty="0"/>
              <a:t>Trudi </a:t>
            </a:r>
            <a:r>
              <a:rPr lang="en-GB" sz="2400" dirty="0" err="1"/>
              <a:t>Hartzenberg</a:t>
            </a:r>
            <a:endParaRPr lang="en-GB" sz="2400" dirty="0"/>
          </a:p>
          <a:p>
            <a:r>
              <a:rPr lang="en-GB" sz="2400" dirty="0" err="1"/>
              <a:t>trudi@tralac.org</a:t>
            </a:r>
            <a:endParaRPr lang="en-GB" sz="2400" dirty="0"/>
          </a:p>
          <a:p>
            <a:endParaRPr lang="en-GB" dirty="0"/>
          </a:p>
        </p:txBody>
      </p:sp>
    </p:spTree>
    <p:extLst>
      <p:ext uri="{BB962C8B-B14F-4D97-AF65-F5344CB8AC3E}">
        <p14:creationId xmlns:p14="http://schemas.microsoft.com/office/powerpoint/2010/main" val="1749287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4C257-E3F2-A240-8AA1-82CF5F6BF2E7}"/>
              </a:ext>
            </a:extLst>
          </p:cNvPr>
          <p:cNvSpPr>
            <a:spLocks noGrp="1"/>
          </p:cNvSpPr>
          <p:nvPr>
            <p:ph type="title"/>
          </p:nvPr>
        </p:nvSpPr>
        <p:spPr>
          <a:xfrm>
            <a:off x="432000" y="274638"/>
            <a:ext cx="8280000" cy="1642194"/>
          </a:xfrm>
        </p:spPr>
        <p:txBody>
          <a:bodyPr/>
          <a:lstStyle/>
          <a:p>
            <a:r>
              <a:rPr lang="en-GB" dirty="0"/>
              <a:t>Overview</a:t>
            </a:r>
          </a:p>
        </p:txBody>
      </p:sp>
      <p:sp>
        <p:nvSpPr>
          <p:cNvPr id="3" name="Content Placeholder 2">
            <a:extLst>
              <a:ext uri="{FF2B5EF4-FFF2-40B4-BE49-F238E27FC236}">
                <a16:creationId xmlns:a16="http://schemas.microsoft.com/office/drawing/2014/main" id="{35F0C7D2-74BF-52CC-FB13-7744C720B0B1}"/>
              </a:ext>
            </a:extLst>
          </p:cNvPr>
          <p:cNvSpPr>
            <a:spLocks noGrp="1"/>
          </p:cNvSpPr>
          <p:nvPr>
            <p:ph idx="1"/>
          </p:nvPr>
        </p:nvSpPr>
        <p:spPr>
          <a:xfrm>
            <a:off x="432000" y="2132856"/>
            <a:ext cx="8280000" cy="3672408"/>
          </a:xfrm>
        </p:spPr>
        <p:txBody>
          <a:bodyPr/>
          <a:lstStyle/>
          <a:p>
            <a:r>
              <a:rPr lang="en-GB" dirty="0"/>
              <a:t>Africa’s integration agenda – from the Abuja Treaty to the </a:t>
            </a:r>
            <a:r>
              <a:rPr lang="en-GB" dirty="0" err="1"/>
              <a:t>AfCFTA</a:t>
            </a:r>
            <a:endParaRPr lang="en-GB" dirty="0"/>
          </a:p>
          <a:p>
            <a:pPr marL="0" indent="0">
              <a:buNone/>
            </a:pPr>
            <a:endParaRPr lang="en-GB" dirty="0"/>
          </a:p>
          <a:p>
            <a:r>
              <a:rPr lang="en-GB" dirty="0"/>
              <a:t>What is the </a:t>
            </a:r>
            <a:r>
              <a:rPr lang="en-GB" dirty="0" err="1"/>
              <a:t>AfCFTA</a:t>
            </a:r>
            <a:r>
              <a:rPr lang="en-GB" dirty="0"/>
              <a:t>?</a:t>
            </a:r>
          </a:p>
          <a:p>
            <a:pPr marL="0" indent="0">
              <a:buNone/>
            </a:pPr>
            <a:endParaRPr lang="en-GB" dirty="0"/>
          </a:p>
          <a:p>
            <a:r>
              <a:rPr lang="en-GB" dirty="0"/>
              <a:t>A new direction for Africa’s integration?</a:t>
            </a:r>
          </a:p>
          <a:p>
            <a:endParaRPr lang="en-GB" dirty="0"/>
          </a:p>
          <a:p>
            <a:endParaRPr lang="en-GB" dirty="0"/>
          </a:p>
        </p:txBody>
      </p:sp>
    </p:spTree>
    <p:extLst>
      <p:ext uri="{BB962C8B-B14F-4D97-AF65-F5344CB8AC3E}">
        <p14:creationId xmlns:p14="http://schemas.microsoft.com/office/powerpoint/2010/main" val="692702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F3BA6-2717-0007-B46C-3BB9235F15D9}"/>
              </a:ext>
            </a:extLst>
          </p:cNvPr>
          <p:cNvSpPr>
            <a:spLocks noGrp="1"/>
          </p:cNvSpPr>
          <p:nvPr>
            <p:ph type="title"/>
          </p:nvPr>
        </p:nvSpPr>
        <p:spPr>
          <a:xfrm>
            <a:off x="432000" y="274638"/>
            <a:ext cx="8280000" cy="1354162"/>
          </a:xfrm>
        </p:spPr>
        <p:txBody>
          <a:bodyPr/>
          <a:lstStyle/>
          <a:p>
            <a:r>
              <a:rPr lang="en-GB" dirty="0"/>
              <a:t>Africa’s Regional Integration Agenda</a:t>
            </a:r>
          </a:p>
        </p:txBody>
      </p:sp>
      <p:sp>
        <p:nvSpPr>
          <p:cNvPr id="3" name="Content Placeholder 2">
            <a:extLst>
              <a:ext uri="{FF2B5EF4-FFF2-40B4-BE49-F238E27FC236}">
                <a16:creationId xmlns:a16="http://schemas.microsoft.com/office/drawing/2014/main" id="{2E2B5AA0-CAF7-C34D-B2BB-A9ECE0C68DB6}"/>
              </a:ext>
            </a:extLst>
          </p:cNvPr>
          <p:cNvSpPr>
            <a:spLocks noGrp="1"/>
          </p:cNvSpPr>
          <p:nvPr>
            <p:ph idx="1"/>
          </p:nvPr>
        </p:nvSpPr>
        <p:spPr>
          <a:xfrm>
            <a:off x="611560" y="1628800"/>
            <a:ext cx="8100440" cy="4680520"/>
          </a:xfrm>
        </p:spPr>
        <p:txBody>
          <a:bodyPr>
            <a:normAutofit fontScale="77500" lnSpcReduction="20000"/>
          </a:bodyPr>
          <a:lstStyle/>
          <a:p>
            <a:r>
              <a:rPr lang="en-GB" sz="2600" dirty="0"/>
              <a:t>Regional integration:  important feature of development strategy of African countries</a:t>
            </a:r>
          </a:p>
          <a:p>
            <a:r>
              <a:rPr lang="en-GB" sz="2600" dirty="0"/>
              <a:t>Regional Economic Communities (RECs) anchor Africa’s integration initiatives  - towards achievement of the African Economic Community</a:t>
            </a:r>
          </a:p>
          <a:p>
            <a:r>
              <a:rPr lang="en-GB" sz="2600" b="1" dirty="0">
                <a:cs typeface="Calibri Light" panose="020F0302020204030204" pitchFamily="34" charset="0"/>
              </a:rPr>
              <a:t>Abuja Treaty  - </a:t>
            </a:r>
            <a:r>
              <a:rPr lang="en-GB" sz="2600" dirty="0">
                <a:cs typeface="Calibri Light" panose="020F0302020204030204" pitchFamily="34" charset="0"/>
              </a:rPr>
              <a:t>blueprint for continental integration but never implemented</a:t>
            </a:r>
            <a:endParaRPr lang="en-GB" sz="2600" dirty="0"/>
          </a:p>
          <a:p>
            <a:pPr marL="0" indent="0">
              <a:buNone/>
            </a:pPr>
            <a:endParaRPr lang="en-GB" sz="2600" dirty="0"/>
          </a:p>
          <a:p>
            <a:r>
              <a:rPr lang="en-GB" sz="2600" dirty="0"/>
              <a:t>RECs are Member-driven, featuring dominance of hegemons</a:t>
            </a:r>
          </a:p>
          <a:p>
            <a:r>
              <a:rPr lang="en-GB" sz="2600" dirty="0"/>
              <a:t>Work in progress in all RECs –  </a:t>
            </a:r>
            <a:r>
              <a:rPr lang="en-GB" sz="2600" i="1" dirty="0"/>
              <a:t>flexibility</a:t>
            </a:r>
            <a:r>
              <a:rPr lang="en-GB" sz="2600" dirty="0"/>
              <a:t> is important to Member States</a:t>
            </a:r>
          </a:p>
          <a:p>
            <a:r>
              <a:rPr lang="en-GB" sz="2600" i="1" dirty="0"/>
              <a:t>Liberalisation – protectionist </a:t>
            </a:r>
            <a:r>
              <a:rPr lang="en-GB" sz="2600" dirty="0"/>
              <a:t>tensions </a:t>
            </a:r>
          </a:p>
          <a:p>
            <a:r>
              <a:rPr lang="en-GB" sz="2600" dirty="0"/>
              <a:t>Development agenda now features </a:t>
            </a:r>
            <a:r>
              <a:rPr lang="en-GB" sz="2600" b="1" dirty="0"/>
              <a:t>regional industrialisation </a:t>
            </a:r>
            <a:r>
              <a:rPr lang="en-GB" sz="2600" dirty="0"/>
              <a:t>ambitions</a:t>
            </a:r>
          </a:p>
          <a:p>
            <a:pPr marL="0" indent="0">
              <a:buNone/>
            </a:pPr>
            <a:endParaRPr lang="en-GB" sz="2600" dirty="0"/>
          </a:p>
          <a:p>
            <a:r>
              <a:rPr lang="en-GB" sz="2600" dirty="0"/>
              <a:t>Integrating </a:t>
            </a:r>
            <a:r>
              <a:rPr lang="en-GB" sz="2600" i="1" dirty="0"/>
              <a:t>unequal partners </a:t>
            </a:r>
            <a:r>
              <a:rPr lang="en-GB" sz="2600" dirty="0"/>
              <a:t>is a complex and challenging endeavour</a:t>
            </a:r>
          </a:p>
          <a:p>
            <a:r>
              <a:rPr lang="en-GB" sz="2600" dirty="0"/>
              <a:t>Continental Integration therefore extremely ambitious</a:t>
            </a:r>
          </a:p>
          <a:p>
            <a:endParaRPr lang="en-GB" dirty="0"/>
          </a:p>
        </p:txBody>
      </p:sp>
    </p:spTree>
    <p:extLst>
      <p:ext uri="{BB962C8B-B14F-4D97-AF65-F5344CB8AC3E}">
        <p14:creationId xmlns:p14="http://schemas.microsoft.com/office/powerpoint/2010/main" val="2754235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47C0A-7F21-492A-EF1E-3B72D18C1264}"/>
              </a:ext>
            </a:extLst>
          </p:cNvPr>
          <p:cNvSpPr>
            <a:spLocks noGrp="1"/>
          </p:cNvSpPr>
          <p:nvPr>
            <p:ph type="title"/>
          </p:nvPr>
        </p:nvSpPr>
        <p:spPr/>
        <p:txBody>
          <a:bodyPr/>
          <a:lstStyle/>
          <a:p>
            <a:r>
              <a:rPr lang="en-GB" dirty="0" err="1"/>
              <a:t>AfCFTA</a:t>
            </a:r>
            <a:r>
              <a:rPr lang="en-GB" dirty="0"/>
              <a:t> and African integration </a:t>
            </a:r>
          </a:p>
        </p:txBody>
      </p:sp>
      <p:sp>
        <p:nvSpPr>
          <p:cNvPr id="3" name="Content Placeholder 2">
            <a:extLst>
              <a:ext uri="{FF2B5EF4-FFF2-40B4-BE49-F238E27FC236}">
                <a16:creationId xmlns:a16="http://schemas.microsoft.com/office/drawing/2014/main" id="{0AAEF7E6-953C-7360-93EC-3B0A49F0E015}"/>
              </a:ext>
            </a:extLst>
          </p:cNvPr>
          <p:cNvSpPr>
            <a:spLocks noGrp="1"/>
          </p:cNvSpPr>
          <p:nvPr>
            <p:ph idx="1"/>
          </p:nvPr>
        </p:nvSpPr>
        <p:spPr>
          <a:xfrm>
            <a:off x="432000" y="1354638"/>
            <a:ext cx="8280000" cy="4810666"/>
          </a:xfrm>
        </p:spPr>
        <p:txBody>
          <a:bodyPr>
            <a:normAutofit fontScale="85000" lnSpcReduction="10000"/>
          </a:bodyPr>
          <a:lstStyle/>
          <a:p>
            <a:pPr marL="457200" indent="-457200"/>
            <a:r>
              <a:rPr lang="en-GB" sz="2400" dirty="0">
                <a:cs typeface="Calibri Light" panose="020F0302020204030204" pitchFamily="34" charset="0"/>
              </a:rPr>
              <a:t>AU Flagship Project:   to integrate economies of all AU Members via a </a:t>
            </a:r>
            <a:r>
              <a:rPr lang="en-GB" sz="2400" b="1" dirty="0">
                <a:cs typeface="Calibri Light" panose="020F0302020204030204" pitchFamily="34" charset="0"/>
              </a:rPr>
              <a:t>free trade area </a:t>
            </a:r>
            <a:r>
              <a:rPr lang="en-GB" sz="2400" dirty="0">
                <a:cs typeface="Calibri Light" panose="020F0302020204030204" pitchFamily="34" charset="0"/>
              </a:rPr>
              <a:t>(FTA)</a:t>
            </a:r>
          </a:p>
          <a:p>
            <a:pPr marL="457200" indent="-457200"/>
            <a:r>
              <a:rPr lang="en-GB" sz="2400" dirty="0">
                <a:cs typeface="Calibri Light" panose="020F0302020204030204" pitchFamily="34" charset="0"/>
              </a:rPr>
              <a:t>Anchored in a Treaty concluded by sovereign States</a:t>
            </a:r>
          </a:p>
          <a:p>
            <a:pPr marL="457200" indent="-457200"/>
            <a:r>
              <a:rPr lang="en-GB" sz="2400" b="1" dirty="0">
                <a:cs typeface="Calibri Light" panose="020F0302020204030204" pitchFamily="34" charset="0"/>
              </a:rPr>
              <a:t>Member-driven</a:t>
            </a:r>
          </a:p>
          <a:p>
            <a:pPr marL="457200" indent="-457200"/>
            <a:r>
              <a:rPr lang="en-GB" sz="2400" dirty="0">
                <a:cs typeface="Calibri Light" panose="020F0302020204030204" pitchFamily="34" charset="0"/>
              </a:rPr>
              <a:t>Obligations implemented progressively </a:t>
            </a:r>
          </a:p>
          <a:p>
            <a:pPr marL="0" indent="0">
              <a:buNone/>
            </a:pPr>
            <a:endParaRPr lang="en-GB" sz="2400" dirty="0">
              <a:cs typeface="Calibri Light" panose="020F0302020204030204" pitchFamily="34" charset="0"/>
            </a:endParaRPr>
          </a:p>
          <a:p>
            <a:pPr marL="457200" indent="-457200"/>
            <a:r>
              <a:rPr lang="en-GB" sz="2400" dirty="0">
                <a:cs typeface="Calibri Light" panose="020F0302020204030204" pitchFamily="34" charset="0"/>
              </a:rPr>
              <a:t>Establishes an FTA; foundation for a Customs Union - later (policy space implications)</a:t>
            </a:r>
          </a:p>
          <a:p>
            <a:pPr marL="457200" indent="-457200"/>
            <a:r>
              <a:rPr lang="en-GB" sz="2400" dirty="0" err="1">
                <a:cs typeface="Calibri Light" panose="020F0302020204030204" pitchFamily="34" charset="0"/>
              </a:rPr>
              <a:t>AfCFTA</a:t>
            </a:r>
            <a:r>
              <a:rPr lang="en-GB" sz="2400" dirty="0">
                <a:cs typeface="Calibri Light" panose="020F0302020204030204" pitchFamily="34" charset="0"/>
              </a:rPr>
              <a:t> design: a </a:t>
            </a:r>
            <a:r>
              <a:rPr lang="en-GB" sz="2400" b="1" dirty="0">
                <a:cs typeface="Calibri Light" panose="020F0302020204030204" pitchFamily="34" charset="0"/>
              </a:rPr>
              <a:t>co-existence model </a:t>
            </a:r>
            <a:r>
              <a:rPr lang="en-GB" sz="2400" dirty="0">
                <a:cs typeface="Calibri Light" panose="020F0302020204030204" pitchFamily="34" charset="0"/>
              </a:rPr>
              <a:t>(RECs continue  - Art 19 (2) - and REC FTAs are designated </a:t>
            </a:r>
            <a:r>
              <a:rPr lang="en-GB" sz="2400" b="1" dirty="0">
                <a:cs typeface="Calibri Light" panose="020F0302020204030204" pitchFamily="34" charset="0"/>
              </a:rPr>
              <a:t>building blocks </a:t>
            </a:r>
            <a:r>
              <a:rPr lang="en-GB" sz="2400" dirty="0">
                <a:cs typeface="Calibri Light" panose="020F0302020204030204" pitchFamily="34" charset="0"/>
              </a:rPr>
              <a:t>of </a:t>
            </a:r>
            <a:r>
              <a:rPr lang="en-GB" sz="2400" dirty="0" err="1">
                <a:cs typeface="Calibri Light" panose="020F0302020204030204" pitchFamily="34" charset="0"/>
              </a:rPr>
              <a:t>AfCFTA</a:t>
            </a:r>
            <a:r>
              <a:rPr lang="en-GB" sz="2400" dirty="0">
                <a:cs typeface="Calibri Light" panose="020F0302020204030204" pitchFamily="34" charset="0"/>
              </a:rPr>
              <a:t>)</a:t>
            </a:r>
          </a:p>
          <a:p>
            <a:pPr marL="457200" indent="-457200"/>
            <a:r>
              <a:rPr lang="en-GB" sz="2400" b="1" dirty="0">
                <a:cs typeface="Calibri Light" panose="020F0302020204030204" pitchFamily="34" charset="0"/>
              </a:rPr>
              <a:t>Institutional architecture</a:t>
            </a:r>
            <a:r>
              <a:rPr lang="en-GB" sz="2400" dirty="0">
                <a:cs typeface="Calibri Light" panose="020F0302020204030204" pitchFamily="34" charset="0"/>
              </a:rPr>
              <a:t>: link to AU institutions (no supra-nationality)</a:t>
            </a:r>
          </a:p>
          <a:p>
            <a:pPr marL="457200" indent="-457200"/>
            <a:endParaRPr lang="en-GB" sz="2400" dirty="0">
              <a:cs typeface="Calibri Light" panose="020F0302020204030204" pitchFamily="34" charset="0"/>
            </a:endParaRPr>
          </a:p>
          <a:p>
            <a:pPr marL="457200" indent="-457200"/>
            <a:r>
              <a:rPr lang="en-GB" sz="2400" b="1" dirty="0">
                <a:cs typeface="Calibri Light" panose="020F0302020204030204" pitchFamily="34" charset="0"/>
              </a:rPr>
              <a:t>Addressing real barriers to integration (trade facilitation agenda – eliminating NTBs); adding new legal instruments (Digital Trade, Women, Youth and Trade)</a:t>
            </a:r>
          </a:p>
          <a:p>
            <a:pPr marL="0" indent="0">
              <a:buNone/>
            </a:pPr>
            <a:endParaRPr lang="en-GB" sz="2400" dirty="0">
              <a:cs typeface="Calibri Light" panose="020F0302020204030204" pitchFamily="34" charset="0"/>
            </a:endParaRPr>
          </a:p>
          <a:p>
            <a:pPr marL="457200" indent="-457200"/>
            <a:endParaRPr lang="en-GB" sz="2400" dirty="0">
              <a:cs typeface="Calibri Light" panose="020F0302020204030204" pitchFamily="34" charset="0"/>
            </a:endParaRPr>
          </a:p>
          <a:p>
            <a:pPr marL="457200" indent="-457200"/>
            <a:endParaRPr lang="en-GB" dirty="0">
              <a:cs typeface="Calibri Light" panose="020F0302020204030204" pitchFamily="34" charset="0"/>
            </a:endParaRPr>
          </a:p>
          <a:p>
            <a:endParaRPr lang="en-GB" dirty="0"/>
          </a:p>
        </p:txBody>
      </p:sp>
    </p:spTree>
    <p:extLst>
      <p:ext uri="{BB962C8B-B14F-4D97-AF65-F5344CB8AC3E}">
        <p14:creationId xmlns:p14="http://schemas.microsoft.com/office/powerpoint/2010/main" val="3293486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D3FE1C6-71B7-084B-3E9E-B156697C70B0}"/>
              </a:ext>
            </a:extLst>
          </p:cNvPr>
          <p:cNvPicPr>
            <a:picLocks noGrp="1" noChangeAspect="1"/>
          </p:cNvPicPr>
          <p:nvPr>
            <p:ph idx="1"/>
          </p:nvPr>
        </p:nvPicPr>
        <p:blipFill>
          <a:blip r:embed="rId2"/>
          <a:stretch>
            <a:fillRect/>
          </a:stretch>
        </p:blipFill>
        <p:spPr>
          <a:xfrm>
            <a:off x="394956" y="404664"/>
            <a:ext cx="4032448" cy="5289071"/>
          </a:xfrm>
          <a:prstGeom prst="rect">
            <a:avLst/>
          </a:prstGeom>
        </p:spPr>
      </p:pic>
      <p:sp>
        <p:nvSpPr>
          <p:cNvPr id="7" name="TextBox 6">
            <a:extLst>
              <a:ext uri="{FF2B5EF4-FFF2-40B4-BE49-F238E27FC236}">
                <a16:creationId xmlns:a16="http://schemas.microsoft.com/office/drawing/2014/main" id="{1C9ED82C-92DF-832C-3F4B-A42004BE50D1}"/>
              </a:ext>
            </a:extLst>
          </p:cNvPr>
          <p:cNvSpPr txBox="1"/>
          <p:nvPr/>
        </p:nvSpPr>
        <p:spPr>
          <a:xfrm>
            <a:off x="2051720" y="6093296"/>
            <a:ext cx="6552728" cy="923330"/>
          </a:xfrm>
          <a:prstGeom prst="rect">
            <a:avLst/>
          </a:prstGeom>
          <a:noFill/>
        </p:spPr>
        <p:txBody>
          <a:bodyPr wrap="square" rtlCol="0">
            <a:spAutoFit/>
          </a:bodyPr>
          <a:lstStyle/>
          <a:p>
            <a:r>
              <a:rPr lang="en-GB" dirty="0">
                <a:hlinkClick r:id="rId3"/>
              </a:rPr>
              <a:t>https://www.tralac.org/publications/article/7287-the-continental-free-trade-area-a-gtap-assessment.html</a:t>
            </a:r>
            <a:endParaRPr lang="en-GB" dirty="0"/>
          </a:p>
          <a:p>
            <a:endParaRPr lang="en-GB" dirty="0"/>
          </a:p>
        </p:txBody>
      </p:sp>
      <p:sp>
        <p:nvSpPr>
          <p:cNvPr id="9" name="TextBox 8">
            <a:extLst>
              <a:ext uri="{FF2B5EF4-FFF2-40B4-BE49-F238E27FC236}">
                <a16:creationId xmlns:a16="http://schemas.microsoft.com/office/drawing/2014/main" id="{65015FC6-3749-0CED-EEB6-2E83522D8F56}"/>
              </a:ext>
            </a:extLst>
          </p:cNvPr>
          <p:cNvSpPr txBox="1"/>
          <p:nvPr/>
        </p:nvSpPr>
        <p:spPr>
          <a:xfrm>
            <a:off x="4750235" y="1628800"/>
            <a:ext cx="4070236" cy="3139321"/>
          </a:xfrm>
          <a:prstGeom prst="rect">
            <a:avLst/>
          </a:prstGeom>
          <a:noFill/>
        </p:spPr>
        <p:txBody>
          <a:bodyPr wrap="square" rtlCol="0">
            <a:spAutoFit/>
          </a:bodyPr>
          <a:lstStyle/>
          <a:p>
            <a:r>
              <a:rPr lang="en-ZA" dirty="0"/>
              <a:t>“Especially impressive results were forecast by simulating a modest 20% reduction in the costs associated with the particular African problem of transit time delays at customs, terminals and internal land transportation. These gains are significantly above both just intra-African tariff elimination and what may be thought of as the more traditional non-tariff barriers that we modelled individually and separately.”</a:t>
            </a:r>
            <a:endParaRPr lang="en-GB" dirty="0"/>
          </a:p>
        </p:txBody>
      </p:sp>
    </p:spTree>
    <p:extLst>
      <p:ext uri="{BB962C8B-B14F-4D97-AF65-F5344CB8AC3E}">
        <p14:creationId xmlns:p14="http://schemas.microsoft.com/office/powerpoint/2010/main" val="901652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4801" y="1114718"/>
            <a:ext cx="8954770" cy="5633085"/>
            <a:chOff x="94801" y="1114718"/>
            <a:chExt cx="8954770" cy="5633085"/>
          </a:xfrm>
        </p:grpSpPr>
        <p:sp>
          <p:nvSpPr>
            <p:cNvPr id="3" name="object 3"/>
            <p:cNvSpPr/>
            <p:nvPr/>
          </p:nvSpPr>
          <p:spPr>
            <a:xfrm>
              <a:off x="107502" y="1127418"/>
              <a:ext cx="8929370" cy="5467350"/>
            </a:xfrm>
            <a:custGeom>
              <a:avLst/>
              <a:gdLst/>
              <a:ahLst/>
              <a:cxnLst/>
              <a:rect l="l" t="t" r="r" b="b"/>
              <a:pathLst>
                <a:path w="8929370" h="5467350">
                  <a:moveTo>
                    <a:pt x="8928994" y="0"/>
                  </a:moveTo>
                  <a:lnTo>
                    <a:pt x="2733625" y="0"/>
                  </a:lnTo>
                  <a:lnTo>
                    <a:pt x="0" y="2733628"/>
                  </a:lnTo>
                  <a:lnTo>
                    <a:pt x="2733625" y="5467257"/>
                  </a:lnTo>
                  <a:lnTo>
                    <a:pt x="8928994" y="5467257"/>
                  </a:lnTo>
                  <a:lnTo>
                    <a:pt x="8928994" y="0"/>
                  </a:lnTo>
                  <a:close/>
                </a:path>
              </a:pathLst>
            </a:custGeom>
            <a:solidFill>
              <a:srgbClr val="4F81BD"/>
            </a:solidFill>
          </p:spPr>
          <p:txBody>
            <a:bodyPr wrap="square" lIns="0" tIns="0" rIns="0" bIns="0" rtlCol="0"/>
            <a:lstStyle/>
            <a:p>
              <a:endParaRPr/>
            </a:p>
          </p:txBody>
        </p:sp>
        <p:sp>
          <p:nvSpPr>
            <p:cNvPr id="4" name="object 4"/>
            <p:cNvSpPr/>
            <p:nvPr/>
          </p:nvSpPr>
          <p:spPr>
            <a:xfrm>
              <a:off x="107501" y="1127418"/>
              <a:ext cx="8929370" cy="5467350"/>
            </a:xfrm>
            <a:custGeom>
              <a:avLst/>
              <a:gdLst/>
              <a:ahLst/>
              <a:cxnLst/>
              <a:rect l="l" t="t" r="r" b="b"/>
              <a:pathLst>
                <a:path w="8929370" h="5467350">
                  <a:moveTo>
                    <a:pt x="8928995" y="5467258"/>
                  </a:moveTo>
                  <a:lnTo>
                    <a:pt x="2733626" y="5467258"/>
                  </a:lnTo>
                  <a:lnTo>
                    <a:pt x="0" y="2733629"/>
                  </a:lnTo>
                  <a:lnTo>
                    <a:pt x="2733626" y="0"/>
                  </a:lnTo>
                  <a:lnTo>
                    <a:pt x="8928995" y="0"/>
                  </a:lnTo>
                  <a:lnTo>
                    <a:pt x="8928995" y="5467258"/>
                  </a:lnTo>
                  <a:close/>
                </a:path>
              </a:pathLst>
            </a:custGeom>
            <a:ln w="25400">
              <a:solidFill>
                <a:srgbClr val="FFFFFF"/>
              </a:solidFill>
            </a:ln>
          </p:spPr>
          <p:txBody>
            <a:bodyPr wrap="square" lIns="0" tIns="0" rIns="0" bIns="0" rtlCol="0"/>
            <a:lstStyle/>
            <a:p>
              <a:endParaRPr/>
            </a:p>
          </p:txBody>
        </p:sp>
      </p:grpSp>
      <p:sp>
        <p:nvSpPr>
          <p:cNvPr id="5" name="object 5"/>
          <p:cNvSpPr txBox="1">
            <a:spLocks noGrp="1"/>
          </p:cNvSpPr>
          <p:nvPr>
            <p:ph type="title"/>
          </p:nvPr>
        </p:nvSpPr>
        <p:spPr>
          <a:xfrm>
            <a:off x="467544" y="325535"/>
            <a:ext cx="8204809" cy="505267"/>
          </a:xfrm>
          <a:prstGeom prst="rect">
            <a:avLst/>
          </a:prstGeom>
        </p:spPr>
        <p:txBody>
          <a:bodyPr vert="horz" wrap="square" lIns="0" tIns="12700" rIns="0" bIns="0" rtlCol="0">
            <a:spAutoFit/>
          </a:bodyPr>
          <a:lstStyle/>
          <a:p>
            <a:pPr marL="12700">
              <a:lnSpc>
                <a:spcPct val="100000"/>
              </a:lnSpc>
              <a:spcBef>
                <a:spcPts val="100"/>
              </a:spcBef>
            </a:pPr>
            <a:r>
              <a:rPr sz="3200" spc="-5" dirty="0"/>
              <a:t>Governing Principles</a:t>
            </a:r>
            <a:r>
              <a:rPr sz="3200" spc="5" dirty="0"/>
              <a:t> </a:t>
            </a:r>
            <a:r>
              <a:rPr sz="3200" dirty="0"/>
              <a:t>of</a:t>
            </a:r>
            <a:r>
              <a:rPr sz="3200" spc="-10" dirty="0"/>
              <a:t> </a:t>
            </a:r>
            <a:r>
              <a:rPr sz="3200" spc="-5" dirty="0"/>
              <a:t>the</a:t>
            </a:r>
            <a:r>
              <a:rPr sz="3200" spc="-145" dirty="0"/>
              <a:t> </a:t>
            </a:r>
            <a:r>
              <a:rPr sz="3200" spc="-30" dirty="0"/>
              <a:t>AfCFTA:</a:t>
            </a:r>
            <a:r>
              <a:rPr sz="3200" spc="-140" dirty="0"/>
              <a:t> </a:t>
            </a:r>
            <a:r>
              <a:rPr sz="3200" spc="-5" dirty="0"/>
              <a:t>Article</a:t>
            </a:r>
            <a:r>
              <a:rPr sz="3200" spc="-10" dirty="0"/>
              <a:t> </a:t>
            </a:r>
            <a:r>
              <a:rPr sz="3200" dirty="0"/>
              <a:t>5</a:t>
            </a:r>
          </a:p>
        </p:txBody>
      </p:sp>
      <p:sp>
        <p:nvSpPr>
          <p:cNvPr id="6" name="object 6"/>
          <p:cNvSpPr txBox="1"/>
          <p:nvPr/>
        </p:nvSpPr>
        <p:spPr>
          <a:xfrm>
            <a:off x="2819399" y="1295400"/>
            <a:ext cx="6000089" cy="5007781"/>
          </a:xfrm>
          <a:prstGeom prst="rect">
            <a:avLst/>
          </a:prstGeom>
        </p:spPr>
        <p:txBody>
          <a:bodyPr vert="horz" wrap="square" lIns="0" tIns="57150" rIns="0" bIns="0" rtlCol="0">
            <a:spAutoFit/>
          </a:bodyPr>
          <a:lstStyle/>
          <a:p>
            <a:pPr marL="12700" marR="1184910">
              <a:lnSpc>
                <a:spcPts val="2810"/>
              </a:lnSpc>
              <a:spcBef>
                <a:spcPts val="450"/>
              </a:spcBef>
            </a:pPr>
            <a:r>
              <a:rPr sz="2600" i="1" dirty="0">
                <a:solidFill>
                  <a:srgbClr val="FFFFFF"/>
                </a:solidFill>
                <a:latin typeface="Calibri"/>
                <a:cs typeface="Calibri"/>
              </a:rPr>
              <a:t>The</a:t>
            </a:r>
            <a:r>
              <a:rPr sz="2600" i="1" spc="-10" dirty="0">
                <a:solidFill>
                  <a:srgbClr val="FFFFFF"/>
                </a:solidFill>
                <a:latin typeface="Calibri"/>
                <a:cs typeface="Calibri"/>
              </a:rPr>
              <a:t> </a:t>
            </a:r>
            <a:r>
              <a:rPr sz="2600" i="1" spc="-35" dirty="0">
                <a:solidFill>
                  <a:srgbClr val="FFFFFF"/>
                </a:solidFill>
                <a:latin typeface="Calibri"/>
                <a:cs typeface="Calibri"/>
              </a:rPr>
              <a:t>AfCFTA</a:t>
            </a:r>
            <a:r>
              <a:rPr sz="2600" i="1" spc="-15" dirty="0">
                <a:solidFill>
                  <a:srgbClr val="FFFFFF"/>
                </a:solidFill>
                <a:latin typeface="Calibri"/>
                <a:cs typeface="Calibri"/>
              </a:rPr>
              <a:t> </a:t>
            </a:r>
            <a:r>
              <a:rPr sz="2600" i="1" spc="-5" dirty="0">
                <a:solidFill>
                  <a:srgbClr val="FFFFFF"/>
                </a:solidFill>
                <a:latin typeface="Calibri"/>
                <a:cs typeface="Calibri"/>
              </a:rPr>
              <a:t>shall </a:t>
            </a:r>
            <a:r>
              <a:rPr sz="2600" i="1" dirty="0">
                <a:solidFill>
                  <a:srgbClr val="FFFFFF"/>
                </a:solidFill>
                <a:latin typeface="Calibri"/>
                <a:cs typeface="Calibri"/>
              </a:rPr>
              <a:t>be</a:t>
            </a:r>
            <a:r>
              <a:rPr sz="2600" i="1" spc="-10" dirty="0">
                <a:solidFill>
                  <a:srgbClr val="FFFFFF"/>
                </a:solidFill>
                <a:latin typeface="Calibri"/>
                <a:cs typeface="Calibri"/>
              </a:rPr>
              <a:t> </a:t>
            </a:r>
            <a:r>
              <a:rPr sz="2600" i="1" spc="-5" dirty="0">
                <a:solidFill>
                  <a:srgbClr val="FFFFFF"/>
                </a:solidFill>
                <a:latin typeface="Calibri"/>
                <a:cs typeface="Calibri"/>
              </a:rPr>
              <a:t>governed</a:t>
            </a:r>
            <a:r>
              <a:rPr sz="2600" i="1" spc="-10" dirty="0">
                <a:solidFill>
                  <a:srgbClr val="FFFFFF"/>
                </a:solidFill>
                <a:latin typeface="Calibri"/>
                <a:cs typeface="Calibri"/>
              </a:rPr>
              <a:t> by</a:t>
            </a:r>
            <a:r>
              <a:rPr sz="2600" i="1" spc="-5" dirty="0">
                <a:solidFill>
                  <a:srgbClr val="FFFFFF"/>
                </a:solidFill>
                <a:latin typeface="Calibri"/>
                <a:cs typeface="Calibri"/>
              </a:rPr>
              <a:t> </a:t>
            </a:r>
            <a:r>
              <a:rPr sz="2600" i="1" dirty="0">
                <a:solidFill>
                  <a:srgbClr val="FFFFFF"/>
                </a:solidFill>
                <a:latin typeface="Calibri"/>
                <a:cs typeface="Calibri"/>
              </a:rPr>
              <a:t>the </a:t>
            </a:r>
            <a:r>
              <a:rPr sz="2600" i="1" spc="-575" dirty="0">
                <a:solidFill>
                  <a:srgbClr val="FFFFFF"/>
                </a:solidFill>
                <a:latin typeface="Calibri"/>
                <a:cs typeface="Calibri"/>
              </a:rPr>
              <a:t> </a:t>
            </a:r>
            <a:r>
              <a:rPr sz="2600" i="1" spc="-10" dirty="0">
                <a:solidFill>
                  <a:srgbClr val="FFFFFF"/>
                </a:solidFill>
                <a:latin typeface="Calibri"/>
                <a:cs typeface="Calibri"/>
              </a:rPr>
              <a:t>following</a:t>
            </a:r>
            <a:r>
              <a:rPr sz="2600" i="1" spc="-5" dirty="0">
                <a:solidFill>
                  <a:srgbClr val="FFFFFF"/>
                </a:solidFill>
                <a:latin typeface="Calibri"/>
                <a:cs typeface="Calibri"/>
              </a:rPr>
              <a:t> principles</a:t>
            </a:r>
            <a:r>
              <a:rPr sz="2600" spc="-5" dirty="0">
                <a:solidFill>
                  <a:srgbClr val="FFFFFF"/>
                </a:solidFill>
                <a:latin typeface="Calibri"/>
                <a:cs typeface="Calibri"/>
              </a:rPr>
              <a:t>:</a:t>
            </a:r>
            <a:endParaRPr sz="2600" dirty="0">
              <a:latin typeface="Calibri"/>
              <a:cs typeface="Calibri"/>
            </a:endParaRPr>
          </a:p>
          <a:p>
            <a:pPr marL="241300" indent="-228600">
              <a:lnSpc>
                <a:spcPct val="100000"/>
              </a:lnSpc>
              <a:spcBef>
                <a:spcPts val="940"/>
              </a:spcBef>
              <a:buChar char="•"/>
              <a:tabLst>
                <a:tab pos="241300" algn="l"/>
              </a:tabLst>
            </a:pPr>
            <a:r>
              <a:rPr sz="2000" spc="-5" dirty="0">
                <a:solidFill>
                  <a:srgbClr val="FFFFFF"/>
                </a:solidFill>
                <a:latin typeface="Calibri"/>
                <a:cs typeface="Calibri"/>
              </a:rPr>
              <a:t>Driven by Member </a:t>
            </a:r>
            <a:r>
              <a:rPr sz="2000" spc="-15" dirty="0">
                <a:solidFill>
                  <a:srgbClr val="FFFFFF"/>
                </a:solidFill>
                <a:latin typeface="Calibri"/>
                <a:cs typeface="Calibri"/>
              </a:rPr>
              <a:t>States</a:t>
            </a:r>
            <a:r>
              <a:rPr sz="2000" spc="-10" dirty="0">
                <a:solidFill>
                  <a:srgbClr val="FFFFFF"/>
                </a:solidFill>
                <a:latin typeface="Calibri"/>
                <a:cs typeface="Calibri"/>
              </a:rPr>
              <a:t> </a:t>
            </a:r>
            <a:r>
              <a:rPr sz="2000" spc="-5" dirty="0">
                <a:solidFill>
                  <a:srgbClr val="FFFFFF"/>
                </a:solidFill>
                <a:latin typeface="Calibri"/>
                <a:cs typeface="Calibri"/>
              </a:rPr>
              <a:t>of </a:t>
            </a:r>
            <a:r>
              <a:rPr sz="2000" dirty="0">
                <a:solidFill>
                  <a:srgbClr val="FFFFFF"/>
                </a:solidFill>
                <a:latin typeface="Calibri"/>
                <a:cs typeface="Calibri"/>
              </a:rPr>
              <a:t>the</a:t>
            </a:r>
            <a:r>
              <a:rPr sz="2000" spc="-10" dirty="0">
                <a:solidFill>
                  <a:srgbClr val="FFFFFF"/>
                </a:solidFill>
                <a:latin typeface="Calibri"/>
                <a:cs typeface="Calibri"/>
              </a:rPr>
              <a:t> </a:t>
            </a:r>
            <a:r>
              <a:rPr sz="2000" spc="-5" dirty="0">
                <a:solidFill>
                  <a:srgbClr val="FFFFFF"/>
                </a:solidFill>
                <a:latin typeface="Calibri"/>
                <a:cs typeface="Calibri"/>
              </a:rPr>
              <a:t>African Union</a:t>
            </a:r>
            <a:endParaRPr sz="2000" dirty="0">
              <a:latin typeface="Calibri"/>
              <a:cs typeface="Calibri"/>
            </a:endParaRPr>
          </a:p>
          <a:p>
            <a:pPr marL="241300" marR="274955" indent="-228600">
              <a:lnSpc>
                <a:spcPts val="2180"/>
              </a:lnSpc>
              <a:spcBef>
                <a:spcPts val="355"/>
              </a:spcBef>
              <a:buChar char="•"/>
              <a:tabLst>
                <a:tab pos="241300" algn="l"/>
              </a:tabLst>
            </a:pPr>
            <a:r>
              <a:rPr sz="2000" spc="-10" dirty="0">
                <a:solidFill>
                  <a:srgbClr val="FFFFFF"/>
                </a:solidFill>
                <a:latin typeface="Calibri"/>
                <a:cs typeface="Calibri"/>
              </a:rPr>
              <a:t>RECs' Free </a:t>
            </a:r>
            <a:r>
              <a:rPr sz="2000" spc="-35" dirty="0">
                <a:solidFill>
                  <a:srgbClr val="FFFFFF"/>
                </a:solidFill>
                <a:latin typeface="Calibri"/>
                <a:cs typeface="Calibri"/>
              </a:rPr>
              <a:t>Trade</a:t>
            </a:r>
            <a:r>
              <a:rPr sz="2000" spc="-5" dirty="0">
                <a:solidFill>
                  <a:srgbClr val="FFFFFF"/>
                </a:solidFill>
                <a:latin typeface="Calibri"/>
                <a:cs typeface="Calibri"/>
              </a:rPr>
              <a:t> </a:t>
            </a:r>
            <a:r>
              <a:rPr sz="2000" spc="-10" dirty="0">
                <a:solidFill>
                  <a:srgbClr val="FFFFFF"/>
                </a:solidFill>
                <a:latin typeface="Calibri"/>
                <a:cs typeface="Calibri"/>
              </a:rPr>
              <a:t>Areas </a:t>
            </a:r>
            <a:r>
              <a:rPr sz="2000" spc="-30" dirty="0">
                <a:solidFill>
                  <a:srgbClr val="FFFFFF"/>
                </a:solidFill>
                <a:latin typeface="Calibri"/>
                <a:cs typeface="Calibri"/>
              </a:rPr>
              <a:t>(FTAs)</a:t>
            </a:r>
            <a:r>
              <a:rPr sz="2000" dirty="0">
                <a:solidFill>
                  <a:srgbClr val="FFFFFF"/>
                </a:solidFill>
                <a:latin typeface="Calibri"/>
                <a:cs typeface="Calibri"/>
              </a:rPr>
              <a:t> as</a:t>
            </a:r>
            <a:r>
              <a:rPr sz="2000" spc="-10" dirty="0">
                <a:solidFill>
                  <a:srgbClr val="FFFFFF"/>
                </a:solidFill>
                <a:latin typeface="Calibri"/>
                <a:cs typeface="Calibri"/>
              </a:rPr>
              <a:t> </a:t>
            </a:r>
            <a:r>
              <a:rPr sz="2000" dirty="0">
                <a:solidFill>
                  <a:srgbClr val="FFFFFF"/>
                </a:solidFill>
                <a:latin typeface="Calibri"/>
                <a:cs typeface="Calibri"/>
              </a:rPr>
              <a:t>building</a:t>
            </a:r>
            <a:r>
              <a:rPr sz="2000" spc="-5" dirty="0">
                <a:solidFill>
                  <a:srgbClr val="FFFFFF"/>
                </a:solidFill>
                <a:latin typeface="Calibri"/>
                <a:cs typeface="Calibri"/>
              </a:rPr>
              <a:t> blocs</a:t>
            </a:r>
            <a:r>
              <a:rPr sz="2000" spc="-10" dirty="0">
                <a:solidFill>
                  <a:srgbClr val="FFFFFF"/>
                </a:solidFill>
                <a:latin typeface="Calibri"/>
                <a:cs typeface="Calibri"/>
              </a:rPr>
              <a:t> </a:t>
            </a:r>
            <a:r>
              <a:rPr sz="2000" spc="-20" dirty="0">
                <a:solidFill>
                  <a:srgbClr val="FFFFFF"/>
                </a:solidFill>
                <a:latin typeface="Calibri"/>
                <a:cs typeface="Calibri"/>
              </a:rPr>
              <a:t>for</a:t>
            </a:r>
            <a:r>
              <a:rPr sz="2000" dirty="0">
                <a:solidFill>
                  <a:srgbClr val="FFFFFF"/>
                </a:solidFill>
                <a:latin typeface="Calibri"/>
                <a:cs typeface="Calibri"/>
              </a:rPr>
              <a:t> the </a:t>
            </a:r>
            <a:r>
              <a:rPr sz="2000" spc="-440" dirty="0">
                <a:solidFill>
                  <a:srgbClr val="FFFFFF"/>
                </a:solidFill>
                <a:latin typeface="Calibri"/>
                <a:cs typeface="Calibri"/>
              </a:rPr>
              <a:t> </a:t>
            </a:r>
            <a:r>
              <a:rPr sz="2000" spc="-30" dirty="0">
                <a:solidFill>
                  <a:srgbClr val="FFFFFF"/>
                </a:solidFill>
                <a:latin typeface="Calibri"/>
                <a:cs typeface="Calibri"/>
              </a:rPr>
              <a:t>AfCFTA</a:t>
            </a:r>
            <a:endParaRPr sz="2000" dirty="0">
              <a:latin typeface="Calibri"/>
              <a:cs typeface="Calibri"/>
            </a:endParaRPr>
          </a:p>
          <a:p>
            <a:pPr marL="241300" marR="5080" indent="-228600">
              <a:lnSpc>
                <a:spcPts val="2180"/>
              </a:lnSpc>
              <a:spcBef>
                <a:spcPts val="439"/>
              </a:spcBef>
              <a:buFont typeface="Calibri"/>
              <a:buChar char="•"/>
              <a:tabLst>
                <a:tab pos="241300" algn="l"/>
              </a:tabLst>
            </a:pPr>
            <a:r>
              <a:rPr sz="2000" i="1" spc="-15" dirty="0">
                <a:solidFill>
                  <a:srgbClr val="FFFFFF"/>
                </a:solidFill>
                <a:latin typeface="Calibri"/>
                <a:cs typeface="Calibri"/>
              </a:rPr>
              <a:t>Variable </a:t>
            </a:r>
            <a:r>
              <a:rPr sz="2000" i="1" spc="-5" dirty="0">
                <a:solidFill>
                  <a:srgbClr val="FFFFFF"/>
                </a:solidFill>
                <a:latin typeface="Calibri"/>
                <a:cs typeface="Calibri"/>
              </a:rPr>
              <a:t>geometry</a:t>
            </a:r>
            <a:r>
              <a:rPr sz="2000" spc="-5" dirty="0">
                <a:solidFill>
                  <a:srgbClr val="FFFFFF"/>
                </a:solidFill>
                <a:latin typeface="Calibri"/>
                <a:cs typeface="Calibri"/>
              </a:rPr>
              <a:t>, </a:t>
            </a:r>
            <a:r>
              <a:rPr sz="2000" i="1" spc="-5" dirty="0">
                <a:solidFill>
                  <a:srgbClr val="FFFFFF"/>
                </a:solidFill>
                <a:latin typeface="Calibri"/>
                <a:cs typeface="Calibri"/>
              </a:rPr>
              <a:t>flexibility </a:t>
            </a:r>
            <a:r>
              <a:rPr sz="2000" dirty="0">
                <a:solidFill>
                  <a:srgbClr val="FFFFFF"/>
                </a:solidFill>
                <a:latin typeface="Calibri"/>
                <a:cs typeface="Calibri"/>
              </a:rPr>
              <a:t>and </a:t>
            </a:r>
            <a:r>
              <a:rPr sz="2000" i="1" spc="-5" dirty="0">
                <a:solidFill>
                  <a:srgbClr val="FFFFFF"/>
                </a:solidFill>
                <a:latin typeface="Calibri"/>
                <a:cs typeface="Calibri"/>
              </a:rPr>
              <a:t>special </a:t>
            </a:r>
            <a:r>
              <a:rPr sz="2000" i="1" dirty="0">
                <a:solidFill>
                  <a:srgbClr val="FFFFFF"/>
                </a:solidFill>
                <a:latin typeface="Calibri"/>
                <a:cs typeface="Calibri"/>
              </a:rPr>
              <a:t>and </a:t>
            </a:r>
            <a:r>
              <a:rPr sz="2000" i="1" spc="-5" dirty="0">
                <a:solidFill>
                  <a:srgbClr val="FFFFFF"/>
                </a:solidFill>
                <a:latin typeface="Calibri"/>
                <a:cs typeface="Calibri"/>
              </a:rPr>
              <a:t>differential </a:t>
            </a:r>
            <a:r>
              <a:rPr sz="2000" i="1" spc="-440" dirty="0">
                <a:solidFill>
                  <a:srgbClr val="FFFFFF"/>
                </a:solidFill>
                <a:latin typeface="Calibri"/>
                <a:cs typeface="Calibri"/>
              </a:rPr>
              <a:t> </a:t>
            </a:r>
            <a:r>
              <a:rPr sz="2000" i="1" spc="-5" dirty="0">
                <a:solidFill>
                  <a:srgbClr val="FFFFFF"/>
                </a:solidFill>
                <a:latin typeface="Calibri"/>
                <a:cs typeface="Calibri"/>
              </a:rPr>
              <a:t>treatment</a:t>
            </a:r>
            <a:endParaRPr sz="2000" dirty="0">
              <a:latin typeface="Calibri"/>
              <a:cs typeface="Calibri"/>
            </a:endParaRPr>
          </a:p>
          <a:p>
            <a:pPr marL="241300" indent="-228600">
              <a:lnSpc>
                <a:spcPct val="100000"/>
              </a:lnSpc>
              <a:spcBef>
                <a:spcPts val="180"/>
              </a:spcBef>
              <a:buChar char="•"/>
              <a:tabLst>
                <a:tab pos="241300" algn="l"/>
              </a:tabLst>
            </a:pPr>
            <a:r>
              <a:rPr sz="2000" spc="-20" dirty="0">
                <a:solidFill>
                  <a:srgbClr val="FFFFFF"/>
                </a:solidFill>
                <a:latin typeface="Calibri"/>
                <a:cs typeface="Calibri"/>
              </a:rPr>
              <a:t>Transparency</a:t>
            </a:r>
            <a:r>
              <a:rPr sz="2000" spc="-15" dirty="0">
                <a:solidFill>
                  <a:srgbClr val="FFFFFF"/>
                </a:solidFill>
                <a:latin typeface="Calibri"/>
                <a:cs typeface="Calibri"/>
              </a:rPr>
              <a:t> </a:t>
            </a:r>
            <a:r>
              <a:rPr sz="2000" dirty="0">
                <a:solidFill>
                  <a:srgbClr val="FFFFFF"/>
                </a:solidFill>
                <a:latin typeface="Calibri"/>
                <a:cs typeface="Calibri"/>
              </a:rPr>
              <a:t>and</a:t>
            </a:r>
            <a:r>
              <a:rPr sz="2000" spc="-10" dirty="0">
                <a:solidFill>
                  <a:srgbClr val="FFFFFF"/>
                </a:solidFill>
                <a:latin typeface="Calibri"/>
                <a:cs typeface="Calibri"/>
              </a:rPr>
              <a:t> </a:t>
            </a:r>
            <a:r>
              <a:rPr sz="2000" spc="-5" dirty="0">
                <a:solidFill>
                  <a:srgbClr val="FFFFFF"/>
                </a:solidFill>
                <a:latin typeface="Calibri"/>
                <a:cs typeface="Calibri"/>
              </a:rPr>
              <a:t>disclosure</a:t>
            </a:r>
            <a:r>
              <a:rPr sz="2000" spc="-15" dirty="0">
                <a:solidFill>
                  <a:srgbClr val="FFFFFF"/>
                </a:solidFill>
                <a:latin typeface="Calibri"/>
                <a:cs typeface="Calibri"/>
              </a:rPr>
              <a:t> </a:t>
            </a:r>
            <a:r>
              <a:rPr sz="2000" spc="-5" dirty="0">
                <a:solidFill>
                  <a:srgbClr val="FFFFFF"/>
                </a:solidFill>
                <a:latin typeface="Calibri"/>
                <a:cs typeface="Calibri"/>
              </a:rPr>
              <a:t>of</a:t>
            </a:r>
            <a:r>
              <a:rPr sz="2000" spc="-10" dirty="0">
                <a:solidFill>
                  <a:srgbClr val="FFFFFF"/>
                </a:solidFill>
                <a:latin typeface="Calibri"/>
                <a:cs typeface="Calibri"/>
              </a:rPr>
              <a:t> information</a:t>
            </a:r>
            <a:endParaRPr sz="2000" dirty="0">
              <a:latin typeface="Calibri"/>
              <a:cs typeface="Calibri"/>
            </a:endParaRPr>
          </a:p>
          <a:p>
            <a:pPr marL="241300" indent="-228600">
              <a:lnSpc>
                <a:spcPct val="100000"/>
              </a:lnSpc>
              <a:spcBef>
                <a:spcPts val="100"/>
              </a:spcBef>
              <a:buChar char="•"/>
              <a:tabLst>
                <a:tab pos="241300" algn="l"/>
              </a:tabLst>
            </a:pPr>
            <a:r>
              <a:rPr sz="2000" spc="-10" dirty="0">
                <a:solidFill>
                  <a:srgbClr val="FFFFFF"/>
                </a:solidFill>
                <a:latin typeface="Calibri"/>
                <a:cs typeface="Calibri"/>
              </a:rPr>
              <a:t>Preservation </a:t>
            </a:r>
            <a:r>
              <a:rPr sz="2000" spc="-5" dirty="0">
                <a:solidFill>
                  <a:srgbClr val="FFFFFF"/>
                </a:solidFill>
                <a:latin typeface="Calibri"/>
                <a:cs typeface="Calibri"/>
              </a:rPr>
              <a:t>of</a:t>
            </a:r>
            <a:r>
              <a:rPr sz="2000" spc="-10" dirty="0">
                <a:solidFill>
                  <a:srgbClr val="FFFFFF"/>
                </a:solidFill>
                <a:latin typeface="Calibri"/>
                <a:cs typeface="Calibri"/>
              </a:rPr>
              <a:t> </a:t>
            </a:r>
            <a:r>
              <a:rPr sz="2000" dirty="0">
                <a:solidFill>
                  <a:srgbClr val="FFFFFF"/>
                </a:solidFill>
                <a:latin typeface="Calibri"/>
                <a:cs typeface="Calibri"/>
              </a:rPr>
              <a:t>the</a:t>
            </a:r>
            <a:r>
              <a:rPr sz="2000" spc="-15" dirty="0">
                <a:solidFill>
                  <a:srgbClr val="FFFFFF"/>
                </a:solidFill>
                <a:latin typeface="Calibri"/>
                <a:cs typeface="Calibri"/>
              </a:rPr>
              <a:t> </a:t>
            </a:r>
            <a:r>
              <a:rPr sz="2000" i="1" spc="-5" dirty="0">
                <a:solidFill>
                  <a:srgbClr val="FFFFFF"/>
                </a:solidFill>
                <a:latin typeface="Calibri"/>
                <a:cs typeface="Calibri"/>
              </a:rPr>
              <a:t>acquis</a:t>
            </a:r>
            <a:endParaRPr sz="2000" i="1" dirty="0">
              <a:latin typeface="Calibri"/>
              <a:cs typeface="Calibri"/>
            </a:endParaRPr>
          </a:p>
          <a:p>
            <a:pPr marL="241300" indent="-228600">
              <a:lnSpc>
                <a:spcPct val="100000"/>
              </a:lnSpc>
              <a:spcBef>
                <a:spcPts val="190"/>
              </a:spcBef>
              <a:buChar char="•"/>
              <a:tabLst>
                <a:tab pos="241300" algn="l"/>
              </a:tabLst>
            </a:pPr>
            <a:r>
              <a:rPr sz="2000" spc="-15" dirty="0">
                <a:solidFill>
                  <a:srgbClr val="FFFFFF"/>
                </a:solidFill>
                <a:latin typeface="Calibri"/>
                <a:cs typeface="Calibri"/>
              </a:rPr>
              <a:t>Most-Favoured-Nation</a:t>
            </a:r>
            <a:r>
              <a:rPr sz="2000" spc="-10" dirty="0">
                <a:solidFill>
                  <a:srgbClr val="FFFFFF"/>
                </a:solidFill>
                <a:latin typeface="Calibri"/>
                <a:cs typeface="Calibri"/>
              </a:rPr>
              <a:t> </a:t>
            </a:r>
            <a:r>
              <a:rPr sz="2000" dirty="0">
                <a:solidFill>
                  <a:srgbClr val="FFFFFF"/>
                </a:solidFill>
                <a:latin typeface="Calibri"/>
                <a:cs typeface="Calibri"/>
              </a:rPr>
              <a:t>(MFN)</a:t>
            </a:r>
            <a:r>
              <a:rPr sz="2000" spc="-5" dirty="0">
                <a:solidFill>
                  <a:srgbClr val="FFFFFF"/>
                </a:solidFill>
                <a:latin typeface="Calibri"/>
                <a:cs typeface="Calibri"/>
              </a:rPr>
              <a:t> </a:t>
            </a:r>
            <a:r>
              <a:rPr sz="2000" dirty="0">
                <a:solidFill>
                  <a:srgbClr val="FFFFFF"/>
                </a:solidFill>
                <a:latin typeface="Calibri"/>
                <a:cs typeface="Calibri"/>
              </a:rPr>
              <a:t>and</a:t>
            </a:r>
            <a:r>
              <a:rPr sz="2000" spc="-5" dirty="0">
                <a:solidFill>
                  <a:srgbClr val="FFFFFF"/>
                </a:solidFill>
                <a:latin typeface="Calibri"/>
                <a:cs typeface="Calibri"/>
              </a:rPr>
              <a:t> National </a:t>
            </a:r>
            <a:r>
              <a:rPr sz="2000" spc="-25" dirty="0">
                <a:solidFill>
                  <a:srgbClr val="FFFFFF"/>
                </a:solidFill>
                <a:latin typeface="Calibri"/>
                <a:cs typeface="Calibri"/>
              </a:rPr>
              <a:t>Treatment</a:t>
            </a:r>
            <a:endParaRPr sz="2000" dirty="0">
              <a:latin typeface="Calibri"/>
              <a:cs typeface="Calibri"/>
            </a:endParaRPr>
          </a:p>
          <a:p>
            <a:pPr marL="241300" indent="-228600">
              <a:lnSpc>
                <a:spcPct val="100000"/>
              </a:lnSpc>
              <a:spcBef>
                <a:spcPts val="215"/>
              </a:spcBef>
              <a:buChar char="•"/>
              <a:tabLst>
                <a:tab pos="241300" algn="l"/>
              </a:tabLst>
            </a:pPr>
            <a:r>
              <a:rPr sz="2000" spc="-10" dirty="0">
                <a:solidFill>
                  <a:srgbClr val="FFFFFF"/>
                </a:solidFill>
                <a:latin typeface="Calibri"/>
                <a:cs typeface="Calibri"/>
              </a:rPr>
              <a:t>Reciprocity</a:t>
            </a:r>
            <a:endParaRPr sz="2000" dirty="0">
              <a:latin typeface="Calibri"/>
              <a:cs typeface="Calibri"/>
            </a:endParaRPr>
          </a:p>
          <a:p>
            <a:pPr marL="241300" indent="-228600">
              <a:lnSpc>
                <a:spcPct val="100000"/>
              </a:lnSpc>
              <a:spcBef>
                <a:spcPts val="95"/>
              </a:spcBef>
              <a:buChar char="•"/>
              <a:tabLst>
                <a:tab pos="241300" algn="l"/>
              </a:tabLst>
            </a:pPr>
            <a:r>
              <a:rPr sz="2000" spc="-10" dirty="0">
                <a:solidFill>
                  <a:srgbClr val="FFFFFF"/>
                </a:solidFill>
                <a:latin typeface="Calibri"/>
                <a:cs typeface="Calibri"/>
              </a:rPr>
              <a:t>Substantial</a:t>
            </a:r>
            <a:r>
              <a:rPr sz="2000" spc="-5" dirty="0">
                <a:solidFill>
                  <a:srgbClr val="FFFFFF"/>
                </a:solidFill>
                <a:latin typeface="Calibri"/>
                <a:cs typeface="Calibri"/>
              </a:rPr>
              <a:t> </a:t>
            </a:r>
            <a:r>
              <a:rPr sz="2000" spc="-10" dirty="0">
                <a:solidFill>
                  <a:srgbClr val="FFFFFF"/>
                </a:solidFill>
                <a:latin typeface="Calibri"/>
                <a:cs typeface="Calibri"/>
              </a:rPr>
              <a:t>liberalisation</a:t>
            </a:r>
            <a:endParaRPr sz="2000" dirty="0">
              <a:latin typeface="Calibri"/>
              <a:cs typeface="Calibri"/>
            </a:endParaRPr>
          </a:p>
          <a:p>
            <a:pPr marL="241300" indent="-228600">
              <a:lnSpc>
                <a:spcPct val="100000"/>
              </a:lnSpc>
              <a:spcBef>
                <a:spcPts val="195"/>
              </a:spcBef>
              <a:buChar char="•"/>
              <a:tabLst>
                <a:tab pos="241300" algn="l"/>
              </a:tabLst>
            </a:pPr>
            <a:r>
              <a:rPr sz="2000" spc="-5" dirty="0">
                <a:solidFill>
                  <a:srgbClr val="FFFFFF"/>
                </a:solidFill>
                <a:latin typeface="Calibri"/>
                <a:cs typeface="Calibri"/>
              </a:rPr>
              <a:t>Consensus</a:t>
            </a:r>
            <a:r>
              <a:rPr sz="2000" spc="-15" dirty="0">
                <a:solidFill>
                  <a:srgbClr val="FFFFFF"/>
                </a:solidFill>
                <a:latin typeface="Calibri"/>
                <a:cs typeface="Calibri"/>
              </a:rPr>
              <a:t> </a:t>
            </a:r>
            <a:r>
              <a:rPr sz="2000" dirty="0">
                <a:solidFill>
                  <a:srgbClr val="FFFFFF"/>
                </a:solidFill>
                <a:latin typeface="Calibri"/>
                <a:cs typeface="Calibri"/>
              </a:rPr>
              <a:t>in</a:t>
            </a:r>
            <a:r>
              <a:rPr sz="2000" spc="-15" dirty="0">
                <a:solidFill>
                  <a:srgbClr val="FFFFFF"/>
                </a:solidFill>
                <a:latin typeface="Calibri"/>
                <a:cs typeface="Calibri"/>
              </a:rPr>
              <a:t> </a:t>
            </a:r>
            <a:r>
              <a:rPr sz="2000" spc="-5" dirty="0">
                <a:solidFill>
                  <a:srgbClr val="FFFFFF"/>
                </a:solidFill>
                <a:latin typeface="Calibri"/>
                <a:cs typeface="Calibri"/>
              </a:rPr>
              <a:t>decision-making</a:t>
            </a:r>
            <a:endParaRPr sz="2000" dirty="0">
              <a:latin typeface="Calibri"/>
              <a:cs typeface="Calibri"/>
            </a:endParaRPr>
          </a:p>
          <a:p>
            <a:pPr marL="241300" marR="355600" indent="-228600">
              <a:lnSpc>
                <a:spcPts val="2210"/>
              </a:lnSpc>
              <a:spcBef>
                <a:spcPts val="325"/>
              </a:spcBef>
              <a:buChar char="•"/>
              <a:tabLst>
                <a:tab pos="241300" algn="l"/>
              </a:tabLst>
            </a:pPr>
            <a:r>
              <a:rPr sz="2000" spc="-10" dirty="0">
                <a:solidFill>
                  <a:srgbClr val="FFFFFF"/>
                </a:solidFill>
                <a:latin typeface="Calibri"/>
                <a:cs typeface="Calibri"/>
              </a:rPr>
              <a:t>Best</a:t>
            </a:r>
            <a:r>
              <a:rPr sz="2000" spc="-5" dirty="0">
                <a:solidFill>
                  <a:srgbClr val="FFFFFF"/>
                </a:solidFill>
                <a:latin typeface="Calibri"/>
                <a:cs typeface="Calibri"/>
              </a:rPr>
              <a:t> </a:t>
            </a:r>
            <a:r>
              <a:rPr sz="2000" spc="-10" dirty="0">
                <a:solidFill>
                  <a:srgbClr val="FFFFFF"/>
                </a:solidFill>
                <a:latin typeface="Calibri"/>
                <a:cs typeface="Calibri"/>
              </a:rPr>
              <a:t>practices</a:t>
            </a:r>
            <a:r>
              <a:rPr sz="2000" spc="-5" dirty="0">
                <a:solidFill>
                  <a:srgbClr val="FFFFFF"/>
                </a:solidFill>
                <a:latin typeface="Calibri"/>
                <a:cs typeface="Calibri"/>
              </a:rPr>
              <a:t> </a:t>
            </a:r>
            <a:r>
              <a:rPr sz="2000" dirty="0">
                <a:solidFill>
                  <a:srgbClr val="FFFFFF"/>
                </a:solidFill>
                <a:latin typeface="Calibri"/>
                <a:cs typeface="Calibri"/>
              </a:rPr>
              <a:t>in the</a:t>
            </a:r>
            <a:r>
              <a:rPr sz="2000" spc="-10" dirty="0">
                <a:solidFill>
                  <a:srgbClr val="FFFFFF"/>
                </a:solidFill>
                <a:latin typeface="Calibri"/>
                <a:cs typeface="Calibri"/>
              </a:rPr>
              <a:t> RECs,</a:t>
            </a:r>
            <a:r>
              <a:rPr sz="2000" spc="-5" dirty="0">
                <a:solidFill>
                  <a:srgbClr val="FFFFFF"/>
                </a:solidFill>
                <a:latin typeface="Calibri"/>
                <a:cs typeface="Calibri"/>
              </a:rPr>
              <a:t> </a:t>
            </a:r>
            <a:r>
              <a:rPr sz="2000" dirty="0">
                <a:solidFill>
                  <a:srgbClr val="FFFFFF"/>
                </a:solidFill>
                <a:latin typeface="Calibri"/>
                <a:cs typeface="Calibri"/>
              </a:rPr>
              <a:t>in the</a:t>
            </a:r>
            <a:r>
              <a:rPr sz="2000" spc="-5" dirty="0">
                <a:solidFill>
                  <a:srgbClr val="FFFFFF"/>
                </a:solidFill>
                <a:latin typeface="Calibri"/>
                <a:cs typeface="Calibri"/>
              </a:rPr>
              <a:t> </a:t>
            </a:r>
            <a:r>
              <a:rPr sz="2000" spc="-15" dirty="0">
                <a:solidFill>
                  <a:srgbClr val="FFFFFF"/>
                </a:solidFill>
                <a:latin typeface="Calibri"/>
                <a:cs typeface="Calibri"/>
              </a:rPr>
              <a:t>State</a:t>
            </a:r>
            <a:r>
              <a:rPr sz="2000" spc="-10" dirty="0">
                <a:solidFill>
                  <a:srgbClr val="FFFFFF"/>
                </a:solidFill>
                <a:latin typeface="Calibri"/>
                <a:cs typeface="Calibri"/>
              </a:rPr>
              <a:t> Parties</a:t>
            </a:r>
            <a:r>
              <a:rPr sz="2000" spc="-5" dirty="0">
                <a:solidFill>
                  <a:srgbClr val="FFFFFF"/>
                </a:solidFill>
                <a:latin typeface="Calibri"/>
                <a:cs typeface="Calibri"/>
              </a:rPr>
              <a:t> </a:t>
            </a:r>
            <a:r>
              <a:rPr sz="2000" dirty="0">
                <a:solidFill>
                  <a:srgbClr val="FFFFFF"/>
                </a:solidFill>
                <a:latin typeface="Calibri"/>
                <a:cs typeface="Calibri"/>
              </a:rPr>
              <a:t>and </a:t>
            </a:r>
            <a:r>
              <a:rPr sz="2000" spc="5" dirty="0">
                <a:solidFill>
                  <a:srgbClr val="FFFFFF"/>
                </a:solidFill>
                <a:latin typeface="Calibri"/>
                <a:cs typeface="Calibri"/>
              </a:rPr>
              <a:t> </a:t>
            </a:r>
            <a:r>
              <a:rPr sz="2000" spc="-10" dirty="0">
                <a:solidFill>
                  <a:srgbClr val="FFFFFF"/>
                </a:solidFill>
                <a:latin typeface="Calibri"/>
                <a:cs typeface="Calibri"/>
              </a:rPr>
              <a:t>International</a:t>
            </a:r>
            <a:r>
              <a:rPr sz="2000" dirty="0">
                <a:solidFill>
                  <a:srgbClr val="FFFFFF"/>
                </a:solidFill>
                <a:latin typeface="Calibri"/>
                <a:cs typeface="Calibri"/>
              </a:rPr>
              <a:t> </a:t>
            </a:r>
            <a:r>
              <a:rPr sz="2000" spc="-10" dirty="0">
                <a:solidFill>
                  <a:srgbClr val="FFFFFF"/>
                </a:solidFill>
                <a:latin typeface="Calibri"/>
                <a:cs typeface="Calibri"/>
              </a:rPr>
              <a:t>Conventions</a:t>
            </a:r>
            <a:r>
              <a:rPr sz="2000" spc="-5" dirty="0">
                <a:solidFill>
                  <a:srgbClr val="FFFFFF"/>
                </a:solidFill>
                <a:latin typeface="Calibri"/>
                <a:cs typeface="Calibri"/>
              </a:rPr>
              <a:t> </a:t>
            </a:r>
            <a:r>
              <a:rPr sz="2000" dirty="0">
                <a:solidFill>
                  <a:srgbClr val="FFFFFF"/>
                </a:solidFill>
                <a:latin typeface="Calibri"/>
                <a:cs typeface="Calibri"/>
              </a:rPr>
              <a:t>binding</a:t>
            </a:r>
            <a:r>
              <a:rPr sz="2000" spc="-5" dirty="0">
                <a:solidFill>
                  <a:srgbClr val="FFFFFF"/>
                </a:solidFill>
                <a:latin typeface="Calibri"/>
                <a:cs typeface="Calibri"/>
              </a:rPr>
              <a:t> </a:t>
            </a:r>
            <a:r>
              <a:rPr sz="2000" dirty="0">
                <a:solidFill>
                  <a:srgbClr val="FFFFFF"/>
                </a:solidFill>
                <a:latin typeface="Calibri"/>
                <a:cs typeface="Calibri"/>
              </a:rPr>
              <a:t>the</a:t>
            </a:r>
            <a:r>
              <a:rPr sz="2000" spc="-5" dirty="0">
                <a:solidFill>
                  <a:srgbClr val="FFFFFF"/>
                </a:solidFill>
                <a:latin typeface="Calibri"/>
                <a:cs typeface="Calibri"/>
              </a:rPr>
              <a:t> African</a:t>
            </a:r>
            <a:r>
              <a:rPr sz="2000" dirty="0">
                <a:solidFill>
                  <a:srgbClr val="FFFFFF"/>
                </a:solidFill>
                <a:latin typeface="Calibri"/>
                <a:cs typeface="Calibri"/>
              </a:rPr>
              <a:t> </a:t>
            </a:r>
            <a:r>
              <a:rPr sz="2000" spc="-5" dirty="0">
                <a:solidFill>
                  <a:srgbClr val="FFFFFF"/>
                </a:solidFill>
                <a:latin typeface="Calibri"/>
                <a:cs typeface="Calibri"/>
              </a:rPr>
              <a:t>Union.</a:t>
            </a:r>
            <a:endParaRPr sz="2000" dirty="0">
              <a:latin typeface="Calibri"/>
              <a:cs typeface="Calibri"/>
            </a:endParaRPr>
          </a:p>
        </p:txBody>
      </p:sp>
      <p:grpSp>
        <p:nvGrpSpPr>
          <p:cNvPr id="7" name="object 7"/>
          <p:cNvGrpSpPr/>
          <p:nvPr/>
        </p:nvGrpSpPr>
        <p:grpSpPr>
          <a:xfrm>
            <a:off x="744218" y="2768258"/>
            <a:ext cx="2075180" cy="2185670"/>
            <a:chOff x="565740" y="2768230"/>
            <a:chExt cx="2075180" cy="2185670"/>
          </a:xfrm>
        </p:grpSpPr>
        <p:pic>
          <p:nvPicPr>
            <p:cNvPr id="8" name="object 8"/>
            <p:cNvPicPr/>
            <p:nvPr/>
          </p:nvPicPr>
          <p:blipFill>
            <a:blip r:embed="rId2" cstate="print"/>
            <a:stretch>
              <a:fillRect/>
            </a:stretch>
          </p:blipFill>
          <p:spPr>
            <a:xfrm>
              <a:off x="578440" y="2780930"/>
              <a:ext cx="2049339" cy="2160234"/>
            </a:xfrm>
            <a:prstGeom prst="rect">
              <a:avLst/>
            </a:prstGeom>
          </p:spPr>
        </p:pic>
        <p:sp>
          <p:nvSpPr>
            <p:cNvPr id="9" name="object 9"/>
            <p:cNvSpPr/>
            <p:nvPr/>
          </p:nvSpPr>
          <p:spPr>
            <a:xfrm>
              <a:off x="578440" y="2780930"/>
              <a:ext cx="2049780" cy="2160270"/>
            </a:xfrm>
            <a:custGeom>
              <a:avLst/>
              <a:gdLst/>
              <a:ahLst/>
              <a:cxnLst/>
              <a:rect l="l" t="t" r="r" b="b"/>
              <a:pathLst>
                <a:path w="2049780" h="2160270">
                  <a:moveTo>
                    <a:pt x="0" y="1080118"/>
                  </a:moveTo>
                  <a:lnTo>
                    <a:pt x="1054" y="1030676"/>
                  </a:lnTo>
                  <a:lnTo>
                    <a:pt x="4187" y="981805"/>
                  </a:lnTo>
                  <a:lnTo>
                    <a:pt x="9354" y="933552"/>
                  </a:lnTo>
                  <a:lnTo>
                    <a:pt x="16508" y="885965"/>
                  </a:lnTo>
                  <a:lnTo>
                    <a:pt x="25606" y="839091"/>
                  </a:lnTo>
                  <a:lnTo>
                    <a:pt x="36602" y="792979"/>
                  </a:lnTo>
                  <a:lnTo>
                    <a:pt x="49450" y="747676"/>
                  </a:lnTo>
                  <a:lnTo>
                    <a:pt x="64105" y="703229"/>
                  </a:lnTo>
                  <a:lnTo>
                    <a:pt x="80523" y="659687"/>
                  </a:lnTo>
                  <a:lnTo>
                    <a:pt x="98658" y="617096"/>
                  </a:lnTo>
                  <a:lnTo>
                    <a:pt x="118464" y="575505"/>
                  </a:lnTo>
                  <a:lnTo>
                    <a:pt x="139897" y="534961"/>
                  </a:lnTo>
                  <a:lnTo>
                    <a:pt x="162911" y="495512"/>
                  </a:lnTo>
                  <a:lnTo>
                    <a:pt x="187461" y="457206"/>
                  </a:lnTo>
                  <a:lnTo>
                    <a:pt x="213502" y="420090"/>
                  </a:lnTo>
                  <a:lnTo>
                    <a:pt x="240989" y="384211"/>
                  </a:lnTo>
                  <a:lnTo>
                    <a:pt x="269876" y="349618"/>
                  </a:lnTo>
                  <a:lnTo>
                    <a:pt x="300118" y="316359"/>
                  </a:lnTo>
                  <a:lnTo>
                    <a:pt x="331671" y="284480"/>
                  </a:lnTo>
                  <a:lnTo>
                    <a:pt x="364488" y="254030"/>
                  </a:lnTo>
                  <a:lnTo>
                    <a:pt x="398524" y="225056"/>
                  </a:lnTo>
                  <a:lnTo>
                    <a:pt x="433735" y="197605"/>
                  </a:lnTo>
                  <a:lnTo>
                    <a:pt x="470075" y="171727"/>
                  </a:lnTo>
                  <a:lnTo>
                    <a:pt x="507499" y="147467"/>
                  </a:lnTo>
                  <a:lnTo>
                    <a:pt x="545961" y="124875"/>
                  </a:lnTo>
                  <a:lnTo>
                    <a:pt x="585417" y="103996"/>
                  </a:lnTo>
                  <a:lnTo>
                    <a:pt x="625822" y="84880"/>
                  </a:lnTo>
                  <a:lnTo>
                    <a:pt x="667129" y="67574"/>
                  </a:lnTo>
                  <a:lnTo>
                    <a:pt x="709294" y="52126"/>
                  </a:lnTo>
                  <a:lnTo>
                    <a:pt x="752272" y="38582"/>
                  </a:lnTo>
                  <a:lnTo>
                    <a:pt x="796017" y="26992"/>
                  </a:lnTo>
                  <a:lnTo>
                    <a:pt x="840484" y="17402"/>
                  </a:lnTo>
                  <a:lnTo>
                    <a:pt x="885628" y="9860"/>
                  </a:lnTo>
                  <a:lnTo>
                    <a:pt x="931404" y="4414"/>
                  </a:lnTo>
                  <a:lnTo>
                    <a:pt x="977766" y="1111"/>
                  </a:lnTo>
                  <a:lnTo>
                    <a:pt x="1024670" y="0"/>
                  </a:lnTo>
                  <a:lnTo>
                    <a:pt x="1071573" y="1111"/>
                  </a:lnTo>
                  <a:lnTo>
                    <a:pt x="1117935" y="4414"/>
                  </a:lnTo>
                  <a:lnTo>
                    <a:pt x="1163711" y="9860"/>
                  </a:lnTo>
                  <a:lnTo>
                    <a:pt x="1208855" y="17402"/>
                  </a:lnTo>
                  <a:lnTo>
                    <a:pt x="1253323" y="26992"/>
                  </a:lnTo>
                  <a:lnTo>
                    <a:pt x="1297068" y="38582"/>
                  </a:lnTo>
                  <a:lnTo>
                    <a:pt x="1340045" y="52126"/>
                  </a:lnTo>
                  <a:lnTo>
                    <a:pt x="1382210" y="67574"/>
                  </a:lnTo>
                  <a:lnTo>
                    <a:pt x="1423517" y="84880"/>
                  </a:lnTo>
                  <a:lnTo>
                    <a:pt x="1463922" y="103996"/>
                  </a:lnTo>
                  <a:lnTo>
                    <a:pt x="1503378" y="124875"/>
                  </a:lnTo>
                  <a:lnTo>
                    <a:pt x="1541840" y="147467"/>
                  </a:lnTo>
                  <a:lnTo>
                    <a:pt x="1579264" y="171727"/>
                  </a:lnTo>
                  <a:lnTo>
                    <a:pt x="1615604" y="197605"/>
                  </a:lnTo>
                  <a:lnTo>
                    <a:pt x="1650815" y="225056"/>
                  </a:lnTo>
                  <a:lnTo>
                    <a:pt x="1684852" y="254030"/>
                  </a:lnTo>
                  <a:lnTo>
                    <a:pt x="1717669" y="284480"/>
                  </a:lnTo>
                  <a:lnTo>
                    <a:pt x="1749221" y="316359"/>
                  </a:lnTo>
                  <a:lnTo>
                    <a:pt x="1779463" y="349618"/>
                  </a:lnTo>
                  <a:lnTo>
                    <a:pt x="1808350" y="384211"/>
                  </a:lnTo>
                  <a:lnTo>
                    <a:pt x="1835837" y="420090"/>
                  </a:lnTo>
                  <a:lnTo>
                    <a:pt x="1861878" y="457206"/>
                  </a:lnTo>
                  <a:lnTo>
                    <a:pt x="1886428" y="495512"/>
                  </a:lnTo>
                  <a:lnTo>
                    <a:pt x="1909442" y="534961"/>
                  </a:lnTo>
                  <a:lnTo>
                    <a:pt x="1930875" y="575505"/>
                  </a:lnTo>
                  <a:lnTo>
                    <a:pt x="1950681" y="617096"/>
                  </a:lnTo>
                  <a:lnTo>
                    <a:pt x="1968816" y="659687"/>
                  </a:lnTo>
                  <a:lnTo>
                    <a:pt x="1985234" y="703229"/>
                  </a:lnTo>
                  <a:lnTo>
                    <a:pt x="1999889" y="747676"/>
                  </a:lnTo>
                  <a:lnTo>
                    <a:pt x="2012737" y="792979"/>
                  </a:lnTo>
                  <a:lnTo>
                    <a:pt x="2023733" y="839091"/>
                  </a:lnTo>
                  <a:lnTo>
                    <a:pt x="2032831" y="885965"/>
                  </a:lnTo>
                  <a:lnTo>
                    <a:pt x="2039986" y="933552"/>
                  </a:lnTo>
                  <a:lnTo>
                    <a:pt x="2045152" y="981805"/>
                  </a:lnTo>
                  <a:lnTo>
                    <a:pt x="2048285" y="1030676"/>
                  </a:lnTo>
                  <a:lnTo>
                    <a:pt x="2049340" y="1080118"/>
                  </a:lnTo>
                  <a:lnTo>
                    <a:pt x="2048285" y="1129559"/>
                  </a:lnTo>
                  <a:lnTo>
                    <a:pt x="2045152" y="1178430"/>
                  </a:lnTo>
                  <a:lnTo>
                    <a:pt x="2039986" y="1226683"/>
                  </a:lnTo>
                  <a:lnTo>
                    <a:pt x="2032831" y="1274270"/>
                  </a:lnTo>
                  <a:lnTo>
                    <a:pt x="2023733" y="1321143"/>
                  </a:lnTo>
                  <a:lnTo>
                    <a:pt x="2012737" y="1367255"/>
                  </a:lnTo>
                  <a:lnTo>
                    <a:pt x="1999889" y="1412559"/>
                  </a:lnTo>
                  <a:lnTo>
                    <a:pt x="1985234" y="1457005"/>
                  </a:lnTo>
                  <a:lnTo>
                    <a:pt x="1968816" y="1500548"/>
                  </a:lnTo>
                  <a:lnTo>
                    <a:pt x="1950681" y="1543138"/>
                  </a:lnTo>
                  <a:lnTo>
                    <a:pt x="1930875" y="1584729"/>
                  </a:lnTo>
                  <a:lnTo>
                    <a:pt x="1909442" y="1625273"/>
                  </a:lnTo>
                  <a:lnTo>
                    <a:pt x="1886428" y="1664722"/>
                  </a:lnTo>
                  <a:lnTo>
                    <a:pt x="1861878" y="1703029"/>
                  </a:lnTo>
                  <a:lnTo>
                    <a:pt x="1835837" y="1740145"/>
                  </a:lnTo>
                  <a:lnTo>
                    <a:pt x="1808350" y="1776023"/>
                  </a:lnTo>
                  <a:lnTo>
                    <a:pt x="1779463" y="1810616"/>
                  </a:lnTo>
                  <a:lnTo>
                    <a:pt x="1749221" y="1843876"/>
                  </a:lnTo>
                  <a:lnTo>
                    <a:pt x="1717669" y="1875754"/>
                  </a:lnTo>
                  <a:lnTo>
                    <a:pt x="1684852" y="1906205"/>
                  </a:lnTo>
                  <a:lnTo>
                    <a:pt x="1650815" y="1935179"/>
                  </a:lnTo>
                  <a:lnTo>
                    <a:pt x="1615604" y="1962629"/>
                  </a:lnTo>
                  <a:lnTo>
                    <a:pt x="1579264" y="1988507"/>
                  </a:lnTo>
                  <a:lnTo>
                    <a:pt x="1541840" y="2012767"/>
                  </a:lnTo>
                  <a:lnTo>
                    <a:pt x="1503378" y="2035359"/>
                  </a:lnTo>
                  <a:lnTo>
                    <a:pt x="1463922" y="2056238"/>
                  </a:lnTo>
                  <a:lnTo>
                    <a:pt x="1423517" y="2075354"/>
                  </a:lnTo>
                  <a:lnTo>
                    <a:pt x="1382210" y="2092660"/>
                  </a:lnTo>
                  <a:lnTo>
                    <a:pt x="1340045" y="2108108"/>
                  </a:lnTo>
                  <a:lnTo>
                    <a:pt x="1297068" y="2121652"/>
                  </a:lnTo>
                  <a:lnTo>
                    <a:pt x="1253323" y="2133242"/>
                  </a:lnTo>
                  <a:lnTo>
                    <a:pt x="1208855" y="2142832"/>
                  </a:lnTo>
                  <a:lnTo>
                    <a:pt x="1163711" y="2150374"/>
                  </a:lnTo>
                  <a:lnTo>
                    <a:pt x="1117935" y="2155820"/>
                  </a:lnTo>
                  <a:lnTo>
                    <a:pt x="1071573" y="2159123"/>
                  </a:lnTo>
                  <a:lnTo>
                    <a:pt x="1024670" y="2160235"/>
                  </a:lnTo>
                  <a:lnTo>
                    <a:pt x="977766" y="2159123"/>
                  </a:lnTo>
                  <a:lnTo>
                    <a:pt x="931404" y="2155820"/>
                  </a:lnTo>
                  <a:lnTo>
                    <a:pt x="885628" y="2150374"/>
                  </a:lnTo>
                  <a:lnTo>
                    <a:pt x="840484" y="2142832"/>
                  </a:lnTo>
                  <a:lnTo>
                    <a:pt x="796017" y="2133242"/>
                  </a:lnTo>
                  <a:lnTo>
                    <a:pt x="752272" y="2121652"/>
                  </a:lnTo>
                  <a:lnTo>
                    <a:pt x="709294" y="2108108"/>
                  </a:lnTo>
                  <a:lnTo>
                    <a:pt x="667129" y="2092660"/>
                  </a:lnTo>
                  <a:lnTo>
                    <a:pt x="625822" y="2075354"/>
                  </a:lnTo>
                  <a:lnTo>
                    <a:pt x="585417" y="2056238"/>
                  </a:lnTo>
                  <a:lnTo>
                    <a:pt x="545961" y="2035359"/>
                  </a:lnTo>
                  <a:lnTo>
                    <a:pt x="507499" y="2012767"/>
                  </a:lnTo>
                  <a:lnTo>
                    <a:pt x="470075" y="1988507"/>
                  </a:lnTo>
                  <a:lnTo>
                    <a:pt x="433735" y="1962629"/>
                  </a:lnTo>
                  <a:lnTo>
                    <a:pt x="398524" y="1935179"/>
                  </a:lnTo>
                  <a:lnTo>
                    <a:pt x="364488" y="1906205"/>
                  </a:lnTo>
                  <a:lnTo>
                    <a:pt x="331671" y="1875754"/>
                  </a:lnTo>
                  <a:lnTo>
                    <a:pt x="300118" y="1843876"/>
                  </a:lnTo>
                  <a:lnTo>
                    <a:pt x="269876" y="1810616"/>
                  </a:lnTo>
                  <a:lnTo>
                    <a:pt x="240989" y="1776023"/>
                  </a:lnTo>
                  <a:lnTo>
                    <a:pt x="213502" y="1740145"/>
                  </a:lnTo>
                  <a:lnTo>
                    <a:pt x="187461" y="1703029"/>
                  </a:lnTo>
                  <a:lnTo>
                    <a:pt x="162911" y="1664722"/>
                  </a:lnTo>
                  <a:lnTo>
                    <a:pt x="139897" y="1625273"/>
                  </a:lnTo>
                  <a:lnTo>
                    <a:pt x="118464" y="1584729"/>
                  </a:lnTo>
                  <a:lnTo>
                    <a:pt x="98658" y="1543138"/>
                  </a:lnTo>
                  <a:lnTo>
                    <a:pt x="80523" y="1500548"/>
                  </a:lnTo>
                  <a:lnTo>
                    <a:pt x="64105" y="1457005"/>
                  </a:lnTo>
                  <a:lnTo>
                    <a:pt x="49450" y="1412559"/>
                  </a:lnTo>
                  <a:lnTo>
                    <a:pt x="36602" y="1367255"/>
                  </a:lnTo>
                  <a:lnTo>
                    <a:pt x="25606" y="1321143"/>
                  </a:lnTo>
                  <a:lnTo>
                    <a:pt x="16508" y="1274270"/>
                  </a:lnTo>
                  <a:lnTo>
                    <a:pt x="9354" y="1226683"/>
                  </a:lnTo>
                  <a:lnTo>
                    <a:pt x="4187" y="1178430"/>
                  </a:lnTo>
                  <a:lnTo>
                    <a:pt x="1054" y="1129559"/>
                  </a:lnTo>
                  <a:lnTo>
                    <a:pt x="0" y="1080118"/>
                  </a:lnTo>
                  <a:close/>
                </a:path>
              </a:pathLst>
            </a:custGeom>
            <a:ln w="25400">
              <a:solidFill>
                <a:srgbClr val="FFFFFF"/>
              </a:solidFill>
            </a:ln>
          </p:spPr>
          <p:txBody>
            <a:bodyPr wrap="square" lIns="0" tIns="0" rIns="0" bIns="0" rtlCol="0"/>
            <a:lstStyle/>
            <a:p>
              <a:endParaRPr/>
            </a:p>
          </p:txBody>
        </p:sp>
      </p:grpSp>
    </p:spTree>
    <p:extLst>
      <p:ext uri="{BB962C8B-B14F-4D97-AF65-F5344CB8AC3E}">
        <p14:creationId xmlns:p14="http://schemas.microsoft.com/office/powerpoint/2010/main" val="911266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23D59-430F-403E-A1C6-BF2CFF22ED0D}"/>
              </a:ext>
            </a:extLst>
          </p:cNvPr>
          <p:cNvSpPr>
            <a:spLocks noGrp="1"/>
          </p:cNvSpPr>
          <p:nvPr>
            <p:ph type="title"/>
          </p:nvPr>
        </p:nvSpPr>
        <p:spPr>
          <a:xfrm>
            <a:off x="432000" y="116632"/>
            <a:ext cx="8316464" cy="843971"/>
          </a:xfrm>
        </p:spPr>
        <p:txBody>
          <a:bodyPr>
            <a:normAutofit fontScale="90000"/>
          </a:bodyPr>
          <a:lstStyle/>
          <a:p>
            <a:pPr algn="l"/>
            <a:br>
              <a:rPr lang="en-GB" dirty="0"/>
            </a:br>
            <a:endParaRPr lang="en-GB" dirty="0"/>
          </a:p>
        </p:txBody>
      </p:sp>
      <p:pic>
        <p:nvPicPr>
          <p:cNvPr id="9" name="Picture 8">
            <a:extLst>
              <a:ext uri="{FF2B5EF4-FFF2-40B4-BE49-F238E27FC236}">
                <a16:creationId xmlns:a16="http://schemas.microsoft.com/office/drawing/2014/main" id="{35C0928A-DB54-473E-9CC8-A57C8D7059E8}"/>
              </a:ext>
            </a:extLst>
          </p:cNvPr>
          <p:cNvPicPr>
            <a:picLocks noChangeAspect="1"/>
          </p:cNvPicPr>
          <p:nvPr/>
        </p:nvPicPr>
        <p:blipFill>
          <a:blip r:embed="rId2"/>
          <a:stretch>
            <a:fillRect/>
          </a:stretch>
        </p:blipFill>
        <p:spPr>
          <a:xfrm>
            <a:off x="2692150" y="1680396"/>
            <a:ext cx="2293251" cy="2068116"/>
          </a:xfrm>
          <a:prstGeom prst="rect">
            <a:avLst/>
          </a:prstGeom>
        </p:spPr>
      </p:pic>
      <p:pic>
        <p:nvPicPr>
          <p:cNvPr id="13" name="Picture 12">
            <a:extLst>
              <a:ext uri="{FF2B5EF4-FFF2-40B4-BE49-F238E27FC236}">
                <a16:creationId xmlns:a16="http://schemas.microsoft.com/office/drawing/2014/main" id="{E19B7981-2452-2E4D-B974-A7DF3EFD757E}"/>
              </a:ext>
            </a:extLst>
          </p:cNvPr>
          <p:cNvPicPr>
            <a:picLocks noChangeAspect="1"/>
          </p:cNvPicPr>
          <p:nvPr/>
        </p:nvPicPr>
        <p:blipFill>
          <a:blip r:embed="rId3"/>
          <a:stretch>
            <a:fillRect/>
          </a:stretch>
        </p:blipFill>
        <p:spPr>
          <a:xfrm>
            <a:off x="4932071" y="1658136"/>
            <a:ext cx="2293251" cy="2153362"/>
          </a:xfrm>
          <a:prstGeom prst="rect">
            <a:avLst/>
          </a:prstGeom>
        </p:spPr>
      </p:pic>
      <p:pic>
        <p:nvPicPr>
          <p:cNvPr id="15" name="Picture 14">
            <a:extLst>
              <a:ext uri="{FF2B5EF4-FFF2-40B4-BE49-F238E27FC236}">
                <a16:creationId xmlns:a16="http://schemas.microsoft.com/office/drawing/2014/main" id="{B7008C74-2599-6044-971C-592D88A67AC4}"/>
              </a:ext>
            </a:extLst>
          </p:cNvPr>
          <p:cNvPicPr>
            <a:picLocks noChangeAspect="1"/>
          </p:cNvPicPr>
          <p:nvPr/>
        </p:nvPicPr>
        <p:blipFill>
          <a:blip r:embed="rId4"/>
          <a:stretch>
            <a:fillRect/>
          </a:stretch>
        </p:blipFill>
        <p:spPr>
          <a:xfrm>
            <a:off x="2704058" y="4058507"/>
            <a:ext cx="2158203" cy="1969582"/>
          </a:xfrm>
          <a:prstGeom prst="rect">
            <a:avLst/>
          </a:prstGeom>
        </p:spPr>
      </p:pic>
      <p:pic>
        <p:nvPicPr>
          <p:cNvPr id="17" name="Picture 16">
            <a:extLst>
              <a:ext uri="{FF2B5EF4-FFF2-40B4-BE49-F238E27FC236}">
                <a16:creationId xmlns:a16="http://schemas.microsoft.com/office/drawing/2014/main" id="{0883595E-A2A6-7741-A010-98F92E74F918}"/>
              </a:ext>
            </a:extLst>
          </p:cNvPr>
          <p:cNvPicPr>
            <a:picLocks noChangeAspect="1"/>
          </p:cNvPicPr>
          <p:nvPr/>
        </p:nvPicPr>
        <p:blipFill rotWithShape="1">
          <a:blip r:embed="rId5"/>
          <a:srcRect l="11713" t="-3018" r="8879" b="1"/>
          <a:stretch/>
        </p:blipFill>
        <p:spPr>
          <a:xfrm>
            <a:off x="7098821" y="1575396"/>
            <a:ext cx="2042570" cy="2179241"/>
          </a:xfrm>
          <a:prstGeom prst="rect">
            <a:avLst/>
          </a:prstGeom>
        </p:spPr>
      </p:pic>
      <p:pic>
        <p:nvPicPr>
          <p:cNvPr id="27" name="Picture 26">
            <a:extLst>
              <a:ext uri="{FF2B5EF4-FFF2-40B4-BE49-F238E27FC236}">
                <a16:creationId xmlns:a16="http://schemas.microsoft.com/office/drawing/2014/main" id="{428CC9B7-4C17-1245-B4B4-019AF23E1A8D}"/>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61109" y="4058507"/>
            <a:ext cx="1755443" cy="1931579"/>
          </a:xfrm>
          <a:prstGeom prst="rect">
            <a:avLst/>
          </a:prstGeom>
          <a:noFill/>
          <a:ln>
            <a:noFill/>
          </a:ln>
        </p:spPr>
      </p:pic>
      <p:pic>
        <p:nvPicPr>
          <p:cNvPr id="32" name="Picture 31">
            <a:extLst>
              <a:ext uri="{FF2B5EF4-FFF2-40B4-BE49-F238E27FC236}">
                <a16:creationId xmlns:a16="http://schemas.microsoft.com/office/drawing/2014/main" id="{536379AF-9264-8749-9911-22CB92963F4C}"/>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62465" y="3758895"/>
            <a:ext cx="1981535" cy="2344891"/>
          </a:xfrm>
          <a:prstGeom prst="rect">
            <a:avLst/>
          </a:prstGeom>
          <a:noFill/>
          <a:ln>
            <a:noFill/>
          </a:ln>
        </p:spPr>
      </p:pic>
      <p:sp>
        <p:nvSpPr>
          <p:cNvPr id="8" name="TextBox 7">
            <a:extLst>
              <a:ext uri="{FF2B5EF4-FFF2-40B4-BE49-F238E27FC236}">
                <a16:creationId xmlns:a16="http://schemas.microsoft.com/office/drawing/2014/main" id="{8B5AAD29-466C-314A-89A3-44C3AC66E1D0}"/>
              </a:ext>
            </a:extLst>
          </p:cNvPr>
          <p:cNvSpPr txBox="1"/>
          <p:nvPr/>
        </p:nvSpPr>
        <p:spPr>
          <a:xfrm>
            <a:off x="0" y="313315"/>
            <a:ext cx="8911815" cy="1169551"/>
          </a:xfrm>
          <a:prstGeom prst="rect">
            <a:avLst/>
          </a:prstGeom>
          <a:noFill/>
        </p:spPr>
        <p:txBody>
          <a:bodyPr wrap="square" rtlCol="0">
            <a:spAutoFit/>
          </a:bodyPr>
          <a:lstStyle/>
          <a:p>
            <a:pPr algn="ctr"/>
            <a:r>
              <a:rPr lang="en-GB" sz="3600" dirty="0">
                <a:solidFill>
                  <a:srgbClr val="86002D"/>
                </a:solidFill>
              </a:rPr>
              <a:t>8 RECs are recognised alongside the </a:t>
            </a:r>
            <a:r>
              <a:rPr lang="en-GB" sz="3600" dirty="0" err="1">
                <a:solidFill>
                  <a:srgbClr val="86002D"/>
                </a:solidFill>
              </a:rPr>
              <a:t>AfCFTA</a:t>
            </a:r>
            <a:endParaRPr lang="en-GB" sz="3600" dirty="0">
              <a:solidFill>
                <a:srgbClr val="86002D"/>
              </a:solidFill>
            </a:endParaRPr>
          </a:p>
          <a:p>
            <a:pPr algn="ctr"/>
            <a:r>
              <a:rPr lang="en-GB" sz="3400" dirty="0">
                <a:solidFill>
                  <a:srgbClr val="86002D"/>
                </a:solidFill>
              </a:rPr>
              <a:t>REC FTAs are </a:t>
            </a:r>
            <a:r>
              <a:rPr lang="en-GB" sz="3400" i="1" dirty="0">
                <a:solidFill>
                  <a:srgbClr val="86002D"/>
                </a:solidFill>
              </a:rPr>
              <a:t>building blocks </a:t>
            </a:r>
            <a:r>
              <a:rPr lang="en-GB" sz="3400" dirty="0">
                <a:solidFill>
                  <a:srgbClr val="86002D"/>
                </a:solidFill>
              </a:rPr>
              <a:t>of the </a:t>
            </a:r>
            <a:r>
              <a:rPr lang="en-GB" sz="3400" dirty="0" err="1">
                <a:solidFill>
                  <a:srgbClr val="86002D"/>
                </a:solidFill>
              </a:rPr>
              <a:t>AfCFTA</a:t>
            </a:r>
            <a:r>
              <a:rPr lang="en-GB" sz="3400" dirty="0">
                <a:solidFill>
                  <a:srgbClr val="86002D"/>
                </a:solidFill>
              </a:rPr>
              <a:t> </a:t>
            </a:r>
          </a:p>
        </p:txBody>
      </p:sp>
      <p:sp>
        <p:nvSpPr>
          <p:cNvPr id="6" name="TextBox 5">
            <a:extLst>
              <a:ext uri="{FF2B5EF4-FFF2-40B4-BE49-F238E27FC236}">
                <a16:creationId xmlns:a16="http://schemas.microsoft.com/office/drawing/2014/main" id="{E7C94624-344E-C943-B694-B118FCA41128}"/>
              </a:ext>
            </a:extLst>
          </p:cNvPr>
          <p:cNvSpPr txBox="1"/>
          <p:nvPr/>
        </p:nvSpPr>
        <p:spPr>
          <a:xfrm>
            <a:off x="2827198" y="5269409"/>
            <a:ext cx="1318832" cy="369332"/>
          </a:xfrm>
          <a:prstGeom prst="rect">
            <a:avLst/>
          </a:prstGeom>
          <a:noFill/>
        </p:spPr>
        <p:txBody>
          <a:bodyPr wrap="square" rtlCol="0">
            <a:spAutoFit/>
          </a:bodyPr>
          <a:lstStyle/>
          <a:p>
            <a:r>
              <a:rPr lang="en-GB" dirty="0"/>
              <a:t>ECCAS</a:t>
            </a:r>
          </a:p>
        </p:txBody>
      </p:sp>
      <p:sp>
        <p:nvSpPr>
          <p:cNvPr id="11" name="TextBox 10">
            <a:extLst>
              <a:ext uri="{FF2B5EF4-FFF2-40B4-BE49-F238E27FC236}">
                <a16:creationId xmlns:a16="http://schemas.microsoft.com/office/drawing/2014/main" id="{566DD2EA-1295-0046-83F8-0A938FF7E7A0}"/>
              </a:ext>
            </a:extLst>
          </p:cNvPr>
          <p:cNvSpPr txBox="1"/>
          <p:nvPr/>
        </p:nvSpPr>
        <p:spPr>
          <a:xfrm>
            <a:off x="6523614" y="4858632"/>
            <a:ext cx="791586" cy="369332"/>
          </a:xfrm>
          <a:prstGeom prst="rect">
            <a:avLst/>
          </a:prstGeom>
          <a:noFill/>
        </p:spPr>
        <p:txBody>
          <a:bodyPr wrap="square" rtlCol="0">
            <a:spAutoFit/>
          </a:bodyPr>
          <a:lstStyle/>
          <a:p>
            <a:r>
              <a:rPr lang="en-GB" dirty="0"/>
              <a:t>IGAD</a:t>
            </a:r>
          </a:p>
        </p:txBody>
      </p:sp>
      <p:sp>
        <p:nvSpPr>
          <p:cNvPr id="14" name="TextBox 13">
            <a:extLst>
              <a:ext uri="{FF2B5EF4-FFF2-40B4-BE49-F238E27FC236}">
                <a16:creationId xmlns:a16="http://schemas.microsoft.com/office/drawing/2014/main" id="{BD02839D-C2D2-B549-8AF6-F26C158A9BC5}"/>
              </a:ext>
            </a:extLst>
          </p:cNvPr>
          <p:cNvSpPr txBox="1"/>
          <p:nvPr/>
        </p:nvSpPr>
        <p:spPr>
          <a:xfrm>
            <a:off x="6615400" y="4295372"/>
            <a:ext cx="1695799" cy="369332"/>
          </a:xfrm>
          <a:prstGeom prst="rect">
            <a:avLst/>
          </a:prstGeom>
          <a:noFill/>
        </p:spPr>
        <p:txBody>
          <a:bodyPr wrap="square" rtlCol="0">
            <a:spAutoFit/>
          </a:bodyPr>
          <a:lstStyle/>
          <a:p>
            <a:r>
              <a:rPr lang="en-GB" dirty="0"/>
              <a:t>CEN-SAD</a:t>
            </a:r>
          </a:p>
        </p:txBody>
      </p:sp>
      <p:sp>
        <p:nvSpPr>
          <p:cNvPr id="16" name="TextBox 15">
            <a:extLst>
              <a:ext uri="{FF2B5EF4-FFF2-40B4-BE49-F238E27FC236}">
                <a16:creationId xmlns:a16="http://schemas.microsoft.com/office/drawing/2014/main" id="{42765154-11D3-4947-B4DE-DEB08F04FD4A}"/>
              </a:ext>
            </a:extLst>
          </p:cNvPr>
          <p:cNvSpPr txBox="1"/>
          <p:nvPr/>
        </p:nvSpPr>
        <p:spPr>
          <a:xfrm>
            <a:off x="6732240" y="1841502"/>
            <a:ext cx="1296143" cy="369332"/>
          </a:xfrm>
          <a:prstGeom prst="rect">
            <a:avLst/>
          </a:prstGeom>
          <a:noFill/>
        </p:spPr>
        <p:txBody>
          <a:bodyPr wrap="square" rtlCol="0">
            <a:spAutoFit/>
          </a:bodyPr>
          <a:lstStyle/>
          <a:p>
            <a:r>
              <a:rPr lang="en-GB" dirty="0"/>
              <a:t>AMU</a:t>
            </a:r>
          </a:p>
        </p:txBody>
      </p:sp>
      <p:sp>
        <p:nvSpPr>
          <p:cNvPr id="20" name="TextBox 19">
            <a:extLst>
              <a:ext uri="{FF2B5EF4-FFF2-40B4-BE49-F238E27FC236}">
                <a16:creationId xmlns:a16="http://schemas.microsoft.com/office/drawing/2014/main" id="{E2759A6E-4F98-5249-9CC9-50245E839CA7}"/>
              </a:ext>
            </a:extLst>
          </p:cNvPr>
          <p:cNvSpPr txBox="1"/>
          <p:nvPr/>
        </p:nvSpPr>
        <p:spPr>
          <a:xfrm>
            <a:off x="4932071" y="2610341"/>
            <a:ext cx="1969399" cy="369332"/>
          </a:xfrm>
          <a:prstGeom prst="rect">
            <a:avLst/>
          </a:prstGeom>
          <a:noFill/>
        </p:spPr>
        <p:txBody>
          <a:bodyPr wrap="square" rtlCol="0">
            <a:spAutoFit/>
          </a:bodyPr>
          <a:lstStyle/>
          <a:p>
            <a:r>
              <a:rPr lang="en-GB" dirty="0"/>
              <a:t>ECOWAS</a:t>
            </a:r>
          </a:p>
        </p:txBody>
      </p:sp>
      <p:sp>
        <p:nvSpPr>
          <p:cNvPr id="24" name="TextBox 23">
            <a:extLst>
              <a:ext uri="{FF2B5EF4-FFF2-40B4-BE49-F238E27FC236}">
                <a16:creationId xmlns:a16="http://schemas.microsoft.com/office/drawing/2014/main" id="{B5452BC6-D43D-D745-B77A-F9513EE88F9F}"/>
              </a:ext>
            </a:extLst>
          </p:cNvPr>
          <p:cNvSpPr txBox="1"/>
          <p:nvPr/>
        </p:nvSpPr>
        <p:spPr>
          <a:xfrm>
            <a:off x="2791852" y="3092494"/>
            <a:ext cx="1246483" cy="430887"/>
          </a:xfrm>
          <a:prstGeom prst="rect">
            <a:avLst/>
          </a:prstGeom>
          <a:noFill/>
        </p:spPr>
        <p:txBody>
          <a:bodyPr wrap="square" rtlCol="0">
            <a:spAutoFit/>
          </a:bodyPr>
          <a:lstStyle/>
          <a:p>
            <a:r>
              <a:rPr lang="en-GB" sz="2200" dirty="0"/>
              <a:t>     </a:t>
            </a:r>
            <a:r>
              <a:rPr lang="en-GB" dirty="0"/>
              <a:t>SADC</a:t>
            </a:r>
          </a:p>
        </p:txBody>
      </p:sp>
      <p:sp>
        <p:nvSpPr>
          <p:cNvPr id="12" name="TextBox 11">
            <a:extLst>
              <a:ext uri="{FF2B5EF4-FFF2-40B4-BE49-F238E27FC236}">
                <a16:creationId xmlns:a16="http://schemas.microsoft.com/office/drawing/2014/main" id="{D204203E-8FEF-1284-B56D-B3B0AED43523}"/>
              </a:ext>
            </a:extLst>
          </p:cNvPr>
          <p:cNvSpPr txBox="1"/>
          <p:nvPr/>
        </p:nvSpPr>
        <p:spPr>
          <a:xfrm>
            <a:off x="7315200" y="6282466"/>
            <a:ext cx="184731" cy="369332"/>
          </a:xfrm>
          <a:prstGeom prst="rect">
            <a:avLst/>
          </a:prstGeom>
          <a:noFill/>
        </p:spPr>
        <p:txBody>
          <a:bodyPr wrap="none" rtlCol="0">
            <a:spAutoFit/>
          </a:bodyPr>
          <a:lstStyle/>
          <a:p>
            <a:endParaRPr lang="en-GB" dirty="0"/>
          </a:p>
        </p:txBody>
      </p:sp>
      <p:sp>
        <p:nvSpPr>
          <p:cNvPr id="25" name="TextBox 24">
            <a:extLst>
              <a:ext uri="{FF2B5EF4-FFF2-40B4-BE49-F238E27FC236}">
                <a16:creationId xmlns:a16="http://schemas.microsoft.com/office/drawing/2014/main" id="{A45DBDCD-BA0F-89A8-8BF5-9A6BBEA4515F}"/>
              </a:ext>
            </a:extLst>
          </p:cNvPr>
          <p:cNvSpPr txBox="1"/>
          <p:nvPr/>
        </p:nvSpPr>
        <p:spPr>
          <a:xfrm>
            <a:off x="1097280" y="5185186"/>
            <a:ext cx="184731" cy="369332"/>
          </a:xfrm>
          <a:prstGeom prst="rect">
            <a:avLst/>
          </a:prstGeom>
          <a:noFill/>
        </p:spPr>
        <p:txBody>
          <a:bodyPr wrap="none" rtlCol="0">
            <a:spAutoFit/>
          </a:bodyPr>
          <a:lstStyle/>
          <a:p>
            <a:endParaRPr lang="en-GB" dirty="0"/>
          </a:p>
        </p:txBody>
      </p:sp>
      <p:sp>
        <p:nvSpPr>
          <p:cNvPr id="26" name="TextBox 25">
            <a:extLst>
              <a:ext uri="{FF2B5EF4-FFF2-40B4-BE49-F238E27FC236}">
                <a16:creationId xmlns:a16="http://schemas.microsoft.com/office/drawing/2014/main" id="{C4143032-6407-7EA0-AB09-8C2BAB4CA4A5}"/>
              </a:ext>
            </a:extLst>
          </p:cNvPr>
          <p:cNvSpPr txBox="1"/>
          <p:nvPr/>
        </p:nvSpPr>
        <p:spPr>
          <a:xfrm>
            <a:off x="1108038" y="5088367"/>
            <a:ext cx="184731" cy="369332"/>
          </a:xfrm>
          <a:prstGeom prst="rect">
            <a:avLst/>
          </a:prstGeom>
          <a:noFill/>
        </p:spPr>
        <p:txBody>
          <a:bodyPr wrap="none" rtlCol="0">
            <a:spAutoFit/>
          </a:bodyPr>
          <a:lstStyle/>
          <a:p>
            <a:endParaRPr lang="en-GB" dirty="0"/>
          </a:p>
        </p:txBody>
      </p:sp>
      <p:pic>
        <p:nvPicPr>
          <p:cNvPr id="30" name="Picture 29">
            <a:extLst>
              <a:ext uri="{FF2B5EF4-FFF2-40B4-BE49-F238E27FC236}">
                <a16:creationId xmlns:a16="http://schemas.microsoft.com/office/drawing/2014/main" id="{48AB4B66-C3DC-7CF0-9999-0069ED0D72BB}"/>
              </a:ext>
            </a:extLst>
          </p:cNvPr>
          <p:cNvPicPr>
            <a:picLocks noChangeAspect="1"/>
          </p:cNvPicPr>
          <p:nvPr/>
        </p:nvPicPr>
        <p:blipFill>
          <a:blip r:embed="rId8"/>
          <a:stretch>
            <a:fillRect/>
          </a:stretch>
        </p:blipFill>
        <p:spPr>
          <a:xfrm>
            <a:off x="237631" y="3888486"/>
            <a:ext cx="2261437" cy="2085708"/>
          </a:xfrm>
          <a:prstGeom prst="rect">
            <a:avLst/>
          </a:prstGeom>
        </p:spPr>
      </p:pic>
      <p:sp>
        <p:nvSpPr>
          <p:cNvPr id="33" name="TextBox 32">
            <a:extLst>
              <a:ext uri="{FF2B5EF4-FFF2-40B4-BE49-F238E27FC236}">
                <a16:creationId xmlns:a16="http://schemas.microsoft.com/office/drawing/2014/main" id="{CDE0768F-C112-6012-C32F-FDE6734706F8}"/>
              </a:ext>
            </a:extLst>
          </p:cNvPr>
          <p:cNvSpPr txBox="1"/>
          <p:nvPr/>
        </p:nvSpPr>
        <p:spPr>
          <a:xfrm>
            <a:off x="2107610" y="4876915"/>
            <a:ext cx="719588" cy="369332"/>
          </a:xfrm>
          <a:prstGeom prst="rect">
            <a:avLst/>
          </a:prstGeom>
          <a:noFill/>
        </p:spPr>
        <p:txBody>
          <a:bodyPr wrap="square" rtlCol="0">
            <a:spAutoFit/>
          </a:bodyPr>
          <a:lstStyle/>
          <a:p>
            <a:r>
              <a:rPr lang="en-GB" dirty="0"/>
              <a:t>EAC</a:t>
            </a:r>
          </a:p>
        </p:txBody>
      </p:sp>
      <p:pic>
        <p:nvPicPr>
          <p:cNvPr id="40" name="Picture 39">
            <a:extLst>
              <a:ext uri="{FF2B5EF4-FFF2-40B4-BE49-F238E27FC236}">
                <a16:creationId xmlns:a16="http://schemas.microsoft.com/office/drawing/2014/main" id="{F73A8BE6-8259-19D0-C3AF-DA23BE5E37A1}"/>
              </a:ext>
            </a:extLst>
          </p:cNvPr>
          <p:cNvPicPr>
            <a:picLocks noChangeAspect="1"/>
          </p:cNvPicPr>
          <p:nvPr/>
        </p:nvPicPr>
        <p:blipFill>
          <a:blip r:embed="rId9"/>
          <a:stretch>
            <a:fillRect/>
          </a:stretch>
        </p:blipFill>
        <p:spPr>
          <a:xfrm>
            <a:off x="52673" y="1743382"/>
            <a:ext cx="2401456" cy="2204321"/>
          </a:xfrm>
          <a:prstGeom prst="rect">
            <a:avLst/>
          </a:prstGeom>
        </p:spPr>
      </p:pic>
      <p:sp>
        <p:nvSpPr>
          <p:cNvPr id="3" name="TextBox 2">
            <a:extLst>
              <a:ext uri="{FF2B5EF4-FFF2-40B4-BE49-F238E27FC236}">
                <a16:creationId xmlns:a16="http://schemas.microsoft.com/office/drawing/2014/main" id="{E84C9A5F-EE45-77B2-B782-3DC012621611}"/>
              </a:ext>
            </a:extLst>
          </p:cNvPr>
          <p:cNvSpPr txBox="1"/>
          <p:nvPr/>
        </p:nvSpPr>
        <p:spPr>
          <a:xfrm>
            <a:off x="1918678" y="1933676"/>
            <a:ext cx="1429186" cy="646331"/>
          </a:xfrm>
          <a:prstGeom prst="rect">
            <a:avLst/>
          </a:prstGeom>
          <a:noFill/>
        </p:spPr>
        <p:txBody>
          <a:bodyPr wrap="square" rtlCol="0">
            <a:spAutoFit/>
          </a:bodyPr>
          <a:lstStyle/>
          <a:p>
            <a:endParaRPr lang="en-GB" dirty="0"/>
          </a:p>
          <a:p>
            <a:r>
              <a:rPr lang="en-GB" dirty="0"/>
              <a:t>COMESA</a:t>
            </a:r>
          </a:p>
        </p:txBody>
      </p:sp>
      <p:sp>
        <p:nvSpPr>
          <p:cNvPr id="4" name="TextBox 3">
            <a:extLst>
              <a:ext uri="{FF2B5EF4-FFF2-40B4-BE49-F238E27FC236}">
                <a16:creationId xmlns:a16="http://schemas.microsoft.com/office/drawing/2014/main" id="{2A83AAAF-763A-B03C-7C61-C8429774BABA}"/>
              </a:ext>
            </a:extLst>
          </p:cNvPr>
          <p:cNvSpPr txBox="1"/>
          <p:nvPr/>
        </p:nvSpPr>
        <p:spPr>
          <a:xfrm>
            <a:off x="2267745" y="6297715"/>
            <a:ext cx="6336704" cy="461665"/>
          </a:xfrm>
          <a:prstGeom prst="rect">
            <a:avLst/>
          </a:prstGeom>
          <a:noFill/>
        </p:spPr>
        <p:txBody>
          <a:bodyPr wrap="square" rtlCol="0">
            <a:spAutoFit/>
          </a:bodyPr>
          <a:lstStyle/>
          <a:p>
            <a:r>
              <a:rPr lang="en-GB" sz="2400" dirty="0"/>
              <a:t>What of the other integration arrangements?</a:t>
            </a:r>
          </a:p>
        </p:txBody>
      </p:sp>
    </p:spTree>
    <p:extLst>
      <p:ext uri="{BB962C8B-B14F-4D97-AF65-F5344CB8AC3E}">
        <p14:creationId xmlns:p14="http://schemas.microsoft.com/office/powerpoint/2010/main" val="3249520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62B12-B7C0-13B1-1325-8BA7F15B336A}"/>
              </a:ext>
            </a:extLst>
          </p:cNvPr>
          <p:cNvSpPr>
            <a:spLocks noGrp="1"/>
          </p:cNvSpPr>
          <p:nvPr>
            <p:ph type="title"/>
          </p:nvPr>
        </p:nvSpPr>
        <p:spPr>
          <a:xfrm>
            <a:off x="432000" y="274638"/>
            <a:ext cx="8280000" cy="2434282"/>
          </a:xfrm>
        </p:spPr>
        <p:txBody>
          <a:bodyPr>
            <a:normAutofit/>
          </a:bodyPr>
          <a:lstStyle/>
          <a:p>
            <a:pPr algn="l"/>
            <a:r>
              <a:rPr lang="en-GB" dirty="0"/>
              <a:t>What of other integration initiatives?</a:t>
            </a:r>
            <a:br>
              <a:rPr lang="en-GB" dirty="0"/>
            </a:br>
            <a:br>
              <a:rPr lang="en-GB" dirty="0"/>
            </a:br>
            <a:r>
              <a:rPr lang="en-GB" sz="3100" dirty="0"/>
              <a:t>Example: Southern African Customs Union</a:t>
            </a:r>
            <a:br>
              <a:rPr lang="en-GB" dirty="0"/>
            </a:br>
            <a:endParaRPr lang="en-GB" dirty="0"/>
          </a:p>
        </p:txBody>
      </p:sp>
      <p:pic>
        <p:nvPicPr>
          <p:cNvPr id="4" name="Content Placeholder 3">
            <a:extLst>
              <a:ext uri="{FF2B5EF4-FFF2-40B4-BE49-F238E27FC236}">
                <a16:creationId xmlns:a16="http://schemas.microsoft.com/office/drawing/2014/main" id="{6912D0EE-9663-77C8-5292-963833EAF4AC}"/>
              </a:ext>
            </a:extLst>
          </p:cNvPr>
          <p:cNvPicPr>
            <a:picLocks noGrp="1" noChangeAspect="1"/>
          </p:cNvPicPr>
          <p:nvPr>
            <p:ph idx="1"/>
          </p:nvPr>
        </p:nvPicPr>
        <p:blipFill>
          <a:blip r:embed="rId2"/>
          <a:stretch>
            <a:fillRect/>
          </a:stretch>
        </p:blipFill>
        <p:spPr>
          <a:xfrm>
            <a:off x="3923928" y="2132856"/>
            <a:ext cx="4896544" cy="4541022"/>
          </a:xfrm>
          <a:prstGeom prst="rect">
            <a:avLst/>
          </a:prstGeom>
        </p:spPr>
      </p:pic>
      <p:sp>
        <p:nvSpPr>
          <p:cNvPr id="7" name="TextBox 6">
            <a:extLst>
              <a:ext uri="{FF2B5EF4-FFF2-40B4-BE49-F238E27FC236}">
                <a16:creationId xmlns:a16="http://schemas.microsoft.com/office/drawing/2014/main" id="{10A1F8ED-EDAA-A0E5-52C5-2D181002079D}"/>
              </a:ext>
            </a:extLst>
          </p:cNvPr>
          <p:cNvSpPr txBox="1"/>
          <p:nvPr/>
        </p:nvSpPr>
        <p:spPr>
          <a:xfrm>
            <a:off x="107504" y="2132856"/>
            <a:ext cx="6048672" cy="4062651"/>
          </a:xfrm>
          <a:prstGeom prst="rect">
            <a:avLst/>
          </a:prstGeom>
          <a:noFill/>
        </p:spPr>
        <p:txBody>
          <a:bodyPr wrap="square" rtlCol="0">
            <a:spAutoFit/>
          </a:bodyPr>
          <a:lstStyle/>
          <a:p>
            <a:r>
              <a:rPr lang="en-GB" sz="2400" dirty="0"/>
              <a:t>Oldest functioning customs union in the world (dates from 1890s)</a:t>
            </a:r>
          </a:p>
          <a:p>
            <a:r>
              <a:rPr lang="en-GB" sz="2400" dirty="0"/>
              <a:t>No trade in services agenda</a:t>
            </a:r>
          </a:p>
          <a:p>
            <a:endParaRPr lang="en-GB" sz="2400" dirty="0"/>
          </a:p>
          <a:p>
            <a:endParaRPr lang="en-GB" sz="2400" dirty="0"/>
          </a:p>
          <a:p>
            <a:r>
              <a:rPr lang="en-GB" sz="2400" dirty="0"/>
              <a:t>Aspects of fiscal integration: SACU is </a:t>
            </a:r>
          </a:p>
          <a:p>
            <a:r>
              <a:rPr lang="en-GB" sz="2400" dirty="0"/>
              <a:t>also an </a:t>
            </a:r>
            <a:r>
              <a:rPr lang="en-GB" sz="2400" b="1" dirty="0"/>
              <a:t>excise union</a:t>
            </a:r>
          </a:p>
          <a:p>
            <a:endParaRPr lang="en-GB" sz="2400" dirty="0"/>
          </a:p>
          <a:p>
            <a:r>
              <a:rPr lang="en-GB" sz="2400" dirty="0"/>
              <a:t>All but Botswana are members of the </a:t>
            </a:r>
          </a:p>
          <a:p>
            <a:r>
              <a:rPr lang="en-GB" sz="2400" b="1" dirty="0"/>
              <a:t>Common Monetary Area</a:t>
            </a:r>
            <a:endParaRPr lang="en-GB" sz="2400" dirty="0"/>
          </a:p>
          <a:p>
            <a:endParaRPr lang="en-GB" dirty="0"/>
          </a:p>
        </p:txBody>
      </p:sp>
    </p:spTree>
    <p:extLst>
      <p:ext uri="{BB962C8B-B14F-4D97-AF65-F5344CB8AC3E}">
        <p14:creationId xmlns:p14="http://schemas.microsoft.com/office/powerpoint/2010/main" val="2258195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6B69C-850B-68F9-E4B7-C7F40AE09D7B}"/>
              </a:ext>
            </a:extLst>
          </p:cNvPr>
          <p:cNvSpPr>
            <a:spLocks noGrp="1"/>
          </p:cNvSpPr>
          <p:nvPr>
            <p:ph type="title"/>
          </p:nvPr>
        </p:nvSpPr>
        <p:spPr>
          <a:xfrm>
            <a:off x="432000" y="1124744"/>
            <a:ext cx="8280000" cy="3168352"/>
          </a:xfrm>
        </p:spPr>
        <p:txBody>
          <a:bodyPr>
            <a:normAutofit/>
          </a:bodyPr>
          <a:lstStyle/>
          <a:p>
            <a:r>
              <a:rPr lang="en-GB" dirty="0"/>
              <a:t>The </a:t>
            </a:r>
            <a:r>
              <a:rPr lang="en-GB" dirty="0" err="1"/>
              <a:t>AfCFTA</a:t>
            </a:r>
            <a:r>
              <a:rPr lang="en-GB" dirty="0"/>
              <a:t>  – a new direction for Africa’s integration?</a:t>
            </a:r>
          </a:p>
        </p:txBody>
      </p:sp>
    </p:spTree>
    <p:extLst>
      <p:ext uri="{BB962C8B-B14F-4D97-AF65-F5344CB8AC3E}">
        <p14:creationId xmlns:p14="http://schemas.microsoft.com/office/powerpoint/2010/main" val="2664073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2FFD63-0DE1-D74B-BBD2-CC936D37C66E}"/>
              </a:ext>
            </a:extLst>
          </p:cNvPr>
          <p:cNvSpPr/>
          <p:nvPr/>
        </p:nvSpPr>
        <p:spPr>
          <a:xfrm>
            <a:off x="197446" y="652023"/>
            <a:ext cx="8769080" cy="476926"/>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Agreement establishing the </a:t>
            </a:r>
            <a:r>
              <a:rPr lang="en-GB" sz="2400" b="1" dirty="0" err="1"/>
              <a:t>AfCFTA</a:t>
            </a:r>
            <a:endParaRPr lang="en-GB" sz="2400" b="1" dirty="0"/>
          </a:p>
        </p:txBody>
      </p:sp>
      <p:cxnSp>
        <p:nvCxnSpPr>
          <p:cNvPr id="7" name="Straight Arrow Connector 6">
            <a:extLst>
              <a:ext uri="{FF2B5EF4-FFF2-40B4-BE49-F238E27FC236}">
                <a16:creationId xmlns:a16="http://schemas.microsoft.com/office/drawing/2014/main" id="{A609892F-69E2-0247-AA8A-018BDD3D6956}"/>
              </a:ext>
            </a:extLst>
          </p:cNvPr>
          <p:cNvCxnSpPr>
            <a:cxnSpLocks/>
          </p:cNvCxnSpPr>
          <p:nvPr/>
        </p:nvCxnSpPr>
        <p:spPr>
          <a:xfrm>
            <a:off x="4337446" y="902802"/>
            <a:ext cx="0" cy="46375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69EBCBC6-E67A-9940-9E51-6A27A7BE6963}"/>
              </a:ext>
            </a:extLst>
          </p:cNvPr>
          <p:cNvCxnSpPr>
            <a:cxnSpLocks/>
          </p:cNvCxnSpPr>
          <p:nvPr/>
        </p:nvCxnSpPr>
        <p:spPr>
          <a:xfrm>
            <a:off x="1742194" y="1366555"/>
            <a:ext cx="665875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A9AE5620-22C3-0B4B-AC2A-A1DC530B915C}"/>
              </a:ext>
            </a:extLst>
          </p:cNvPr>
          <p:cNvCxnSpPr>
            <a:cxnSpLocks/>
          </p:cNvCxnSpPr>
          <p:nvPr/>
        </p:nvCxnSpPr>
        <p:spPr>
          <a:xfrm>
            <a:off x="1745518" y="1366555"/>
            <a:ext cx="0" cy="37699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FC1ACB0-A4C0-CE42-A5A1-F8654DF6D5DB}"/>
              </a:ext>
            </a:extLst>
          </p:cNvPr>
          <p:cNvCxnSpPr>
            <a:cxnSpLocks/>
          </p:cNvCxnSpPr>
          <p:nvPr/>
        </p:nvCxnSpPr>
        <p:spPr>
          <a:xfrm>
            <a:off x="5868144" y="1366555"/>
            <a:ext cx="0" cy="37699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CF7465B-F22B-0B43-9C95-6D4DC7A1F190}"/>
              </a:ext>
            </a:extLst>
          </p:cNvPr>
          <p:cNvCxnSpPr>
            <a:cxnSpLocks/>
          </p:cNvCxnSpPr>
          <p:nvPr/>
        </p:nvCxnSpPr>
        <p:spPr>
          <a:xfrm>
            <a:off x="8389781" y="1366555"/>
            <a:ext cx="0" cy="376992"/>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4E211081-42D3-5640-B65A-D2B80E0B3C62}"/>
              </a:ext>
            </a:extLst>
          </p:cNvPr>
          <p:cNvSpPr txBox="1"/>
          <p:nvPr/>
        </p:nvSpPr>
        <p:spPr>
          <a:xfrm>
            <a:off x="144446" y="1719720"/>
            <a:ext cx="3668866" cy="369332"/>
          </a:xfrm>
          <a:prstGeom prst="rect">
            <a:avLst/>
          </a:prstGeom>
          <a:solidFill>
            <a:schemeClr val="accent3">
              <a:lumMod val="60000"/>
              <a:lumOff val="40000"/>
            </a:schemeClr>
          </a:solidFill>
        </p:spPr>
        <p:txBody>
          <a:bodyPr wrap="square" rtlCol="0">
            <a:spAutoFit/>
          </a:bodyPr>
          <a:lstStyle/>
          <a:p>
            <a:pPr algn="ctr"/>
            <a:r>
              <a:rPr lang="en-GB" dirty="0"/>
              <a:t>Phase 1</a:t>
            </a:r>
          </a:p>
        </p:txBody>
      </p:sp>
      <p:sp>
        <p:nvSpPr>
          <p:cNvPr id="40" name="TextBox 39">
            <a:extLst>
              <a:ext uri="{FF2B5EF4-FFF2-40B4-BE49-F238E27FC236}">
                <a16:creationId xmlns:a16="http://schemas.microsoft.com/office/drawing/2014/main" id="{D3CE2D71-AB87-F34C-AFF7-F52EB2C7E347}"/>
              </a:ext>
            </a:extLst>
          </p:cNvPr>
          <p:cNvSpPr txBox="1"/>
          <p:nvPr/>
        </p:nvSpPr>
        <p:spPr>
          <a:xfrm>
            <a:off x="4337446" y="1719720"/>
            <a:ext cx="2322780" cy="369332"/>
          </a:xfrm>
          <a:prstGeom prst="rect">
            <a:avLst/>
          </a:prstGeom>
          <a:gradFill flip="none" rotWithShape="1">
            <a:gsLst>
              <a:gs pos="0">
                <a:srgbClr val="2AB0F6">
                  <a:tint val="66000"/>
                  <a:satMod val="160000"/>
                </a:srgbClr>
              </a:gs>
              <a:gs pos="50000">
                <a:srgbClr val="2AB0F6">
                  <a:tint val="44500"/>
                  <a:satMod val="160000"/>
                </a:srgbClr>
              </a:gs>
              <a:gs pos="100000">
                <a:srgbClr val="2AB0F6">
                  <a:tint val="23500"/>
                  <a:satMod val="160000"/>
                </a:srgbClr>
              </a:gs>
            </a:gsLst>
            <a:lin ang="8100000" scaled="1"/>
            <a:tileRect/>
          </a:gradFill>
        </p:spPr>
        <p:txBody>
          <a:bodyPr wrap="square" rtlCol="0">
            <a:spAutoFit/>
          </a:bodyPr>
          <a:lstStyle/>
          <a:p>
            <a:pPr algn="ctr"/>
            <a:r>
              <a:rPr lang="en-GB" dirty="0"/>
              <a:t>Phase 2</a:t>
            </a:r>
          </a:p>
        </p:txBody>
      </p:sp>
      <p:sp>
        <p:nvSpPr>
          <p:cNvPr id="41" name="TextBox 40">
            <a:extLst>
              <a:ext uri="{FF2B5EF4-FFF2-40B4-BE49-F238E27FC236}">
                <a16:creationId xmlns:a16="http://schemas.microsoft.com/office/drawing/2014/main" id="{7CBE5656-325A-2046-AD7F-A2A002C85E37}"/>
              </a:ext>
            </a:extLst>
          </p:cNvPr>
          <p:cNvSpPr txBox="1"/>
          <p:nvPr/>
        </p:nvSpPr>
        <p:spPr>
          <a:xfrm>
            <a:off x="7080417" y="1739800"/>
            <a:ext cx="1833109" cy="369332"/>
          </a:xfrm>
          <a:prstGeom prst="rect">
            <a:avLst/>
          </a:prstGeom>
          <a:solidFill>
            <a:schemeClr val="accent6">
              <a:lumMod val="60000"/>
              <a:lumOff val="40000"/>
            </a:schemeClr>
          </a:solidFill>
        </p:spPr>
        <p:txBody>
          <a:bodyPr wrap="square" rtlCol="0">
            <a:spAutoFit/>
          </a:bodyPr>
          <a:lstStyle/>
          <a:p>
            <a:pPr algn="ctr"/>
            <a:r>
              <a:rPr lang="en-GB" dirty="0"/>
              <a:t>Phase 3</a:t>
            </a:r>
          </a:p>
        </p:txBody>
      </p:sp>
      <p:cxnSp>
        <p:nvCxnSpPr>
          <p:cNvPr id="49" name="Straight Arrow Connector 48">
            <a:extLst>
              <a:ext uri="{FF2B5EF4-FFF2-40B4-BE49-F238E27FC236}">
                <a16:creationId xmlns:a16="http://schemas.microsoft.com/office/drawing/2014/main" id="{694BC354-B3D0-A247-8FEB-FC852258A442}"/>
              </a:ext>
            </a:extLst>
          </p:cNvPr>
          <p:cNvCxnSpPr>
            <a:cxnSpLocks/>
          </p:cNvCxnSpPr>
          <p:nvPr/>
        </p:nvCxnSpPr>
        <p:spPr>
          <a:xfrm>
            <a:off x="197446" y="2195306"/>
            <a:ext cx="0" cy="4633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3127EB50-24DE-C74C-8746-3CAC9DDBD3D0}"/>
              </a:ext>
            </a:extLst>
          </p:cNvPr>
          <p:cNvCxnSpPr>
            <a:cxnSpLocks/>
          </p:cNvCxnSpPr>
          <p:nvPr/>
        </p:nvCxnSpPr>
        <p:spPr>
          <a:xfrm>
            <a:off x="1742542" y="2183095"/>
            <a:ext cx="0" cy="4755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71B0101D-5CB8-7848-B2D5-6A3CF9E6A8E1}"/>
              </a:ext>
            </a:extLst>
          </p:cNvPr>
          <p:cNvCxnSpPr>
            <a:cxnSpLocks/>
          </p:cNvCxnSpPr>
          <p:nvPr/>
        </p:nvCxnSpPr>
        <p:spPr>
          <a:xfrm>
            <a:off x="3419872" y="2178420"/>
            <a:ext cx="0" cy="484935"/>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6A16AEF5-7279-2C4C-BE98-82E60DF6599E}"/>
              </a:ext>
            </a:extLst>
          </p:cNvPr>
          <p:cNvSpPr txBox="1"/>
          <p:nvPr/>
        </p:nvSpPr>
        <p:spPr>
          <a:xfrm>
            <a:off x="82468" y="2676174"/>
            <a:ext cx="1130585" cy="752825"/>
          </a:xfrm>
          <a:prstGeom prst="rect">
            <a:avLst/>
          </a:prstGeom>
          <a:solidFill>
            <a:schemeClr val="accent3">
              <a:lumMod val="40000"/>
              <a:lumOff val="60000"/>
            </a:schemeClr>
          </a:solidFill>
        </p:spPr>
        <p:txBody>
          <a:bodyPr wrap="square" rtlCol="0">
            <a:spAutoFit/>
          </a:bodyPr>
          <a:lstStyle/>
          <a:p>
            <a:r>
              <a:rPr lang="en-GB" sz="1400" dirty="0"/>
              <a:t>Protocol on Trade in Goods</a:t>
            </a:r>
          </a:p>
        </p:txBody>
      </p:sp>
      <p:sp>
        <p:nvSpPr>
          <p:cNvPr id="60" name="TextBox 59">
            <a:extLst>
              <a:ext uri="{FF2B5EF4-FFF2-40B4-BE49-F238E27FC236}">
                <a16:creationId xmlns:a16="http://schemas.microsoft.com/office/drawing/2014/main" id="{699734C4-829F-5C42-8076-B1D6AC6CDA53}"/>
              </a:ext>
            </a:extLst>
          </p:cNvPr>
          <p:cNvSpPr txBox="1"/>
          <p:nvPr/>
        </p:nvSpPr>
        <p:spPr>
          <a:xfrm>
            <a:off x="1278779" y="2666663"/>
            <a:ext cx="1213054" cy="738664"/>
          </a:xfrm>
          <a:prstGeom prst="rect">
            <a:avLst/>
          </a:prstGeom>
          <a:solidFill>
            <a:schemeClr val="accent3">
              <a:lumMod val="40000"/>
              <a:lumOff val="60000"/>
            </a:schemeClr>
          </a:solidFill>
        </p:spPr>
        <p:txBody>
          <a:bodyPr wrap="square" rtlCol="0">
            <a:spAutoFit/>
          </a:bodyPr>
          <a:lstStyle/>
          <a:p>
            <a:r>
              <a:rPr lang="en-GB" sz="1400" dirty="0"/>
              <a:t>Protocol on Trade in Services</a:t>
            </a:r>
          </a:p>
        </p:txBody>
      </p:sp>
      <p:sp>
        <p:nvSpPr>
          <p:cNvPr id="66" name="TextBox 65">
            <a:extLst>
              <a:ext uri="{FF2B5EF4-FFF2-40B4-BE49-F238E27FC236}">
                <a16:creationId xmlns:a16="http://schemas.microsoft.com/office/drawing/2014/main" id="{FC8642BE-55BA-2945-9981-E97B468097E2}"/>
              </a:ext>
            </a:extLst>
          </p:cNvPr>
          <p:cNvSpPr txBox="1"/>
          <p:nvPr/>
        </p:nvSpPr>
        <p:spPr>
          <a:xfrm>
            <a:off x="2621715" y="2666663"/>
            <a:ext cx="1501684" cy="954107"/>
          </a:xfrm>
          <a:prstGeom prst="rect">
            <a:avLst/>
          </a:prstGeom>
          <a:solidFill>
            <a:schemeClr val="accent3">
              <a:lumMod val="40000"/>
              <a:lumOff val="60000"/>
            </a:schemeClr>
          </a:solidFill>
        </p:spPr>
        <p:txBody>
          <a:bodyPr wrap="square" rtlCol="0">
            <a:spAutoFit/>
          </a:bodyPr>
          <a:lstStyle/>
          <a:p>
            <a:r>
              <a:rPr lang="en-GB" sz="1400" dirty="0"/>
              <a:t>Protocol on Rules and Procedures on the Settlement of Disputes</a:t>
            </a:r>
          </a:p>
        </p:txBody>
      </p:sp>
      <p:sp>
        <p:nvSpPr>
          <p:cNvPr id="67" name="TextBox 66">
            <a:extLst>
              <a:ext uri="{FF2B5EF4-FFF2-40B4-BE49-F238E27FC236}">
                <a16:creationId xmlns:a16="http://schemas.microsoft.com/office/drawing/2014/main" id="{CFCD668C-989C-144F-9D7E-B164C0EDAFA7}"/>
              </a:ext>
            </a:extLst>
          </p:cNvPr>
          <p:cNvSpPr txBox="1"/>
          <p:nvPr/>
        </p:nvSpPr>
        <p:spPr>
          <a:xfrm>
            <a:off x="7559833" y="2420888"/>
            <a:ext cx="1386721" cy="523220"/>
          </a:xfrm>
          <a:prstGeom prst="rect">
            <a:avLst/>
          </a:prstGeom>
          <a:solidFill>
            <a:schemeClr val="accent6">
              <a:lumMod val="60000"/>
              <a:lumOff val="40000"/>
            </a:schemeClr>
          </a:solidFill>
        </p:spPr>
        <p:txBody>
          <a:bodyPr wrap="square" rtlCol="0">
            <a:spAutoFit/>
          </a:bodyPr>
          <a:lstStyle/>
          <a:p>
            <a:r>
              <a:rPr lang="en-GB" sz="1400" dirty="0"/>
              <a:t>Protocol on Digital Trade</a:t>
            </a:r>
          </a:p>
        </p:txBody>
      </p:sp>
      <p:cxnSp>
        <p:nvCxnSpPr>
          <p:cNvPr id="80" name="Straight Arrow Connector 79">
            <a:extLst>
              <a:ext uri="{FF2B5EF4-FFF2-40B4-BE49-F238E27FC236}">
                <a16:creationId xmlns:a16="http://schemas.microsoft.com/office/drawing/2014/main" id="{68490FEC-88F3-CB40-8CB6-947699B97397}"/>
              </a:ext>
            </a:extLst>
          </p:cNvPr>
          <p:cNvCxnSpPr>
            <a:cxnSpLocks/>
          </p:cNvCxnSpPr>
          <p:nvPr/>
        </p:nvCxnSpPr>
        <p:spPr>
          <a:xfrm>
            <a:off x="4788024" y="2195306"/>
            <a:ext cx="0" cy="46804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8FE8AD21-AC58-1E48-ADC3-8A7A81D324A8}"/>
              </a:ext>
            </a:extLst>
          </p:cNvPr>
          <p:cNvCxnSpPr>
            <a:cxnSpLocks/>
          </p:cNvCxnSpPr>
          <p:nvPr/>
        </p:nvCxnSpPr>
        <p:spPr>
          <a:xfrm>
            <a:off x="5567037" y="2067317"/>
            <a:ext cx="0" cy="136168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72ECD0F7-27A9-394F-A376-F619E59D406D}"/>
              </a:ext>
            </a:extLst>
          </p:cNvPr>
          <p:cNvCxnSpPr>
            <a:cxnSpLocks/>
          </p:cNvCxnSpPr>
          <p:nvPr/>
        </p:nvCxnSpPr>
        <p:spPr>
          <a:xfrm>
            <a:off x="6444208" y="2178420"/>
            <a:ext cx="0" cy="33183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AF7AD753-1BC3-0647-90B0-7A30EE26FA89}"/>
              </a:ext>
            </a:extLst>
          </p:cNvPr>
          <p:cNvSpPr txBox="1"/>
          <p:nvPr/>
        </p:nvSpPr>
        <p:spPr>
          <a:xfrm>
            <a:off x="4282186" y="2714950"/>
            <a:ext cx="1117918" cy="523220"/>
          </a:xfrm>
          <a:prstGeom prst="rect">
            <a:avLst/>
          </a:prstGeom>
          <a:gradFill flip="none" rotWithShape="1">
            <a:gsLst>
              <a:gs pos="0">
                <a:srgbClr val="2AB0F6">
                  <a:tint val="66000"/>
                  <a:satMod val="160000"/>
                </a:srgbClr>
              </a:gs>
              <a:gs pos="55000">
                <a:srgbClr val="2AB0F6">
                  <a:tint val="44500"/>
                  <a:satMod val="160000"/>
                </a:srgbClr>
              </a:gs>
              <a:gs pos="100000">
                <a:srgbClr val="2AB0F6">
                  <a:tint val="23500"/>
                  <a:satMod val="160000"/>
                </a:srgbClr>
              </a:gs>
            </a:gsLst>
            <a:lin ang="8100000" scaled="1"/>
            <a:tileRect/>
          </a:gradFill>
        </p:spPr>
        <p:txBody>
          <a:bodyPr wrap="square" rtlCol="0">
            <a:spAutoFit/>
          </a:bodyPr>
          <a:lstStyle/>
          <a:p>
            <a:r>
              <a:rPr lang="en-GB" sz="1400" dirty="0"/>
              <a:t>Protocol on Investment</a:t>
            </a:r>
          </a:p>
        </p:txBody>
      </p:sp>
      <p:sp>
        <p:nvSpPr>
          <p:cNvPr id="92" name="TextBox 91">
            <a:extLst>
              <a:ext uri="{FF2B5EF4-FFF2-40B4-BE49-F238E27FC236}">
                <a16:creationId xmlns:a16="http://schemas.microsoft.com/office/drawing/2014/main" id="{408D1ADB-DFE9-7F4B-B63B-B7FAAE42CE2D}"/>
              </a:ext>
            </a:extLst>
          </p:cNvPr>
          <p:cNvSpPr txBox="1"/>
          <p:nvPr/>
        </p:nvSpPr>
        <p:spPr>
          <a:xfrm>
            <a:off x="4337447" y="3466434"/>
            <a:ext cx="2538810" cy="523220"/>
          </a:xfrm>
          <a:prstGeom prst="rect">
            <a:avLst/>
          </a:prstGeom>
          <a:gradFill flip="none" rotWithShape="1">
            <a:gsLst>
              <a:gs pos="0">
                <a:srgbClr val="2AB0F6">
                  <a:tint val="66000"/>
                  <a:satMod val="160000"/>
                </a:srgbClr>
              </a:gs>
              <a:gs pos="50000">
                <a:srgbClr val="2AB0F6">
                  <a:tint val="44500"/>
                  <a:satMod val="160000"/>
                </a:srgbClr>
              </a:gs>
              <a:gs pos="100000">
                <a:srgbClr val="2AB0F6">
                  <a:tint val="23500"/>
                  <a:satMod val="160000"/>
                </a:srgbClr>
              </a:gs>
            </a:gsLst>
            <a:lin ang="8100000" scaled="1"/>
            <a:tileRect/>
          </a:gradFill>
        </p:spPr>
        <p:txBody>
          <a:bodyPr wrap="square" rtlCol="0">
            <a:spAutoFit/>
          </a:bodyPr>
          <a:lstStyle/>
          <a:p>
            <a:r>
              <a:rPr lang="en-GB" sz="1400" dirty="0"/>
              <a:t>Protocol on Intellectual Property Rights</a:t>
            </a:r>
          </a:p>
        </p:txBody>
      </p:sp>
      <p:sp>
        <p:nvSpPr>
          <p:cNvPr id="93" name="TextBox 92">
            <a:extLst>
              <a:ext uri="{FF2B5EF4-FFF2-40B4-BE49-F238E27FC236}">
                <a16:creationId xmlns:a16="http://schemas.microsoft.com/office/drawing/2014/main" id="{C667F681-A748-A449-ACA5-3E7D20EA9F07}"/>
              </a:ext>
            </a:extLst>
          </p:cNvPr>
          <p:cNvSpPr txBox="1"/>
          <p:nvPr/>
        </p:nvSpPr>
        <p:spPr>
          <a:xfrm>
            <a:off x="5707467" y="2498128"/>
            <a:ext cx="1501698" cy="738664"/>
          </a:xfrm>
          <a:prstGeom prst="rect">
            <a:avLst/>
          </a:prstGeom>
          <a:gradFill flip="none" rotWithShape="1">
            <a:gsLst>
              <a:gs pos="0">
                <a:srgbClr val="2AB0F6">
                  <a:tint val="66000"/>
                  <a:satMod val="160000"/>
                </a:srgbClr>
              </a:gs>
              <a:gs pos="50000">
                <a:srgbClr val="2AB0F6">
                  <a:tint val="44500"/>
                  <a:satMod val="160000"/>
                </a:srgbClr>
              </a:gs>
              <a:gs pos="100000">
                <a:srgbClr val="2AB0F6">
                  <a:tint val="23500"/>
                  <a:satMod val="160000"/>
                </a:srgbClr>
              </a:gs>
            </a:gsLst>
            <a:lin ang="8100000" scaled="1"/>
            <a:tileRect/>
          </a:gradFill>
        </p:spPr>
        <p:txBody>
          <a:bodyPr wrap="square" rtlCol="0">
            <a:spAutoFit/>
          </a:bodyPr>
          <a:lstStyle/>
          <a:p>
            <a:r>
              <a:rPr lang="en-GB" sz="1400" dirty="0"/>
              <a:t>Protocol on Competition Policy</a:t>
            </a:r>
          </a:p>
        </p:txBody>
      </p:sp>
      <p:sp>
        <p:nvSpPr>
          <p:cNvPr id="102" name="TextBox 101">
            <a:extLst>
              <a:ext uri="{FF2B5EF4-FFF2-40B4-BE49-F238E27FC236}">
                <a16:creationId xmlns:a16="http://schemas.microsoft.com/office/drawing/2014/main" id="{311044F6-8723-BF4C-B807-3F32A80D0167}"/>
              </a:ext>
            </a:extLst>
          </p:cNvPr>
          <p:cNvSpPr txBox="1"/>
          <p:nvPr/>
        </p:nvSpPr>
        <p:spPr>
          <a:xfrm>
            <a:off x="2969891" y="4263270"/>
            <a:ext cx="2244589" cy="1231106"/>
          </a:xfrm>
          <a:prstGeom prst="rect">
            <a:avLst/>
          </a:prstGeom>
          <a:solidFill>
            <a:schemeClr val="accent3">
              <a:lumMod val="40000"/>
              <a:lumOff val="60000"/>
            </a:schemeClr>
          </a:solidFill>
        </p:spPr>
        <p:txBody>
          <a:bodyPr wrap="square" rtlCol="0">
            <a:spAutoFit/>
          </a:bodyPr>
          <a:lstStyle/>
          <a:p>
            <a:r>
              <a:rPr lang="en-GB" sz="1400" b="1" dirty="0"/>
              <a:t>Annexes</a:t>
            </a:r>
          </a:p>
          <a:p>
            <a:pPr marL="285750" indent="-285750">
              <a:buFont typeface="Arial" panose="020B0604020202020204" pitchFamily="34" charset="0"/>
              <a:buChar char="•"/>
            </a:pPr>
            <a:r>
              <a:rPr lang="en-GB" sz="1200" dirty="0"/>
              <a:t>Working Procedures of the Panel</a:t>
            </a:r>
          </a:p>
          <a:p>
            <a:pPr marL="285750" indent="-285750">
              <a:buFont typeface="Arial" panose="020B0604020202020204" pitchFamily="34" charset="0"/>
              <a:buChar char="•"/>
            </a:pPr>
            <a:r>
              <a:rPr lang="en-GB" sz="1200" dirty="0"/>
              <a:t>Expert Review</a:t>
            </a:r>
          </a:p>
          <a:p>
            <a:pPr marL="285750" indent="-285750">
              <a:buFont typeface="Arial" panose="020B0604020202020204" pitchFamily="34" charset="0"/>
              <a:buChar char="•"/>
            </a:pPr>
            <a:r>
              <a:rPr lang="en-GB" sz="1200" dirty="0"/>
              <a:t>Code of Conduct for Arbitrators and Panellists</a:t>
            </a:r>
          </a:p>
        </p:txBody>
      </p:sp>
      <p:sp>
        <p:nvSpPr>
          <p:cNvPr id="104" name="TextBox 103">
            <a:extLst>
              <a:ext uri="{FF2B5EF4-FFF2-40B4-BE49-F238E27FC236}">
                <a16:creationId xmlns:a16="http://schemas.microsoft.com/office/drawing/2014/main" id="{5389BEDD-85E6-294B-96DB-8BEACACDAA54}"/>
              </a:ext>
            </a:extLst>
          </p:cNvPr>
          <p:cNvSpPr txBox="1"/>
          <p:nvPr/>
        </p:nvSpPr>
        <p:spPr>
          <a:xfrm>
            <a:off x="395537" y="4062830"/>
            <a:ext cx="2376264" cy="1600438"/>
          </a:xfrm>
          <a:prstGeom prst="rect">
            <a:avLst/>
          </a:prstGeom>
          <a:solidFill>
            <a:schemeClr val="accent3">
              <a:lumMod val="40000"/>
              <a:lumOff val="60000"/>
            </a:schemeClr>
          </a:solidFill>
        </p:spPr>
        <p:txBody>
          <a:bodyPr wrap="square" rtlCol="0">
            <a:spAutoFit/>
          </a:bodyPr>
          <a:lstStyle/>
          <a:p>
            <a:r>
              <a:rPr lang="en-GB" sz="1400" b="1" dirty="0"/>
              <a:t>Annexes</a:t>
            </a:r>
          </a:p>
          <a:p>
            <a:pPr marL="285750" indent="-285750">
              <a:buFont typeface="Arial" panose="020B0604020202020204" pitchFamily="34" charset="0"/>
              <a:buChar char="•"/>
            </a:pPr>
            <a:r>
              <a:rPr lang="en-GB" sz="1200" dirty="0">
                <a:solidFill>
                  <a:srgbClr val="0070C0"/>
                </a:solidFill>
              </a:rPr>
              <a:t>Schedules of Specific Commitments</a:t>
            </a:r>
          </a:p>
          <a:p>
            <a:pPr marL="285750" indent="-285750">
              <a:buFont typeface="Arial" panose="020B0604020202020204" pitchFamily="34" charset="0"/>
              <a:buChar char="•"/>
            </a:pPr>
            <a:r>
              <a:rPr lang="en-GB" sz="1200" dirty="0"/>
              <a:t>MFN Exemptions</a:t>
            </a:r>
          </a:p>
          <a:p>
            <a:pPr marL="285750" indent="-285750">
              <a:buFont typeface="Arial" panose="020B0604020202020204" pitchFamily="34" charset="0"/>
              <a:buChar char="•"/>
            </a:pPr>
            <a:r>
              <a:rPr lang="en-GB" sz="1200" dirty="0"/>
              <a:t>Air Transport Services</a:t>
            </a:r>
          </a:p>
          <a:p>
            <a:pPr marL="285750" indent="-285750">
              <a:buFont typeface="Arial" panose="020B0604020202020204" pitchFamily="34" charset="0"/>
              <a:buChar char="•"/>
            </a:pPr>
            <a:r>
              <a:rPr lang="en-GB" sz="1200" dirty="0"/>
              <a:t>List of Priority Services</a:t>
            </a:r>
          </a:p>
          <a:p>
            <a:pPr marL="285750" indent="-285750">
              <a:buFont typeface="Arial" panose="020B0604020202020204" pitchFamily="34" charset="0"/>
              <a:buChar char="•"/>
            </a:pPr>
            <a:r>
              <a:rPr lang="en-GB" sz="1200" dirty="0"/>
              <a:t>Framework Document on Regulatory Cooperation</a:t>
            </a:r>
          </a:p>
        </p:txBody>
      </p:sp>
      <p:sp>
        <p:nvSpPr>
          <p:cNvPr id="105" name="TextBox 104">
            <a:extLst>
              <a:ext uri="{FF2B5EF4-FFF2-40B4-BE49-F238E27FC236}">
                <a16:creationId xmlns:a16="http://schemas.microsoft.com/office/drawing/2014/main" id="{F6DE2D69-6D38-0C40-AE96-638E5CBAC01D}"/>
              </a:ext>
            </a:extLst>
          </p:cNvPr>
          <p:cNvSpPr txBox="1"/>
          <p:nvPr/>
        </p:nvSpPr>
        <p:spPr>
          <a:xfrm>
            <a:off x="5400104" y="4188930"/>
            <a:ext cx="3595451" cy="2514650"/>
          </a:xfrm>
          <a:prstGeom prst="rect">
            <a:avLst/>
          </a:prstGeom>
          <a:solidFill>
            <a:schemeClr val="accent3">
              <a:lumMod val="40000"/>
              <a:lumOff val="60000"/>
            </a:schemeClr>
          </a:solidFill>
        </p:spPr>
        <p:txBody>
          <a:bodyPr wrap="square" rtlCol="0">
            <a:spAutoFit/>
          </a:bodyPr>
          <a:lstStyle/>
          <a:p>
            <a:r>
              <a:rPr lang="en-GB" sz="1400" b="1" dirty="0"/>
              <a:t>Annexes</a:t>
            </a:r>
          </a:p>
          <a:p>
            <a:pPr marL="285750" indent="-285750">
              <a:buFont typeface="Arial" panose="020B0604020202020204" pitchFamily="34" charset="0"/>
              <a:buChar char="•"/>
            </a:pPr>
            <a:r>
              <a:rPr lang="en-GB" sz="1200" dirty="0">
                <a:solidFill>
                  <a:srgbClr val="0070C0"/>
                </a:solidFill>
              </a:rPr>
              <a:t>Schedules of Tariff Concessions</a:t>
            </a:r>
          </a:p>
          <a:p>
            <a:pPr marL="285750" indent="-285750">
              <a:buFont typeface="Arial" panose="020B0604020202020204" pitchFamily="34" charset="0"/>
              <a:buChar char="•"/>
            </a:pPr>
            <a:r>
              <a:rPr lang="en-GB" sz="1200" dirty="0">
                <a:solidFill>
                  <a:srgbClr val="0070C0"/>
                </a:solidFill>
              </a:rPr>
              <a:t>Rules of Origin</a:t>
            </a:r>
          </a:p>
          <a:p>
            <a:pPr marL="285750" indent="-285750">
              <a:buFont typeface="Arial" panose="020B0604020202020204" pitchFamily="34" charset="0"/>
              <a:buChar char="•"/>
            </a:pPr>
            <a:r>
              <a:rPr lang="en-GB" sz="1200" dirty="0"/>
              <a:t>Customs cooperation and mutual administrative assistance</a:t>
            </a:r>
          </a:p>
          <a:p>
            <a:pPr marL="285750" indent="-285750">
              <a:buFont typeface="Arial" panose="020B0604020202020204" pitchFamily="34" charset="0"/>
              <a:buChar char="•"/>
            </a:pPr>
            <a:r>
              <a:rPr lang="en-GB" sz="1200" dirty="0"/>
              <a:t>Trade Facilitation</a:t>
            </a:r>
          </a:p>
          <a:p>
            <a:pPr marL="285750" indent="-285750">
              <a:buFont typeface="Arial" panose="020B0604020202020204" pitchFamily="34" charset="0"/>
              <a:buChar char="•"/>
            </a:pPr>
            <a:r>
              <a:rPr lang="en-GB" sz="1200" dirty="0"/>
              <a:t>Non-tariff barriers</a:t>
            </a:r>
          </a:p>
          <a:p>
            <a:pPr marL="285750" indent="-285750">
              <a:buFont typeface="Arial" panose="020B0604020202020204" pitchFamily="34" charset="0"/>
              <a:buChar char="•"/>
            </a:pPr>
            <a:r>
              <a:rPr lang="en-GB" sz="1200" dirty="0"/>
              <a:t>Technical Barriers to Trade</a:t>
            </a:r>
          </a:p>
          <a:p>
            <a:pPr marL="285750" indent="-285750">
              <a:buFont typeface="Arial" panose="020B0604020202020204" pitchFamily="34" charset="0"/>
              <a:buChar char="•"/>
            </a:pPr>
            <a:r>
              <a:rPr lang="en-GB" sz="1200" dirty="0"/>
              <a:t>Sanitary and Phytosanitary Measures</a:t>
            </a:r>
          </a:p>
          <a:p>
            <a:pPr marL="285750" indent="-285750">
              <a:buFont typeface="Arial" panose="020B0604020202020204" pitchFamily="34" charset="0"/>
              <a:buChar char="•"/>
            </a:pPr>
            <a:r>
              <a:rPr lang="en-GB" sz="1200" dirty="0"/>
              <a:t>Transit</a:t>
            </a:r>
          </a:p>
          <a:p>
            <a:pPr marL="285750" indent="-285750">
              <a:buFont typeface="Arial" panose="020B0604020202020204" pitchFamily="34" charset="0"/>
              <a:buChar char="•"/>
            </a:pPr>
            <a:r>
              <a:rPr lang="en-GB" sz="1200" dirty="0"/>
              <a:t>Trade Remedies</a:t>
            </a:r>
          </a:p>
          <a:p>
            <a:r>
              <a:rPr lang="en-GB" sz="1200" dirty="0"/>
              <a:t>      Guidelines for implementation of Trade     </a:t>
            </a:r>
          </a:p>
          <a:p>
            <a:r>
              <a:rPr lang="en-GB" sz="1200" dirty="0"/>
              <a:t>      Remedies</a:t>
            </a:r>
          </a:p>
        </p:txBody>
      </p:sp>
      <p:cxnSp>
        <p:nvCxnSpPr>
          <p:cNvPr id="107" name="Straight Arrow Connector 106">
            <a:extLst>
              <a:ext uri="{FF2B5EF4-FFF2-40B4-BE49-F238E27FC236}">
                <a16:creationId xmlns:a16="http://schemas.microsoft.com/office/drawing/2014/main" id="{FD91A37A-51F3-CD41-B6A6-E0A143F81EDC}"/>
              </a:ext>
            </a:extLst>
          </p:cNvPr>
          <p:cNvCxnSpPr>
            <a:cxnSpLocks/>
          </p:cNvCxnSpPr>
          <p:nvPr/>
        </p:nvCxnSpPr>
        <p:spPr>
          <a:xfrm>
            <a:off x="1729999" y="3477202"/>
            <a:ext cx="0" cy="52322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84520373-AE71-B142-915C-3DB2F68C086C}"/>
              </a:ext>
            </a:extLst>
          </p:cNvPr>
          <p:cNvCxnSpPr>
            <a:cxnSpLocks/>
          </p:cNvCxnSpPr>
          <p:nvPr/>
        </p:nvCxnSpPr>
        <p:spPr>
          <a:xfrm>
            <a:off x="3432575" y="3704227"/>
            <a:ext cx="0" cy="4755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6" name="Straight Arrow Connector 135">
            <a:extLst>
              <a:ext uri="{FF2B5EF4-FFF2-40B4-BE49-F238E27FC236}">
                <a16:creationId xmlns:a16="http://schemas.microsoft.com/office/drawing/2014/main" id="{A7CC1A38-CFEB-D847-9A9A-F0312A91A352}"/>
              </a:ext>
            </a:extLst>
          </p:cNvPr>
          <p:cNvCxnSpPr>
            <a:cxnSpLocks/>
          </p:cNvCxnSpPr>
          <p:nvPr/>
        </p:nvCxnSpPr>
        <p:spPr>
          <a:xfrm>
            <a:off x="8172400" y="2089052"/>
            <a:ext cx="0" cy="3101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985990EA-375C-B145-93F6-BEC3E7B2FEC5}"/>
              </a:ext>
            </a:extLst>
          </p:cNvPr>
          <p:cNvCxnSpPr/>
          <p:nvPr/>
        </p:nvCxnSpPr>
        <p:spPr>
          <a:xfrm>
            <a:off x="197446" y="3466434"/>
            <a:ext cx="0" cy="24108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7984DF7E-F493-6D42-8759-0302B4E2D515}"/>
              </a:ext>
            </a:extLst>
          </p:cNvPr>
          <p:cNvCxnSpPr>
            <a:cxnSpLocks/>
          </p:cNvCxnSpPr>
          <p:nvPr/>
        </p:nvCxnSpPr>
        <p:spPr>
          <a:xfrm>
            <a:off x="197446" y="5884477"/>
            <a:ext cx="501703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0E87DBA-1E1A-5D41-B4D4-812B88642E35}"/>
              </a:ext>
            </a:extLst>
          </p:cNvPr>
          <p:cNvSpPr txBox="1"/>
          <p:nvPr/>
        </p:nvSpPr>
        <p:spPr>
          <a:xfrm>
            <a:off x="8783866" y="1327727"/>
            <a:ext cx="184731" cy="369332"/>
          </a:xfrm>
          <a:prstGeom prst="rect">
            <a:avLst/>
          </a:prstGeom>
          <a:noFill/>
        </p:spPr>
        <p:txBody>
          <a:bodyPr wrap="none" rtlCol="0">
            <a:spAutoFit/>
          </a:bodyPr>
          <a:lstStyle/>
          <a:p>
            <a:endParaRPr lang="en-GB" dirty="0"/>
          </a:p>
        </p:txBody>
      </p:sp>
      <p:sp>
        <p:nvSpPr>
          <p:cNvPr id="46" name="TextBox 45">
            <a:extLst>
              <a:ext uri="{FF2B5EF4-FFF2-40B4-BE49-F238E27FC236}">
                <a16:creationId xmlns:a16="http://schemas.microsoft.com/office/drawing/2014/main" id="{FAABE64C-585A-BD4D-BC57-4FF2AD3C6FC8}"/>
              </a:ext>
            </a:extLst>
          </p:cNvPr>
          <p:cNvSpPr txBox="1"/>
          <p:nvPr/>
        </p:nvSpPr>
        <p:spPr>
          <a:xfrm rot="10800000" flipV="1">
            <a:off x="7010676" y="3232263"/>
            <a:ext cx="2133324" cy="646331"/>
          </a:xfrm>
          <a:prstGeom prst="rect">
            <a:avLst/>
          </a:prstGeom>
          <a:gradFill flip="none" rotWithShape="1">
            <a:gsLst>
              <a:gs pos="0">
                <a:schemeClr val="accent4">
                  <a:lumMod val="60000"/>
                  <a:lumOff val="40000"/>
                </a:schemeClr>
              </a:gs>
              <a:gs pos="2000">
                <a:schemeClr val="accent4">
                  <a:lumMod val="60000"/>
                  <a:lumOff val="40000"/>
                </a:schemeClr>
              </a:gs>
            </a:gsLst>
            <a:lin ang="8100000" scaled="1"/>
            <a:tileRect/>
          </a:gradFill>
        </p:spPr>
        <p:txBody>
          <a:bodyPr wrap="square" rtlCol="0">
            <a:spAutoFit/>
          </a:bodyPr>
          <a:lstStyle/>
          <a:p>
            <a:pPr algn="ctr"/>
            <a:r>
              <a:rPr lang="en-GB" dirty="0"/>
              <a:t>Protocol on Women on Youth in Trade</a:t>
            </a:r>
          </a:p>
        </p:txBody>
      </p:sp>
      <p:sp>
        <p:nvSpPr>
          <p:cNvPr id="50" name="Rectangle 49">
            <a:extLst>
              <a:ext uri="{FF2B5EF4-FFF2-40B4-BE49-F238E27FC236}">
                <a16:creationId xmlns:a16="http://schemas.microsoft.com/office/drawing/2014/main" id="{8DFC4D7F-9129-0B4F-B3CD-D732574A26AB}"/>
              </a:ext>
            </a:extLst>
          </p:cNvPr>
          <p:cNvSpPr/>
          <p:nvPr/>
        </p:nvSpPr>
        <p:spPr>
          <a:xfrm>
            <a:off x="0" y="80395"/>
            <a:ext cx="9144000" cy="469243"/>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000" b="1" dirty="0"/>
              <a:t>Legal Architecture of the </a:t>
            </a:r>
            <a:r>
              <a:rPr lang="en-GB" sz="3000" b="1" dirty="0" err="1"/>
              <a:t>AfCFTA</a:t>
            </a:r>
            <a:endParaRPr lang="en-GB" sz="3000" b="1" dirty="0"/>
          </a:p>
        </p:txBody>
      </p:sp>
      <p:cxnSp>
        <p:nvCxnSpPr>
          <p:cNvPr id="68" name="Straight Arrow Connector 67">
            <a:extLst>
              <a:ext uri="{FF2B5EF4-FFF2-40B4-BE49-F238E27FC236}">
                <a16:creationId xmlns:a16="http://schemas.microsoft.com/office/drawing/2014/main" id="{28539ABA-8526-ABC5-6139-6A9B41BB9E0D}"/>
              </a:ext>
            </a:extLst>
          </p:cNvPr>
          <p:cNvCxnSpPr>
            <a:cxnSpLocks/>
          </p:cNvCxnSpPr>
          <p:nvPr/>
        </p:nvCxnSpPr>
        <p:spPr>
          <a:xfrm>
            <a:off x="7380312" y="2109132"/>
            <a:ext cx="0" cy="112313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9DFEA490-666E-6316-2954-53FEDDF87647}"/>
              </a:ext>
            </a:extLst>
          </p:cNvPr>
          <p:cNvSpPr txBox="1"/>
          <p:nvPr/>
        </p:nvSpPr>
        <p:spPr>
          <a:xfrm>
            <a:off x="2195736" y="5891684"/>
            <a:ext cx="3204368" cy="954107"/>
          </a:xfrm>
          <a:prstGeom prst="rect">
            <a:avLst/>
          </a:prstGeom>
          <a:noFill/>
        </p:spPr>
        <p:txBody>
          <a:bodyPr wrap="square" rtlCol="0">
            <a:spAutoFit/>
          </a:bodyPr>
          <a:lstStyle/>
          <a:p>
            <a:r>
              <a:rPr lang="en-GB" sz="2800" dirty="0"/>
              <a:t>Complementary Initiatives</a:t>
            </a:r>
          </a:p>
        </p:txBody>
      </p:sp>
    </p:spTree>
    <p:extLst>
      <p:ext uri="{BB962C8B-B14F-4D97-AF65-F5344CB8AC3E}">
        <p14:creationId xmlns:p14="http://schemas.microsoft.com/office/powerpoint/2010/main" val="297226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059A9-208E-00A3-8065-9E2AE49C2183}"/>
              </a:ext>
            </a:extLst>
          </p:cNvPr>
          <p:cNvSpPr>
            <a:spLocks noGrp="1"/>
          </p:cNvSpPr>
          <p:nvPr>
            <p:ph type="title"/>
          </p:nvPr>
        </p:nvSpPr>
        <p:spPr>
          <a:xfrm>
            <a:off x="395536" y="836712"/>
            <a:ext cx="4176464" cy="1618049"/>
          </a:xfrm>
        </p:spPr>
        <p:txBody>
          <a:bodyPr>
            <a:normAutofit fontScale="90000"/>
          </a:bodyPr>
          <a:lstStyle/>
          <a:p>
            <a:pPr algn="l"/>
            <a:r>
              <a:rPr lang="en-GB" dirty="0" err="1"/>
              <a:t>AfCFTA</a:t>
            </a:r>
            <a:r>
              <a:rPr lang="en-GB" dirty="0"/>
              <a:t> </a:t>
            </a:r>
            <a:br>
              <a:rPr lang="en-GB" dirty="0"/>
            </a:br>
            <a:r>
              <a:rPr lang="en-GB" dirty="0"/>
              <a:t>Ratification Update</a:t>
            </a:r>
          </a:p>
        </p:txBody>
      </p:sp>
      <p:pic>
        <p:nvPicPr>
          <p:cNvPr id="4" name="Content Placeholder 3">
            <a:extLst>
              <a:ext uri="{FF2B5EF4-FFF2-40B4-BE49-F238E27FC236}">
                <a16:creationId xmlns:a16="http://schemas.microsoft.com/office/drawing/2014/main" id="{D0FFE555-1BA5-04F9-2763-C44D1A25E15D}"/>
              </a:ext>
            </a:extLst>
          </p:cNvPr>
          <p:cNvPicPr>
            <a:picLocks noGrp="1" noChangeAspect="1"/>
          </p:cNvPicPr>
          <p:nvPr>
            <p:ph idx="1"/>
          </p:nvPr>
        </p:nvPicPr>
        <p:blipFill>
          <a:blip r:embed="rId2"/>
          <a:stretch>
            <a:fillRect/>
          </a:stretch>
        </p:blipFill>
        <p:spPr>
          <a:xfrm>
            <a:off x="4559920" y="472933"/>
            <a:ext cx="4476576" cy="4386210"/>
          </a:xfrm>
          <a:prstGeom prst="rect">
            <a:avLst/>
          </a:prstGeom>
        </p:spPr>
      </p:pic>
      <p:sp>
        <p:nvSpPr>
          <p:cNvPr id="5" name="TextBox 4">
            <a:extLst>
              <a:ext uri="{FF2B5EF4-FFF2-40B4-BE49-F238E27FC236}">
                <a16:creationId xmlns:a16="http://schemas.microsoft.com/office/drawing/2014/main" id="{568D7E0B-7169-D8B9-D9B9-9ED7A90481B5}"/>
              </a:ext>
            </a:extLst>
          </p:cNvPr>
          <p:cNvSpPr txBox="1"/>
          <p:nvPr/>
        </p:nvSpPr>
        <p:spPr>
          <a:xfrm>
            <a:off x="3902338" y="4891368"/>
            <a:ext cx="184731" cy="300082"/>
          </a:xfrm>
          <a:prstGeom prst="rect">
            <a:avLst/>
          </a:prstGeom>
          <a:noFill/>
        </p:spPr>
        <p:txBody>
          <a:bodyPr wrap="none" rtlCol="0">
            <a:spAutoFit/>
          </a:bodyPr>
          <a:lstStyle/>
          <a:p>
            <a:endParaRPr lang="en-GB" sz="1350" dirty="0"/>
          </a:p>
        </p:txBody>
      </p:sp>
      <p:pic>
        <p:nvPicPr>
          <p:cNvPr id="6" name="Picture 5">
            <a:extLst>
              <a:ext uri="{FF2B5EF4-FFF2-40B4-BE49-F238E27FC236}">
                <a16:creationId xmlns:a16="http://schemas.microsoft.com/office/drawing/2014/main" id="{49E63E28-0844-13B4-8E5C-00F549ABE2F2}"/>
              </a:ext>
            </a:extLst>
          </p:cNvPr>
          <p:cNvPicPr>
            <a:picLocks noChangeAspect="1"/>
          </p:cNvPicPr>
          <p:nvPr/>
        </p:nvPicPr>
        <p:blipFill>
          <a:blip r:embed="rId3"/>
          <a:stretch>
            <a:fillRect/>
          </a:stretch>
        </p:blipFill>
        <p:spPr>
          <a:xfrm>
            <a:off x="257443" y="2855688"/>
            <a:ext cx="4302477" cy="2255527"/>
          </a:xfrm>
          <a:prstGeom prst="rect">
            <a:avLst/>
          </a:prstGeom>
        </p:spPr>
      </p:pic>
      <p:sp>
        <p:nvSpPr>
          <p:cNvPr id="7" name="TextBox 6">
            <a:extLst>
              <a:ext uri="{FF2B5EF4-FFF2-40B4-BE49-F238E27FC236}">
                <a16:creationId xmlns:a16="http://schemas.microsoft.com/office/drawing/2014/main" id="{DF66D7BE-C8F1-10A5-5576-8CAB21C9A4DF}"/>
              </a:ext>
            </a:extLst>
          </p:cNvPr>
          <p:cNvSpPr txBox="1"/>
          <p:nvPr/>
        </p:nvSpPr>
        <p:spPr>
          <a:xfrm>
            <a:off x="1901416" y="2454760"/>
            <a:ext cx="184731" cy="300082"/>
          </a:xfrm>
          <a:prstGeom prst="rect">
            <a:avLst/>
          </a:prstGeom>
          <a:noFill/>
        </p:spPr>
        <p:txBody>
          <a:bodyPr wrap="none" rtlCol="0">
            <a:spAutoFit/>
          </a:bodyPr>
          <a:lstStyle/>
          <a:p>
            <a:endParaRPr lang="en-GB" sz="1350" dirty="0"/>
          </a:p>
        </p:txBody>
      </p:sp>
      <p:pic>
        <p:nvPicPr>
          <p:cNvPr id="8" name="Picture 7">
            <a:extLst>
              <a:ext uri="{FF2B5EF4-FFF2-40B4-BE49-F238E27FC236}">
                <a16:creationId xmlns:a16="http://schemas.microsoft.com/office/drawing/2014/main" id="{E098A225-4FB9-1FD0-5CFD-B9912ADD0C5E}"/>
              </a:ext>
            </a:extLst>
          </p:cNvPr>
          <p:cNvPicPr>
            <a:picLocks noChangeAspect="1"/>
          </p:cNvPicPr>
          <p:nvPr/>
        </p:nvPicPr>
        <p:blipFill>
          <a:blip r:embed="rId4"/>
          <a:stretch>
            <a:fillRect/>
          </a:stretch>
        </p:blipFill>
        <p:spPr>
          <a:xfrm>
            <a:off x="4351914" y="5287606"/>
            <a:ext cx="4684582" cy="1308822"/>
          </a:xfrm>
          <a:prstGeom prst="rect">
            <a:avLst/>
          </a:prstGeom>
        </p:spPr>
      </p:pic>
    </p:spTree>
    <p:extLst>
      <p:ext uri="{BB962C8B-B14F-4D97-AF65-F5344CB8AC3E}">
        <p14:creationId xmlns:p14="http://schemas.microsoft.com/office/powerpoint/2010/main" val="1143516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69712-6575-F15E-EAEC-4B7FC3CEC6A7}"/>
              </a:ext>
            </a:extLst>
          </p:cNvPr>
          <p:cNvSpPr>
            <a:spLocks noGrp="1"/>
          </p:cNvSpPr>
          <p:nvPr>
            <p:ph type="title"/>
          </p:nvPr>
        </p:nvSpPr>
        <p:spPr>
          <a:xfrm>
            <a:off x="432000" y="188640"/>
            <a:ext cx="8280000" cy="792088"/>
          </a:xfrm>
        </p:spPr>
        <p:txBody>
          <a:bodyPr>
            <a:normAutofit/>
          </a:bodyPr>
          <a:lstStyle/>
          <a:p>
            <a:r>
              <a:rPr lang="en-GB" dirty="0"/>
              <a:t>Where does the AfCFTA stand?</a:t>
            </a:r>
          </a:p>
        </p:txBody>
      </p:sp>
      <p:sp>
        <p:nvSpPr>
          <p:cNvPr id="3" name="Content Placeholder 2">
            <a:extLst>
              <a:ext uri="{FF2B5EF4-FFF2-40B4-BE49-F238E27FC236}">
                <a16:creationId xmlns:a16="http://schemas.microsoft.com/office/drawing/2014/main" id="{10B26D7D-BF8A-E2B3-A0F4-BB3FBB215E6D}"/>
              </a:ext>
            </a:extLst>
          </p:cNvPr>
          <p:cNvSpPr>
            <a:spLocks noGrp="1"/>
          </p:cNvSpPr>
          <p:nvPr>
            <p:ph idx="1"/>
          </p:nvPr>
        </p:nvSpPr>
        <p:spPr>
          <a:xfrm>
            <a:off x="432000" y="1124745"/>
            <a:ext cx="8568492" cy="5040560"/>
          </a:xfrm>
        </p:spPr>
        <p:txBody>
          <a:bodyPr>
            <a:normAutofit/>
          </a:bodyPr>
          <a:lstStyle/>
          <a:p>
            <a:r>
              <a:rPr lang="en-GB" sz="2400" b="1" dirty="0">
                <a:cs typeface="Calibri Light" panose="020F0302020204030204" pitchFamily="34" charset="0"/>
              </a:rPr>
              <a:t>2012 AU Assembly Decision</a:t>
            </a:r>
            <a:r>
              <a:rPr lang="en-GB" sz="2400" dirty="0">
                <a:cs typeface="Calibri Light" panose="020F0302020204030204" pitchFamily="34" charset="0"/>
              </a:rPr>
              <a:t>: to expeditiously establish CFTA</a:t>
            </a:r>
          </a:p>
          <a:p>
            <a:r>
              <a:rPr lang="en-GB" sz="2400" dirty="0">
                <a:cs typeface="Calibri Light" panose="020F0302020204030204" pitchFamily="34" charset="0"/>
              </a:rPr>
              <a:t>Negotiations began (under AU Commission) in 2015. And progressed well </a:t>
            </a:r>
          </a:p>
          <a:p>
            <a:r>
              <a:rPr lang="en-GB" sz="2400" b="1" dirty="0">
                <a:cs typeface="Calibri Light" panose="020F0302020204030204" pitchFamily="34" charset="0"/>
              </a:rPr>
              <a:t>Extra-ordinary Summit (March 2018)</a:t>
            </a:r>
            <a:r>
              <a:rPr lang="en-GB" sz="2400" dirty="0">
                <a:cs typeface="Calibri Light" panose="020F0302020204030204" pitchFamily="34" charset="0"/>
              </a:rPr>
              <a:t>: </a:t>
            </a:r>
            <a:r>
              <a:rPr lang="en-GB" sz="2400" dirty="0" err="1">
                <a:cs typeface="Calibri Light" panose="020F0302020204030204" pitchFamily="34" charset="0"/>
              </a:rPr>
              <a:t>AfCFTA</a:t>
            </a:r>
            <a:r>
              <a:rPr lang="en-GB" sz="2400" dirty="0">
                <a:cs typeface="Calibri Light" panose="020F0302020204030204" pitchFamily="34" charset="0"/>
              </a:rPr>
              <a:t> presented for adoption, opened for signature and ratification </a:t>
            </a:r>
          </a:p>
          <a:p>
            <a:r>
              <a:rPr lang="en-GB" sz="2400" dirty="0">
                <a:cs typeface="Calibri Light" panose="020F0302020204030204" pitchFamily="34" charset="0"/>
              </a:rPr>
              <a:t>Agreement </a:t>
            </a:r>
            <a:r>
              <a:rPr lang="en-GB" sz="2400" i="1" dirty="0">
                <a:cs typeface="Calibri Light" panose="020F0302020204030204" pitchFamily="34" charset="0"/>
              </a:rPr>
              <a:t>entered into force </a:t>
            </a:r>
            <a:r>
              <a:rPr lang="en-GB" sz="2400" dirty="0">
                <a:cs typeface="Calibri Light" panose="020F0302020204030204" pitchFamily="34" charset="0"/>
              </a:rPr>
              <a:t>30 May 2019 (but tariff concessions, Rules of Origin and specific commitments for priority services sectors still under negotiation)</a:t>
            </a:r>
          </a:p>
          <a:p>
            <a:pPr marL="0" indent="0">
              <a:buNone/>
            </a:pPr>
            <a:endParaRPr lang="en-GB" sz="2400" dirty="0">
              <a:cs typeface="Calibri Light" panose="020F0302020204030204" pitchFamily="34" charset="0"/>
            </a:endParaRPr>
          </a:p>
          <a:p>
            <a:r>
              <a:rPr lang="en-GB" sz="2400" dirty="0">
                <a:cs typeface="Calibri Light" panose="020F0302020204030204" pitchFamily="34" charset="0"/>
              </a:rPr>
              <a:t>5 Dec 2020:  Assembly approved launch of  trade from 1 Jan 2021  - did not happen</a:t>
            </a:r>
          </a:p>
          <a:p>
            <a:r>
              <a:rPr lang="en-GB" sz="2400" b="1" dirty="0">
                <a:cs typeface="Calibri Light" panose="020F0302020204030204" pitchFamily="34" charset="0"/>
              </a:rPr>
              <a:t>Negotiations continue </a:t>
            </a:r>
            <a:r>
              <a:rPr lang="en-GB" sz="2400" dirty="0">
                <a:cs typeface="Calibri Light" panose="020F0302020204030204" pitchFamily="34" charset="0"/>
              </a:rPr>
              <a:t>(State </a:t>
            </a:r>
            <a:r>
              <a:rPr lang="en-GB" sz="2400" b="1" dirty="0">
                <a:cs typeface="Calibri Light" panose="020F0302020204030204" pitchFamily="34" charset="0"/>
              </a:rPr>
              <a:t>and</a:t>
            </a:r>
            <a:r>
              <a:rPr lang="en-GB" sz="2400" dirty="0">
                <a:cs typeface="Calibri Light" panose="020F0302020204030204" pitchFamily="34" charset="0"/>
              </a:rPr>
              <a:t> non-State Parties participate)</a:t>
            </a:r>
          </a:p>
          <a:p>
            <a:endParaRPr lang="en-GB" sz="2400" dirty="0">
              <a:cs typeface="Calibri Light" panose="020F0302020204030204" pitchFamily="34" charset="0"/>
            </a:endParaRPr>
          </a:p>
          <a:p>
            <a:endParaRPr lang="en-GB" dirty="0"/>
          </a:p>
        </p:txBody>
      </p:sp>
    </p:spTree>
    <p:extLst>
      <p:ext uri="{BB962C8B-B14F-4D97-AF65-F5344CB8AC3E}">
        <p14:creationId xmlns:p14="http://schemas.microsoft.com/office/powerpoint/2010/main" val="3338054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69712-6575-F15E-EAEC-4B7FC3CEC6A7}"/>
              </a:ext>
            </a:extLst>
          </p:cNvPr>
          <p:cNvSpPr>
            <a:spLocks noGrp="1"/>
          </p:cNvSpPr>
          <p:nvPr>
            <p:ph type="title"/>
          </p:nvPr>
        </p:nvSpPr>
        <p:spPr>
          <a:xfrm>
            <a:off x="432000" y="188639"/>
            <a:ext cx="8280000" cy="792089"/>
          </a:xfrm>
        </p:spPr>
        <p:txBody>
          <a:bodyPr>
            <a:normAutofit/>
          </a:bodyPr>
          <a:lstStyle/>
          <a:p>
            <a:r>
              <a:rPr lang="en-GB" sz="3200" dirty="0"/>
              <a:t>Towards “commercially meaningful trade”….</a:t>
            </a:r>
          </a:p>
        </p:txBody>
      </p:sp>
      <p:sp>
        <p:nvSpPr>
          <p:cNvPr id="3" name="Content Placeholder 2">
            <a:extLst>
              <a:ext uri="{FF2B5EF4-FFF2-40B4-BE49-F238E27FC236}">
                <a16:creationId xmlns:a16="http://schemas.microsoft.com/office/drawing/2014/main" id="{10B26D7D-BF8A-E2B3-A0F4-BB3FBB215E6D}"/>
              </a:ext>
            </a:extLst>
          </p:cNvPr>
          <p:cNvSpPr>
            <a:spLocks noGrp="1"/>
          </p:cNvSpPr>
          <p:nvPr>
            <p:ph idx="1"/>
          </p:nvPr>
        </p:nvSpPr>
        <p:spPr>
          <a:xfrm>
            <a:off x="323528" y="980729"/>
            <a:ext cx="8496944" cy="5472608"/>
          </a:xfrm>
        </p:spPr>
        <p:txBody>
          <a:bodyPr>
            <a:normAutofit/>
          </a:bodyPr>
          <a:lstStyle/>
          <a:p>
            <a:pPr marL="285750" indent="-285750">
              <a:buFont typeface="Arial" panose="020B0604020202020204" pitchFamily="34" charset="0"/>
              <a:buChar char="•"/>
            </a:pPr>
            <a:r>
              <a:rPr lang="en-US" sz="2200" b="1" u="none" strike="noStrike" baseline="0" dirty="0">
                <a:solidFill>
                  <a:srgbClr val="000000"/>
                </a:solidFill>
                <a:cs typeface="Calibri Light" panose="020F0302020204030204" pitchFamily="34" charset="0"/>
              </a:rPr>
              <a:t>Council of Ministers for Trade </a:t>
            </a:r>
            <a:r>
              <a:rPr lang="en-US" sz="2200" u="none" strike="noStrike" baseline="0" dirty="0">
                <a:solidFill>
                  <a:srgbClr val="000000"/>
                </a:solidFill>
                <a:cs typeface="Calibri Light" panose="020F0302020204030204" pitchFamily="34" charset="0"/>
              </a:rPr>
              <a:t>convened in Accra 28-29 Jan 2022 </a:t>
            </a:r>
          </a:p>
          <a:p>
            <a:pPr marL="285750" indent="-285750">
              <a:buFont typeface="Arial" panose="020B0604020202020204" pitchFamily="34" charset="0"/>
              <a:buChar char="•"/>
            </a:pPr>
            <a:r>
              <a:rPr lang="en-US" sz="2200" u="none" strike="noStrike" baseline="0" dirty="0">
                <a:solidFill>
                  <a:srgbClr val="000000"/>
                </a:solidFill>
                <a:cs typeface="Calibri Light" panose="020F0302020204030204" pitchFamily="34" charset="0"/>
              </a:rPr>
              <a:t>To assess negotiations on outstanding issues &amp; agree to start commercially meaningful trading under </a:t>
            </a:r>
            <a:r>
              <a:rPr lang="en-US" sz="2200" u="none" strike="noStrike" baseline="0" dirty="0" err="1">
                <a:solidFill>
                  <a:srgbClr val="000000"/>
                </a:solidFill>
                <a:cs typeface="Calibri Light" panose="020F0302020204030204" pitchFamily="34" charset="0"/>
              </a:rPr>
              <a:t>AfCFTA</a:t>
            </a:r>
            <a:r>
              <a:rPr lang="en-US" sz="2200" dirty="0">
                <a:solidFill>
                  <a:srgbClr val="000000"/>
                </a:solidFill>
                <a:cs typeface="Calibri Light" panose="020F0302020204030204" pitchFamily="34" charset="0"/>
              </a:rPr>
              <a:t> – to make recommendation to AU Summit</a:t>
            </a:r>
            <a:endParaRPr lang="en-US" sz="2200" u="none" strike="noStrike" baseline="0" dirty="0">
              <a:solidFill>
                <a:srgbClr val="000000"/>
              </a:solidFill>
              <a:cs typeface="Calibri Light" panose="020F0302020204030204" pitchFamily="34" charset="0"/>
            </a:endParaRPr>
          </a:p>
          <a:p>
            <a:pPr marL="285750" indent="-285750">
              <a:buFont typeface="Arial" panose="020B0604020202020204" pitchFamily="34" charset="0"/>
              <a:buChar char="•"/>
            </a:pPr>
            <a:r>
              <a:rPr lang="en-US" sz="2200" u="none" strike="noStrike" baseline="0" dirty="0">
                <a:solidFill>
                  <a:srgbClr val="000000"/>
                </a:solidFill>
                <a:cs typeface="Calibri Light" panose="020F0302020204030204" pitchFamily="34" charset="0"/>
              </a:rPr>
              <a:t>Agreed that trading under AfCFTA regime proceeds on basis of agreed rules of origin covering 87.8% of total tariff lines. Take necessary steps &amp; gazette the schedules of tariff concessions, in accordance with the applicable national legislation</a:t>
            </a:r>
          </a:p>
          <a:p>
            <a:pPr marL="285750" indent="-285750">
              <a:buFont typeface="Arial" panose="020B0604020202020204" pitchFamily="34" charset="0"/>
              <a:buChar char="•"/>
            </a:pPr>
            <a:r>
              <a:rPr lang="en-US" sz="2200" u="none" strike="noStrike" baseline="0" dirty="0">
                <a:solidFill>
                  <a:srgbClr val="000000"/>
                </a:solidFill>
                <a:cs typeface="Calibri Light" panose="020F0302020204030204" pitchFamily="34" charset="0"/>
              </a:rPr>
              <a:t>Trade in Services negotiations </a:t>
            </a:r>
            <a:r>
              <a:rPr lang="en-US" sz="2200" dirty="0">
                <a:solidFill>
                  <a:srgbClr val="000000"/>
                </a:solidFill>
                <a:cs typeface="Calibri Light" panose="020F0302020204030204" pitchFamily="34" charset="0"/>
              </a:rPr>
              <a:t>at</a:t>
            </a:r>
            <a:r>
              <a:rPr lang="en-US" sz="2200" u="none" strike="noStrike" baseline="0" dirty="0">
                <a:solidFill>
                  <a:srgbClr val="000000"/>
                </a:solidFill>
                <a:cs typeface="Calibri Light" panose="020F0302020204030204" pitchFamily="34" charset="0"/>
              </a:rPr>
              <a:t> an advanced stage. 46 member states have submitted Schedules of Specific </a:t>
            </a:r>
            <a:r>
              <a:rPr lang="en-US" sz="2200" dirty="0">
                <a:solidFill>
                  <a:srgbClr val="000000"/>
                </a:solidFill>
                <a:cs typeface="Calibri Light" panose="020F0302020204030204" pitchFamily="34" charset="0"/>
              </a:rPr>
              <a:t>C</a:t>
            </a:r>
            <a:r>
              <a:rPr lang="en-US" sz="2200" u="none" strike="noStrike" baseline="0" dirty="0">
                <a:solidFill>
                  <a:srgbClr val="000000"/>
                </a:solidFill>
                <a:cs typeface="Calibri Light" panose="020F0302020204030204" pitchFamily="34" charset="0"/>
              </a:rPr>
              <a:t>ommitments. These negotiations are to be concluded by 30 June 2022</a:t>
            </a:r>
            <a:endParaRPr lang="en-US" sz="2200" dirty="0">
              <a:solidFill>
                <a:srgbClr val="000000"/>
              </a:solidFill>
              <a:cs typeface="Calibri Light" panose="020F0302020204030204" pitchFamily="34" charset="0"/>
            </a:endParaRPr>
          </a:p>
          <a:p>
            <a:pPr marL="285750" indent="-285750">
              <a:buFont typeface="Arial" panose="020B0604020202020204" pitchFamily="34" charset="0"/>
              <a:buChar char="•"/>
            </a:pPr>
            <a:endParaRPr lang="en-US" sz="2200" u="none" strike="noStrike" baseline="0" dirty="0">
              <a:solidFill>
                <a:srgbClr val="000000"/>
              </a:solidFill>
              <a:cs typeface="Calibri Light" panose="020F0302020204030204" pitchFamily="34" charset="0"/>
            </a:endParaRPr>
          </a:p>
          <a:p>
            <a:pPr marL="285750" indent="-285750">
              <a:buFont typeface="Arial" panose="020B0604020202020204" pitchFamily="34" charset="0"/>
              <a:buChar char="•"/>
            </a:pPr>
            <a:r>
              <a:rPr lang="en-US" sz="2200" b="1" u="none" strike="noStrike" baseline="0" dirty="0">
                <a:solidFill>
                  <a:srgbClr val="000000"/>
                </a:solidFill>
                <a:cs typeface="Calibri Light" panose="020F0302020204030204" pitchFamily="34" charset="0"/>
              </a:rPr>
              <a:t>AU Summit Decision on the </a:t>
            </a:r>
            <a:r>
              <a:rPr lang="en-US" sz="2200" b="1" u="none" strike="noStrike" baseline="0" dirty="0" err="1">
                <a:solidFill>
                  <a:srgbClr val="000000"/>
                </a:solidFill>
                <a:cs typeface="Calibri Light" panose="020F0302020204030204" pitchFamily="34" charset="0"/>
              </a:rPr>
              <a:t>AfCFTA</a:t>
            </a:r>
            <a:r>
              <a:rPr lang="en-US" sz="2200" b="1" u="none" strike="noStrike" baseline="0" dirty="0">
                <a:solidFill>
                  <a:srgbClr val="000000"/>
                </a:solidFill>
                <a:cs typeface="Calibri Light" panose="020F0302020204030204" pitchFamily="34" charset="0"/>
              </a:rPr>
              <a:t> </a:t>
            </a:r>
            <a:r>
              <a:rPr lang="en-US" sz="2200" u="none" strike="noStrike" baseline="0" dirty="0">
                <a:solidFill>
                  <a:srgbClr val="000000"/>
                </a:solidFill>
                <a:cs typeface="Calibri Light" panose="020F0302020204030204" pitchFamily="34" charset="0"/>
              </a:rPr>
              <a:t>(5-6 Feb 2022) – acceptance of </a:t>
            </a:r>
            <a:r>
              <a:rPr lang="en-US" sz="2200" u="none" strike="noStrike" baseline="0" dirty="0" err="1">
                <a:solidFill>
                  <a:srgbClr val="000000"/>
                </a:solidFill>
                <a:cs typeface="Calibri Light" panose="020F0302020204030204" pitchFamily="34" charset="0"/>
              </a:rPr>
              <a:t>CoM</a:t>
            </a:r>
            <a:r>
              <a:rPr lang="en-US" sz="2200" u="none" strike="noStrike" baseline="0" dirty="0">
                <a:solidFill>
                  <a:srgbClr val="000000"/>
                </a:solidFill>
                <a:cs typeface="Calibri Light" panose="020F0302020204030204" pitchFamily="34" charset="0"/>
              </a:rPr>
              <a:t> recommendation for the start of commercially meaningful trade, but no date </a:t>
            </a:r>
            <a:r>
              <a:rPr lang="en-US" sz="2200" dirty="0">
                <a:solidFill>
                  <a:srgbClr val="000000"/>
                </a:solidFill>
                <a:cs typeface="Calibri Light" panose="020F0302020204030204" pitchFamily="34" charset="0"/>
              </a:rPr>
              <a:t>for the start of trade</a:t>
            </a:r>
            <a:r>
              <a:rPr lang="en-US" sz="2200" u="none" strike="noStrike" baseline="0" dirty="0">
                <a:solidFill>
                  <a:srgbClr val="000000"/>
                </a:solidFill>
                <a:cs typeface="Calibri Light" panose="020F0302020204030204" pitchFamily="34" charset="0"/>
              </a:rPr>
              <a:t> (back to </a:t>
            </a:r>
            <a:r>
              <a:rPr lang="en-US" sz="2200" u="none" strike="noStrike" baseline="0" dirty="0" err="1">
                <a:solidFill>
                  <a:srgbClr val="000000"/>
                </a:solidFill>
                <a:cs typeface="Calibri Light" panose="020F0302020204030204" pitchFamily="34" charset="0"/>
              </a:rPr>
              <a:t>CoM</a:t>
            </a:r>
            <a:r>
              <a:rPr lang="en-US" sz="2200" dirty="0">
                <a:solidFill>
                  <a:srgbClr val="000000"/>
                </a:solidFill>
                <a:cs typeface="Calibri Light" panose="020F0302020204030204" pitchFamily="34" charset="0"/>
              </a:rPr>
              <a:t>)</a:t>
            </a:r>
            <a:endParaRPr lang="en-US" sz="2200" u="none" strike="noStrike" baseline="0" dirty="0">
              <a:solidFill>
                <a:srgbClr val="000000"/>
              </a:solidFill>
              <a:cs typeface="Calibri Light" panose="020F0302020204030204" pitchFamily="34" charset="0"/>
            </a:endParaRPr>
          </a:p>
          <a:p>
            <a:pPr marL="285750" indent="-285750">
              <a:buFont typeface="Arial" panose="020B0604020202020204" pitchFamily="34" charset="0"/>
              <a:buChar char="•"/>
            </a:pPr>
            <a:endParaRPr lang="en-US" sz="2400" u="none" strike="noStrike" baseline="0" dirty="0">
              <a:solidFill>
                <a:srgbClr val="000000"/>
              </a:solidFill>
              <a:cs typeface="Calibri Light" panose="020F0302020204030204" pitchFamily="34" charset="0"/>
            </a:endParaRPr>
          </a:p>
          <a:p>
            <a:endParaRPr lang="en-GB" dirty="0"/>
          </a:p>
        </p:txBody>
      </p:sp>
    </p:spTree>
    <p:extLst>
      <p:ext uri="{BB962C8B-B14F-4D97-AF65-F5344CB8AC3E}">
        <p14:creationId xmlns:p14="http://schemas.microsoft.com/office/powerpoint/2010/main" val="1139285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55C8C-7A1E-4179-81DD-FC01F5BF8CA3}"/>
              </a:ext>
            </a:extLst>
          </p:cNvPr>
          <p:cNvSpPr>
            <a:spLocks noGrp="1"/>
          </p:cNvSpPr>
          <p:nvPr>
            <p:ph type="title"/>
          </p:nvPr>
        </p:nvSpPr>
        <p:spPr>
          <a:xfrm>
            <a:off x="107504" y="332656"/>
            <a:ext cx="8784975" cy="1159149"/>
          </a:xfrm>
        </p:spPr>
        <p:txBody>
          <a:bodyPr>
            <a:normAutofit fontScale="90000"/>
          </a:bodyPr>
          <a:lstStyle/>
          <a:p>
            <a:r>
              <a:rPr lang="en-US" sz="3200" b="1" dirty="0">
                <a:latin typeface="Calibri Light" panose="020F0302020204030204" pitchFamily="34" charset="0"/>
                <a:cs typeface="Calibri Light" panose="020F0302020204030204" pitchFamily="34" charset="0"/>
              </a:rPr>
              <a:t>Expanding agenda: Digital Trade and Women and Youth in Trade</a:t>
            </a:r>
            <a:br>
              <a:rPr lang="en-US" sz="3200" b="1" dirty="0">
                <a:latin typeface="Calibri Light" panose="020F0302020204030204" pitchFamily="34" charset="0"/>
                <a:cs typeface="Calibri Light" panose="020F0302020204030204" pitchFamily="34" charset="0"/>
              </a:rPr>
            </a:br>
            <a:endParaRPr lang="en-US" sz="3200" b="1" dirty="0">
              <a:latin typeface="Calibri Light" panose="020F0302020204030204" pitchFamily="34" charset="0"/>
              <a:cs typeface="Calibri Light" panose="020F0302020204030204" pitchFamily="34" charset="0"/>
            </a:endParaRPr>
          </a:p>
        </p:txBody>
      </p:sp>
      <p:sp>
        <p:nvSpPr>
          <p:cNvPr id="10" name="TextBox 9">
            <a:extLst>
              <a:ext uri="{FF2B5EF4-FFF2-40B4-BE49-F238E27FC236}">
                <a16:creationId xmlns:a16="http://schemas.microsoft.com/office/drawing/2014/main" id="{BAAC855B-BE94-4C66-F7E9-706DBC5415C6}"/>
              </a:ext>
            </a:extLst>
          </p:cNvPr>
          <p:cNvSpPr txBox="1"/>
          <p:nvPr/>
        </p:nvSpPr>
        <p:spPr>
          <a:xfrm>
            <a:off x="539552" y="1375028"/>
            <a:ext cx="7848871" cy="2369880"/>
          </a:xfrm>
          <a:prstGeom prst="rect">
            <a:avLst/>
          </a:prstGeom>
          <a:noFill/>
        </p:spPr>
        <p:txBody>
          <a:bodyPr wrap="square" rtlCol="0">
            <a:spAutoFit/>
          </a:bodyPr>
          <a:lstStyle/>
          <a:p>
            <a:pPr algn="ctr"/>
            <a:r>
              <a:rPr lang="en-ZA" sz="2800" b="1" dirty="0">
                <a:latin typeface="Calibri Light" panose="020F0302020204030204" pitchFamily="34" charset="0"/>
                <a:cs typeface="Calibri Light" panose="020F0302020204030204" pitchFamily="34" charset="0"/>
              </a:rPr>
              <a:t>Protocol on Digital Trade</a:t>
            </a:r>
            <a:endParaRPr lang="en-ZA" sz="2400" b="1" dirty="0">
              <a:latin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en-ZA" sz="2400" dirty="0">
                <a:latin typeface="Calibri Light" panose="020F0302020204030204" pitchFamily="34" charset="0"/>
                <a:cs typeface="Calibri Light" panose="020F0302020204030204" pitchFamily="34" charset="0"/>
              </a:rPr>
              <a:t>From a Protocol on e-commerce (2020) to a Protocol on digital trade</a:t>
            </a:r>
          </a:p>
          <a:p>
            <a:pPr marL="285750" indent="-285750">
              <a:buFont typeface="Arial" panose="020B0604020202020204" pitchFamily="34" charset="0"/>
              <a:buChar char="•"/>
            </a:pPr>
            <a:r>
              <a:rPr lang="en-ZA" sz="2400" dirty="0">
                <a:latin typeface="Calibri Light" panose="020F0302020204030204" pitchFamily="34" charset="0"/>
                <a:cs typeface="Calibri Light" panose="020F0302020204030204" pitchFamily="34" charset="0"/>
              </a:rPr>
              <a:t>The </a:t>
            </a:r>
            <a:r>
              <a:rPr lang="en-ZA" sz="2400" dirty="0" err="1">
                <a:latin typeface="Calibri Light" panose="020F0302020204030204" pitchFamily="34" charset="0"/>
                <a:cs typeface="Calibri Light" panose="020F0302020204030204" pitchFamily="34" charset="0"/>
              </a:rPr>
              <a:t>AfCFTA</a:t>
            </a:r>
            <a:r>
              <a:rPr lang="en-ZA" sz="2400" dirty="0">
                <a:latin typeface="Calibri Light" panose="020F0302020204030204" pitchFamily="34" charset="0"/>
                <a:cs typeface="Calibri Light" panose="020F0302020204030204" pitchFamily="34" charset="0"/>
              </a:rPr>
              <a:t> Council of Ministers responsible for Trade has established the Committee on Digital Trade to facilitate the negotiations on digital trade</a:t>
            </a:r>
          </a:p>
        </p:txBody>
      </p:sp>
      <p:sp>
        <p:nvSpPr>
          <p:cNvPr id="12" name="TextBox 11">
            <a:extLst>
              <a:ext uri="{FF2B5EF4-FFF2-40B4-BE49-F238E27FC236}">
                <a16:creationId xmlns:a16="http://schemas.microsoft.com/office/drawing/2014/main" id="{F195BF3C-7922-AADD-2085-7BFA24711FA8}"/>
              </a:ext>
            </a:extLst>
          </p:cNvPr>
          <p:cNvSpPr txBox="1"/>
          <p:nvPr/>
        </p:nvSpPr>
        <p:spPr>
          <a:xfrm>
            <a:off x="539552" y="4221088"/>
            <a:ext cx="7848871" cy="1261884"/>
          </a:xfrm>
          <a:prstGeom prst="rect">
            <a:avLst/>
          </a:prstGeom>
          <a:noFill/>
        </p:spPr>
        <p:txBody>
          <a:bodyPr wrap="square" rtlCol="0">
            <a:spAutoFit/>
          </a:bodyPr>
          <a:lstStyle/>
          <a:p>
            <a:pPr algn="ctr"/>
            <a:r>
              <a:rPr lang="en-GB" sz="2800" b="1" dirty="0">
                <a:latin typeface="Calibri Light" panose="020F0302020204030204" pitchFamily="34" charset="0"/>
                <a:cs typeface="Calibri Light" panose="020F0302020204030204" pitchFamily="34" charset="0"/>
              </a:rPr>
              <a:t>Protocol on Women and Youth in Trade</a:t>
            </a:r>
          </a:p>
          <a:p>
            <a:pPr marL="342900" indent="-342900">
              <a:buFont typeface="Arial" panose="020B0604020202020204" pitchFamily="34" charset="0"/>
              <a:buChar char="•"/>
            </a:pPr>
            <a:r>
              <a:rPr lang="en-GB" sz="2400" dirty="0">
                <a:latin typeface="Calibri Light" panose="020F0302020204030204" pitchFamily="34" charset="0"/>
                <a:cs typeface="Calibri Light" panose="020F0302020204030204" pitchFamily="34" charset="0"/>
              </a:rPr>
              <a:t>Stakeholder engagement taking place</a:t>
            </a:r>
          </a:p>
          <a:p>
            <a:pPr marL="342900" indent="-342900">
              <a:buFont typeface="Arial" panose="020B0604020202020204" pitchFamily="34" charset="0"/>
              <a:buChar char="•"/>
            </a:pPr>
            <a:r>
              <a:rPr lang="en-GB" sz="2400" dirty="0">
                <a:latin typeface="Calibri Light" panose="020F0302020204030204" pitchFamily="34" charset="0"/>
                <a:cs typeface="Calibri Light" panose="020F0302020204030204" pitchFamily="34" charset="0"/>
              </a:rPr>
              <a:t>Scoping the agenda (June 2022)</a:t>
            </a:r>
            <a:endParaRPr lang="en-GB" sz="2800" dirty="0"/>
          </a:p>
        </p:txBody>
      </p:sp>
      <p:sp>
        <p:nvSpPr>
          <p:cNvPr id="14" name="TextBox 13">
            <a:extLst>
              <a:ext uri="{FF2B5EF4-FFF2-40B4-BE49-F238E27FC236}">
                <a16:creationId xmlns:a16="http://schemas.microsoft.com/office/drawing/2014/main" id="{7A5A8981-3373-1264-5208-D840126AE3D8}"/>
              </a:ext>
            </a:extLst>
          </p:cNvPr>
          <p:cNvSpPr txBox="1"/>
          <p:nvPr/>
        </p:nvSpPr>
        <p:spPr>
          <a:xfrm>
            <a:off x="2051720" y="5780428"/>
            <a:ext cx="6984776" cy="738664"/>
          </a:xfrm>
          <a:prstGeom prst="rect">
            <a:avLst/>
          </a:prstGeom>
          <a:noFill/>
        </p:spPr>
        <p:txBody>
          <a:bodyPr wrap="square" rtlCol="0">
            <a:spAutoFit/>
          </a:bodyPr>
          <a:lstStyle/>
          <a:p>
            <a:endParaRPr lang="en-GB" dirty="0"/>
          </a:p>
          <a:p>
            <a:r>
              <a:rPr lang="en-GB" sz="2400" b="1" dirty="0"/>
              <a:t>Aim: Complete negotiations by end September 2022</a:t>
            </a:r>
          </a:p>
        </p:txBody>
      </p:sp>
    </p:spTree>
    <p:extLst>
      <p:ext uri="{BB962C8B-B14F-4D97-AF65-F5344CB8AC3E}">
        <p14:creationId xmlns:p14="http://schemas.microsoft.com/office/powerpoint/2010/main" val="705163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B57AB-7E63-97F0-1541-D48B77C94BE3}"/>
              </a:ext>
            </a:extLst>
          </p:cNvPr>
          <p:cNvSpPr>
            <a:spLocks noGrp="1"/>
          </p:cNvSpPr>
          <p:nvPr>
            <p:ph type="title"/>
          </p:nvPr>
        </p:nvSpPr>
        <p:spPr>
          <a:xfrm>
            <a:off x="432000" y="188640"/>
            <a:ext cx="8280000" cy="1224136"/>
          </a:xfrm>
        </p:spPr>
        <p:txBody>
          <a:bodyPr>
            <a:normAutofit/>
          </a:bodyPr>
          <a:lstStyle/>
          <a:p>
            <a:r>
              <a:rPr lang="en-GB" dirty="0"/>
              <a:t>What is delaying the AfCFTA and why?</a:t>
            </a:r>
          </a:p>
        </p:txBody>
      </p:sp>
      <p:sp>
        <p:nvSpPr>
          <p:cNvPr id="3" name="Content Placeholder 2">
            <a:extLst>
              <a:ext uri="{FF2B5EF4-FFF2-40B4-BE49-F238E27FC236}">
                <a16:creationId xmlns:a16="http://schemas.microsoft.com/office/drawing/2014/main" id="{454BA5AF-4A85-7769-93C9-0D5A23476CEA}"/>
              </a:ext>
            </a:extLst>
          </p:cNvPr>
          <p:cNvSpPr>
            <a:spLocks noGrp="1"/>
          </p:cNvSpPr>
          <p:nvPr>
            <p:ph idx="1"/>
          </p:nvPr>
        </p:nvSpPr>
        <p:spPr>
          <a:xfrm>
            <a:off x="539552" y="1412776"/>
            <a:ext cx="8064896" cy="4392488"/>
          </a:xfrm>
        </p:spPr>
        <p:txBody>
          <a:bodyPr>
            <a:noAutofit/>
          </a:bodyPr>
          <a:lstStyle/>
          <a:p>
            <a:r>
              <a:rPr lang="en-GB" sz="2400" dirty="0">
                <a:cs typeface="Calibri Light" panose="020F0302020204030204" pitchFamily="34" charset="0"/>
              </a:rPr>
              <a:t>All AU Members are participating in negotiations</a:t>
            </a:r>
          </a:p>
          <a:p>
            <a:r>
              <a:rPr lang="en-GB" sz="2400" dirty="0">
                <a:cs typeface="Calibri Light" panose="020F0302020204030204" pitchFamily="34" charset="0"/>
              </a:rPr>
              <a:t>Decisions are taken by consensus</a:t>
            </a:r>
          </a:p>
          <a:p>
            <a:r>
              <a:rPr lang="en-GB" sz="2400" dirty="0">
                <a:cs typeface="Calibri Light" panose="020F0302020204030204" pitchFamily="34" charset="0"/>
              </a:rPr>
              <a:t>Deals to be based on reciprocity</a:t>
            </a:r>
          </a:p>
          <a:p>
            <a:r>
              <a:rPr lang="en-GB" sz="2400" dirty="0">
                <a:cs typeface="Calibri Light" panose="020F0302020204030204" pitchFamily="34" charset="0"/>
              </a:rPr>
              <a:t>The process is Member-driven (Art 5)</a:t>
            </a:r>
          </a:p>
          <a:p>
            <a:endParaRPr lang="en-GB" sz="2400" dirty="0">
              <a:cs typeface="Calibri Light" panose="020F0302020204030204" pitchFamily="34" charset="0"/>
            </a:endParaRPr>
          </a:p>
          <a:p>
            <a:r>
              <a:rPr lang="en-GB" sz="2400" dirty="0">
                <a:cs typeface="Calibri Light" panose="020F0302020204030204" pitchFamily="34" charset="0"/>
              </a:rPr>
              <a:t>The level of ambition is high  (liberalise 90% tariff lines)</a:t>
            </a:r>
          </a:p>
          <a:p>
            <a:r>
              <a:rPr lang="en-GB" sz="2400" dirty="0">
                <a:cs typeface="Calibri Light" panose="020F0302020204030204" pitchFamily="34" charset="0"/>
              </a:rPr>
              <a:t>Members are at different levels of economic development</a:t>
            </a:r>
          </a:p>
          <a:p>
            <a:r>
              <a:rPr lang="en-GB" sz="2400" dirty="0">
                <a:cs typeface="Calibri Light" panose="020F0302020204030204" pitchFamily="34" charset="0"/>
              </a:rPr>
              <a:t>National development priorities are important,  political economy is complex</a:t>
            </a:r>
          </a:p>
          <a:p>
            <a:r>
              <a:rPr lang="en-GB" sz="2400" dirty="0">
                <a:cs typeface="Calibri Light" panose="020F0302020204030204" pitchFamily="34" charset="0"/>
              </a:rPr>
              <a:t>REC integration agendas and neighbourhood effects remain important (reflected in intra-Africa trade)</a:t>
            </a:r>
          </a:p>
        </p:txBody>
      </p:sp>
    </p:spTree>
    <p:extLst>
      <p:ext uri="{BB962C8B-B14F-4D97-AF65-F5344CB8AC3E}">
        <p14:creationId xmlns:p14="http://schemas.microsoft.com/office/powerpoint/2010/main" val="2811166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B57AB-7E63-97F0-1541-D48B77C94BE3}"/>
              </a:ext>
            </a:extLst>
          </p:cNvPr>
          <p:cNvSpPr>
            <a:spLocks noGrp="1"/>
          </p:cNvSpPr>
          <p:nvPr>
            <p:ph type="title"/>
          </p:nvPr>
        </p:nvSpPr>
        <p:spPr>
          <a:xfrm>
            <a:off x="467544" y="188640"/>
            <a:ext cx="8244456" cy="648072"/>
          </a:xfrm>
        </p:spPr>
        <p:txBody>
          <a:bodyPr>
            <a:normAutofit fontScale="90000"/>
          </a:bodyPr>
          <a:lstStyle/>
          <a:p>
            <a:br>
              <a:rPr lang="en-GB" dirty="0"/>
            </a:br>
            <a:r>
              <a:rPr lang="en-GB" dirty="0"/>
              <a:t>Is it time to take a bold decision – for trade (in goods) under the AfCFTA to start now?</a:t>
            </a:r>
          </a:p>
        </p:txBody>
      </p:sp>
      <p:sp>
        <p:nvSpPr>
          <p:cNvPr id="3" name="Content Placeholder 2">
            <a:extLst>
              <a:ext uri="{FF2B5EF4-FFF2-40B4-BE49-F238E27FC236}">
                <a16:creationId xmlns:a16="http://schemas.microsoft.com/office/drawing/2014/main" id="{454BA5AF-4A85-7769-93C9-0D5A23476CEA}"/>
              </a:ext>
            </a:extLst>
          </p:cNvPr>
          <p:cNvSpPr>
            <a:spLocks noGrp="1"/>
          </p:cNvSpPr>
          <p:nvPr>
            <p:ph idx="1"/>
          </p:nvPr>
        </p:nvSpPr>
        <p:spPr>
          <a:xfrm>
            <a:off x="107504" y="1340768"/>
            <a:ext cx="8928992" cy="5184576"/>
          </a:xfrm>
        </p:spPr>
        <p:txBody>
          <a:bodyPr>
            <a:normAutofit fontScale="25000" lnSpcReduction="20000"/>
          </a:bodyPr>
          <a:lstStyle/>
          <a:p>
            <a:pPr>
              <a:lnSpc>
                <a:spcPct val="120000"/>
              </a:lnSpc>
              <a:spcAft>
                <a:spcPts val="800"/>
              </a:spcAft>
            </a:pPr>
            <a:r>
              <a:rPr lang="en-US" sz="9600" dirty="0">
                <a:ea typeface="Calibri" panose="020F0502020204030204" pitchFamily="34" charset="0"/>
                <a:cs typeface="Calibri Light" panose="020F0302020204030204" pitchFamily="34" charset="0"/>
              </a:rPr>
              <a:t>Starting dates have come and gone. The latest one was in February this year.  </a:t>
            </a:r>
          </a:p>
          <a:p>
            <a:pPr>
              <a:lnSpc>
                <a:spcPct val="120000"/>
              </a:lnSpc>
              <a:spcAft>
                <a:spcPts val="800"/>
              </a:spcAft>
            </a:pPr>
            <a:r>
              <a:rPr lang="en-US" sz="9600" dirty="0">
                <a:ea typeface="Calibri" panose="020F0502020204030204" pitchFamily="34" charset="0"/>
                <a:cs typeface="Calibri Light" panose="020F0302020204030204" pitchFamily="34" charset="0"/>
              </a:rPr>
              <a:t>Delaying the implementation of this ambitious deal has consequences. Negotiation fatigue may be setting in  </a:t>
            </a:r>
            <a:endParaRPr lang="en-US" sz="9600" dirty="0">
              <a:effectLst/>
              <a:ea typeface="Calibri" panose="020F0502020204030204" pitchFamily="34" charset="0"/>
              <a:cs typeface="Calibri Light" panose="020F0302020204030204" pitchFamily="34" charset="0"/>
            </a:endParaRPr>
          </a:p>
          <a:p>
            <a:pPr marL="0" indent="0">
              <a:lnSpc>
                <a:spcPct val="150000"/>
              </a:lnSpc>
              <a:spcAft>
                <a:spcPts val="800"/>
              </a:spcAft>
              <a:buNone/>
            </a:pPr>
            <a:r>
              <a:rPr lang="en-US" sz="10000" b="1" dirty="0">
                <a:ea typeface="Calibri" panose="020F0502020204030204" pitchFamily="34" charset="0"/>
                <a:cs typeface="Calibri Light" panose="020F0302020204030204" pitchFamily="34" charset="0"/>
              </a:rPr>
              <a:t>Practical considerations</a:t>
            </a:r>
            <a:endParaRPr lang="en-US" sz="10000" dirty="0">
              <a:ea typeface="Calibri" panose="020F0502020204030204" pitchFamily="34" charset="0"/>
              <a:cs typeface="Calibri Light" panose="020F0302020204030204" pitchFamily="34" charset="0"/>
            </a:endParaRPr>
          </a:p>
          <a:p>
            <a:pPr>
              <a:lnSpc>
                <a:spcPct val="120000"/>
              </a:lnSpc>
              <a:spcAft>
                <a:spcPts val="800"/>
              </a:spcAft>
            </a:pPr>
            <a:r>
              <a:rPr lang="en-US" sz="8000" dirty="0">
                <a:ea typeface="Calibri" panose="020F0502020204030204" pitchFamily="34" charset="0"/>
                <a:cs typeface="Calibri Light" panose="020F0302020204030204" pitchFamily="34" charset="0"/>
              </a:rPr>
              <a:t>Is it time to take a bold decision for trade in goods under the </a:t>
            </a:r>
            <a:r>
              <a:rPr lang="en-US" sz="8000" dirty="0" err="1">
                <a:ea typeface="Calibri" panose="020F0502020204030204" pitchFamily="34" charset="0"/>
                <a:cs typeface="Calibri Light" panose="020F0302020204030204" pitchFamily="34" charset="0"/>
              </a:rPr>
              <a:t>AfCFTA</a:t>
            </a:r>
            <a:r>
              <a:rPr lang="en-US" sz="8000" dirty="0">
                <a:ea typeface="Calibri" panose="020F0502020204030204" pitchFamily="34" charset="0"/>
                <a:cs typeface="Calibri Light" panose="020F0302020204030204" pitchFamily="34" charset="0"/>
              </a:rPr>
              <a:t> to start?</a:t>
            </a:r>
          </a:p>
          <a:p>
            <a:pPr>
              <a:lnSpc>
                <a:spcPct val="120000"/>
              </a:lnSpc>
              <a:spcAft>
                <a:spcPts val="800"/>
              </a:spcAft>
            </a:pPr>
            <a:r>
              <a:rPr lang="en-US" sz="8000" dirty="0">
                <a:ea typeface="Calibri" panose="020F0502020204030204" pitchFamily="34" charset="0"/>
                <a:cs typeface="Calibri Light" panose="020F0302020204030204" pitchFamily="34" charset="0"/>
              </a:rPr>
              <a:t>Who takes this decision and how? </a:t>
            </a:r>
            <a:endParaRPr lang="en-US" sz="8000" dirty="0">
              <a:effectLst/>
              <a:ea typeface="Calibri" panose="020F0502020204030204" pitchFamily="34" charset="0"/>
              <a:cs typeface="Calibri Light" panose="020F0302020204030204" pitchFamily="34" charset="0"/>
            </a:endParaRPr>
          </a:p>
          <a:p>
            <a:pPr>
              <a:lnSpc>
                <a:spcPct val="120000"/>
              </a:lnSpc>
              <a:spcAft>
                <a:spcPts val="800"/>
              </a:spcAft>
            </a:pPr>
            <a:r>
              <a:rPr lang="en-US" sz="8000" dirty="0">
                <a:effectLst/>
                <a:ea typeface="Calibri" panose="020F0502020204030204" pitchFamily="34" charset="0"/>
                <a:cs typeface="Calibri Light" panose="020F0302020204030204" pitchFamily="34" charset="0"/>
              </a:rPr>
              <a:t>Tariff concessions consistent with the new threshold would have to be verified and confirmed by the AfCFTA Secretariat, so that preparations for the start of trade can be made at national level.  </a:t>
            </a:r>
          </a:p>
          <a:p>
            <a:pPr marL="0" indent="0">
              <a:lnSpc>
                <a:spcPct val="150000"/>
              </a:lnSpc>
              <a:spcAft>
                <a:spcPts val="800"/>
              </a:spcAft>
              <a:buNone/>
            </a:pPr>
            <a:endParaRPr lang="en-US" sz="8000" dirty="0">
              <a:ea typeface="Calibri" panose="020F0502020204030204" pitchFamily="34" charset="0"/>
              <a:cs typeface="Calibri Light" panose="020F0302020204030204" pitchFamily="34" charset="0"/>
            </a:endParaRPr>
          </a:p>
        </p:txBody>
      </p:sp>
    </p:spTree>
    <p:extLst>
      <p:ext uri="{BB962C8B-B14F-4D97-AF65-F5344CB8AC3E}">
        <p14:creationId xmlns:p14="http://schemas.microsoft.com/office/powerpoint/2010/main" val="34609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B57AB-7E63-97F0-1541-D48B77C94BE3}"/>
              </a:ext>
            </a:extLst>
          </p:cNvPr>
          <p:cNvSpPr>
            <a:spLocks noGrp="1"/>
          </p:cNvSpPr>
          <p:nvPr>
            <p:ph type="title"/>
          </p:nvPr>
        </p:nvSpPr>
        <p:spPr>
          <a:xfrm>
            <a:off x="432000" y="188640"/>
            <a:ext cx="8280000" cy="1512168"/>
          </a:xfrm>
        </p:spPr>
        <p:txBody>
          <a:bodyPr>
            <a:normAutofit/>
          </a:bodyPr>
          <a:lstStyle/>
          <a:p>
            <a:r>
              <a:rPr lang="en-GB" dirty="0"/>
              <a:t>What has the </a:t>
            </a:r>
            <a:r>
              <a:rPr lang="en-GB" dirty="0" err="1"/>
              <a:t>AfCFTA</a:t>
            </a:r>
            <a:r>
              <a:rPr lang="en-GB" dirty="0"/>
              <a:t> brought to the integration agenda?</a:t>
            </a:r>
          </a:p>
        </p:txBody>
      </p:sp>
      <p:sp>
        <p:nvSpPr>
          <p:cNvPr id="3" name="Content Placeholder 2">
            <a:extLst>
              <a:ext uri="{FF2B5EF4-FFF2-40B4-BE49-F238E27FC236}">
                <a16:creationId xmlns:a16="http://schemas.microsoft.com/office/drawing/2014/main" id="{454BA5AF-4A85-7769-93C9-0D5A23476CEA}"/>
              </a:ext>
            </a:extLst>
          </p:cNvPr>
          <p:cNvSpPr>
            <a:spLocks noGrp="1"/>
          </p:cNvSpPr>
          <p:nvPr>
            <p:ph idx="1"/>
          </p:nvPr>
        </p:nvSpPr>
        <p:spPr>
          <a:xfrm>
            <a:off x="251520" y="1628800"/>
            <a:ext cx="8712968" cy="4968552"/>
          </a:xfrm>
        </p:spPr>
        <p:txBody>
          <a:bodyPr>
            <a:noAutofit/>
          </a:bodyPr>
          <a:lstStyle/>
          <a:p>
            <a:r>
              <a:rPr lang="en-GB" sz="2200" dirty="0" err="1">
                <a:cs typeface="Calibri Light" panose="020F0302020204030204" pitchFamily="34" charset="0"/>
              </a:rPr>
              <a:t>AfCFTA</a:t>
            </a:r>
            <a:r>
              <a:rPr lang="en-GB" sz="2200" dirty="0">
                <a:cs typeface="Calibri Light" panose="020F0302020204030204" pitchFamily="34" charset="0"/>
              </a:rPr>
              <a:t> has generated renewed political interest in and support for regional integration</a:t>
            </a:r>
          </a:p>
          <a:p>
            <a:r>
              <a:rPr lang="en-GB" sz="2200" dirty="0">
                <a:cs typeface="Calibri Light" panose="020F0302020204030204" pitchFamily="34" charset="0"/>
              </a:rPr>
              <a:t>Global interest in the </a:t>
            </a:r>
            <a:r>
              <a:rPr lang="en-GB" sz="2200" dirty="0" err="1">
                <a:cs typeface="Calibri Light" panose="020F0302020204030204" pitchFamily="34" charset="0"/>
              </a:rPr>
              <a:t>AfCFTA</a:t>
            </a:r>
            <a:r>
              <a:rPr lang="en-GB" sz="2200" dirty="0">
                <a:cs typeface="Calibri Light" panose="020F0302020204030204" pitchFamily="34" charset="0"/>
              </a:rPr>
              <a:t> (more than 80% of Africa’s trade is with global partners)</a:t>
            </a:r>
          </a:p>
          <a:p>
            <a:pPr marL="0" indent="0">
              <a:buNone/>
            </a:pPr>
            <a:endParaRPr lang="en-GB" sz="2200" dirty="0">
              <a:cs typeface="Calibri Light" panose="020F0302020204030204" pitchFamily="34" charset="0"/>
            </a:endParaRPr>
          </a:p>
          <a:p>
            <a:r>
              <a:rPr lang="en-GB" sz="2200" dirty="0">
                <a:cs typeface="Calibri Light" panose="020F0302020204030204" pitchFamily="34" charset="0"/>
              </a:rPr>
              <a:t>More emphasis on trade facilitation, elimination of NTBs, frameworks for regulatory cooperation </a:t>
            </a:r>
          </a:p>
          <a:p>
            <a:r>
              <a:rPr lang="en-GB" sz="2200" dirty="0" err="1">
                <a:cs typeface="Calibri Light" panose="020F0302020204030204" pitchFamily="34" charset="0"/>
              </a:rPr>
              <a:t>AfCFTA</a:t>
            </a:r>
            <a:r>
              <a:rPr lang="en-GB" sz="2200" dirty="0">
                <a:cs typeface="Calibri Light" panose="020F0302020204030204" pitchFamily="34" charset="0"/>
              </a:rPr>
              <a:t> becoming a framework for continental industrialisation</a:t>
            </a:r>
          </a:p>
          <a:p>
            <a:r>
              <a:rPr lang="en-GB" sz="2200" dirty="0">
                <a:cs typeface="Calibri Light" panose="020F0302020204030204" pitchFamily="34" charset="0"/>
              </a:rPr>
              <a:t>Services and digital trade: a developing agenda (however most African countries do not participate in WTO </a:t>
            </a:r>
            <a:r>
              <a:rPr lang="en-GB" sz="2200" dirty="0" err="1">
                <a:cs typeface="Calibri Light" panose="020F0302020204030204" pitchFamily="34" charset="0"/>
              </a:rPr>
              <a:t>plurilaterals</a:t>
            </a:r>
            <a:r>
              <a:rPr lang="en-GB" sz="2200" dirty="0">
                <a:cs typeface="Calibri Light" panose="020F0302020204030204" pitchFamily="34" charset="0"/>
              </a:rPr>
              <a:t>)</a:t>
            </a:r>
          </a:p>
          <a:p>
            <a:endParaRPr lang="en-GB" sz="2200" dirty="0">
              <a:cs typeface="Calibri Light" panose="020F0302020204030204" pitchFamily="34" charset="0"/>
            </a:endParaRPr>
          </a:p>
          <a:p>
            <a:endParaRPr lang="en-GB" sz="2000" dirty="0">
              <a:cs typeface="Calibri Light" panose="020F0302020204030204" pitchFamily="34" charset="0"/>
            </a:endParaRPr>
          </a:p>
          <a:p>
            <a:pPr marL="0" indent="0">
              <a:buNone/>
            </a:pPr>
            <a:endParaRPr lang="en-GB" sz="2000" dirty="0">
              <a:cs typeface="Calibri Light" panose="020F0302020204030204" pitchFamily="34" charset="0"/>
            </a:endParaRPr>
          </a:p>
          <a:p>
            <a:endParaRPr lang="en-GB" sz="2200" dirty="0">
              <a:cs typeface="Calibri Light" panose="020F0302020204030204" pitchFamily="34" charset="0"/>
            </a:endParaRPr>
          </a:p>
          <a:p>
            <a:pPr marL="0" indent="0">
              <a:buNone/>
            </a:pPr>
            <a:endParaRPr lang="en-GB" sz="2200" dirty="0">
              <a:cs typeface="Calibri Light" panose="020F0302020204030204" pitchFamily="34" charset="0"/>
            </a:endParaRPr>
          </a:p>
        </p:txBody>
      </p:sp>
    </p:spTree>
    <p:extLst>
      <p:ext uri="{BB962C8B-B14F-4D97-AF65-F5344CB8AC3E}">
        <p14:creationId xmlns:p14="http://schemas.microsoft.com/office/powerpoint/2010/main" val="333721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AC7A-BCBF-06F6-8BA0-7807C32858EC}"/>
              </a:ext>
            </a:extLst>
          </p:cNvPr>
          <p:cNvSpPr>
            <a:spLocks noGrp="1"/>
          </p:cNvSpPr>
          <p:nvPr>
            <p:ph type="title"/>
          </p:nvPr>
        </p:nvSpPr>
        <p:spPr>
          <a:xfrm>
            <a:off x="432000" y="44624"/>
            <a:ext cx="8280000" cy="1584176"/>
          </a:xfrm>
        </p:spPr>
        <p:txBody>
          <a:bodyPr>
            <a:normAutofit/>
          </a:bodyPr>
          <a:lstStyle/>
          <a:p>
            <a:r>
              <a:rPr lang="en-GB" sz="3200" dirty="0"/>
              <a:t>Concluding remarks: AFCFTA’s role in recalibrating Africa’s integration agenda cont’d</a:t>
            </a:r>
          </a:p>
        </p:txBody>
      </p:sp>
      <p:sp>
        <p:nvSpPr>
          <p:cNvPr id="3" name="Content Placeholder 2">
            <a:extLst>
              <a:ext uri="{FF2B5EF4-FFF2-40B4-BE49-F238E27FC236}">
                <a16:creationId xmlns:a16="http://schemas.microsoft.com/office/drawing/2014/main" id="{8C488A25-B089-3767-E536-134462D53A8E}"/>
              </a:ext>
            </a:extLst>
          </p:cNvPr>
          <p:cNvSpPr>
            <a:spLocks noGrp="1"/>
          </p:cNvSpPr>
          <p:nvPr>
            <p:ph idx="1"/>
          </p:nvPr>
        </p:nvSpPr>
        <p:spPr>
          <a:xfrm>
            <a:off x="539552" y="1628800"/>
            <a:ext cx="8172448" cy="4954562"/>
          </a:xfrm>
        </p:spPr>
        <p:txBody>
          <a:bodyPr>
            <a:normAutofit lnSpcReduction="10000"/>
          </a:bodyPr>
          <a:lstStyle/>
          <a:p>
            <a:pPr marL="0" indent="0">
              <a:buNone/>
            </a:pPr>
            <a:r>
              <a:rPr lang="en-GB" sz="2400" dirty="0">
                <a:cs typeface="Calibri Light" panose="020F0302020204030204" pitchFamily="34" charset="0"/>
              </a:rPr>
              <a:t>Principle: preservation of the </a:t>
            </a:r>
            <a:r>
              <a:rPr lang="en-GB" sz="2400" i="1" dirty="0">
                <a:cs typeface="Calibri Light" panose="020F0302020204030204" pitchFamily="34" charset="0"/>
              </a:rPr>
              <a:t>Acquis</a:t>
            </a:r>
            <a:endParaRPr lang="en-GB" sz="2400" dirty="0">
              <a:cs typeface="Calibri Light" panose="020F0302020204030204" pitchFamily="34" charset="0"/>
            </a:endParaRPr>
          </a:p>
          <a:p>
            <a:r>
              <a:rPr lang="en-GB" sz="2400" dirty="0" err="1">
                <a:cs typeface="Calibri Light" panose="020F0302020204030204" pitchFamily="34" charset="0"/>
              </a:rPr>
              <a:t>AfCFTA</a:t>
            </a:r>
            <a:r>
              <a:rPr lang="en-GB" sz="2400" dirty="0">
                <a:cs typeface="Calibri Light" panose="020F0302020204030204" pitchFamily="34" charset="0"/>
              </a:rPr>
              <a:t> </a:t>
            </a:r>
            <a:r>
              <a:rPr lang="en-GB" sz="2400" b="1" dirty="0">
                <a:cs typeface="Calibri Light" panose="020F0302020204030204" pitchFamily="34" charset="0"/>
              </a:rPr>
              <a:t>recognises different streams of integration</a:t>
            </a:r>
            <a:r>
              <a:rPr lang="en-GB" sz="2400" dirty="0">
                <a:cs typeface="Calibri Light" panose="020F0302020204030204" pitchFamily="34" charset="0"/>
              </a:rPr>
              <a:t> on the continent – no one size fits all</a:t>
            </a:r>
          </a:p>
          <a:p>
            <a:r>
              <a:rPr lang="en-GB" sz="2400" dirty="0">
                <a:cs typeface="Calibri Light" panose="020F0302020204030204" pitchFamily="34" charset="0"/>
              </a:rPr>
              <a:t>REC FTAs and Customs Unions continue and grow  (appetite for new customs unions is weak …)</a:t>
            </a:r>
          </a:p>
          <a:p>
            <a:endParaRPr lang="en-GB" sz="2400" dirty="0">
              <a:cs typeface="Calibri Light" panose="020F0302020204030204" pitchFamily="34" charset="0"/>
            </a:endParaRPr>
          </a:p>
          <a:p>
            <a:r>
              <a:rPr lang="en-GB" sz="2400" dirty="0">
                <a:cs typeface="Calibri Light" panose="020F0302020204030204" pitchFamily="34" charset="0"/>
              </a:rPr>
              <a:t>Institutions matter: Council of Ministers and AU Assembly, and Secretariat (departure from REC model?)</a:t>
            </a:r>
          </a:p>
          <a:p>
            <a:pPr marL="0" indent="0">
              <a:buNone/>
            </a:pPr>
            <a:endParaRPr lang="en-GB" sz="2400" dirty="0">
              <a:cs typeface="Calibri Light" panose="020F0302020204030204" pitchFamily="34" charset="0"/>
            </a:endParaRPr>
          </a:p>
          <a:p>
            <a:r>
              <a:rPr lang="en-GB" sz="2400" dirty="0">
                <a:cs typeface="Calibri Light" panose="020F0302020204030204" pitchFamily="34" charset="0"/>
              </a:rPr>
              <a:t>A well-designed AFCFTA (with additional legal instruments as required </a:t>
            </a:r>
            <a:r>
              <a:rPr lang="en-GB" sz="2400" dirty="0" err="1">
                <a:cs typeface="Calibri Light" panose="020F0302020204030204" pitchFamily="34" charset="0"/>
              </a:rPr>
              <a:t>eg</a:t>
            </a:r>
            <a:r>
              <a:rPr lang="en-GB" sz="2400" dirty="0">
                <a:cs typeface="Calibri Light" panose="020F0302020204030204" pitchFamily="34" charset="0"/>
              </a:rPr>
              <a:t> climate, sustainable development, labour and social provisions) may well emerge -  fit for Africa’s development purpose</a:t>
            </a:r>
          </a:p>
          <a:p>
            <a:endParaRPr lang="en-GB" sz="2400" dirty="0">
              <a:cs typeface="Calibri Light" panose="020F0302020204030204" pitchFamily="34" charset="0"/>
            </a:endParaRPr>
          </a:p>
          <a:p>
            <a:endParaRPr lang="en-GB" sz="2400" dirty="0">
              <a:cs typeface="Calibri Light" panose="020F0302020204030204" pitchFamily="34" charset="0"/>
            </a:endParaRPr>
          </a:p>
          <a:p>
            <a:endParaRPr lang="en-GB" sz="2400" dirty="0">
              <a:cs typeface="Calibri Light" panose="020F0302020204030204" pitchFamily="34" charset="0"/>
            </a:endParaRPr>
          </a:p>
          <a:p>
            <a:endParaRPr lang="en-GB" sz="2400" dirty="0">
              <a:cs typeface="Calibri Light" panose="020F0302020204030204" pitchFamily="34" charset="0"/>
            </a:endParaRPr>
          </a:p>
          <a:p>
            <a:endParaRPr lang="en-GB" sz="2400" dirty="0">
              <a:cs typeface="Calibri Light" panose="020F0302020204030204" pitchFamily="34" charset="0"/>
            </a:endParaRPr>
          </a:p>
          <a:p>
            <a:endParaRPr lang="en-GB" dirty="0"/>
          </a:p>
        </p:txBody>
      </p:sp>
    </p:spTree>
    <p:extLst>
      <p:ext uri="{BB962C8B-B14F-4D97-AF65-F5344CB8AC3E}">
        <p14:creationId xmlns:p14="http://schemas.microsoft.com/office/powerpoint/2010/main" val="2222168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D0F10-E4CA-0D65-3E8A-E1674B6A1933}"/>
              </a:ext>
            </a:extLst>
          </p:cNvPr>
          <p:cNvSpPr>
            <a:spLocks noGrp="1"/>
          </p:cNvSpPr>
          <p:nvPr>
            <p:ph type="title"/>
          </p:nvPr>
        </p:nvSpPr>
        <p:spPr/>
        <p:txBody>
          <a:bodyPr>
            <a:normAutofit/>
          </a:bodyPr>
          <a:lstStyle/>
          <a:p>
            <a:r>
              <a:rPr lang="en-GB" sz="3200" dirty="0"/>
              <a:t>Concluding remarks: AFCFTA’s role in recalibrating Africa’s integration agenda cont’d</a:t>
            </a:r>
          </a:p>
        </p:txBody>
      </p:sp>
      <p:sp>
        <p:nvSpPr>
          <p:cNvPr id="3" name="Content Placeholder 2">
            <a:extLst>
              <a:ext uri="{FF2B5EF4-FFF2-40B4-BE49-F238E27FC236}">
                <a16:creationId xmlns:a16="http://schemas.microsoft.com/office/drawing/2014/main" id="{C6830268-9E39-4F08-5583-7FC3BEFAAD69}"/>
              </a:ext>
            </a:extLst>
          </p:cNvPr>
          <p:cNvSpPr>
            <a:spLocks noGrp="1"/>
          </p:cNvSpPr>
          <p:nvPr>
            <p:ph idx="1"/>
          </p:nvPr>
        </p:nvSpPr>
        <p:spPr/>
        <p:txBody>
          <a:bodyPr>
            <a:normAutofit fontScale="92500" lnSpcReduction="20000"/>
          </a:bodyPr>
          <a:lstStyle/>
          <a:p>
            <a:r>
              <a:rPr lang="en-GB" dirty="0" err="1">
                <a:cs typeface="Calibri Light" panose="020F0302020204030204" pitchFamily="34" charset="0"/>
              </a:rPr>
              <a:t>AfCFTA</a:t>
            </a:r>
            <a:r>
              <a:rPr lang="en-GB" dirty="0">
                <a:cs typeface="Calibri Light" panose="020F0302020204030204" pitchFamily="34" charset="0"/>
              </a:rPr>
              <a:t> does not create a platform for Africa to speak with one voice on trade matters with global partners (African Union has no mandate to negotiate legal arrangements on behalf of Africa)</a:t>
            </a:r>
          </a:p>
          <a:p>
            <a:r>
              <a:rPr lang="en-GB" dirty="0">
                <a:cs typeface="Calibri Light" panose="020F0302020204030204" pitchFamily="34" charset="0"/>
              </a:rPr>
              <a:t>But it does bring new emphasis on governance improvements, regulatory cooperation and harmonisation</a:t>
            </a:r>
          </a:p>
          <a:p>
            <a:pPr marL="0" indent="0">
              <a:buNone/>
            </a:pPr>
            <a:endParaRPr lang="en-GB" dirty="0">
              <a:cs typeface="Calibri Light" panose="020F0302020204030204" pitchFamily="34" charset="0"/>
            </a:endParaRPr>
          </a:p>
          <a:p>
            <a:r>
              <a:rPr lang="en-GB" dirty="0">
                <a:cs typeface="Calibri Light" panose="020F0302020204030204" pitchFamily="34" charset="0"/>
              </a:rPr>
              <a:t>The spirit of Abuja remains important  - but the </a:t>
            </a:r>
            <a:r>
              <a:rPr lang="en-GB" dirty="0" err="1">
                <a:cs typeface="Calibri Light" panose="020F0302020204030204" pitchFamily="34" charset="0"/>
              </a:rPr>
              <a:t>AfCFTA</a:t>
            </a:r>
            <a:r>
              <a:rPr lang="en-GB" dirty="0">
                <a:cs typeface="Calibri Light" panose="020F0302020204030204" pitchFamily="34" charset="0"/>
              </a:rPr>
              <a:t> seems to be shaping  a pragmatic framework for Africa’s integration in a post-pandemic world,  with complex geopolitical  reconfiguration – hopefully trade and climate will be added to its agenda too</a:t>
            </a:r>
            <a:endParaRPr lang="en-GB" dirty="0"/>
          </a:p>
        </p:txBody>
      </p:sp>
    </p:spTree>
    <p:extLst>
      <p:ext uri="{BB962C8B-B14F-4D97-AF65-F5344CB8AC3E}">
        <p14:creationId xmlns:p14="http://schemas.microsoft.com/office/powerpoint/2010/main" val="2994645353"/>
      </p:ext>
    </p:extLst>
  </p:cSld>
  <p:clrMapOvr>
    <a:masterClrMapping/>
  </p:clrMapOvr>
</p:sld>
</file>

<file path=ppt/theme/theme1.xml><?xml version="1.0" encoding="utf-8"?>
<a:theme xmlns:a="http://schemas.openxmlformats.org/drawingml/2006/main" name="tralac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1449</Words>
  <Application>Microsoft Macintosh PowerPoint</Application>
  <PresentationFormat>On-screen Show (4:3)</PresentationFormat>
  <Paragraphs>178</Paragraphs>
  <Slides>19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Corbel</vt:lpstr>
      <vt:lpstr>tralac Theme</vt:lpstr>
      <vt:lpstr> Can the  AfCFTA change the track of   African integration?  8 June 2022  GTAP Annual Conference 2022 </vt:lpstr>
      <vt:lpstr>Overview</vt:lpstr>
      <vt:lpstr>Africa’s Regional Integration Agenda</vt:lpstr>
      <vt:lpstr>AfCFTA and African integration </vt:lpstr>
      <vt:lpstr>PowerPoint Presentation</vt:lpstr>
      <vt:lpstr>Governing Principles of the AfCFTA: Article 5</vt:lpstr>
      <vt:lpstr> </vt:lpstr>
      <vt:lpstr>What of other integration initiatives?  Example: Southern African Customs Union </vt:lpstr>
      <vt:lpstr>The AfCFTA  – a new direction for Africa’s integration?</vt:lpstr>
      <vt:lpstr>PowerPoint Presentation</vt:lpstr>
      <vt:lpstr>AfCFTA  Ratification Update</vt:lpstr>
      <vt:lpstr>Where does the AfCFTA stand?</vt:lpstr>
      <vt:lpstr>Towards “commercially meaningful trade”….</vt:lpstr>
      <vt:lpstr>Expanding agenda: Digital Trade and Women and Youth in Trade </vt:lpstr>
      <vt:lpstr>What is delaying the AfCFTA and why?</vt:lpstr>
      <vt:lpstr> Is it time to take a bold decision – for trade (in goods) under the AfCFTA to start now?</vt:lpstr>
      <vt:lpstr>What has the AfCFTA brought to the integration agenda?</vt:lpstr>
      <vt:lpstr>Concluding remarks: AFCFTA’s role in recalibrating Africa’s integration agenda cont’d</vt:lpstr>
      <vt:lpstr>Concluding remarks: AFCFTA’s role in recalibrating Africa’s integration agenda cont’d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2017-01-23T19:59:07Z</dcterms:created>
  <dcterms:modified xsi:type="dcterms:W3CDTF">2022-06-08T12:22:30Z</dcterms:modified>
</cp:coreProperties>
</file>