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58" r:id="rId4"/>
    <p:sldId id="259" r:id="rId5"/>
    <p:sldId id="293" r:id="rId6"/>
    <p:sldId id="270" r:id="rId7"/>
    <p:sldId id="299" r:id="rId8"/>
    <p:sldId id="264" r:id="rId9"/>
    <p:sldId id="266" r:id="rId10"/>
    <p:sldId id="272" r:id="rId11"/>
    <p:sldId id="277" r:id="rId12"/>
    <p:sldId id="276" r:id="rId13"/>
    <p:sldId id="295" r:id="rId14"/>
    <p:sldId id="296" r:id="rId15"/>
    <p:sldId id="267" r:id="rId16"/>
    <p:sldId id="271" r:id="rId17"/>
    <p:sldId id="294" r:id="rId18"/>
    <p:sldId id="297" r:id="rId19"/>
    <p:sldId id="283" r:id="rId20"/>
    <p:sldId id="298" r:id="rId21"/>
    <p:sldId id="281" r:id="rId22"/>
    <p:sldId id="280" r:id="rId23"/>
    <p:sldId id="289" r:id="rId24"/>
    <p:sldId id="292" r:id="rId25"/>
    <p:sldId id="285" r:id="rId26"/>
    <p:sldId id="286" r:id="rId27"/>
    <p:sldId id="279" r:id="rId28"/>
    <p:sldId id="290" r:id="rId29"/>
  </p:sldIdLst>
  <p:sldSz cx="12192000" cy="6858000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6A9F1FB-6589-47D6-888A-847509485932}">
          <p14:sldIdLst>
            <p14:sldId id="256"/>
          </p14:sldIdLst>
        </p14:section>
        <p14:section name="Introduction" id="{CA69BE5F-D8E0-42C1-8184-7591FC60500A}">
          <p14:sldIdLst>
            <p14:sldId id="257"/>
            <p14:sldId id="258"/>
            <p14:sldId id="259"/>
            <p14:sldId id="293"/>
          </p14:sldIdLst>
        </p14:section>
        <p14:section name="Data &amp; Method" id="{925FD598-37C9-43BD-AB03-705BF7C68C9C}">
          <p14:sldIdLst>
            <p14:sldId id="270"/>
            <p14:sldId id="299"/>
            <p14:sldId id="264"/>
            <p14:sldId id="266"/>
            <p14:sldId id="272"/>
            <p14:sldId id="277"/>
            <p14:sldId id="276"/>
            <p14:sldId id="295"/>
            <p14:sldId id="296"/>
            <p14:sldId id="267"/>
          </p14:sldIdLst>
        </p14:section>
        <p14:section name="Results" id="{4A0F9E6A-D3E9-4F2B-9A8B-160257FC970D}">
          <p14:sldIdLst>
            <p14:sldId id="271"/>
            <p14:sldId id="294"/>
            <p14:sldId id="297"/>
            <p14:sldId id="283"/>
            <p14:sldId id="298"/>
          </p14:sldIdLst>
        </p14:section>
        <p14:section name="Summary" id="{5D491AAF-CA62-49DD-B6C9-95BCF494B523}">
          <p14:sldIdLst>
            <p14:sldId id="281"/>
          </p14:sldIdLst>
        </p14:section>
        <p14:section name="Appendix" id="{BE14F368-EDDB-4B10-A1B4-74ECFBE6911D}">
          <p14:sldIdLst>
            <p14:sldId id="280"/>
            <p14:sldId id="289"/>
            <p14:sldId id="292"/>
            <p14:sldId id="285"/>
            <p14:sldId id="286"/>
            <p14:sldId id="279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BA20"/>
    <a:srgbClr val="F38F22"/>
    <a:srgbClr val="1B42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7" autoAdjust="0"/>
    <p:restoredTop sz="92750" autoAdjust="0"/>
  </p:normalViewPr>
  <p:slideViewPr>
    <p:cSldViewPr snapToGrid="0">
      <p:cViewPr varScale="1">
        <p:scale>
          <a:sx n="67" d="100"/>
          <a:sy n="67" d="100"/>
        </p:scale>
        <p:origin x="562" y="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290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99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902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06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144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38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The </a:t>
            </a:r>
            <a:r>
              <a:rPr lang="en-US" b="0" i="0" dirty="0" err="1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AVEtariff</a:t>
            </a:r>
            <a:r>
              <a:rPr lang="en-US" b="0" i="0" dirty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refers </a:t>
            </a:r>
            <a:r>
              <a:rPr lang="en-US" b="0" i="0"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to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920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790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4185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641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329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459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66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868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9545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795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2586749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1187882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3509168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247856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None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830283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10519961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ECECEC"/>
              </a:solidFill>
              <a:effectLst/>
              <a:highlight>
                <a:srgbClr val="212121"/>
              </a:highlight>
              <a:latin typeface="ui-sans-serif"/>
            </a:endParaRPr>
          </a:p>
        </p:txBody>
      </p:sp>
    </p:spTree>
    <p:extLst>
      <p:ext uri="{BB962C8B-B14F-4D97-AF65-F5344CB8AC3E}">
        <p14:creationId xmlns:p14="http://schemas.microsoft.com/office/powerpoint/2010/main" val="443692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172200"/>
            <a:ext cx="12192000" cy="747583"/>
          </a:xfrm>
          <a:prstGeom prst="rect">
            <a:avLst/>
          </a:prstGeom>
          <a:solidFill>
            <a:srgbClr val="1B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014343"/>
            <a:ext cx="10058400" cy="2051367"/>
          </a:xfrm>
        </p:spPr>
        <p:txBody>
          <a:bodyPr anchor="ctr" anchorCtr="0">
            <a:normAutofit/>
          </a:bodyPr>
          <a:lstStyle>
            <a:lvl1pPr algn="ctr"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57786"/>
            <a:ext cx="10058400" cy="137623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7026" y="-163440"/>
            <a:ext cx="1720662" cy="7396838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95250" y="6260501"/>
            <a:ext cx="3305175" cy="5078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900" b="1" baseline="0" dirty="0">
                <a:solidFill>
                  <a:schemeClr val="bg1"/>
                </a:solidFill>
                <a:latin typeface="Arial" panose="020B0604020202020204" pitchFamily="34" charset="0"/>
              </a:rPr>
              <a:t>Center for Global Trade Analysis</a:t>
            </a:r>
          </a:p>
          <a:p>
            <a:r>
              <a:rPr lang="en-US" sz="900" baseline="0" dirty="0">
                <a:solidFill>
                  <a:schemeClr val="bg1"/>
                </a:solidFill>
                <a:latin typeface="Arial" panose="020B0604020202020204" pitchFamily="34" charset="0"/>
              </a:rPr>
              <a:t>Department of Agricultural Economics, Purdue University</a:t>
            </a:r>
          </a:p>
          <a:p>
            <a:r>
              <a:rPr lang="en-US" sz="900" baseline="0" dirty="0">
                <a:solidFill>
                  <a:schemeClr val="bg1"/>
                </a:solidFill>
                <a:latin typeface="Arial" panose="020B0604020202020204" pitchFamily="34" charset="0"/>
              </a:rPr>
              <a:t>403 Mitch Daniels Blvd, West Lafayette, IN 47907-2056 USA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42887" y="229671"/>
            <a:ext cx="3676650" cy="1308422"/>
            <a:chOff x="3719513" y="458271"/>
            <a:chExt cx="3676650" cy="1308422"/>
          </a:xfrm>
        </p:grpSpPr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1038" y="458271"/>
              <a:ext cx="2724150" cy="94848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 userDrawn="1"/>
          </p:nvSpPr>
          <p:spPr>
            <a:xfrm>
              <a:off x="3719513" y="1397361"/>
              <a:ext cx="3676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latin typeface="Candara" panose="020E0502030303020204" pitchFamily="34" charset="0"/>
                </a:rPr>
                <a:t>Global Trade</a:t>
              </a:r>
              <a:r>
                <a:rPr lang="en-US" sz="1800" b="1" baseline="0" dirty="0">
                  <a:latin typeface="Candara" panose="020E0502030303020204" pitchFamily="34" charset="0"/>
                </a:rPr>
                <a:t> Analysis Project</a:t>
              </a:r>
              <a:endParaRPr lang="en-US" sz="1800" b="1" dirty="0">
                <a:latin typeface="Candara" panose="020E0502030303020204" pitchFamily="34" charset="0"/>
              </a:endParaRPr>
            </a:p>
          </p:txBody>
        </p:sp>
      </p:grpSp>
      <p:sp>
        <p:nvSpPr>
          <p:cNvPr id="20" name="TextBox 19"/>
          <p:cNvSpPr txBox="1"/>
          <p:nvPr userDrawn="1"/>
        </p:nvSpPr>
        <p:spPr>
          <a:xfrm>
            <a:off x="8243470" y="6321487"/>
            <a:ext cx="1859160" cy="44627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="1" i="0" u="none" baseline="0" dirty="0">
                <a:solidFill>
                  <a:schemeClr val="bg1"/>
                </a:solidFill>
                <a:latin typeface="Arial" panose="020B0604020202020204" pitchFamily="34" charset="0"/>
              </a:rPr>
              <a:t>Stay Connected with GTAP!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" b="1" i="1" u="non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1" u="none" baseline="0" dirty="0">
                <a:solidFill>
                  <a:schemeClr val="bg1"/>
                </a:solidFill>
                <a:latin typeface="Arial" panose="020B0604020202020204" pitchFamily="34" charset="0"/>
              </a:rPr>
              <a:t>www.gtap.agecon.purdue.edu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C1C86E-6460-468D-B29F-43931D3F54E5}"/>
              </a:ext>
            </a:extLst>
          </p:cNvPr>
          <p:cNvGrpSpPr/>
          <p:nvPr userDrawn="1"/>
        </p:nvGrpSpPr>
        <p:grpSpPr>
          <a:xfrm>
            <a:off x="10067378" y="6288455"/>
            <a:ext cx="519492" cy="512340"/>
            <a:chOff x="10067378" y="6288455"/>
            <a:chExt cx="519492" cy="51234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5B321E2-ED5D-474D-89EA-DE96E1453E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8270" y="6288455"/>
              <a:ext cx="228600" cy="2286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696ABDA-92FD-4D23-9818-8B4768FBA2CE}"/>
                </a:ext>
              </a:extLst>
            </p:cNvPr>
            <p:cNvPicPr preferRelativeResize="0">
              <a:picLocks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69848" y="6300216"/>
              <a:ext cx="219456" cy="210312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45536AE-F8B5-4794-907B-74F965AF8D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7378" y="6572195"/>
              <a:ext cx="228600" cy="228600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92300A90-D2DD-448C-BB51-3175EA2A9A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8270" y="6572195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4730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475" y="1825625"/>
            <a:ext cx="10972800" cy="43513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2475" y="365125"/>
            <a:ext cx="109728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982075" y="6356350"/>
            <a:ext cx="2743200" cy="365125"/>
          </a:xfrm>
        </p:spPr>
        <p:txBody>
          <a:bodyPr/>
          <a:lstStyle/>
          <a:p>
            <a:fld id="{89D7931E-637B-46D8-A580-615CC76C5C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-28574" y="0"/>
            <a:ext cx="152400" cy="6858000"/>
          </a:xfrm>
          <a:prstGeom prst="rect">
            <a:avLst/>
          </a:prstGeom>
          <a:solidFill>
            <a:srgbClr val="1B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190500" y="0"/>
            <a:ext cx="209549" cy="6858000"/>
          </a:xfrm>
          <a:prstGeom prst="rect">
            <a:avLst/>
          </a:prstGeom>
          <a:gradFill flip="none" rotWithShape="1">
            <a:gsLst>
              <a:gs pos="0">
                <a:srgbClr val="F38F22"/>
              </a:gs>
              <a:gs pos="100000">
                <a:srgbClr val="F1BA2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514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6172200"/>
            <a:ext cx="12192000" cy="747583"/>
          </a:xfrm>
          <a:prstGeom prst="rect">
            <a:avLst/>
          </a:prstGeom>
          <a:solidFill>
            <a:srgbClr val="1B42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014343"/>
            <a:ext cx="10058400" cy="2051367"/>
          </a:xfrm>
        </p:spPr>
        <p:txBody>
          <a:bodyPr anchor="ctr" anchorCtr="0">
            <a:normAutofit/>
          </a:bodyPr>
          <a:lstStyle>
            <a:lvl1pPr algn="ctr"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57786"/>
            <a:ext cx="10058400" cy="1376239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7026" y="-163440"/>
            <a:ext cx="1720662" cy="7396838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95250" y="6260501"/>
            <a:ext cx="3305175" cy="5078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900" b="1" baseline="0" dirty="0">
                <a:solidFill>
                  <a:schemeClr val="bg1"/>
                </a:solidFill>
                <a:latin typeface="Arial" panose="020B0604020202020204" pitchFamily="34" charset="0"/>
              </a:rPr>
              <a:t>Center for Global Trade Analysis</a:t>
            </a:r>
          </a:p>
          <a:p>
            <a:r>
              <a:rPr lang="en-US" sz="900" baseline="0" dirty="0">
                <a:solidFill>
                  <a:schemeClr val="bg1"/>
                </a:solidFill>
                <a:latin typeface="Arial" panose="020B0604020202020204" pitchFamily="34" charset="0"/>
              </a:rPr>
              <a:t>Department of Agricultural Economics, Purdue University</a:t>
            </a:r>
          </a:p>
          <a:p>
            <a:r>
              <a:rPr lang="en-US" sz="900" baseline="0" dirty="0">
                <a:solidFill>
                  <a:schemeClr val="bg1"/>
                </a:solidFill>
                <a:latin typeface="Arial" panose="020B0604020202020204" pitchFamily="34" charset="0"/>
              </a:rPr>
              <a:t>403 Mitch Daniels Blvd, West Lafayette, IN 47907-2056 USA</a:t>
            </a:r>
          </a:p>
        </p:txBody>
      </p:sp>
      <p:grpSp>
        <p:nvGrpSpPr>
          <p:cNvPr id="22" name="Group 21"/>
          <p:cNvGrpSpPr/>
          <p:nvPr userDrawn="1"/>
        </p:nvGrpSpPr>
        <p:grpSpPr>
          <a:xfrm>
            <a:off x="-242887" y="229671"/>
            <a:ext cx="3676650" cy="1308422"/>
            <a:chOff x="3719513" y="458271"/>
            <a:chExt cx="3676650" cy="1308422"/>
          </a:xfrm>
        </p:grpSpPr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1038" y="458271"/>
              <a:ext cx="2724150" cy="948489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 userDrawn="1"/>
          </p:nvSpPr>
          <p:spPr>
            <a:xfrm>
              <a:off x="3719513" y="1397361"/>
              <a:ext cx="3676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latin typeface="Candara" panose="020E0502030303020204" pitchFamily="34" charset="0"/>
                </a:rPr>
                <a:t>Global Trade</a:t>
              </a:r>
              <a:r>
                <a:rPr lang="en-US" sz="1800" b="1" baseline="0" dirty="0">
                  <a:latin typeface="Candara" panose="020E0502030303020204" pitchFamily="34" charset="0"/>
                </a:rPr>
                <a:t> Analysis Project</a:t>
              </a:r>
              <a:endParaRPr lang="en-US" sz="1800" b="1" dirty="0">
                <a:latin typeface="Candara" panose="020E0502030303020204" pitchFamily="34" charset="0"/>
              </a:endParaRPr>
            </a:p>
          </p:txBody>
        </p:sp>
      </p:grpSp>
      <p:sp>
        <p:nvSpPr>
          <p:cNvPr id="29" name="TextBox 28"/>
          <p:cNvSpPr txBox="1"/>
          <p:nvPr userDrawn="1"/>
        </p:nvSpPr>
        <p:spPr>
          <a:xfrm>
            <a:off x="8243470" y="6321487"/>
            <a:ext cx="1859160" cy="446276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900" b="1" i="0" u="none" baseline="0" dirty="0">
                <a:solidFill>
                  <a:schemeClr val="bg1"/>
                </a:solidFill>
                <a:latin typeface="Arial" panose="020B0604020202020204" pitchFamily="34" charset="0"/>
              </a:rPr>
              <a:t>Stay Connected with GTAP!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" b="1" i="1" u="none" baseline="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b="0" i="1" u="none" baseline="0" dirty="0">
                <a:solidFill>
                  <a:schemeClr val="bg1"/>
                </a:solidFill>
                <a:latin typeface="Arial" panose="020B0604020202020204" pitchFamily="34" charset="0"/>
              </a:rPr>
              <a:t>www.gtap.agecon.purdue.edu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BACE16F-EB3A-4874-96B6-22FACD3E41C3}"/>
              </a:ext>
            </a:extLst>
          </p:cNvPr>
          <p:cNvGrpSpPr/>
          <p:nvPr userDrawn="1"/>
        </p:nvGrpSpPr>
        <p:grpSpPr>
          <a:xfrm>
            <a:off x="10067378" y="6288455"/>
            <a:ext cx="519492" cy="512340"/>
            <a:chOff x="10067378" y="6288455"/>
            <a:chExt cx="519492" cy="51234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7F9A646-2321-492A-8DBE-F2E1703F5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8270" y="6288455"/>
              <a:ext cx="228600" cy="228600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DE00B71-13B6-41FE-87E5-598ECFB0404D}"/>
                </a:ext>
              </a:extLst>
            </p:cNvPr>
            <p:cNvPicPr preferRelativeResize="0">
              <a:picLocks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069848" y="6300216"/>
              <a:ext cx="219456" cy="210312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213DD40-CF3C-4A65-B3EA-C563E1A1F7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67378" y="6572195"/>
              <a:ext cx="228600" cy="2286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71A34A93-BA25-4906-98B7-8CF639DDBA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58270" y="6572195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2624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7931E-637B-46D8-A580-615CC76C5C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36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2E3640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rgbClr val="666767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666767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666767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767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666767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Impact of Non-Tariff Measures on ASEAN Trade: A Panel Data Approach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Pattawee Puangchit and Erwin Corong</a:t>
            </a:r>
          </a:p>
          <a:p>
            <a:r>
              <a:rPr lang="en-US" dirty="0">
                <a:solidFill>
                  <a:schemeClr val="tx1"/>
                </a:solidFill>
              </a:rPr>
              <a:t>Center for Global Trade Analysis (GTAP)</a:t>
            </a:r>
          </a:p>
        </p:txBody>
      </p:sp>
    </p:spTree>
    <p:extLst>
      <p:ext uri="{BB962C8B-B14F-4D97-AF65-F5344CB8AC3E}">
        <p14:creationId xmlns:p14="http://schemas.microsoft.com/office/powerpoint/2010/main" val="63619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2475" y="1825625"/>
            <a:ext cx="10972800" cy="4895850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1992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ASEAN Free Trade Area (AFTA) was signed</a:t>
            </a:r>
          </a:p>
          <a:p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1999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 Completing 10-ASEAN member countries</a:t>
            </a:r>
          </a:p>
          <a:p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2010: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ASEAN Trade in Goods Agreement (ATIGA) was established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Liberalized trade by streamlining and improving provisions such as the tariff liberalization, rules of origin, customs harmonization, and addressing non-tariff barriers (NTBs)</a:t>
            </a:r>
          </a:p>
          <a:p>
            <a:pPr>
              <a:lnSpc>
                <a:spcPct val="150000"/>
              </a:lnSpc>
              <a:spcBef>
                <a:spcPts val="1200"/>
              </a:spcBef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2015: 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ASEAN Economic Community (AEC) was formed</a:t>
            </a:r>
            <a:endParaRPr lang="th-TH" sz="24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5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promote economic integration among ASEAN member states with free movement of goods, services, investment, skilled labor, and freer flow of capital</a:t>
            </a:r>
            <a:endParaRPr lang="en-US" sz="24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ASEAN Economic Community (AEC)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33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42408" y="1825625"/>
            <a:ext cx="11337925" cy="4895850"/>
          </a:xfrm>
        </p:spPr>
        <p:txBody>
          <a:bodyPr>
            <a:normAutofit/>
          </a:bodyPr>
          <a:lstStyle/>
          <a:p>
            <a:r>
              <a:rPr lang="en-US" sz="2400" dirty="0"/>
              <a:t>2020 (ASEAN Plus)</a:t>
            </a:r>
            <a:r>
              <a:rPr lang="en-US" sz="2400" b="0" dirty="0"/>
              <a:t>: Regional Comprehensive Economic Partnership (RCEP) </a:t>
            </a:r>
          </a:p>
          <a:p>
            <a:pPr lvl="1">
              <a:lnSpc>
                <a:spcPct val="150000"/>
              </a:lnSpc>
              <a:spcBef>
                <a:spcPts val="1200"/>
              </a:spcBef>
              <a:buFont typeface="Courier New" panose="02070309020205020404" pitchFamily="49" charset="0"/>
              <a:buChar char="o"/>
            </a:pPr>
            <a:r>
              <a:rPr lang="en-US" sz="2000" dirty="0"/>
              <a:t>Reducing tariffs, standardizing customs rules and procedures, and promoting economic cooperation with ASEAN’s FTA partners (China, Japan, South Korea, Australia, and New Zealand)</a:t>
            </a:r>
            <a:endParaRPr lang="en-US" sz="2400" b="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ASEAN Economic Community (AEC)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6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485CD-A73C-EB39-3DA2-E277B044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58C19-6982-F806-0AFC-7528E1D618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" b="10858"/>
          <a:stretch/>
        </p:blipFill>
        <p:spPr>
          <a:xfrm>
            <a:off x="1927001" y="1152069"/>
            <a:ext cx="8110134" cy="52981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80BF95-C683-253D-016D-268235D9DDF8}"/>
              </a:ext>
            </a:extLst>
          </p:cNvPr>
          <p:cNvSpPr txBox="1"/>
          <p:nvPr/>
        </p:nvSpPr>
        <p:spPr>
          <a:xfrm>
            <a:off x="2263414" y="511514"/>
            <a:ext cx="7665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Figure 1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Average Tariff Rate (%) and Number of NTMs in ASEAN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59BC07-353F-33E6-9EA9-306BB25DC8BC}"/>
              </a:ext>
            </a:extLst>
          </p:cNvPr>
          <p:cNvSpPr txBox="1"/>
          <p:nvPr/>
        </p:nvSpPr>
        <p:spPr>
          <a:xfrm>
            <a:off x="2999365" y="6521223"/>
            <a:ext cx="52714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Source: </a:t>
            </a:r>
            <a:r>
              <a:rPr lang="sv-SE" sz="1400" dirty="0"/>
              <a:t>Ing, L. Y., O. Cadot, R. Anandhika and S. Urata (2016)</a:t>
            </a:r>
            <a:r>
              <a:rPr lang="en-US" sz="1400" b="1" dirty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5853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485CD-A73C-EB39-3DA2-E277B044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558C19-6982-F806-0AFC-7528E1D618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12896" y="1044544"/>
            <a:ext cx="8394603" cy="52042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980BF95-C683-253D-016D-268235D9DDF8}"/>
              </a:ext>
            </a:extLst>
          </p:cNvPr>
          <p:cNvSpPr txBox="1"/>
          <p:nvPr/>
        </p:nvSpPr>
        <p:spPr>
          <a:xfrm>
            <a:off x="1927002" y="517567"/>
            <a:ext cx="7966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Figure 2</a:t>
            </a:r>
            <a:r>
              <a:rPr lang="en-US" dirty="0"/>
              <a:t>: NTMs by ASEAN Countries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59BC07-353F-33E6-9EA9-306BB25DC8BC}"/>
              </a:ext>
            </a:extLst>
          </p:cNvPr>
          <p:cNvSpPr txBox="1"/>
          <p:nvPr/>
        </p:nvSpPr>
        <p:spPr>
          <a:xfrm>
            <a:off x="1927001" y="6521223"/>
            <a:ext cx="79663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Source: </a:t>
            </a:r>
            <a:r>
              <a:rPr lang="en-US" sz="1400" dirty="0"/>
              <a:t>UNCTAD TRAINS NTM Database (</a:t>
            </a:r>
            <a:r>
              <a:rPr lang="sv-SE" sz="1400" dirty="0"/>
              <a:t>2020)</a:t>
            </a:r>
            <a:r>
              <a:rPr lang="en-US" sz="1400" b="1" dirty="0"/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4996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7E7E7C-64A6-79D6-DF7A-C19654524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825625"/>
            <a:ext cx="10972800" cy="479289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Capturing Longitudinal Effects</a:t>
            </a:r>
            <a:r>
              <a:rPr lang="en-US" b="0" dirty="0"/>
              <a:t>: NTMs often have delayed impacts on trade flows (lagged variables)</a:t>
            </a:r>
            <a:endParaRPr lang="en-US" b="0" strike="sngStrike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dirty="0"/>
              <a:t>Inclusion of Time Fixed Effects</a:t>
            </a:r>
            <a:r>
              <a:rPr lang="en-US" b="0" dirty="0"/>
              <a:t>: Time-varying factors</a:t>
            </a:r>
            <a:r>
              <a:rPr lang="en-US" b="0" strike="sngStrike" dirty="0">
                <a:solidFill>
                  <a:srgbClr val="FF0000"/>
                </a:solidFill>
              </a:rPr>
              <a:t> </a:t>
            </a:r>
            <a:endParaRPr lang="en-US" b="0" dirty="0"/>
          </a:p>
          <a:p>
            <a:pPr>
              <a:lnSpc>
                <a:spcPct val="150000"/>
              </a:lnSpc>
            </a:pPr>
            <a:r>
              <a:rPr lang="en-US" dirty="0"/>
              <a:t>Controlling for Unobserved Heterogeneity</a:t>
            </a:r>
            <a:r>
              <a:rPr lang="en-US" b="0" dirty="0"/>
              <a:t>: Bilateral trade dynamics</a:t>
            </a:r>
          </a:p>
          <a:p>
            <a:pPr>
              <a:lnSpc>
                <a:spcPct val="150000"/>
              </a:lnSpc>
            </a:pPr>
            <a:r>
              <a:rPr lang="en-US" dirty="0"/>
              <a:t>Increased Degrees of Freedom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653D3C-163D-DABD-1E42-419B3EF4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Panel Data for Estimating NTM AVEs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81FC0-139B-96E0-6DFB-FEAA9804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B3E4BC5-6AD9-B44C-3259-BD32977B99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91" b="20314"/>
          <a:stretch/>
        </p:blipFill>
        <p:spPr>
          <a:xfrm>
            <a:off x="2768835" y="1102092"/>
            <a:ext cx="6940079" cy="5293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467BCFF-F5DB-A85E-3841-16AEA76DA1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542"/>
          <a:stretch/>
        </p:blipFill>
        <p:spPr>
          <a:xfrm>
            <a:off x="2345356" y="1785486"/>
            <a:ext cx="7996884" cy="4980986"/>
          </a:xfrm>
          <a:prstGeom prst="rect">
            <a:avLst/>
          </a:prstGeom>
          <a:noFill/>
        </p:spPr>
      </p:pic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BFB77883-2BDC-1D66-F93C-B0145D281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9D7931E-637B-46D8-A580-615CC76C5C63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015355C7-043A-313D-2430-EDB5878ED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1"/>
            <a:ext cx="10972800" cy="1140593"/>
          </a:xfrm>
        </p:spPr>
        <p:txBody>
          <a:bodyPr/>
          <a:lstStyle/>
          <a:p>
            <a:r>
              <a:rPr lang="en-US" dirty="0"/>
              <a:t>PPML Gravity Model: Quantity-based</a:t>
            </a:r>
          </a:p>
        </p:txBody>
      </p:sp>
    </p:spTree>
    <p:extLst>
      <p:ext uri="{BB962C8B-B14F-4D97-AF65-F5344CB8AC3E}">
        <p14:creationId xmlns:p14="http://schemas.microsoft.com/office/powerpoint/2010/main" val="1491011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53D3C-163D-DABD-1E42-419B3EF4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PPML Gravity Model: Quantity-based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81FC0-139B-96E0-6DFB-FEAA9804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5E4C95-B2A5-8521-7E52-F9E6BEB2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639" y="1588546"/>
            <a:ext cx="10368722" cy="2878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DC997D-927B-6D54-BE25-DB1C61EBEC0F}"/>
              </a:ext>
            </a:extLst>
          </p:cNvPr>
          <p:cNvCxnSpPr/>
          <p:nvPr/>
        </p:nvCxnSpPr>
        <p:spPr>
          <a:xfrm>
            <a:off x="4580709" y="3492138"/>
            <a:ext cx="30305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74B0643-EBE0-CEDF-D0B9-C7CEDF205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629" y="4624252"/>
            <a:ext cx="9253673" cy="1984012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400" i="1" dirty="0" err="1">
                <a:solidFill>
                  <a:srgbClr val="FF0000"/>
                </a:solidFill>
              </a:rPr>
              <a:t>AVETariff</a:t>
            </a:r>
            <a:r>
              <a:rPr lang="en-US" sz="2400" b="0" i="1" dirty="0">
                <a:solidFill>
                  <a:srgbClr val="FF0000"/>
                </a:solidFill>
              </a:rPr>
              <a:t> </a:t>
            </a:r>
            <a:r>
              <a:rPr lang="en-US" sz="2400" b="0" dirty="0">
                <a:solidFill>
                  <a:srgbClr val="FF0000"/>
                </a:solidFill>
              </a:rPr>
              <a:t>refers to Most-Favored Nation tariff (MFN) rate of product </a:t>
            </a:r>
            <a:r>
              <a:rPr lang="en-US" sz="2400" i="1" dirty="0" err="1">
                <a:solidFill>
                  <a:srgbClr val="FF0000"/>
                </a:solidFill>
              </a:rPr>
              <a:t>i</a:t>
            </a:r>
            <a:r>
              <a:rPr lang="en-US" sz="2400" b="0" i="1" dirty="0">
                <a:solidFill>
                  <a:srgbClr val="FF0000"/>
                </a:solidFill>
              </a:rPr>
              <a:t>, </a:t>
            </a:r>
            <a:r>
              <a:rPr lang="en-US" sz="2400" b="0" dirty="0">
                <a:solidFill>
                  <a:srgbClr val="FF0000"/>
                </a:solidFill>
              </a:rPr>
              <a:t>at HS6 level for bilateral trade partners (</a:t>
            </a:r>
            <a:r>
              <a:rPr lang="en-US" sz="2400" b="0" i="1" dirty="0" err="1">
                <a:solidFill>
                  <a:srgbClr val="FF0000"/>
                </a:solidFill>
              </a:rPr>
              <a:t>m,e</a:t>
            </a:r>
            <a:r>
              <a:rPr lang="en-US" sz="2400" b="0" dirty="0">
                <a:solidFill>
                  <a:srgbClr val="FF0000"/>
                </a:solidFill>
              </a:rPr>
              <a:t>) in year </a:t>
            </a:r>
            <a:r>
              <a:rPr lang="en-US" sz="2400" b="0" i="1" dirty="0">
                <a:solidFill>
                  <a:srgbClr val="FF0000"/>
                </a:solidFill>
              </a:rPr>
              <a:t>t</a:t>
            </a:r>
            <a:r>
              <a:rPr lang="en-US" sz="2400" b="0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33681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53D3C-163D-DABD-1E42-419B3EF4C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PPML Gravity Model: Quantity-based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81FC0-139B-96E0-6DFB-FEAA98041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5E4C95-B2A5-8521-7E52-F9E6BEB2E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639" y="1588546"/>
            <a:ext cx="10368722" cy="287895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9DC997D-927B-6D54-BE25-DB1C61EBEC0F}"/>
              </a:ext>
            </a:extLst>
          </p:cNvPr>
          <p:cNvCxnSpPr/>
          <p:nvPr/>
        </p:nvCxnSpPr>
        <p:spPr>
          <a:xfrm>
            <a:off x="4197532" y="4389121"/>
            <a:ext cx="30305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774B0643-EBE0-CEDF-D0B9-C7CEDF205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3630" y="4624252"/>
            <a:ext cx="9079502" cy="1984012"/>
          </a:xfrm>
        </p:spPr>
        <p:txBody>
          <a:bodyPr>
            <a:norm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400" i="1" dirty="0">
                <a:solidFill>
                  <a:srgbClr val="FF0000"/>
                </a:solidFill>
              </a:rPr>
              <a:t>D</a:t>
            </a:r>
            <a:r>
              <a:rPr lang="en-US" sz="1400" i="1" dirty="0">
                <a:solidFill>
                  <a:srgbClr val="FF0000"/>
                </a:solidFill>
              </a:rPr>
              <a:t>NTM</a:t>
            </a:r>
            <a:r>
              <a:rPr lang="en-US" sz="2400" b="0" dirty="0">
                <a:solidFill>
                  <a:srgbClr val="FF0000"/>
                </a:solidFill>
              </a:rPr>
              <a:t>, being equal to one if the importing country </a:t>
            </a:r>
            <a:r>
              <a:rPr lang="en-US" sz="2400" i="1" dirty="0">
                <a:solidFill>
                  <a:srgbClr val="FF0000"/>
                </a:solidFill>
              </a:rPr>
              <a:t>m</a:t>
            </a:r>
            <a:r>
              <a:rPr lang="en-US" sz="2400" b="0" i="1" dirty="0">
                <a:solidFill>
                  <a:srgbClr val="FF0000"/>
                </a:solidFill>
              </a:rPr>
              <a:t> </a:t>
            </a:r>
            <a:r>
              <a:rPr lang="en-US" sz="2400" b="0" dirty="0">
                <a:solidFill>
                  <a:srgbClr val="FF0000"/>
                </a:solidFill>
              </a:rPr>
              <a:t>applies NTM division </a:t>
            </a:r>
            <a:r>
              <a:rPr lang="en-US" sz="2400" i="1" dirty="0">
                <a:solidFill>
                  <a:srgbClr val="FF0000"/>
                </a:solidFill>
              </a:rPr>
              <a:t>k</a:t>
            </a:r>
            <a:r>
              <a:rPr lang="en-US" sz="2400" b="0" dirty="0">
                <a:solidFill>
                  <a:srgbClr val="FF0000"/>
                </a:solidFill>
              </a:rPr>
              <a:t>, on imports of product </a:t>
            </a:r>
            <a:r>
              <a:rPr lang="en-US" sz="2400" i="1" dirty="0" err="1">
                <a:solidFill>
                  <a:srgbClr val="FF0000"/>
                </a:solidFill>
              </a:rPr>
              <a:t>i</a:t>
            </a:r>
            <a:r>
              <a:rPr lang="en-US" sz="2400" b="0" dirty="0">
                <a:solidFill>
                  <a:srgbClr val="FF0000"/>
                </a:solidFill>
              </a:rPr>
              <a:t> at HS6 level from exporting country </a:t>
            </a:r>
            <a:r>
              <a:rPr lang="en-US" sz="2400" i="1" dirty="0">
                <a:solidFill>
                  <a:srgbClr val="FF0000"/>
                </a:solidFill>
              </a:rPr>
              <a:t>e</a:t>
            </a:r>
            <a:r>
              <a:rPr lang="en-US" sz="2400" b="0" i="1" dirty="0">
                <a:solidFill>
                  <a:srgbClr val="FF0000"/>
                </a:solidFill>
              </a:rPr>
              <a:t>, </a:t>
            </a:r>
            <a:r>
              <a:rPr lang="en-US" sz="2400" b="0" dirty="0">
                <a:solidFill>
                  <a:srgbClr val="FF0000"/>
                </a:solidFill>
              </a:rPr>
              <a:t>in year </a:t>
            </a:r>
            <a:r>
              <a:rPr lang="en-US" sz="2400" i="1" dirty="0">
                <a:solidFill>
                  <a:srgbClr val="FF0000"/>
                </a:solidFill>
              </a:rPr>
              <a:t>t</a:t>
            </a:r>
            <a:r>
              <a:rPr lang="en-US" sz="2400" b="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EE674F-3C50-617C-C985-2688322D804E}"/>
              </a:ext>
            </a:extLst>
          </p:cNvPr>
          <p:cNvSpPr txBox="1"/>
          <p:nvPr/>
        </p:nvSpPr>
        <p:spPr>
          <a:xfrm>
            <a:off x="1371602" y="1831231"/>
            <a:ext cx="6646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err="1">
                <a:solidFill>
                  <a:srgbClr val="FF0000"/>
                </a:solidFill>
              </a:rPr>
              <a:t>gsec</a:t>
            </a:r>
            <a:endParaRPr lang="en-US" sz="1100" b="1" i="1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35B3F0-C765-8C44-58BA-F4F564E240D8}"/>
              </a:ext>
            </a:extLst>
          </p:cNvPr>
          <p:cNvCxnSpPr>
            <a:cxnSpLocks/>
          </p:cNvCxnSpPr>
          <p:nvPr/>
        </p:nvCxnSpPr>
        <p:spPr>
          <a:xfrm>
            <a:off x="1226424" y="2333579"/>
            <a:ext cx="86928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7400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10AA65-E47F-43F9-8484-ABDF0082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445623"/>
            <a:ext cx="10972800" cy="527585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endParaRPr lang="en-US" dirty="0"/>
          </a:p>
          <a:p>
            <a:pPr>
              <a:lnSpc>
                <a:spcPct val="17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AVEs of NTM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2C5A01-0796-913A-AC26-670051B9AD1A}"/>
                  </a:ext>
                </a:extLst>
              </p:cNvPr>
              <p:cNvSpPr txBox="1"/>
              <p:nvPr/>
            </p:nvSpPr>
            <p:spPr>
              <a:xfrm>
                <a:off x="2464527" y="2015622"/>
                <a:ext cx="7141028" cy="11136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𝐴𝑉𝐸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𝑔𝑠𝑒𝑐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𝑒𝑥</m:t>
                      </m:r>
                      <m:func>
                        <m:func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fName>
                        <m:e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8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𝛽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𝑔𝑠𝑒𝑐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𝑒𝑠𝑏𝑑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, </m:t>
                                      </m:r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𝑔𝑠𝑒𝑐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2C5A01-0796-913A-AC26-670051B9A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527" y="2015622"/>
                <a:ext cx="7141028" cy="111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EAE13763-7084-1CF5-85AD-FB2D081BFC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1547" y="3768411"/>
                <a:ext cx="10570119" cy="20476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b="1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0" dirty="0">
                    <a:latin typeface="+mn-lt"/>
                  </a:rPr>
                  <a:t>Only positive estimated values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𝑔𝑠𝑒𝑐</m:t>
                        </m:r>
                      </m:sub>
                    </m:sSub>
                  </m:oMath>
                </a14:m>
                <a:r>
                  <a:rPr lang="en-US" sz="2400" b="0" dirty="0">
                    <a:latin typeface="+mn-lt"/>
                  </a:rPr>
                  <a:t>) that are </a:t>
                </a:r>
                <a:r>
                  <a:rPr lang="en-US" sz="2400" b="0" dirty="0"/>
                  <a:t>statistically significant at 95% level</a:t>
                </a:r>
                <a:r>
                  <a:rPr lang="en-US" sz="2400" b="0" dirty="0">
                    <a:latin typeface="+mn-lt"/>
                  </a:rPr>
                  <a:t> (import-augmented approach).</a:t>
                </a:r>
                <a:endParaRPr lang="en-US" sz="2000" b="0" dirty="0">
                  <a:solidFill>
                    <a:srgbClr val="FF0000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EAE13763-7084-1CF5-85AD-FB2D081BF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1547" y="3768411"/>
                <a:ext cx="10570119" cy="2047690"/>
              </a:xfrm>
              <a:prstGeom prst="rect">
                <a:avLst/>
              </a:prstGeom>
              <a:blipFill>
                <a:blip r:embed="rId4"/>
                <a:stretch>
                  <a:fillRect l="-923" r="-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D1AFA13-5B5B-DB6C-1A43-62095F343E15}"/>
              </a:ext>
            </a:extLst>
          </p:cNvPr>
          <p:cNvSpPr txBox="1">
            <a:spLocks/>
          </p:cNvSpPr>
          <p:nvPr/>
        </p:nvSpPr>
        <p:spPr>
          <a:xfrm>
            <a:off x="1101150" y="5626100"/>
            <a:ext cx="10859588" cy="866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 baseline="0">
                <a:solidFill>
                  <a:srgbClr val="666767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rgbClr val="666767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rgbClr val="666767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rgbClr val="666767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rgbClr val="666767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buNone/>
            </a:pP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(Body)"/>
              </a:rPr>
              <a:t>Where </a:t>
            </a:r>
            <a:r>
              <a:rPr lang="en-US" sz="2400" b="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(Body)"/>
              </a:rPr>
              <a:t>k</a:t>
            </a:r>
            <a:r>
              <a:rPr lang="en-US" sz="24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rial (Body)"/>
              </a:rPr>
              <a:t> is NTM at detailed measure level (sub-headings)</a:t>
            </a:r>
          </a:p>
        </p:txBody>
      </p:sp>
    </p:spTree>
    <p:extLst>
      <p:ext uri="{BB962C8B-B14F-4D97-AF65-F5344CB8AC3E}">
        <p14:creationId xmlns:p14="http://schemas.microsoft.com/office/powerpoint/2010/main" val="358381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10AA65-E47F-43F9-8484-ABDF0082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445623"/>
            <a:ext cx="10972800" cy="5275852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endParaRPr lang="en-US" dirty="0"/>
          </a:p>
          <a:p>
            <a:pPr>
              <a:lnSpc>
                <a:spcPct val="170000"/>
              </a:lnSpc>
            </a:pPr>
            <a:endParaRPr lang="en-US" sz="2400" b="0" dirty="0">
              <a:solidFill>
                <a:srgbClr val="FF0000"/>
              </a:solidFill>
              <a:latin typeface="Arial (Body)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Weighted Average AVEs of NTM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2C5A01-0796-913A-AC26-670051B9AD1A}"/>
                  </a:ext>
                </a:extLst>
              </p:cNvPr>
              <p:cNvSpPr txBox="1"/>
              <p:nvPr/>
            </p:nvSpPr>
            <p:spPr>
              <a:xfrm>
                <a:off x="2464527" y="2015622"/>
                <a:ext cx="7141028" cy="16434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𝐴𝑉𝐸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sub>
                            <m:sup/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8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𝑔𝑠𝑒𝑐</m:t>
                                      </m:r>
                                    </m:sub>
                                  </m:s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𝑒𝑥</m:t>
                                  </m:r>
                                  <m:func>
                                    <m:funcPr>
                                      <m:ctrlP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US" sz="2800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en-U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en-US" sz="28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acc>
                                                    <m:accPr>
                                                      <m:chr m:val="̂"/>
                                                      <m:ctrlPr>
                                                        <a:rPr lang="en-US" sz="28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accPr>
                                                    <m:e>
                                                      <m:r>
                                                        <a:rPr lang="en-US" sz="2800" i="1">
                                                          <a:latin typeface="Cambria Math" panose="02040503050406030204" pitchFamily="18" charset="0"/>
                                                          <a:ea typeface="Cambria Math" panose="02040503050406030204" pitchFamily="18" charset="0"/>
                                                        </a:rPr>
                                                        <m:t>𝛽</m:t>
                                                      </m:r>
                                                    </m:e>
                                                  </m:acc>
                                                </m:e>
                                                <m:sub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𝑘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𝑔𝑠𝑒𝑐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𝑒𝑠𝑏𝑑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𝑚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, </m:t>
                                                  </m:r>
                                                  <m:r>
                                                    <a:rPr lang="en-US" sz="2800" i="1">
                                                      <a:latin typeface="Cambria Math" panose="02040503050406030204" pitchFamily="18" charset="0"/>
                                                    </a:rPr>
                                                    <m:t>𝑔𝑠𝑒𝑐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</m:func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𝑠𝑒𝑐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𝑔𝑠𝑒𝑐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en-US" sz="2800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2C5A01-0796-913A-AC26-670051B9A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4527" y="2015622"/>
                <a:ext cx="7141028" cy="1643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EAE13763-7084-1CF5-85AD-FB2D081BFC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9081" y="4167187"/>
                <a:ext cx="10859588" cy="145118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b="1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 baseline="0">
                    <a:solidFill>
                      <a:srgbClr val="666767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70000"/>
                  </a:lnSpc>
                  <a:buFont typeface="Arial" panose="020B0604020202020204" pitchFamily="34" charset="0"/>
                  <a:buNone/>
                </a:pPr>
                <a:r>
                  <a:rPr lang="en-US" sz="24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Where </a:t>
                </a:r>
                <a:r>
                  <a:rPr lang="en-US" sz="2400" b="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K</a:t>
                </a:r>
                <a:r>
                  <a:rPr lang="en-US" sz="24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 is NTM chapter (</a:t>
                </a:r>
                <a:r>
                  <a:rPr lang="en-US" sz="2400" b="0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K</a:t>
                </a:r>
                <a:r>
                  <a:rPr lang="en-US" sz="24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 A,B,C,D,E,F,G,H,I,P)</a:t>
                </a:r>
              </a:p>
              <a:p>
                <a:pPr marL="0" indent="0">
                  <a:lnSpc>
                    <a:spcPct val="170000"/>
                  </a:lnSpc>
                  <a:buFont typeface="Arial" panose="020B0604020202020204" pitchFamily="34" charset="0"/>
                  <a:buNone/>
                </a:pPr>
                <a:r>
                  <a:rPr lang="en-US" sz="2400" b="0" i="1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W_gesec</a:t>
                </a:r>
                <a:r>
                  <a:rPr lang="en-US" sz="24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 (Body)"/>
                  </a:rPr>
                  <a:t> is share imports</a:t>
                </a:r>
              </a:p>
            </p:txBody>
          </p:sp>
        </mc:Choice>
        <mc:Fallback xmlns="">
          <p:sp>
            <p:nvSpPr>
              <p:cNvPr id="8" name="Content Placeholder 1">
                <a:extLst>
                  <a:ext uri="{FF2B5EF4-FFF2-40B4-BE49-F238E27FC236}">
                    <a16:creationId xmlns:a16="http://schemas.microsoft.com/office/drawing/2014/main" id="{EAE13763-7084-1CF5-85AD-FB2D081BFC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81" y="4167187"/>
                <a:ext cx="10859588" cy="1451185"/>
              </a:xfrm>
              <a:prstGeom prst="rect">
                <a:avLst/>
              </a:prstGeom>
              <a:blipFill>
                <a:blip r:embed="rId3"/>
                <a:stretch>
                  <a:fillRect l="-898" b="-4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020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13623"/>
            <a:ext cx="10972800" cy="840947"/>
          </a:xfrm>
        </p:spPr>
        <p:txBody>
          <a:bodyPr/>
          <a:lstStyle/>
          <a:p>
            <a:r>
              <a:rPr lang="en-US" dirty="0"/>
              <a:t>RESET Test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7D3BB1-1473-CC94-0558-6755898AAA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2114"/>
          <a:stretch/>
        </p:blipFill>
        <p:spPr>
          <a:xfrm>
            <a:off x="1016627" y="4228903"/>
            <a:ext cx="10193580" cy="21274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B1B10A-67FE-4D8F-1CB3-2243B86AA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627" y="1285566"/>
            <a:ext cx="8666203" cy="27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744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10AA65-E47F-43F9-8484-ABDF0082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227909"/>
            <a:ext cx="11101388" cy="5493566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en-US" b="0" dirty="0"/>
              <a:t>Imports at the </a:t>
            </a:r>
            <a:r>
              <a:rPr lang="en-US" dirty="0"/>
              <a:t>HS-6 level </a:t>
            </a:r>
            <a:r>
              <a:rPr lang="en-US" b="0" dirty="0"/>
              <a:t>for each importer-exporter pair from </a:t>
            </a:r>
            <a:r>
              <a:rPr lang="en-US" dirty="0"/>
              <a:t>2015 to 2021 </a:t>
            </a:r>
            <a:r>
              <a:rPr lang="en-US" b="0" dirty="0"/>
              <a:t>from </a:t>
            </a:r>
            <a:r>
              <a:rPr lang="en-US" b="0" dirty="0" err="1"/>
              <a:t>UNComtrade</a:t>
            </a:r>
            <a:r>
              <a:rPr lang="en-US" b="0" dirty="0"/>
              <a:t> </a:t>
            </a:r>
          </a:p>
          <a:p>
            <a:pPr>
              <a:lnSpc>
                <a:spcPct val="170000"/>
              </a:lnSpc>
            </a:pPr>
            <a:r>
              <a:rPr lang="en-US" b="0" dirty="0"/>
              <a:t>Focusing on imports by </a:t>
            </a:r>
            <a:r>
              <a:rPr lang="en-US" dirty="0"/>
              <a:t>nine ASEAN countries </a:t>
            </a:r>
            <a:r>
              <a:rPr lang="en-US" b="0" dirty="0"/>
              <a:t>(excluding Cambodia due to data inconsistencies) from </a:t>
            </a:r>
            <a:r>
              <a:rPr lang="en-US" dirty="0"/>
              <a:t>183 trade partners </a:t>
            </a:r>
          </a:p>
          <a:p>
            <a:pPr>
              <a:lnSpc>
                <a:spcPct val="170000"/>
              </a:lnSpc>
            </a:pPr>
            <a:r>
              <a:rPr lang="en-US" b="0" dirty="0"/>
              <a:t>There are </a:t>
            </a:r>
            <a:r>
              <a:rPr lang="en-US" dirty="0"/>
              <a:t>5,466</a:t>
            </a:r>
            <a:r>
              <a:rPr lang="en-US" b="0" dirty="0"/>
              <a:t> unique products at HS6 level</a:t>
            </a:r>
          </a:p>
          <a:p>
            <a:pPr>
              <a:lnSpc>
                <a:spcPct val="170000"/>
              </a:lnSpc>
            </a:pPr>
            <a:r>
              <a:rPr lang="en-US" b="0" dirty="0"/>
              <a:t>Using the GTAPv11 Data Base to map product to </a:t>
            </a:r>
            <a:r>
              <a:rPr lang="en-US" dirty="0"/>
              <a:t>46-GTAP sectors</a:t>
            </a:r>
          </a:p>
          <a:p>
            <a:pPr>
              <a:lnSpc>
                <a:spcPct val="170000"/>
              </a:lnSpc>
            </a:pPr>
            <a:r>
              <a:rPr lang="en-US" b="0" dirty="0"/>
              <a:t>156 unique NTMs are collected from TRAINS database (UNCTAD)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1"/>
            <a:ext cx="10972800" cy="1375953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49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E3D5-02A8-5822-AA1E-01574A88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C200D0-7A1D-C1D1-A59E-3DD2A91AF598}"/>
              </a:ext>
            </a:extLst>
          </p:cNvPr>
          <p:cNvSpPr txBox="1"/>
          <p:nvPr/>
        </p:nvSpPr>
        <p:spPr>
          <a:xfrm>
            <a:off x="1960582" y="1114363"/>
            <a:ext cx="8270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Figure 3</a:t>
            </a:r>
            <a:r>
              <a:rPr lang="en-US" dirty="0"/>
              <a:t>: Detailed Measure Level Classification of NTMs Included in the Model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04BE6E-FCFA-9C85-DBD6-9A069B1A62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3173" y="1524823"/>
            <a:ext cx="8268245" cy="5196652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6918D37C-A9BE-D6DB-1D87-01E2C4354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1"/>
            <a:ext cx="10972800" cy="1375953"/>
          </a:xfrm>
        </p:spPr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8D0AC2-7427-B02F-27E2-28637FF30F35}"/>
              </a:ext>
            </a:extLst>
          </p:cNvPr>
          <p:cNvSpPr txBox="1"/>
          <p:nvPr/>
        </p:nvSpPr>
        <p:spPr>
          <a:xfrm>
            <a:off x="10563225" y="2005012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C6FB5B-ADC0-2650-3296-DB6EE8679472}"/>
              </a:ext>
            </a:extLst>
          </p:cNvPr>
          <p:cNvSpPr txBox="1"/>
          <p:nvPr/>
        </p:nvSpPr>
        <p:spPr>
          <a:xfrm>
            <a:off x="10315575" y="1505817"/>
            <a:ext cx="1209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Counts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5ADC51-7D7A-ECCC-F89C-60B66D608562}"/>
              </a:ext>
            </a:extLst>
          </p:cNvPr>
          <p:cNvSpPr txBox="1"/>
          <p:nvPr/>
        </p:nvSpPr>
        <p:spPr>
          <a:xfrm>
            <a:off x="10563225" y="2745139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16D465-07F8-2DD3-C045-E9AA3A9F00B5}"/>
              </a:ext>
            </a:extLst>
          </p:cNvPr>
          <p:cNvSpPr txBox="1"/>
          <p:nvPr/>
        </p:nvSpPr>
        <p:spPr>
          <a:xfrm>
            <a:off x="10563225" y="3244334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44FE6-42D3-2EE8-41FB-E8ED6BA629D4}"/>
              </a:ext>
            </a:extLst>
          </p:cNvPr>
          <p:cNvSpPr txBox="1"/>
          <p:nvPr/>
        </p:nvSpPr>
        <p:spPr>
          <a:xfrm>
            <a:off x="10563224" y="3550691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D48D97-A05E-8FC1-70D3-917E1E2C3133}"/>
              </a:ext>
            </a:extLst>
          </p:cNvPr>
          <p:cNvSpPr txBox="1"/>
          <p:nvPr/>
        </p:nvSpPr>
        <p:spPr>
          <a:xfrm>
            <a:off x="10587037" y="4116481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78675E-F420-B0E5-A17B-FCCC1B676CB3}"/>
              </a:ext>
            </a:extLst>
          </p:cNvPr>
          <p:cNvSpPr txBox="1"/>
          <p:nvPr/>
        </p:nvSpPr>
        <p:spPr>
          <a:xfrm>
            <a:off x="10563224" y="4953520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796542-3F29-6069-85E0-5C54497A37D7}"/>
              </a:ext>
            </a:extLst>
          </p:cNvPr>
          <p:cNvSpPr txBox="1"/>
          <p:nvPr/>
        </p:nvSpPr>
        <p:spPr>
          <a:xfrm>
            <a:off x="10587037" y="5246891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62F181-8E25-C501-C248-33634E01A3E6}"/>
              </a:ext>
            </a:extLst>
          </p:cNvPr>
          <p:cNvSpPr txBox="1"/>
          <p:nvPr/>
        </p:nvSpPr>
        <p:spPr>
          <a:xfrm>
            <a:off x="10587037" y="5537985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4E78D9-DADC-2641-E8E3-DF97FF10FBC0}"/>
              </a:ext>
            </a:extLst>
          </p:cNvPr>
          <p:cNvSpPr txBox="1"/>
          <p:nvPr/>
        </p:nvSpPr>
        <p:spPr>
          <a:xfrm>
            <a:off x="10587037" y="5809877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29B1D7-AC70-54EC-993E-D7EEE29A1C59}"/>
              </a:ext>
            </a:extLst>
          </p:cNvPr>
          <p:cNvSpPr txBox="1"/>
          <p:nvPr/>
        </p:nvSpPr>
        <p:spPr>
          <a:xfrm>
            <a:off x="10587037" y="6227950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52327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10AA65-E47F-43F9-8484-ABDF0082D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137424"/>
            <a:ext cx="10972800" cy="5584051"/>
          </a:xfrm>
        </p:spPr>
        <p:txBody>
          <a:bodyPr>
            <a:normAutofit/>
          </a:bodyPr>
          <a:lstStyle/>
          <a:p>
            <a:pPr>
              <a:lnSpc>
                <a:spcPct val="170000"/>
              </a:lnSpc>
            </a:pPr>
            <a:r>
              <a:rPr lang="en-US" b="0" dirty="0"/>
              <a:t>Dummy of NTM is obtained by indicating the starting and ending date of each NTM </a:t>
            </a:r>
            <a:endParaRPr lang="en-US" b="0" i="1" dirty="0"/>
          </a:p>
          <a:p>
            <a:pPr>
              <a:lnSpc>
                <a:spcPct val="170000"/>
              </a:lnSpc>
            </a:pPr>
            <a:r>
              <a:rPr lang="en-US" b="0" dirty="0"/>
              <a:t>The elasticity of demand (</a:t>
            </a:r>
            <a:r>
              <a:rPr lang="en-US" b="0" i="1" dirty="0"/>
              <a:t>‘</a:t>
            </a:r>
            <a:r>
              <a:rPr lang="en-US" b="0" i="1" dirty="0" err="1"/>
              <a:t>esbd</a:t>
            </a:r>
            <a:r>
              <a:rPr lang="en-US" b="0" i="1" dirty="0"/>
              <a:t>’</a:t>
            </a:r>
            <a:r>
              <a:rPr lang="en-US" b="0" dirty="0"/>
              <a:t>) is derived from GTAP-2017 estimation.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DD567301-FB41-2D40-947C-5F7A4A42678D}"/>
              </a:ext>
            </a:extLst>
          </p:cNvPr>
          <p:cNvSpPr txBox="1">
            <a:spLocks/>
          </p:cNvSpPr>
          <p:nvPr/>
        </p:nvSpPr>
        <p:spPr>
          <a:xfrm>
            <a:off x="752475" y="1"/>
            <a:ext cx="10972800" cy="1375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2E364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55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6F76442-758F-8323-CFD4-171583C34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826" y="980143"/>
            <a:ext cx="6342075" cy="574132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13623"/>
            <a:ext cx="10972800" cy="840947"/>
          </a:xfrm>
        </p:spPr>
        <p:txBody>
          <a:bodyPr>
            <a:normAutofit/>
          </a:bodyPr>
          <a:lstStyle/>
          <a:p>
            <a:r>
              <a:rPr lang="en-US" sz="3600" dirty="0"/>
              <a:t>Results: Weighted Average AVEs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192336-96BC-490D-91F8-88928EBF5955}"/>
              </a:ext>
            </a:extLst>
          </p:cNvPr>
          <p:cNvSpPr/>
          <p:nvPr/>
        </p:nvSpPr>
        <p:spPr>
          <a:xfrm>
            <a:off x="5461000" y="6189133"/>
            <a:ext cx="3800838" cy="279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4174A6-2258-B899-B5FD-200A7EF66EFA}"/>
              </a:ext>
            </a:extLst>
          </p:cNvPr>
          <p:cNvSpPr/>
          <p:nvPr/>
        </p:nvSpPr>
        <p:spPr>
          <a:xfrm>
            <a:off x="5488336" y="954737"/>
            <a:ext cx="3800838" cy="106879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08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192336-96BC-490D-91F8-88928EBF5955}"/>
              </a:ext>
            </a:extLst>
          </p:cNvPr>
          <p:cNvSpPr/>
          <p:nvPr/>
        </p:nvSpPr>
        <p:spPr>
          <a:xfrm>
            <a:off x="7384868" y="5122333"/>
            <a:ext cx="1876970" cy="159914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039E16FD-A8DD-A36B-DD7A-BCE27D9CAE9B}"/>
              </a:ext>
            </a:extLst>
          </p:cNvPr>
          <p:cNvSpPr/>
          <p:nvPr/>
        </p:nvSpPr>
        <p:spPr>
          <a:xfrm>
            <a:off x="9466217" y="2061554"/>
            <a:ext cx="357052" cy="1465418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73CA3C-8540-A577-89CF-32DBE035572C}"/>
              </a:ext>
            </a:extLst>
          </p:cNvPr>
          <p:cNvSpPr txBox="1"/>
          <p:nvPr/>
        </p:nvSpPr>
        <p:spPr>
          <a:xfrm>
            <a:off x="9875127" y="2501875"/>
            <a:ext cx="1975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“Non-technical Measures”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EE068CAF-6435-246A-BDB3-D931321D6BE3}"/>
              </a:ext>
            </a:extLst>
          </p:cNvPr>
          <p:cNvSpPr/>
          <p:nvPr/>
        </p:nvSpPr>
        <p:spPr>
          <a:xfrm>
            <a:off x="9466217" y="3573293"/>
            <a:ext cx="357052" cy="194100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2C5220-E188-0862-7733-1FACFEB18A39}"/>
              </a:ext>
            </a:extLst>
          </p:cNvPr>
          <p:cNvSpPr txBox="1"/>
          <p:nvPr/>
        </p:nvSpPr>
        <p:spPr>
          <a:xfrm>
            <a:off x="9875127" y="3536183"/>
            <a:ext cx="1762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Export-related Measures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8C3A90-BE69-BBD4-65C8-BD1B7C26D541}"/>
              </a:ext>
            </a:extLst>
          </p:cNvPr>
          <p:cNvSpPr/>
          <p:nvPr/>
        </p:nvSpPr>
        <p:spPr>
          <a:xfrm>
            <a:off x="7384868" y="989562"/>
            <a:ext cx="1876970" cy="573191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F76442-758F-8323-CFD4-171583C34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2826" y="980143"/>
            <a:ext cx="6342075" cy="5741327"/>
          </a:xfrm>
          <a:prstGeom prst="rect">
            <a:avLst/>
          </a:prstGeom>
        </p:spPr>
      </p:pic>
      <p:sp>
        <p:nvSpPr>
          <p:cNvPr id="2" name="Right Brace 1">
            <a:extLst>
              <a:ext uri="{FF2B5EF4-FFF2-40B4-BE49-F238E27FC236}">
                <a16:creationId xmlns:a16="http://schemas.microsoft.com/office/drawing/2014/main" id="{8780D94A-FFEC-A42D-450C-56FEA0FFB01A}"/>
              </a:ext>
            </a:extLst>
          </p:cNvPr>
          <p:cNvSpPr/>
          <p:nvPr/>
        </p:nvSpPr>
        <p:spPr>
          <a:xfrm>
            <a:off x="9466217" y="1230557"/>
            <a:ext cx="357052" cy="784676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13EDC-5377-102D-963D-0E59565E253D}"/>
              </a:ext>
            </a:extLst>
          </p:cNvPr>
          <p:cNvSpPr txBox="1"/>
          <p:nvPr/>
        </p:nvSpPr>
        <p:spPr>
          <a:xfrm>
            <a:off x="9848305" y="1300791"/>
            <a:ext cx="1876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Technical measures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5A9495F-5C8D-1108-5081-D80ED5CFDD0D}"/>
              </a:ext>
            </a:extLst>
          </p:cNvPr>
          <p:cNvSpPr txBox="1">
            <a:spLocks/>
          </p:cNvSpPr>
          <p:nvPr/>
        </p:nvSpPr>
        <p:spPr>
          <a:xfrm>
            <a:off x="752475" y="213623"/>
            <a:ext cx="10972800" cy="840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2E3640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/>
              <a:t>Results: Weighted Average AVEs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6376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8" grpId="0"/>
      <p:bldP spid="9" grpId="0" animBg="1"/>
      <p:bldP spid="10" grpId="0"/>
      <p:bldP spid="11" grpId="0" animBg="1"/>
      <p:bldP spid="2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550AD1D-E0C6-75B0-4142-0CA80B865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Aggregated NTMs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E3D5-02A8-5822-AA1E-01574A88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F78022-A894-BD45-E45F-A33446300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92" y="1634597"/>
            <a:ext cx="9752542" cy="3818783"/>
          </a:xfrm>
          <a:prstGeom prst="rect">
            <a:avLst/>
          </a:prstGeom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7DDBAA6-4B75-DBB3-C0AD-35EF04D5E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687" y="5754370"/>
            <a:ext cx="10859588" cy="914400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400" b="0" dirty="0">
                <a:solidFill>
                  <a:srgbClr val="FF0000"/>
                </a:solidFill>
              </a:rPr>
              <a:t>The number of unique NTM measures refers to NTMs that are available in HS6 level from 2015-2021 used in the author’s model.</a:t>
            </a:r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1A04D016-7551-A389-0368-05D53D8F506F}"/>
              </a:ext>
            </a:extLst>
          </p:cNvPr>
          <p:cNvSpPr/>
          <p:nvPr/>
        </p:nvSpPr>
        <p:spPr>
          <a:xfrm>
            <a:off x="10231830" y="2975464"/>
            <a:ext cx="357052" cy="2206135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3BBE48-E4D7-C579-34F9-91A122545D70}"/>
              </a:ext>
            </a:extLst>
          </p:cNvPr>
          <p:cNvSpPr txBox="1"/>
          <p:nvPr/>
        </p:nvSpPr>
        <p:spPr>
          <a:xfrm>
            <a:off x="10605285" y="3786362"/>
            <a:ext cx="1458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Non-technical measures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330EA86D-DA10-064B-3459-64D0CC097E25}"/>
              </a:ext>
            </a:extLst>
          </p:cNvPr>
          <p:cNvSpPr/>
          <p:nvPr/>
        </p:nvSpPr>
        <p:spPr>
          <a:xfrm>
            <a:off x="10219719" y="5259069"/>
            <a:ext cx="381274" cy="208915"/>
          </a:xfrm>
          <a:prstGeom prst="rightBrace">
            <a:avLst/>
          </a:prstGeom>
          <a:ln w="2857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80F754-DD88-5D08-9546-34EE734DED40}"/>
              </a:ext>
            </a:extLst>
          </p:cNvPr>
          <p:cNvSpPr txBox="1"/>
          <p:nvPr/>
        </p:nvSpPr>
        <p:spPr>
          <a:xfrm>
            <a:off x="10588882" y="5071138"/>
            <a:ext cx="1762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Export-related Measures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45FBCC-43A9-187F-75E9-C33226F821A7}"/>
              </a:ext>
            </a:extLst>
          </p:cNvPr>
          <p:cNvSpPr/>
          <p:nvPr/>
        </p:nvSpPr>
        <p:spPr>
          <a:xfrm>
            <a:off x="8548688" y="2903101"/>
            <a:ext cx="1602846" cy="22784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B13E91-ACB5-A573-F30D-7E0C337BF06E}"/>
              </a:ext>
            </a:extLst>
          </p:cNvPr>
          <p:cNvSpPr/>
          <p:nvPr/>
        </p:nvSpPr>
        <p:spPr>
          <a:xfrm>
            <a:off x="8576725" y="5223403"/>
            <a:ext cx="1602846" cy="208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0853EAA2-F972-CD36-854A-EDA0D8964E61}"/>
              </a:ext>
            </a:extLst>
          </p:cNvPr>
          <p:cNvSpPr/>
          <p:nvPr/>
        </p:nvSpPr>
        <p:spPr>
          <a:xfrm>
            <a:off x="10221905" y="2124161"/>
            <a:ext cx="357052" cy="773833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48DAD-D1C9-9D78-54A4-E361417E941D}"/>
              </a:ext>
            </a:extLst>
          </p:cNvPr>
          <p:cNvSpPr txBox="1"/>
          <p:nvPr/>
        </p:nvSpPr>
        <p:spPr>
          <a:xfrm>
            <a:off x="10605285" y="2341800"/>
            <a:ext cx="14581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65 dummies</a:t>
            </a:r>
          </a:p>
        </p:txBody>
      </p:sp>
    </p:spTree>
    <p:extLst>
      <p:ext uri="{BB962C8B-B14F-4D97-AF65-F5344CB8AC3E}">
        <p14:creationId xmlns:p14="http://schemas.microsoft.com/office/powerpoint/2010/main" val="2398551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5AA4376-A43E-6A8B-00F5-77C75F12E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474" y="1146178"/>
            <a:ext cx="10972797" cy="512808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E13AF-75A8-EDFA-ABE2-00EAD9299449}"/>
              </a:ext>
            </a:extLst>
          </p:cNvPr>
          <p:cNvSpPr/>
          <p:nvPr/>
        </p:nvSpPr>
        <p:spPr>
          <a:xfrm>
            <a:off x="3776133" y="4284133"/>
            <a:ext cx="7949142" cy="19853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0FB53-F694-8E93-1A8B-787E8ADAF3AD}"/>
              </a:ext>
            </a:extLst>
          </p:cNvPr>
          <p:cNvSpPr/>
          <p:nvPr/>
        </p:nvSpPr>
        <p:spPr>
          <a:xfrm>
            <a:off x="3776133" y="1141412"/>
            <a:ext cx="7949138" cy="162718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F0CAED78-81A8-1151-2F45-78084462F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13623"/>
            <a:ext cx="10972800" cy="840947"/>
          </a:xfrm>
        </p:spPr>
        <p:txBody>
          <a:bodyPr>
            <a:normAutofit/>
          </a:bodyPr>
          <a:lstStyle/>
          <a:p>
            <a:r>
              <a:rPr lang="en-US" sz="3600" dirty="0"/>
              <a:t>Results: Weighted Average AVEs</a:t>
            </a:r>
          </a:p>
        </p:txBody>
      </p:sp>
    </p:spTree>
    <p:extLst>
      <p:ext uri="{BB962C8B-B14F-4D97-AF65-F5344CB8AC3E}">
        <p14:creationId xmlns:p14="http://schemas.microsoft.com/office/powerpoint/2010/main" val="253135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5AE03D-742C-13AA-037D-9A2E3B9A47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46" t="12859" r="6372" b="2259"/>
          <a:stretch/>
        </p:blipFill>
        <p:spPr>
          <a:xfrm>
            <a:off x="2340221" y="1928813"/>
            <a:ext cx="6891338" cy="4219576"/>
          </a:xfrm>
          <a:prstGeom prst="rect">
            <a:avLst/>
          </a:prstGeom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8BE5965-47E8-A51B-A6C9-7E8A83F33DC5}"/>
              </a:ext>
            </a:extLst>
          </p:cNvPr>
          <p:cNvSpPr txBox="1"/>
          <p:nvPr/>
        </p:nvSpPr>
        <p:spPr>
          <a:xfrm>
            <a:off x="8912471" y="2332699"/>
            <a:ext cx="1603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128FC4-24AF-8F85-7820-99C9059F1A51}"/>
              </a:ext>
            </a:extLst>
          </p:cNvPr>
          <p:cNvSpPr txBox="1"/>
          <p:nvPr/>
        </p:nvSpPr>
        <p:spPr>
          <a:xfrm>
            <a:off x="8912471" y="3542374"/>
            <a:ext cx="1603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TBT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F3BF6D-321A-1737-F845-6919881A59A7}"/>
              </a:ext>
            </a:extLst>
          </p:cNvPr>
          <p:cNvSpPr txBox="1"/>
          <p:nvPr/>
        </p:nvSpPr>
        <p:spPr>
          <a:xfrm>
            <a:off x="8950570" y="4785387"/>
            <a:ext cx="3031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Pre-shipment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2993193-76B3-54D6-B5F4-32BD382DE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213623"/>
            <a:ext cx="10972800" cy="840947"/>
          </a:xfrm>
        </p:spPr>
        <p:txBody>
          <a:bodyPr>
            <a:normAutofit/>
          </a:bodyPr>
          <a:lstStyle/>
          <a:p>
            <a:r>
              <a:rPr lang="en-US" sz="3600" dirty="0"/>
              <a:t>Results: Weighted Average AVEs</a:t>
            </a:r>
          </a:p>
        </p:txBody>
      </p:sp>
    </p:spTree>
    <p:extLst>
      <p:ext uri="{BB962C8B-B14F-4D97-AF65-F5344CB8AC3E}">
        <p14:creationId xmlns:p14="http://schemas.microsoft.com/office/powerpoint/2010/main" val="1054648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DD8D05-BE5F-B8E8-E498-E89127D19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752601"/>
            <a:ext cx="10972800" cy="489373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0" dirty="0"/>
              <a:t>Technical measures, especially SPS, have the largest impact on ASEAN imports across all models</a:t>
            </a:r>
          </a:p>
          <a:p>
            <a:pPr>
              <a:lnSpc>
                <a:spcPct val="150000"/>
              </a:lnSpc>
            </a:pPr>
            <a:r>
              <a:rPr lang="en-US" b="0" dirty="0"/>
              <a:t>Models with importer, exporter, and year fixed effects (Model 4), show better accuracy, lower multicollinearity errors, and improved model specification.</a:t>
            </a:r>
          </a:p>
          <a:p>
            <a:pPr>
              <a:lnSpc>
                <a:spcPct val="150000"/>
              </a:lnSpc>
            </a:pPr>
            <a:r>
              <a:rPr lang="en-US" b="0" dirty="0"/>
              <a:t>Multicollinearity vs Loss of details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Findings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1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F054D7-622D-2D8B-0E89-270999A56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Appendix: Mapping HS6 to GSEC3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F250-18C8-8E6A-F8FE-4A373BB3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22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71119E-9C39-BAD4-077D-B0BAD42DA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537213"/>
              </p:ext>
            </p:extLst>
          </p:nvPr>
        </p:nvGraphicFramePr>
        <p:xfrm>
          <a:off x="2681423" y="1536655"/>
          <a:ext cx="7114904" cy="5003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5442">
                  <a:extLst>
                    <a:ext uri="{9D8B030D-6E8A-4147-A177-3AD203B41FA5}">
                      <a16:colId xmlns:a16="http://schemas.microsoft.com/office/drawing/2014/main" val="3511468519"/>
                    </a:ext>
                  </a:extLst>
                </a:gridCol>
                <a:gridCol w="1415902">
                  <a:extLst>
                    <a:ext uri="{9D8B030D-6E8A-4147-A177-3AD203B41FA5}">
                      <a16:colId xmlns:a16="http://schemas.microsoft.com/office/drawing/2014/main" val="4056090314"/>
                    </a:ext>
                  </a:extLst>
                </a:gridCol>
                <a:gridCol w="1856200">
                  <a:extLst>
                    <a:ext uri="{9D8B030D-6E8A-4147-A177-3AD203B41FA5}">
                      <a16:colId xmlns:a16="http://schemas.microsoft.com/office/drawing/2014/main" val="1262340995"/>
                    </a:ext>
                  </a:extLst>
                </a:gridCol>
                <a:gridCol w="1577360">
                  <a:extLst>
                    <a:ext uri="{9D8B030D-6E8A-4147-A177-3AD203B41FA5}">
                      <a16:colId xmlns:a16="http://schemas.microsoft.com/office/drawing/2014/main" val="3183459857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Classification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HS6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u="none" strike="noStrike" baseline="0" dirty="0">
                          <a:solidFill>
                            <a:schemeClr val="tx1"/>
                          </a:solidFill>
                          <a:effectLst/>
                        </a:rPr>
                        <a:t>HS4</a:t>
                      </a:r>
                      <a:endParaRPr lang="en-US" sz="1600" b="1" i="0" u="none" strike="sngStrike" baseline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GSEC3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9698935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010121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0101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79084897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010129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7676138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010130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0539929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010190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788859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010221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4134761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010229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151363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010231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6246517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010239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9648082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010290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3762261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010310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9238048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010391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083736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010392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654111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010410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8271764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010420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CTL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623866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010511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14252857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010512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955400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010513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3080357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H6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010514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0105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solidFill>
                            <a:schemeClr val="tx1"/>
                          </a:solidFill>
                          <a:effectLst/>
                        </a:rPr>
                        <a:t>OAP</a:t>
                      </a:r>
                      <a:endParaRPr lang="en-US" sz="16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6399722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...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3864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1730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DE40-BD5F-F213-E12E-71E01E9D2859}"/>
              </a:ext>
            </a:extLst>
          </p:cNvPr>
          <p:cNvSpPr txBox="1"/>
          <p:nvPr/>
        </p:nvSpPr>
        <p:spPr>
          <a:xfrm>
            <a:off x="822143" y="1534600"/>
            <a:ext cx="1158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Model 4: Disaggregated ratio of NTM impacts</a:t>
            </a:r>
            <a:r>
              <a:rPr lang="th-TH" b="1" dirty="0"/>
              <a:t> </a:t>
            </a:r>
            <a:r>
              <a:rPr lang="en-US" b="1" dirty="0"/>
              <a:t>(AVEs) by GTAP sectors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BFEADE-E588-E6A2-81CE-87C5B8795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8" y="2354787"/>
            <a:ext cx="11397538" cy="280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71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A0DE40-BD5F-F213-E12E-71E01E9D2859}"/>
              </a:ext>
            </a:extLst>
          </p:cNvPr>
          <p:cNvSpPr txBox="1"/>
          <p:nvPr/>
        </p:nvSpPr>
        <p:spPr>
          <a:xfrm>
            <a:off x="822143" y="1506022"/>
            <a:ext cx="1158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Model 4: Disaggregated ratio of NTM impacts (%) by GTAP sectors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DDE8B-C972-F751-777F-53926224E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34" y="2364852"/>
            <a:ext cx="11391024" cy="279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650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65125"/>
            <a:ext cx="11258550" cy="1325563"/>
          </a:xfrm>
        </p:spPr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A89E63-D137-C399-9164-338F91234A36}"/>
              </a:ext>
            </a:extLst>
          </p:cNvPr>
          <p:cNvSpPr txBox="1"/>
          <p:nvPr/>
        </p:nvSpPr>
        <p:spPr>
          <a:xfrm>
            <a:off x="466725" y="1534030"/>
            <a:ext cx="322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Successful models</a:t>
            </a:r>
          </a:p>
          <a:p>
            <a:r>
              <a:rPr lang="en-US" b="1" dirty="0"/>
              <a:t>Model 4 – Aggregated NTM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225912-C899-9FA1-C157-D1DC21F4D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49" y="365125"/>
            <a:ext cx="7851595" cy="602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836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13D606-895D-9164-F218-A14B2D158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1649" y="365125"/>
            <a:ext cx="7596537" cy="6250903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7E7D46CA-3F20-CE80-483B-F28E3406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5" y="365125"/>
            <a:ext cx="11258550" cy="1325563"/>
          </a:xfrm>
        </p:spPr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447325-CD3D-9A7A-E7FA-6CC80FB7A811}"/>
              </a:ext>
            </a:extLst>
          </p:cNvPr>
          <p:cNvSpPr txBox="1"/>
          <p:nvPr/>
        </p:nvSpPr>
        <p:spPr>
          <a:xfrm>
            <a:off x="466725" y="1534030"/>
            <a:ext cx="3224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Unsuccessful models</a:t>
            </a:r>
          </a:p>
          <a:p>
            <a:r>
              <a:rPr lang="en-US" b="1" dirty="0"/>
              <a:t>Model 4 – Aggregated NTM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57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DD8D05-BE5F-B8E8-E498-E89127D19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/>
              <a:t>High correlation among NTMs</a:t>
            </a:r>
          </a:p>
          <a:p>
            <a:pPr>
              <a:lnSpc>
                <a:spcPct val="150000"/>
              </a:lnSpc>
            </a:pPr>
            <a:r>
              <a:rPr lang="en-US" b="0" dirty="0"/>
              <a:t>Limited variation in some GTAP sectors</a:t>
            </a:r>
          </a:p>
          <a:p>
            <a:pPr>
              <a:lnSpc>
                <a:spcPct val="150000"/>
              </a:lnSpc>
            </a:pPr>
            <a:r>
              <a:rPr lang="en-US" b="0" dirty="0"/>
              <a:t>Sector-specific characteristics</a:t>
            </a:r>
          </a:p>
          <a:p>
            <a:pPr>
              <a:lnSpc>
                <a:spcPct val="150000"/>
              </a:lnSpc>
            </a:pPr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68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DD8D05-BE5F-B8E8-E498-E89127D19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0" dirty="0"/>
              <a:t>Mapping H4 to GSEC3 instead of H6 to increase observations in each sector</a:t>
            </a:r>
          </a:p>
          <a:p>
            <a:pPr>
              <a:lnSpc>
                <a:spcPct val="150000"/>
              </a:lnSpc>
            </a:pPr>
            <a:r>
              <a:rPr lang="en-US" b="0" dirty="0"/>
              <a:t>Pre-defining NTM sections for each GTAP sector based on previous literature and NTM relevant to GSEC3</a:t>
            </a:r>
          </a:p>
          <a:p>
            <a:pPr>
              <a:lnSpc>
                <a:spcPct val="150000"/>
              </a:lnSpc>
            </a:pPr>
            <a:endParaRPr lang="en-US" b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34B9D0-E669-B2FA-5851-EE6B35DF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 in Progress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A529-CC7D-4205-DDFE-FE77415D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7931E-637B-46D8-A580-615CC76C5C6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3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EB4933A-767C-47A6-9D9D-88519CB7804D}" vid="{289AD06B-2069-4E74-A240-7C1E0AB1DB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GTAP_Template</Template>
  <TotalTime>0</TotalTime>
  <Words>869</Words>
  <Application>Microsoft Office PowerPoint</Application>
  <PresentationFormat>Widescreen</PresentationFormat>
  <Paragraphs>206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Arial (Body)</vt:lpstr>
      <vt:lpstr>Calibri</vt:lpstr>
      <vt:lpstr>Cambria Math</vt:lpstr>
      <vt:lpstr>Candara</vt:lpstr>
      <vt:lpstr>Courier New</vt:lpstr>
      <vt:lpstr>ui-sans-serif</vt:lpstr>
      <vt:lpstr>Office Theme</vt:lpstr>
      <vt:lpstr>Impact of Non-Tariff Measures on ASEAN Trade: A Panel Data Approach</vt:lpstr>
      <vt:lpstr>ASEAN Economic Community (AEC)</vt:lpstr>
      <vt:lpstr>ASEAN Economic Community (AEC)</vt:lpstr>
      <vt:lpstr>PowerPoint Presentation</vt:lpstr>
      <vt:lpstr>PowerPoint Presentation</vt:lpstr>
      <vt:lpstr>Panel Data for Estimating NTM AVEs</vt:lpstr>
      <vt:lpstr>PPML Gravity Model: Quantity-based</vt:lpstr>
      <vt:lpstr>PPML Gravity Model: Quantity-based</vt:lpstr>
      <vt:lpstr>PPML Gravity Model: Quantity-based</vt:lpstr>
      <vt:lpstr>AVEs of NTM</vt:lpstr>
      <vt:lpstr>Weighted Average AVEs of NTM</vt:lpstr>
      <vt:lpstr>RESET Test</vt:lpstr>
      <vt:lpstr>Data</vt:lpstr>
      <vt:lpstr>Data</vt:lpstr>
      <vt:lpstr>PowerPoint Presentation</vt:lpstr>
      <vt:lpstr>Results: Weighted Average AVEs</vt:lpstr>
      <vt:lpstr>PowerPoint Presentation</vt:lpstr>
      <vt:lpstr>Aggregated NTMs</vt:lpstr>
      <vt:lpstr>Results: Weighted Average AVEs</vt:lpstr>
      <vt:lpstr>Results: Weighted Average AVEs</vt:lpstr>
      <vt:lpstr>Summary of Findings</vt:lpstr>
      <vt:lpstr>Appendix: Mapping HS6 to GSEC3</vt:lpstr>
      <vt:lpstr>Appendix</vt:lpstr>
      <vt:lpstr>Appendix</vt:lpstr>
      <vt:lpstr>Appendix</vt:lpstr>
      <vt:lpstr>Appendix</vt:lpstr>
      <vt:lpstr>Limitations</vt:lpstr>
      <vt:lpstr>Methodology in Progress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2024-05-29T08:03:42Z</dcterms:created>
  <dcterms:modified xsi:type="dcterms:W3CDTF">2024-06-06T07:43:15Z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2024-05-29T08:03:56Z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61dbb42b-f3c8-48f3-acdd-c5e4782722b7</vt:lpwstr>
  </property>
  <property fmtid="{D5CDD505-2E9C-101B-9397-08002B2CF9AE}" pid="8" name="MSIP_Label_4044bd30-2ed7-4c9d-9d12-46200872a97b_ContentBits">
    <vt:lpwstr>0</vt:lpwstr>
  </property>
</Properties>
</file>