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7" r:id="rId5"/>
    <p:sldId id="259" r:id="rId6"/>
    <p:sldId id="265" r:id="rId7"/>
    <p:sldId id="260" r:id="rId8"/>
    <p:sldId id="272" r:id="rId9"/>
    <p:sldId id="269" r:id="rId10"/>
    <p:sldId id="305" r:id="rId11"/>
    <p:sldId id="261" r:id="rId12"/>
    <p:sldId id="295" r:id="rId13"/>
    <p:sldId id="301" r:id="rId14"/>
    <p:sldId id="304" r:id="rId15"/>
    <p:sldId id="290" r:id="rId16"/>
    <p:sldId id="29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1" autoAdjust="0"/>
    <p:restoredTop sz="94680" autoAdjust="0"/>
  </p:normalViewPr>
  <p:slideViewPr>
    <p:cSldViewPr snapToGrid="0">
      <p:cViewPr varScale="1">
        <p:scale>
          <a:sx n="55" d="100"/>
          <a:sy n="55" d="100"/>
        </p:scale>
        <p:origin x="114"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8D80179-9EB3-4206-81A5-CD76087AC98A}" type="datetimeFigureOut">
              <a:rPr lang="fr-FR" smtClean="0"/>
              <a:t>17/06/2025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096970-50A9-4565-9E94-257C226DDEE2}"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585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D80179-9EB3-4206-81A5-CD76087AC98A}" type="datetimeFigureOut">
              <a:rPr lang="fr-FR" smtClean="0"/>
              <a:t>17/06/2025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1948694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8D80179-9EB3-4206-81A5-CD76087AC98A}" type="datetimeFigureOut">
              <a:rPr lang="fr-FR" smtClean="0"/>
              <a:t>17/06/2025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096970-50A9-4565-9E94-257C226DDEE2}"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58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8D80179-9EB3-4206-81A5-CD76087AC98A}" type="datetimeFigureOut">
              <a:rPr lang="fr-FR" smtClean="0"/>
              <a:t>17/06/2025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202764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8D80179-9EB3-4206-81A5-CD76087AC98A}" type="datetimeFigureOut">
              <a:rPr lang="fr-FR" smtClean="0"/>
              <a:t>17/06/2025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150033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8D80179-9EB3-4206-81A5-CD76087AC98A}" type="datetimeFigureOut">
              <a:rPr lang="fr-FR" smtClean="0"/>
              <a:t>17/06/2025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1504261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8D80179-9EB3-4206-81A5-CD76087AC98A}" type="datetimeFigureOut">
              <a:rPr lang="fr-FR" smtClean="0"/>
              <a:t>17/06/2025</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918514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8D80179-9EB3-4206-81A5-CD76087AC98A}" type="datetimeFigureOut">
              <a:rPr lang="fr-FR" smtClean="0"/>
              <a:t>17/06/2025</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4096970-50A9-4565-9E94-257C226DDEE2}" type="slidenum">
              <a:rPr lang="fr-FR" smtClean="0"/>
              <a:t>‹N°›</a:t>
            </a:fld>
            <a:endParaRPr lang="fr-FR"/>
          </a:p>
        </p:txBody>
      </p:sp>
    </p:spTree>
    <p:extLst>
      <p:ext uri="{BB962C8B-B14F-4D97-AF65-F5344CB8AC3E}">
        <p14:creationId xmlns:p14="http://schemas.microsoft.com/office/powerpoint/2010/main" val="1864758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8D80179-9EB3-4206-81A5-CD76087AC98A}" type="datetimeFigureOut">
              <a:rPr lang="fr-FR" smtClean="0"/>
              <a:t>17/06/2025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2250004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D80179-9EB3-4206-81A5-CD76087AC98A}" type="datetimeFigureOut">
              <a:rPr lang="fr-FR" smtClean="0"/>
              <a:t>17/06/2025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76441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8D80179-9EB3-4206-81A5-CD76087AC98A}" type="datetimeFigureOut">
              <a:rPr lang="fr-FR" smtClean="0"/>
              <a:t>17/06/2025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4096970-50A9-4565-9E94-257C226DDEE2}" type="slidenum">
              <a:rPr lang="fr-FR" smtClean="0"/>
              <a:t>‹N°›</a:t>
            </a:fld>
            <a:endParaRPr lang="fr-FR"/>
          </a:p>
        </p:txBody>
      </p:sp>
    </p:spTree>
    <p:extLst>
      <p:ext uri="{BB962C8B-B14F-4D97-AF65-F5344CB8AC3E}">
        <p14:creationId xmlns:p14="http://schemas.microsoft.com/office/powerpoint/2010/main" val="1601940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8D80179-9EB3-4206-81A5-CD76087AC98A}" type="datetimeFigureOut">
              <a:rPr lang="fr-FR" smtClean="0"/>
              <a:t>17/06/2025</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4096970-50A9-4565-9E94-257C226DDEE2}"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9563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raouf@um5r.ac.ma" TargetMode="External"/><Relationship Id="rId2" Type="http://schemas.openxmlformats.org/officeDocument/2006/relationships/hyperlink" Target="mailto:nabil.elbaouchari@um5s.net.ma" TargetMode="External"/><Relationship Id="rId1" Type="http://schemas.openxmlformats.org/officeDocument/2006/relationships/slideLayout" Target="../slideLayouts/slideLayout1.xml"/><Relationship Id="rId6" Type="http://schemas.openxmlformats.org/officeDocument/2006/relationships/hyperlink" Target="mailto:akilelawil@gmail.com"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47EC10-E6AD-A6AD-0841-E2F4426F4F9E}"/>
              </a:ext>
            </a:extLst>
          </p:cNvPr>
          <p:cNvSpPr>
            <a:spLocks noGrp="1"/>
          </p:cNvSpPr>
          <p:nvPr>
            <p:ph type="ctrTitle"/>
          </p:nvPr>
        </p:nvSpPr>
        <p:spPr>
          <a:xfrm>
            <a:off x="1143475" y="2599946"/>
            <a:ext cx="9905052" cy="1544826"/>
          </a:xfrm>
          <a:ln>
            <a:solidFill>
              <a:schemeClr val="bg2"/>
            </a:solidFill>
          </a:ln>
        </p:spPr>
        <p:txBody>
          <a:bodyPr>
            <a:normAutofit/>
          </a:bodyPr>
          <a:lstStyle/>
          <a:p>
            <a:pPr algn="ctr"/>
            <a:r>
              <a:rPr lang="en-US" sz="3600" b="1" kern="0" dirty="0">
                <a:effectLst/>
                <a:latin typeface="Times New Roman" panose="02020603050405020304" pitchFamily="18" charset="0"/>
                <a:ea typeface="Times New Roman" panose="02020603050405020304" pitchFamily="18" charset="0"/>
              </a:rPr>
              <a:t>Public Spending on social protection and their impacts on economic growth in Morocco: </a:t>
            </a:r>
            <a:br>
              <a:rPr lang="en-US" sz="3600" b="1" kern="0" dirty="0">
                <a:effectLst/>
                <a:latin typeface="Times New Roman" panose="02020603050405020304" pitchFamily="18" charset="0"/>
                <a:ea typeface="Times New Roman" panose="02020603050405020304" pitchFamily="18" charset="0"/>
              </a:rPr>
            </a:br>
            <a:r>
              <a:rPr lang="en-US" sz="3600" b="1" kern="0" dirty="0">
                <a:effectLst/>
                <a:latin typeface="Times New Roman" panose="02020603050405020304" pitchFamily="18" charset="0"/>
                <a:ea typeface="Times New Roman" panose="02020603050405020304" pitchFamily="18" charset="0"/>
              </a:rPr>
              <a:t>A SAM multiplier and CGE model Analysis</a:t>
            </a:r>
            <a:endParaRPr lang="fr-FR" sz="9600" dirty="0"/>
          </a:p>
        </p:txBody>
      </p:sp>
      <p:sp>
        <p:nvSpPr>
          <p:cNvPr id="3" name="Sous-titre 2">
            <a:extLst>
              <a:ext uri="{FF2B5EF4-FFF2-40B4-BE49-F238E27FC236}">
                <a16:creationId xmlns:a16="http://schemas.microsoft.com/office/drawing/2014/main" id="{04165460-3A1F-E4D5-6F45-2965DA81FBD4}"/>
              </a:ext>
            </a:extLst>
          </p:cNvPr>
          <p:cNvSpPr>
            <a:spLocks noGrp="1"/>
          </p:cNvSpPr>
          <p:nvPr>
            <p:ph type="subTitle" idx="1"/>
          </p:nvPr>
        </p:nvSpPr>
        <p:spPr>
          <a:xfrm>
            <a:off x="1143476" y="4395156"/>
            <a:ext cx="9905051" cy="1688041"/>
          </a:xfrm>
        </p:spPr>
        <p:txBody>
          <a:bodyPr>
            <a:normAutofit/>
          </a:bodyPr>
          <a:lstStyle/>
          <a:p>
            <a:pPr>
              <a:lnSpc>
                <a:spcPct val="115000"/>
              </a:lnSpc>
              <a:spcAft>
                <a:spcPts val="800"/>
              </a:spcAft>
            </a:pPr>
            <a:r>
              <a:rPr lang="fr-FR" sz="1500" b="1" dirty="0">
                <a:latin typeface="Times New Roman" panose="02020603050405020304" pitchFamily="18" charset="0"/>
              </a:rPr>
              <a:t>EL BAOUCHARI Nabil, RAOUF </a:t>
            </a:r>
            <a:r>
              <a:rPr lang="fr-FR" sz="1500" b="1" dirty="0">
                <a:effectLst/>
                <a:latin typeface="Times New Roman" panose="02020603050405020304" pitchFamily="18" charset="0"/>
                <a:ea typeface="Times New Roman" panose="02020603050405020304" pitchFamily="18" charset="0"/>
              </a:rPr>
              <a:t>Radouane and Wilfried Aki </a:t>
            </a:r>
            <a:r>
              <a:rPr lang="fr-FR" sz="1500" b="1" dirty="0" err="1">
                <a:effectLst/>
                <a:latin typeface="Times New Roman" panose="02020603050405020304" pitchFamily="18" charset="0"/>
                <a:ea typeface="Times New Roman" panose="02020603050405020304" pitchFamily="18" charset="0"/>
              </a:rPr>
              <a:t>Lela</a:t>
            </a:r>
            <a:r>
              <a:rPr lang="fr-FR" sz="1500" b="1" dirty="0">
                <a:effectLst/>
                <a:latin typeface="Times New Roman" panose="02020603050405020304" pitchFamily="18" charset="0"/>
                <a:ea typeface="Times New Roman" panose="02020603050405020304" pitchFamily="18" charset="0"/>
              </a:rPr>
              <a:t> KOUADIO</a:t>
            </a:r>
            <a:endParaRPr lang="fr-FR" sz="1500" dirty="0">
              <a:effectLst/>
              <a:latin typeface="Calibri" panose="020F0502020204030204" pitchFamily="34" charset="0"/>
              <a:ea typeface="Calibri" panose="020F0502020204030204" pitchFamily="34" charset="0"/>
            </a:endParaRPr>
          </a:p>
          <a:p>
            <a:pPr algn="just"/>
            <a:r>
              <a:rPr lang="en-US" sz="1300" b="1" i="1" dirty="0">
                <a:solidFill>
                  <a:schemeClr val="tx1"/>
                </a:solidFill>
                <a:effectLst/>
                <a:latin typeface="Calibri" panose="020F0502020204030204" pitchFamily="34" charset="0"/>
                <a:ea typeface="Calibri" panose="020F0502020204030204" pitchFamily="34" charset="0"/>
              </a:rPr>
              <a:t>Laboratory of Economic Analysis and Modelling (LEAM), Department of Economics, Mohammed V University in Rabat (Morocco).</a:t>
            </a:r>
          </a:p>
          <a:p>
            <a:pPr algn="just"/>
            <a:r>
              <a:rPr lang="en-US" sz="1300" b="1" i="1" kern="0" dirty="0">
                <a:solidFill>
                  <a:schemeClr val="tx1"/>
                </a:solidFill>
                <a:effectLst/>
                <a:latin typeface="Times New Roman" panose="02020603050405020304" pitchFamily="18" charset="0"/>
                <a:ea typeface="Calibri" panose="020F0502020204030204" pitchFamily="34" charset="0"/>
              </a:rPr>
              <a:t>Laboratory of Economic policy analysis and modelling (LEPAM), Department of  Economics, University of </a:t>
            </a:r>
            <a:r>
              <a:rPr lang="en-US" sz="1300" b="1" i="1" kern="0" dirty="0" err="1">
                <a:solidFill>
                  <a:schemeClr val="tx1"/>
                </a:solidFill>
                <a:effectLst/>
                <a:latin typeface="Times New Roman" panose="02020603050405020304" pitchFamily="18" charset="0"/>
                <a:ea typeface="Calibri" panose="020F0502020204030204" pitchFamily="34" charset="0"/>
              </a:rPr>
              <a:t>Bouaké</a:t>
            </a:r>
            <a:r>
              <a:rPr lang="en-US" sz="1300" b="1" i="1" kern="0" dirty="0">
                <a:solidFill>
                  <a:schemeClr val="tx1"/>
                </a:solidFill>
                <a:effectLst/>
                <a:latin typeface="Times New Roman" panose="02020603050405020304" pitchFamily="18" charset="0"/>
                <a:ea typeface="Calibri" panose="020F0502020204030204" pitchFamily="34" charset="0"/>
              </a:rPr>
              <a:t> (Côte d'Ivoire)</a:t>
            </a:r>
            <a:endParaRPr lang="en-US" sz="1300" b="1" i="1" dirty="0">
              <a:solidFill>
                <a:schemeClr val="tx1"/>
              </a:solidFill>
              <a:effectLst/>
              <a:latin typeface="Calibri" panose="020F0502020204030204" pitchFamily="34" charset="0"/>
              <a:ea typeface="Calibri" panose="020F0502020204030204" pitchFamily="34" charset="0"/>
            </a:endParaRPr>
          </a:p>
        </p:txBody>
      </p:sp>
      <p:sp>
        <p:nvSpPr>
          <p:cNvPr id="5" name="ZoneTexte 4">
            <a:extLst>
              <a:ext uri="{FF2B5EF4-FFF2-40B4-BE49-F238E27FC236}">
                <a16:creationId xmlns:a16="http://schemas.microsoft.com/office/drawing/2014/main" id="{DEE7CD12-9C88-BEDC-60F9-A429259ACBBD}"/>
              </a:ext>
            </a:extLst>
          </p:cNvPr>
          <p:cNvSpPr txBox="1"/>
          <p:nvPr/>
        </p:nvSpPr>
        <p:spPr>
          <a:xfrm>
            <a:off x="66733" y="6384965"/>
            <a:ext cx="6096946" cy="369332"/>
          </a:xfrm>
          <a:prstGeom prst="rect">
            <a:avLst/>
          </a:prstGeom>
          <a:noFill/>
        </p:spPr>
        <p:txBody>
          <a:bodyPr wrap="square">
            <a:spAutoFit/>
          </a:bodyPr>
          <a:lstStyle/>
          <a:p>
            <a:r>
              <a:rPr lang="en-US" sz="1800" u="sng" dirty="0">
                <a:solidFill>
                  <a:srgbClr val="0000FF"/>
                </a:solidFill>
                <a:effectLst/>
                <a:latin typeface="Calibri" panose="020F0502020204030204" pitchFamily="34" charset="0"/>
                <a:ea typeface="Calibri" panose="020F0502020204030204" pitchFamily="34" charset="0"/>
                <a:hlinkClick r:id="rId2"/>
              </a:rPr>
              <a:t>nabil.elbaouchari@um5s.net.ma</a:t>
            </a:r>
            <a:r>
              <a:rPr lang="en-US" sz="1800" dirty="0">
                <a:effectLst/>
                <a:latin typeface="Calibri" panose="020F0502020204030204" pitchFamily="34" charset="0"/>
                <a:ea typeface="Calibri" panose="020F0502020204030204" pitchFamily="34" charset="0"/>
              </a:rPr>
              <a:t> </a:t>
            </a:r>
            <a:r>
              <a:rPr lang="fr-FR" dirty="0">
                <a:latin typeface="Calibri" panose="020F0502020204030204" pitchFamily="34" charset="0"/>
                <a:ea typeface="Calibri" panose="020F0502020204030204" pitchFamily="34" charset="0"/>
              </a:rPr>
              <a:t>          </a:t>
            </a:r>
            <a:r>
              <a:rPr lang="en-US" sz="1800" u="sng" dirty="0">
                <a:solidFill>
                  <a:srgbClr val="0000FF"/>
                </a:solidFill>
                <a:effectLst/>
                <a:latin typeface="Calibri" panose="020F0502020204030204" pitchFamily="34" charset="0"/>
                <a:ea typeface="Calibri" panose="020F0502020204030204" pitchFamily="34" charset="0"/>
                <a:hlinkClick r:id="rId3"/>
              </a:rPr>
              <a:t>r.raouf@um5r.ac.ma</a:t>
            </a:r>
            <a:r>
              <a:rPr lang="en-US" sz="1800" dirty="0">
                <a:effectLst/>
                <a:latin typeface="Calibri" panose="020F0502020204030204" pitchFamily="34" charset="0"/>
                <a:ea typeface="Calibri" panose="020F0502020204030204" pitchFamily="34" charset="0"/>
              </a:rPr>
              <a:t> </a:t>
            </a:r>
            <a:endParaRPr lang="fr-FR" sz="1800" dirty="0">
              <a:effectLst/>
              <a:latin typeface="Calibri" panose="020F0502020204030204" pitchFamily="34" charset="0"/>
              <a:ea typeface="Calibri" panose="020F0502020204030204" pitchFamily="34" charset="0"/>
            </a:endParaRPr>
          </a:p>
        </p:txBody>
      </p:sp>
      <p:pic>
        <p:nvPicPr>
          <p:cNvPr id="2050" name="Image 188772314">
            <a:extLst>
              <a:ext uri="{FF2B5EF4-FFF2-40B4-BE49-F238E27FC236}">
                <a16:creationId xmlns:a16="http://schemas.microsoft.com/office/drawing/2014/main" id="{27BB6540-BA71-03FE-869C-861CA98F9B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33" y="155432"/>
            <a:ext cx="2352675" cy="5969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 222156809">
            <a:extLst>
              <a:ext uri="{FF2B5EF4-FFF2-40B4-BE49-F238E27FC236}">
                <a16:creationId xmlns:a16="http://schemas.microsoft.com/office/drawing/2014/main" id="{D2017907-C143-DF07-C47E-972F64CE94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2996" y="76200"/>
            <a:ext cx="1608137" cy="9779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5501C9D-6537-C244-F485-75BF8C24295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508F3E88-84A2-C00F-DBCB-AECBEB3F52DF}"/>
              </a:ext>
            </a:extLst>
          </p:cNvPr>
          <p:cNvSpPr>
            <a:spLocks noChangeArrowheads="1"/>
          </p:cNvSpPr>
          <p:nvPr/>
        </p:nvSpPr>
        <p:spPr bwMode="auto">
          <a:xfrm>
            <a:off x="694266" y="642549"/>
            <a:ext cx="10803467"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Arial" panose="020B0604020202020204" pitchFamily="34" charset="0"/>
              </a:rPr>
            </a:b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000000"/>
                </a:solidFill>
                <a:effectLst/>
                <a:latin typeface="Garamond" panose="02020404030301010803" pitchFamily="18" charset="0"/>
                <a:ea typeface="Times New Roman" panose="02020603050405020304" pitchFamily="18" charset="0"/>
                <a:cs typeface="Times New Roman" panose="02020603050405020304" pitchFamily="18" charset="0"/>
              </a:rPr>
              <a:t>Paper selected for presentation at </a:t>
            </a:r>
            <a:r>
              <a:rPr kumimoji="0" lang="en-US" altLang="fr-FR" sz="1600" b="1" i="0" u="none" strike="noStrike" cap="none" normalizeH="0" baseline="0" dirty="0">
                <a:ln>
                  <a:noFill/>
                </a:ln>
                <a:solidFill>
                  <a:srgbClr val="000000"/>
                </a:solidFill>
                <a:effectLst/>
                <a:latin typeface="Garamond" panose="02020404030301010803" pitchFamily="18" charset="0"/>
                <a:ea typeface="Calibri" panose="020F0502020204030204" pitchFamily="34" charset="0"/>
              </a:rPr>
              <a:t>28th Annual Conference on Global Economic Analysis</a:t>
            </a:r>
            <a:r>
              <a:rPr kumimoji="0" lang="en-US" altLang="fr-FR" sz="1600" b="0" i="0" u="none" strike="noStrike" cap="none" normalizeH="0" baseline="0" dirty="0">
                <a:ln>
                  <a:noFill/>
                </a:ln>
                <a:solidFill>
                  <a:srgbClr val="000000"/>
                </a:solidFill>
                <a:effectLst/>
                <a:latin typeface="Garamond" panose="02020404030301010803" pitchFamily="18" charset="0"/>
                <a:ea typeface="Calibri" panose="020F0502020204030204" pitchFamily="34" charset="0"/>
              </a:rPr>
              <a:t> "Accelerating Economic Transformation, Resilience, Diversification, and Job Creation"</a:t>
            </a:r>
            <a:endParaRPr kumimoji="0" lang="fr-FR" altLang="fr-FR" sz="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a:ln>
                  <a:noFill/>
                </a:ln>
                <a:solidFill>
                  <a:srgbClr val="000000"/>
                </a:solidFill>
                <a:effectLst/>
                <a:latin typeface="Garamond" panose="02020404030301010803" pitchFamily="18" charset="0"/>
                <a:ea typeface="Calibri" panose="020F0502020204030204" pitchFamily="34" charset="0"/>
              </a:rPr>
              <a:t>Kigali, Rwanda</a:t>
            </a:r>
            <a:endParaRPr kumimoji="0" lang="fr-FR" altLang="fr-FR" sz="5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400" b="0" i="0" u="none" strike="noStrike" cap="none" normalizeH="0" baseline="0" dirty="0">
                <a:ln>
                  <a:noFill/>
                </a:ln>
                <a:solidFill>
                  <a:srgbClr val="000000"/>
                </a:solidFill>
                <a:effectLst/>
                <a:latin typeface="Garamond" panose="02020404030301010803" pitchFamily="18" charset="0"/>
                <a:ea typeface="Calibri" panose="020F0502020204030204" pitchFamily="34" charset="0"/>
              </a:rPr>
              <a:t>June 25-27, 2025</a:t>
            </a:r>
            <a:endParaRPr kumimoji="0" lang="en-US"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a:extLst>
              <a:ext uri="{FF2B5EF4-FFF2-40B4-BE49-F238E27FC236}">
                <a16:creationId xmlns:a16="http://schemas.microsoft.com/office/drawing/2014/main" id="{F898EA42-63EC-0F82-0F43-C8C0AB3157BC}"/>
              </a:ext>
            </a:extLst>
          </p:cNvPr>
          <p:cNvSpPr txBox="1"/>
          <p:nvPr/>
        </p:nvSpPr>
        <p:spPr>
          <a:xfrm>
            <a:off x="6316133" y="6384965"/>
            <a:ext cx="6096000" cy="369332"/>
          </a:xfrm>
          <a:prstGeom prst="rect">
            <a:avLst/>
          </a:prstGeom>
          <a:noFill/>
        </p:spPr>
        <p:txBody>
          <a:bodyPr wrap="square">
            <a:spAutoFit/>
          </a:bodyPr>
          <a:lstStyle/>
          <a:p>
            <a:r>
              <a:rPr lang="en-US" sz="1800" u="sng" kern="0" dirty="0">
                <a:solidFill>
                  <a:srgbClr val="0000FF"/>
                </a:solidFill>
                <a:effectLst/>
                <a:latin typeface="Times New Roman" panose="02020603050405020304" pitchFamily="18" charset="0"/>
                <a:ea typeface="Calibri" panose="020F0502020204030204" pitchFamily="34" charset="0"/>
                <a:hlinkClick r:id="rId6"/>
              </a:rPr>
              <a:t>akilelawil@gmail.com</a:t>
            </a:r>
            <a:r>
              <a:rPr lang="en-US" sz="1800" kern="0" dirty="0">
                <a:effectLst/>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320690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358624-D0BB-B899-6CA8-ED419F2874E2}"/>
              </a:ext>
            </a:extLst>
          </p:cNvPr>
          <p:cNvSpPr>
            <a:spLocks noGrp="1"/>
          </p:cNvSpPr>
          <p:nvPr>
            <p:ph type="title"/>
          </p:nvPr>
        </p:nvSpPr>
        <p:spPr/>
        <p:txBody>
          <a:bodyPr/>
          <a:lstStyle/>
          <a:p>
            <a:r>
              <a:rPr lang="fr-FR" dirty="0"/>
              <a:t>Plan of </a:t>
            </a:r>
            <a:r>
              <a:rPr lang="en-US" dirty="0"/>
              <a:t>presentation</a:t>
            </a:r>
            <a:r>
              <a:rPr lang="fr-FR" dirty="0"/>
              <a:t> : </a:t>
            </a:r>
          </a:p>
        </p:txBody>
      </p:sp>
      <p:sp>
        <p:nvSpPr>
          <p:cNvPr id="3" name="Espace réservé du contenu 2">
            <a:extLst>
              <a:ext uri="{FF2B5EF4-FFF2-40B4-BE49-F238E27FC236}">
                <a16:creationId xmlns:a16="http://schemas.microsoft.com/office/drawing/2014/main" id="{50C9551D-73E8-410A-575A-9CB1E7DA2CDD}"/>
              </a:ext>
            </a:extLst>
          </p:cNvPr>
          <p:cNvSpPr>
            <a:spLocks noGrp="1"/>
          </p:cNvSpPr>
          <p:nvPr>
            <p:ph idx="1"/>
          </p:nvPr>
        </p:nvSpPr>
        <p:spPr/>
        <p:txBody>
          <a:bodyPr>
            <a:normAutofit/>
          </a:bodyPr>
          <a:lstStyle/>
          <a:p>
            <a:pPr marL="514350" indent="-514350">
              <a:buFont typeface="+mj-lt"/>
              <a:buAutoNum type="romanUcPeriod"/>
            </a:pPr>
            <a:r>
              <a:rPr lang="fr-FR" sz="2800" dirty="0"/>
              <a:t>Introduction </a:t>
            </a:r>
          </a:p>
          <a:p>
            <a:pPr marL="514350" indent="-514350">
              <a:buFont typeface="+mj-lt"/>
              <a:buAutoNum type="romanUcPeriod"/>
            </a:pPr>
            <a:r>
              <a:rPr lang="en-US" sz="2800" dirty="0"/>
              <a:t>Context and Research question</a:t>
            </a:r>
          </a:p>
          <a:p>
            <a:pPr marL="514350" indent="-514350">
              <a:buFont typeface="+mj-lt"/>
              <a:buAutoNum type="romanUcPeriod"/>
            </a:pPr>
            <a:r>
              <a:rPr lang="en-US" sz="2800" dirty="0"/>
              <a:t>Theorical framework and Empirical studies</a:t>
            </a:r>
          </a:p>
          <a:p>
            <a:pPr marL="514350" indent="-514350">
              <a:buFont typeface="+mj-lt"/>
              <a:buAutoNum type="romanUcPeriod"/>
            </a:pPr>
            <a:r>
              <a:rPr lang="en-US" sz="2800" dirty="0"/>
              <a:t>Methodology and data </a:t>
            </a:r>
          </a:p>
          <a:p>
            <a:pPr marL="514350" indent="-514350">
              <a:buFont typeface="+mj-lt"/>
              <a:buAutoNum type="romanUcPeriod"/>
            </a:pPr>
            <a:r>
              <a:rPr lang="en-US" sz="2800" dirty="0"/>
              <a:t>Simulations and results </a:t>
            </a:r>
          </a:p>
          <a:p>
            <a:pPr marL="514350" indent="-514350">
              <a:buFont typeface="+mj-lt"/>
              <a:buAutoNum type="romanUcPeriod"/>
            </a:pPr>
            <a:r>
              <a:rPr lang="en-US" sz="2800" dirty="0"/>
              <a:t>Keys findings and policy implications </a:t>
            </a:r>
          </a:p>
        </p:txBody>
      </p:sp>
      <p:sp>
        <p:nvSpPr>
          <p:cNvPr id="5" name="ZoneTexte 4">
            <a:extLst>
              <a:ext uri="{FF2B5EF4-FFF2-40B4-BE49-F238E27FC236}">
                <a16:creationId xmlns:a16="http://schemas.microsoft.com/office/drawing/2014/main" id="{AA07EF09-92F5-5397-C596-DDB7B579EAD0}"/>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5735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Introduction </a:t>
            </a:r>
          </a:p>
        </p:txBody>
      </p:sp>
      <p:sp>
        <p:nvSpPr>
          <p:cNvPr id="4" name="ZoneTexte 3">
            <a:extLst>
              <a:ext uri="{FF2B5EF4-FFF2-40B4-BE49-F238E27FC236}">
                <a16:creationId xmlns:a16="http://schemas.microsoft.com/office/drawing/2014/main" id="{4BE38C40-298D-001A-56E8-570703A13A7F}"/>
              </a:ext>
            </a:extLst>
          </p:cNvPr>
          <p:cNvSpPr txBox="1"/>
          <p:nvPr/>
        </p:nvSpPr>
        <p:spPr>
          <a:xfrm>
            <a:off x="1066800" y="1961131"/>
            <a:ext cx="10058400" cy="4159728"/>
          </a:xfrm>
          <a:prstGeom prst="rect">
            <a:avLst/>
          </a:prstGeom>
          <a:noFill/>
        </p:spPr>
        <p:txBody>
          <a:bodyPr wrap="square">
            <a:spAutoFit/>
          </a:bodyPr>
          <a:lstStyle/>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Countries must ensure a minimum social protection level for individuals, as it is a human right recognized in the Universal Declaration of Human Rights (1948) and under international human rights law. </a:t>
            </a:r>
          </a:p>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The ultimate goal of social protection is to combat poverty and inequality and improve social inclusion for all people. (United Nations, 1948; ILO, 2020; </a:t>
            </a:r>
            <a:r>
              <a:rPr lang="en-US" sz="2200" dirty="0">
                <a:effectLst/>
                <a:latin typeface="Times New Roman" panose="02020603050405020304" pitchFamily="18" charset="0"/>
                <a:ea typeface="Calibri" panose="020F0502020204030204" pitchFamily="34" charset="0"/>
              </a:rPr>
              <a:t>OECD, 2019</a:t>
            </a:r>
            <a:r>
              <a:rPr lang="en-US" sz="2200" dirty="0">
                <a:effectLst/>
                <a:latin typeface="Times New Roman" panose="02020603050405020304" pitchFamily="18" charset="0"/>
                <a:ea typeface="Times New Roman" panose="02020603050405020304" pitchFamily="18" charset="0"/>
              </a:rPr>
              <a:t>)</a:t>
            </a:r>
          </a:p>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According to the Inter-Agency Social Protection Assessment Initiative (ISPA), social protection is defined as a set of policies and programs to prevent and protect all individuals — especially vulnerable groups — from poverty, vulnerability, and social exclusion during different stages of life. (ISPA, 2016).</a:t>
            </a:r>
          </a:p>
        </p:txBody>
      </p:sp>
      <p:sp>
        <p:nvSpPr>
          <p:cNvPr id="5" name="ZoneTexte 4">
            <a:extLst>
              <a:ext uri="{FF2B5EF4-FFF2-40B4-BE49-F238E27FC236}">
                <a16:creationId xmlns:a16="http://schemas.microsoft.com/office/drawing/2014/main" id="{5D6DE430-9E8E-03E5-394B-46833ED26F13}"/>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4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Introduction </a:t>
            </a:r>
          </a:p>
        </p:txBody>
      </p:sp>
      <p:sp>
        <p:nvSpPr>
          <p:cNvPr id="4" name="ZoneTexte 3">
            <a:extLst>
              <a:ext uri="{FF2B5EF4-FFF2-40B4-BE49-F238E27FC236}">
                <a16:creationId xmlns:a16="http://schemas.microsoft.com/office/drawing/2014/main" id="{4BE38C40-298D-001A-56E8-570703A13A7F}"/>
              </a:ext>
            </a:extLst>
          </p:cNvPr>
          <p:cNvSpPr txBox="1"/>
          <p:nvPr/>
        </p:nvSpPr>
        <p:spPr>
          <a:xfrm>
            <a:off x="1097280" y="1844723"/>
            <a:ext cx="10058400" cy="4549066"/>
          </a:xfrm>
          <a:prstGeom prst="rect">
            <a:avLst/>
          </a:prstGeom>
          <a:noFill/>
        </p:spPr>
        <p:txBody>
          <a:bodyPr wrap="square">
            <a:spAutoFit/>
          </a:bodyPr>
          <a:lstStyle/>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The 2030 Agenda for Sustainable Development Goals (SDG) highlights the crucial role of social protection in achieving its goals. </a:t>
            </a:r>
          </a:p>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Public investment in social protection helps to end poverty (SDG target 1.3), improve health and well-being (SDG target 3.8), promote gender equality (SDG target 5.4), support decent work and economic growth (SDG target 8.5), and reduce inequality (SDG target 10.4). </a:t>
            </a:r>
          </a:p>
          <a:p>
            <a:pPr marL="285750" indent="-285750" algn="just">
              <a:lnSpc>
                <a:spcPct val="115000"/>
              </a:lnSpc>
              <a:spcAft>
                <a:spcPts val="800"/>
              </a:spcAft>
              <a:buFont typeface="Arial" panose="020B0604020202020204" pitchFamily="34" charset="0"/>
              <a:buChar char="•"/>
            </a:pPr>
            <a:r>
              <a:rPr lang="en-US" sz="2200" dirty="0">
                <a:effectLst/>
                <a:latin typeface="Times New Roman" panose="02020603050405020304" pitchFamily="18" charset="0"/>
                <a:ea typeface="Times New Roman" panose="02020603050405020304" pitchFamily="18" charset="0"/>
              </a:rPr>
              <a:t>Despite some progress since the launch of the 2030 Agenda in 2015, major gaps in social protection coverage and funding persist globally. While 23 low- and middle-income countries have achieved universal coverage for at least one benefit, the ILO (2017) reports that 4 billion people, </a:t>
            </a:r>
            <a:r>
              <a:rPr lang="en-US" sz="2200">
                <a:effectLst/>
                <a:latin typeface="Times New Roman" panose="02020603050405020304" pitchFamily="18" charset="0"/>
                <a:ea typeface="Times New Roman" panose="02020603050405020304" pitchFamily="18" charset="0"/>
              </a:rPr>
              <a:t>or 55% </a:t>
            </a:r>
            <a:r>
              <a:rPr lang="en-US" sz="2200" dirty="0">
                <a:effectLst/>
                <a:latin typeface="Times New Roman" panose="02020603050405020304" pitchFamily="18" charset="0"/>
                <a:ea typeface="Times New Roman" panose="02020603050405020304" pitchFamily="18" charset="0"/>
              </a:rPr>
              <a:t>of the world’s population, still face daily risks due to lack of protection</a:t>
            </a:r>
            <a:r>
              <a:rPr lang="en-US" sz="2200" i="1" dirty="0">
                <a:effectLst/>
                <a:latin typeface="Times New Roman" panose="02020603050405020304" pitchFamily="18" charset="0"/>
                <a:ea typeface="Times New Roman" panose="02020603050405020304" pitchFamily="18" charset="0"/>
              </a:rPr>
              <a:t>. </a:t>
            </a:r>
          </a:p>
        </p:txBody>
      </p:sp>
      <p:sp>
        <p:nvSpPr>
          <p:cNvPr id="5" name="ZoneTexte 4">
            <a:extLst>
              <a:ext uri="{FF2B5EF4-FFF2-40B4-BE49-F238E27FC236}">
                <a16:creationId xmlns:a16="http://schemas.microsoft.com/office/drawing/2014/main" id="{F52A06ED-16DC-E2BA-FAFA-F08729C7D536}"/>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760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fr-FR" dirty="0" err="1"/>
              <a:t>Context</a:t>
            </a:r>
            <a:r>
              <a:rPr lang="fr-FR" dirty="0"/>
              <a:t> and </a:t>
            </a:r>
            <a:r>
              <a:rPr lang="fr-FR" dirty="0" err="1"/>
              <a:t>Research</a:t>
            </a:r>
            <a:r>
              <a:rPr lang="fr-FR" dirty="0"/>
              <a:t> </a:t>
            </a:r>
            <a:r>
              <a:rPr lang="fr-FR" dirty="0" err="1"/>
              <a:t>Problem</a:t>
            </a:r>
            <a:endParaRPr lang="en-US" dirty="0"/>
          </a:p>
        </p:txBody>
      </p:sp>
      <p:pic>
        <p:nvPicPr>
          <p:cNvPr id="3" name="Image 2">
            <a:extLst>
              <a:ext uri="{FF2B5EF4-FFF2-40B4-BE49-F238E27FC236}">
                <a16:creationId xmlns:a16="http://schemas.microsoft.com/office/drawing/2014/main" id="{E04878CE-4E0E-0118-34BB-F52ADF818601}"/>
              </a:ext>
            </a:extLst>
          </p:cNvPr>
          <p:cNvPicPr>
            <a:picLocks noChangeAspect="1"/>
          </p:cNvPicPr>
          <p:nvPr/>
        </p:nvPicPr>
        <p:blipFill rotWithShape="1">
          <a:blip r:embed="rId2">
            <a:extLst>
              <a:ext uri="{28A0092B-C50C-407E-A947-70E740481C1C}">
                <a14:useLocalDpi xmlns:a14="http://schemas.microsoft.com/office/drawing/2010/main" val="0"/>
              </a:ext>
            </a:extLst>
          </a:blip>
          <a:srcRect l="1707" t="8412" r="2"/>
          <a:stretch/>
        </p:blipFill>
        <p:spPr bwMode="auto">
          <a:xfrm>
            <a:off x="6605091" y="2099013"/>
            <a:ext cx="5320209" cy="3555443"/>
          </a:xfrm>
          <a:prstGeom prst="rect">
            <a:avLst/>
          </a:prstGeom>
          <a:noFill/>
          <a:ln>
            <a:noFill/>
          </a:ln>
          <a:extLst>
            <a:ext uri="{53640926-AAD7-44D8-BBD7-CCE9431645EC}">
              <a14:shadowObscured xmlns:a14="http://schemas.microsoft.com/office/drawing/2010/main"/>
            </a:ext>
          </a:extLst>
        </p:spPr>
      </p:pic>
      <p:sp>
        <p:nvSpPr>
          <p:cNvPr id="5" name="ZoneTexte 4">
            <a:extLst>
              <a:ext uri="{FF2B5EF4-FFF2-40B4-BE49-F238E27FC236}">
                <a16:creationId xmlns:a16="http://schemas.microsoft.com/office/drawing/2014/main" id="{9BD9BE40-E80D-36A2-68E8-39EE5C4784E1}"/>
              </a:ext>
            </a:extLst>
          </p:cNvPr>
          <p:cNvSpPr txBox="1"/>
          <p:nvPr/>
        </p:nvSpPr>
        <p:spPr>
          <a:xfrm>
            <a:off x="6216722" y="5638362"/>
            <a:ext cx="6096946" cy="709233"/>
          </a:xfrm>
          <a:prstGeom prst="rect">
            <a:avLst/>
          </a:prstGeom>
          <a:noFill/>
        </p:spPr>
        <p:txBody>
          <a:bodyPr wrap="square">
            <a:spAutoFit/>
          </a:bodyPr>
          <a:lstStyle/>
          <a:p>
            <a:pPr algn="ctr">
              <a:lnSpc>
                <a:spcPct val="115000"/>
              </a:lnSpc>
              <a:spcAft>
                <a:spcPts val="800"/>
              </a:spcAft>
            </a:pPr>
            <a:r>
              <a:rPr lang="en-US" sz="1800" b="1" dirty="0">
                <a:effectLst/>
                <a:latin typeface="Times New Roman" panose="02020603050405020304" pitchFamily="18" charset="0"/>
                <a:ea typeface="Times New Roman" panose="02020603050405020304" pitchFamily="18" charset="0"/>
              </a:rPr>
              <a:t>Figure 1: Key Health and Social Protection Statistics in Morocco</a:t>
            </a:r>
            <a:endParaRPr lang="fr-FR" sz="1600" dirty="0">
              <a:effectLst/>
              <a:latin typeface="Calibri" panose="020F0502020204030204" pitchFamily="34" charset="0"/>
              <a:ea typeface="Calibri" panose="020F0502020204030204" pitchFamily="34" charset="0"/>
            </a:endParaRPr>
          </a:p>
        </p:txBody>
      </p:sp>
      <p:sp>
        <p:nvSpPr>
          <p:cNvPr id="7" name="ZoneTexte 6">
            <a:extLst>
              <a:ext uri="{FF2B5EF4-FFF2-40B4-BE49-F238E27FC236}">
                <a16:creationId xmlns:a16="http://schemas.microsoft.com/office/drawing/2014/main" id="{49F20B44-FC59-540D-BA7B-35531579E880}"/>
              </a:ext>
            </a:extLst>
          </p:cNvPr>
          <p:cNvSpPr txBox="1"/>
          <p:nvPr/>
        </p:nvSpPr>
        <p:spPr>
          <a:xfrm>
            <a:off x="508145" y="2099013"/>
            <a:ext cx="6096946" cy="3678764"/>
          </a:xfrm>
          <a:prstGeom prst="rect">
            <a:avLst/>
          </a:prstGeom>
          <a:noFill/>
        </p:spPr>
        <p:txBody>
          <a:bodyPr wrap="square">
            <a:spAutoFit/>
          </a:bodyPr>
          <a:lstStyle/>
          <a:p>
            <a:pPr algn="just">
              <a:lnSpc>
                <a:spcPct val="115000"/>
              </a:lnSpc>
              <a:spcAft>
                <a:spcPts val="800"/>
              </a:spcAft>
            </a:pPr>
            <a:r>
              <a:rPr lang="en-US" dirty="0">
                <a:effectLst/>
                <a:latin typeface="Times New Roman" panose="02020603050405020304" pitchFamily="18" charset="0"/>
                <a:ea typeface="Times New Roman" panose="02020603050405020304" pitchFamily="18" charset="0"/>
              </a:rPr>
              <a:t>In Morocco, the current health and social protection systems faces substantial resource gaps, especially in human resources. </a:t>
            </a:r>
          </a:p>
          <a:p>
            <a:pPr algn="just">
              <a:lnSpc>
                <a:spcPct val="115000"/>
              </a:lnSpc>
              <a:spcAft>
                <a:spcPts val="800"/>
              </a:spcAft>
            </a:pPr>
            <a:r>
              <a:rPr lang="en-US" dirty="0">
                <a:effectLst/>
                <a:latin typeface="Times New Roman" panose="02020603050405020304" pitchFamily="18" charset="0"/>
                <a:ea typeface="Times New Roman" panose="02020603050405020304" pitchFamily="18" charset="0"/>
              </a:rPr>
              <a:t>Despite an increased budget in recent years, investment in health remains relatively low (</a:t>
            </a:r>
            <a:r>
              <a:rPr lang="en-US">
                <a:effectLst/>
                <a:latin typeface="Times New Roman" panose="02020603050405020304" pitchFamily="18" charset="0"/>
                <a:ea typeface="Times New Roman" panose="02020603050405020304" pitchFamily="18" charset="0"/>
              </a:rPr>
              <a:t>between 4% and 6% </a:t>
            </a:r>
            <a:r>
              <a:rPr lang="en-US" dirty="0">
                <a:effectLst/>
                <a:latin typeface="Times New Roman" panose="02020603050405020304" pitchFamily="18" charset="0"/>
                <a:ea typeface="Times New Roman" panose="02020603050405020304" pitchFamily="18" charset="0"/>
              </a:rPr>
              <a:t>of GDP from 2000-2019). As of recent data (Figure 1), </a:t>
            </a:r>
            <a:r>
              <a:rPr lang="en-US">
                <a:effectLst/>
                <a:latin typeface="Times New Roman" panose="02020603050405020304" pitchFamily="18" charset="0"/>
                <a:ea typeface="Times New Roman" panose="02020603050405020304" pitchFamily="18" charset="0"/>
              </a:rPr>
              <a:t>only 7% </a:t>
            </a:r>
            <a:r>
              <a:rPr lang="en-US" dirty="0">
                <a:effectLst/>
                <a:latin typeface="Times New Roman" panose="02020603050405020304" pitchFamily="18" charset="0"/>
                <a:ea typeface="Times New Roman" panose="02020603050405020304" pitchFamily="18" charset="0"/>
              </a:rPr>
              <a:t>of the state budget is allocated to the Ministry of Health, falling short of </a:t>
            </a:r>
            <a:r>
              <a:rPr lang="en-US">
                <a:effectLst/>
                <a:latin typeface="Times New Roman" panose="02020603050405020304" pitchFamily="18" charset="0"/>
                <a:ea typeface="Times New Roman" panose="02020603050405020304" pitchFamily="18" charset="0"/>
              </a:rPr>
              <a:t>the 12% </a:t>
            </a:r>
            <a:r>
              <a:rPr lang="en-US" dirty="0">
                <a:effectLst/>
                <a:latin typeface="Times New Roman" panose="02020603050405020304" pitchFamily="18" charset="0"/>
                <a:ea typeface="Times New Roman" panose="02020603050405020304" pitchFamily="18" charset="0"/>
              </a:rPr>
              <a:t>recommended by the World Health Organization (WHO). Public expenditure on healthcare stands </a:t>
            </a:r>
            <a:r>
              <a:rPr lang="en-US">
                <a:effectLst/>
                <a:latin typeface="Times New Roman" panose="02020603050405020304" pitchFamily="18" charset="0"/>
                <a:ea typeface="Times New Roman" panose="02020603050405020304" pitchFamily="18" charset="0"/>
              </a:rPr>
              <a:t>at 2.3%, </a:t>
            </a:r>
            <a:r>
              <a:rPr lang="en-US" dirty="0">
                <a:effectLst/>
                <a:latin typeface="Times New Roman" panose="02020603050405020304" pitchFamily="18" charset="0"/>
                <a:ea typeface="Times New Roman" panose="02020603050405020304" pitchFamily="18" charset="0"/>
              </a:rPr>
              <a:t>significantly lower than the global average </a:t>
            </a:r>
            <a:r>
              <a:rPr lang="en-US">
                <a:effectLst/>
                <a:latin typeface="Times New Roman" panose="02020603050405020304" pitchFamily="18" charset="0"/>
                <a:ea typeface="Times New Roman" panose="02020603050405020304" pitchFamily="18" charset="0"/>
              </a:rPr>
              <a:t>of 5.8%. </a:t>
            </a:r>
            <a:r>
              <a:rPr lang="en-US" dirty="0">
                <a:effectLst/>
                <a:latin typeface="Times New Roman" panose="02020603050405020304" pitchFamily="18" charset="0"/>
                <a:ea typeface="Times New Roman" panose="02020603050405020304" pitchFamily="18" charset="0"/>
              </a:rPr>
              <a:t>Furthermore, public expenditure on social protection, excluding health, is </a:t>
            </a:r>
            <a:r>
              <a:rPr lang="en-US">
                <a:effectLst/>
                <a:latin typeface="Times New Roman" panose="02020603050405020304" pitchFamily="18" charset="0"/>
                <a:ea typeface="Times New Roman" panose="02020603050405020304" pitchFamily="18" charset="0"/>
              </a:rPr>
              <a:t>at 4.5%, </a:t>
            </a:r>
            <a:r>
              <a:rPr lang="en-US" dirty="0">
                <a:effectLst/>
                <a:latin typeface="Times New Roman" panose="02020603050405020304" pitchFamily="18" charset="0"/>
                <a:ea typeface="Times New Roman" panose="02020603050405020304" pitchFamily="18" charset="0"/>
              </a:rPr>
              <a:t>below the world average </a:t>
            </a:r>
            <a:r>
              <a:rPr lang="en-US">
                <a:effectLst/>
                <a:latin typeface="Times New Roman" panose="02020603050405020304" pitchFamily="18" charset="0"/>
                <a:ea typeface="Times New Roman" panose="02020603050405020304" pitchFamily="18" charset="0"/>
              </a:rPr>
              <a:t>of 12.9%.</a:t>
            </a:r>
            <a:endParaRPr lang="fr-FR" sz="1600" dirty="0">
              <a:effectLst/>
              <a:latin typeface="Calibri" panose="020F0502020204030204" pitchFamily="34" charset="0"/>
              <a:ea typeface="Calibri" panose="020F0502020204030204" pitchFamily="34" charset="0"/>
            </a:endParaRPr>
          </a:p>
        </p:txBody>
      </p:sp>
      <p:sp>
        <p:nvSpPr>
          <p:cNvPr id="6" name="ZoneTexte 5">
            <a:extLst>
              <a:ext uri="{FF2B5EF4-FFF2-40B4-BE49-F238E27FC236}">
                <a16:creationId xmlns:a16="http://schemas.microsoft.com/office/drawing/2014/main" id="{D2899210-2A03-07F3-A293-3D2362748E45}"/>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55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fr-FR" dirty="0" err="1"/>
              <a:t>Context</a:t>
            </a:r>
            <a:r>
              <a:rPr lang="fr-FR" dirty="0"/>
              <a:t> and </a:t>
            </a:r>
            <a:r>
              <a:rPr lang="fr-FR" dirty="0" err="1"/>
              <a:t>Research</a:t>
            </a:r>
            <a:r>
              <a:rPr lang="fr-FR" dirty="0"/>
              <a:t> </a:t>
            </a:r>
            <a:r>
              <a:rPr lang="fr-FR" dirty="0" err="1"/>
              <a:t>Problem</a:t>
            </a:r>
            <a:endParaRPr lang="en-US" dirty="0"/>
          </a:p>
        </p:txBody>
      </p:sp>
      <p:sp>
        <p:nvSpPr>
          <p:cNvPr id="4" name="ZoneTexte 3">
            <a:extLst>
              <a:ext uri="{FF2B5EF4-FFF2-40B4-BE49-F238E27FC236}">
                <a16:creationId xmlns:a16="http://schemas.microsoft.com/office/drawing/2014/main" id="{15F3F923-FDCB-7404-1917-DE041A801FDD}"/>
              </a:ext>
            </a:extLst>
          </p:cNvPr>
          <p:cNvSpPr txBox="1"/>
          <p:nvPr/>
        </p:nvSpPr>
        <p:spPr>
          <a:xfrm>
            <a:off x="1097281" y="1949276"/>
            <a:ext cx="10058399" cy="3879524"/>
          </a:xfrm>
          <a:prstGeom prst="rect">
            <a:avLst/>
          </a:prstGeom>
          <a:noFill/>
        </p:spPr>
        <p:txBody>
          <a:bodyPr wrap="square">
            <a:spAutoFit/>
          </a:bodyPr>
          <a:lstStyle/>
          <a:p>
            <a:pPr algn="just">
              <a:lnSpc>
                <a:spcPct val="115000"/>
              </a:lnSpc>
              <a:spcAft>
                <a:spcPts val="800"/>
              </a:spcAft>
            </a:pPr>
            <a:r>
              <a:rPr lang="en-US" sz="2200" dirty="0">
                <a:solidFill>
                  <a:srgbClr val="000000"/>
                </a:solidFill>
                <a:effectLst/>
                <a:latin typeface="TimesNewRomanPSMT"/>
                <a:ea typeface="Times New Roman" panose="02020603050405020304" pitchFamily="18" charset="0"/>
                <a:cs typeface="Times New Roman" panose="02020603050405020304" pitchFamily="18" charset="0"/>
              </a:rPr>
              <a:t>Given the socio-economic situation described and the efforts from the Moroccan government to expand social programs in the last decades, some crucial questions remain:</a:t>
            </a:r>
          </a:p>
          <a:p>
            <a:pPr marL="285750" indent="-285750" algn="just">
              <a:lnSpc>
                <a:spcPct val="115000"/>
              </a:lnSpc>
              <a:spcAft>
                <a:spcPts val="800"/>
              </a:spcAft>
              <a:buFont typeface="Arial" panose="020B0604020202020204" pitchFamily="34" charset="0"/>
              <a:buChar char="•"/>
            </a:pPr>
            <a:r>
              <a:rPr lang="en-US" sz="2200" b="1" dirty="0">
                <a:solidFill>
                  <a:srgbClr val="000000"/>
                </a:solidFill>
                <a:latin typeface="TimesNewRomanPSMT"/>
                <a:ea typeface="Times New Roman" panose="02020603050405020304" pitchFamily="18" charset="0"/>
                <a:cs typeface="Times New Roman" panose="02020603050405020304" pitchFamily="18" charset="0"/>
              </a:rPr>
              <a:t>C</a:t>
            </a:r>
            <a:r>
              <a:rPr lang="en-US" sz="2200" b="1" dirty="0">
                <a:solidFill>
                  <a:srgbClr val="000000"/>
                </a:solidFill>
                <a:effectLst/>
                <a:latin typeface="TimesNewRomanPSMT"/>
                <a:ea typeface="Times New Roman" panose="02020603050405020304" pitchFamily="18" charset="0"/>
                <a:cs typeface="Times New Roman" panose="02020603050405020304" pitchFamily="18" charset="0"/>
              </a:rPr>
              <a:t>an social expenditures, in fact, stimulate Morocco’s economy and generate inclusive growth and development? </a:t>
            </a:r>
          </a:p>
          <a:p>
            <a:pPr marL="285750" indent="-285750" algn="just">
              <a:lnSpc>
                <a:spcPct val="115000"/>
              </a:lnSpc>
              <a:spcAft>
                <a:spcPts val="800"/>
              </a:spcAft>
              <a:buFont typeface="Arial" panose="020B0604020202020204" pitchFamily="34" charset="0"/>
              <a:buChar char="•"/>
            </a:pPr>
            <a:r>
              <a:rPr lang="en-US" sz="2200" b="1" dirty="0">
                <a:solidFill>
                  <a:srgbClr val="000000"/>
                </a:solidFill>
                <a:effectLst/>
                <a:latin typeface="TimesNewRomanPSMT"/>
                <a:ea typeface="Times New Roman" panose="02020603050405020304" pitchFamily="18" charset="0"/>
                <a:cs typeface="Times New Roman" panose="02020603050405020304" pitchFamily="18" charset="0"/>
              </a:rPr>
              <a:t>Do varied categories of governmental social expenditures present different responses regarding their impacts on promoting economic growth in Morocco? </a:t>
            </a:r>
          </a:p>
          <a:p>
            <a:pPr marL="285750" indent="-285750" algn="just">
              <a:lnSpc>
                <a:spcPct val="115000"/>
              </a:lnSpc>
              <a:spcAft>
                <a:spcPts val="800"/>
              </a:spcAft>
              <a:buFont typeface="Arial" panose="020B0604020202020204" pitchFamily="34" charset="0"/>
              <a:buChar char="•"/>
            </a:pPr>
            <a:r>
              <a:rPr lang="en-US" sz="2200" b="1" dirty="0">
                <a:solidFill>
                  <a:srgbClr val="000000"/>
                </a:solidFill>
                <a:effectLst/>
                <a:latin typeface="TimesNewRomanPSMT"/>
                <a:ea typeface="Times New Roman" panose="02020603050405020304" pitchFamily="18" charset="0"/>
                <a:cs typeface="Times New Roman" panose="02020603050405020304" pitchFamily="18" charset="0"/>
              </a:rPr>
              <a:t>What are the social expenditures with the most significant effect on Morocco aggregate considering an additional unit of public spending?</a:t>
            </a:r>
            <a:endParaRPr lang="fr-FR" sz="2200" b="1" dirty="0">
              <a:effectLst/>
              <a:latin typeface="Calibri" panose="020F0502020204030204" pitchFamily="34" charset="0"/>
              <a:ea typeface="Calibri" panose="020F0502020204030204" pitchFamily="34" charset="0"/>
            </a:endParaRPr>
          </a:p>
        </p:txBody>
      </p:sp>
      <p:sp>
        <p:nvSpPr>
          <p:cNvPr id="5" name="ZoneTexte 4">
            <a:extLst>
              <a:ext uri="{FF2B5EF4-FFF2-40B4-BE49-F238E27FC236}">
                <a16:creationId xmlns:a16="http://schemas.microsoft.com/office/drawing/2014/main" id="{D59D38B2-BC60-EC99-2727-1D996B5A379E}"/>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205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Theorical framework</a:t>
            </a:r>
          </a:p>
        </p:txBody>
      </p:sp>
      <p:sp>
        <p:nvSpPr>
          <p:cNvPr id="4" name="Rectangle 2">
            <a:extLst>
              <a:ext uri="{FF2B5EF4-FFF2-40B4-BE49-F238E27FC236}">
                <a16:creationId xmlns:a16="http://schemas.microsoft.com/office/drawing/2014/main" id="{CDFCB0D8-FDCC-9639-F01B-08D91EC63399}"/>
              </a:ext>
            </a:extLst>
          </p:cNvPr>
          <p:cNvSpPr>
            <a:spLocks noChangeArrowheads="1"/>
          </p:cNvSpPr>
          <p:nvPr/>
        </p:nvSpPr>
        <p:spPr bwMode="auto">
          <a:xfrm>
            <a:off x="2197968" y="144827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Image 5">
            <a:extLst>
              <a:ext uri="{FF2B5EF4-FFF2-40B4-BE49-F238E27FC236}">
                <a16:creationId xmlns:a16="http://schemas.microsoft.com/office/drawing/2014/main" id="{204E3B5F-9341-ABC9-33F8-EA746F2EF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76" t="3374" r="3918" b="2534"/>
          <a:stretch>
            <a:fillRect/>
          </a:stretch>
        </p:blipFill>
        <p:spPr bwMode="auto">
          <a:xfrm>
            <a:off x="1002327" y="2087079"/>
            <a:ext cx="9355016" cy="409008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21118341-1B6D-9E8A-8712-56FC4A2963B7}"/>
              </a:ext>
            </a:extLst>
          </p:cNvPr>
          <p:cNvSpPr>
            <a:spLocks noChangeArrowheads="1"/>
          </p:cNvSpPr>
          <p:nvPr/>
        </p:nvSpPr>
        <p:spPr bwMode="auto">
          <a:xfrm>
            <a:off x="6767102" y="6113964"/>
            <a:ext cx="34868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en-US" altLang="fr-FR"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Source: Ortiz et al. 2019) based on ILO (2016)</a:t>
            </a:r>
            <a:endParaRPr kumimoji="0" lang="en-US" altLang="fr-FR" sz="1800" b="1" i="0" u="none" strike="noStrike" cap="none" normalizeH="0" baseline="0" dirty="0">
              <a:ln>
                <a:noFill/>
              </a:ln>
              <a:solidFill>
                <a:schemeClr val="tx1"/>
              </a:solidFill>
              <a:effectLst/>
              <a:latin typeface="Arial" panose="020B0604020202020204" pitchFamily="34" charset="0"/>
            </a:endParaRPr>
          </a:p>
        </p:txBody>
      </p:sp>
      <p:sp>
        <p:nvSpPr>
          <p:cNvPr id="7" name="ZoneTexte 6">
            <a:extLst>
              <a:ext uri="{FF2B5EF4-FFF2-40B4-BE49-F238E27FC236}">
                <a16:creationId xmlns:a16="http://schemas.microsoft.com/office/drawing/2014/main" id="{E8C3DB76-0CB3-73C0-43A6-E5D855BC6FC5}"/>
              </a:ext>
            </a:extLst>
          </p:cNvPr>
          <p:cNvSpPr txBox="1"/>
          <p:nvPr/>
        </p:nvSpPr>
        <p:spPr>
          <a:xfrm>
            <a:off x="2836985" y="1747229"/>
            <a:ext cx="6096946" cy="390684"/>
          </a:xfrm>
          <a:prstGeom prst="rect">
            <a:avLst/>
          </a:prstGeom>
          <a:noFill/>
        </p:spPr>
        <p:txBody>
          <a:bodyPr wrap="square">
            <a:spAutoFit/>
          </a:bodyPr>
          <a:lstStyle/>
          <a:p>
            <a:pPr algn="ctr">
              <a:lnSpc>
                <a:spcPct val="115000"/>
              </a:lnSpc>
              <a:spcAft>
                <a:spcPts val="800"/>
              </a:spcAft>
            </a:pPr>
            <a:r>
              <a:rPr lang="en-US" sz="1800" b="1" dirty="0">
                <a:effectLst/>
                <a:latin typeface="Times New Roman" panose="02020603050405020304" pitchFamily="18" charset="0"/>
                <a:ea typeface="Times New Roman" panose="02020603050405020304" pitchFamily="18" charset="0"/>
              </a:rPr>
              <a:t>Figure 3:</a:t>
            </a:r>
            <a:r>
              <a:rPr lang="en-US" sz="1800" b="1" kern="0" dirty="0">
                <a:effectLst/>
                <a:latin typeface="Times New Roman" panose="02020603050405020304" pitchFamily="18" charset="0"/>
                <a:ea typeface="Times New Roman" panose="02020603050405020304" pitchFamily="18" charset="0"/>
              </a:rPr>
              <a:t>The effects of social protection on economic growth</a:t>
            </a:r>
            <a:endParaRPr lang="fr-FR" sz="1600" b="1" dirty="0">
              <a:effectLst/>
              <a:latin typeface="Calibri" panose="020F0502020204030204" pitchFamily="34" charset="0"/>
              <a:ea typeface="Calibri" panose="020F0502020204030204" pitchFamily="34" charset="0"/>
            </a:endParaRPr>
          </a:p>
        </p:txBody>
      </p:sp>
      <p:sp>
        <p:nvSpPr>
          <p:cNvPr id="3" name="ZoneTexte 2">
            <a:extLst>
              <a:ext uri="{FF2B5EF4-FFF2-40B4-BE49-F238E27FC236}">
                <a16:creationId xmlns:a16="http://schemas.microsoft.com/office/drawing/2014/main" id="{4A53553F-88E4-C2F2-46B0-952B8ACFFBBD}"/>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6039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Empirical studies</a:t>
            </a:r>
          </a:p>
        </p:txBody>
      </p:sp>
      <p:sp>
        <p:nvSpPr>
          <p:cNvPr id="7" name="ZoneTexte 6">
            <a:extLst>
              <a:ext uri="{FF2B5EF4-FFF2-40B4-BE49-F238E27FC236}">
                <a16:creationId xmlns:a16="http://schemas.microsoft.com/office/drawing/2014/main" id="{2B1B4475-1AF7-A4F4-0DC4-3FAC5FFBD724}"/>
              </a:ext>
            </a:extLst>
          </p:cNvPr>
          <p:cNvSpPr txBox="1"/>
          <p:nvPr/>
        </p:nvSpPr>
        <p:spPr>
          <a:xfrm>
            <a:off x="1097280" y="1653479"/>
            <a:ext cx="10058400" cy="4716356"/>
          </a:xfrm>
          <a:prstGeom prst="rect">
            <a:avLst/>
          </a:prstGeom>
          <a:noFill/>
        </p:spPr>
        <p:txBody>
          <a:bodyPr wrap="square">
            <a:spAutoFit/>
          </a:bodyPr>
          <a:lstStyle/>
          <a:p>
            <a:pPr algn="just">
              <a:lnSpc>
                <a:spcPct val="115000"/>
              </a:lnSpc>
              <a:spcAft>
                <a:spcPts val="800"/>
              </a:spcAft>
            </a:pPr>
            <a:r>
              <a:rPr lang="en-US" sz="1750" dirty="0">
                <a:effectLst/>
                <a:latin typeface="Times New Roman" panose="02020603050405020304" pitchFamily="18" charset="0"/>
                <a:ea typeface="Times New Roman" panose="02020603050405020304" pitchFamily="18" charset="0"/>
              </a:rPr>
              <a:t>Several studies demonstrated that social protection could accelerate economic growth, including works by </a:t>
            </a:r>
            <a:r>
              <a:rPr lang="en-US" sz="1750" b="1" i="1" dirty="0">
                <a:effectLst/>
                <a:latin typeface="Times New Roman" panose="02020603050405020304" pitchFamily="18" charset="0"/>
                <a:ea typeface="Times New Roman" panose="02020603050405020304" pitchFamily="18" charset="0"/>
              </a:rPr>
              <a:t>Cashin (1994), Castles and Dowrick (1990) and Perotti (1994).</a:t>
            </a:r>
            <a:r>
              <a:rPr lang="fr-FR" sz="1750" dirty="0">
                <a:latin typeface="Calibri" panose="020F0502020204030204" pitchFamily="34" charset="0"/>
                <a:ea typeface="Times New Roman" panose="02020603050405020304" pitchFamily="18" charset="0"/>
              </a:rPr>
              <a:t> </a:t>
            </a:r>
            <a:r>
              <a:rPr lang="en-US" sz="1750" dirty="0">
                <a:effectLst/>
                <a:latin typeface="Times New Roman" panose="02020603050405020304" pitchFamily="18" charset="0"/>
                <a:ea typeface="Times New Roman" panose="02020603050405020304" pitchFamily="18" charset="0"/>
              </a:rPr>
              <a:t>Some authors find significant multiplier effects for social expenditures, with impact multipliers close to one (</a:t>
            </a:r>
            <a:r>
              <a:rPr lang="en-US" sz="1750" b="1" i="1" dirty="0" err="1">
                <a:effectLst/>
                <a:latin typeface="Times New Roman" panose="02020603050405020304" pitchFamily="18" charset="0"/>
                <a:ea typeface="Times New Roman" panose="02020603050405020304" pitchFamily="18" charset="0"/>
              </a:rPr>
              <a:t>Gechert</a:t>
            </a:r>
            <a:r>
              <a:rPr lang="en-US" sz="1750" b="1" i="1" dirty="0">
                <a:effectLst/>
                <a:latin typeface="Times New Roman" panose="02020603050405020304" pitchFamily="18" charset="0"/>
                <a:ea typeface="Times New Roman" panose="02020603050405020304" pitchFamily="18" charset="0"/>
              </a:rPr>
              <a:t> et al., 2018; Adams and Wong, 2018</a:t>
            </a:r>
            <a:r>
              <a:rPr lang="en-US" sz="1750" dirty="0">
                <a:effectLst/>
                <a:latin typeface="Times New Roman" panose="02020603050405020304" pitchFamily="18" charset="0"/>
                <a:ea typeface="Times New Roman" panose="02020603050405020304" pitchFamily="18" charset="0"/>
              </a:rPr>
              <a:t>). </a:t>
            </a:r>
          </a:p>
          <a:p>
            <a:pPr algn="just">
              <a:lnSpc>
                <a:spcPct val="115000"/>
              </a:lnSpc>
              <a:spcAft>
                <a:spcPts val="800"/>
              </a:spcAft>
            </a:pPr>
            <a:r>
              <a:rPr lang="en-US" sz="1750" dirty="0">
                <a:effectLst/>
                <a:latin typeface="Times New Roman" panose="02020603050405020304" pitchFamily="18" charset="0"/>
                <a:ea typeface="Times New Roman" panose="02020603050405020304" pitchFamily="18" charset="0"/>
              </a:rPr>
              <a:t>However, in some cases, the accumulated multiplier is close to zero, while in others, the effect persists above zero (</a:t>
            </a:r>
            <a:r>
              <a:rPr lang="en-US" sz="1750" b="1" i="1" dirty="0">
                <a:effectLst/>
                <a:latin typeface="Times New Roman" panose="02020603050405020304" pitchFamily="18" charset="0"/>
                <a:ea typeface="Times New Roman" panose="02020603050405020304" pitchFamily="18" charset="0"/>
              </a:rPr>
              <a:t>Adams and Wong, 2018; Pereira and </a:t>
            </a:r>
            <a:r>
              <a:rPr lang="en-US" sz="1750" b="1" i="1" dirty="0" err="1">
                <a:effectLst/>
                <a:latin typeface="Times New Roman" panose="02020603050405020304" pitchFamily="18" charset="0"/>
                <a:ea typeface="Times New Roman" panose="02020603050405020304" pitchFamily="18" charset="0"/>
              </a:rPr>
              <a:t>Wemans</a:t>
            </a:r>
            <a:r>
              <a:rPr lang="en-US" sz="1750" b="1" i="1" dirty="0">
                <a:effectLst/>
                <a:latin typeface="Times New Roman" panose="02020603050405020304" pitchFamily="18" charset="0"/>
                <a:ea typeface="Times New Roman" panose="02020603050405020304" pitchFamily="18" charset="0"/>
              </a:rPr>
              <a:t>, 2013</a:t>
            </a:r>
            <a:r>
              <a:rPr lang="en-US" sz="1750" dirty="0">
                <a:effectLst/>
                <a:latin typeface="Times New Roman" panose="02020603050405020304" pitchFamily="18" charset="0"/>
                <a:ea typeface="Times New Roman" panose="02020603050405020304" pitchFamily="18" charset="0"/>
              </a:rPr>
              <a:t>). Moreover, a few authors report a statistically insignificant negative accumulated effect (</a:t>
            </a:r>
            <a:r>
              <a:rPr lang="en-US" sz="1750" b="1" i="1" dirty="0">
                <a:effectLst/>
                <a:latin typeface="Times New Roman" panose="02020603050405020304" pitchFamily="18" charset="0"/>
                <a:ea typeface="Times New Roman" panose="02020603050405020304" pitchFamily="18" charset="0"/>
              </a:rPr>
              <a:t>Claus et al., 2006; Bruckner and </a:t>
            </a:r>
            <a:r>
              <a:rPr lang="en-US" sz="1750" b="1" i="1" dirty="0" err="1">
                <a:effectLst/>
                <a:latin typeface="Times New Roman" panose="02020603050405020304" pitchFamily="18" charset="0"/>
                <a:ea typeface="Times New Roman" panose="02020603050405020304" pitchFamily="18" charset="0"/>
              </a:rPr>
              <a:t>Tuladhar</a:t>
            </a:r>
            <a:r>
              <a:rPr lang="en-US" sz="1750" b="1" i="1" dirty="0">
                <a:effectLst/>
                <a:latin typeface="Times New Roman" panose="02020603050405020304" pitchFamily="18" charset="0"/>
                <a:ea typeface="Times New Roman" panose="02020603050405020304" pitchFamily="18" charset="0"/>
              </a:rPr>
              <a:t>, 2010</a:t>
            </a:r>
            <a:r>
              <a:rPr lang="en-US" sz="1750" dirty="0">
                <a:effectLst/>
                <a:latin typeface="Times New Roman" panose="02020603050405020304" pitchFamily="18" charset="0"/>
                <a:ea typeface="Times New Roman" panose="02020603050405020304" pitchFamily="18" charset="0"/>
              </a:rPr>
              <a:t>).</a:t>
            </a:r>
          </a:p>
          <a:p>
            <a:pPr algn="just">
              <a:lnSpc>
                <a:spcPct val="115000"/>
              </a:lnSpc>
              <a:spcAft>
                <a:spcPts val="800"/>
              </a:spcAft>
            </a:pPr>
            <a:r>
              <a:rPr lang="en-US" sz="1750" kern="0" dirty="0">
                <a:latin typeface="Times New Roman" panose="02020603050405020304" pitchFamily="18" charset="0"/>
                <a:ea typeface="Times New Roman" panose="02020603050405020304" pitchFamily="18" charset="0"/>
              </a:rPr>
              <a:t>T</a:t>
            </a:r>
            <a:r>
              <a:rPr lang="en-US" sz="1750" kern="0" dirty="0">
                <a:effectLst/>
                <a:latin typeface="Times New Roman" panose="02020603050405020304" pitchFamily="18" charset="0"/>
                <a:ea typeface="Times New Roman" panose="02020603050405020304" pitchFamily="18" charset="0"/>
              </a:rPr>
              <a:t>he International Trade Union Confederation (</a:t>
            </a:r>
            <a:r>
              <a:rPr lang="en-US" sz="1750" b="1" i="1" kern="0" dirty="0">
                <a:effectLst/>
                <a:latin typeface="Times New Roman" panose="02020603050405020304" pitchFamily="18" charset="0"/>
                <a:ea typeface="Times New Roman" panose="02020603050405020304" pitchFamily="18" charset="0"/>
              </a:rPr>
              <a:t>ITUC, 2021</a:t>
            </a:r>
            <a:r>
              <a:rPr lang="en-US" sz="1750" kern="0" dirty="0">
                <a:effectLst/>
                <a:latin typeface="Times New Roman" panose="02020603050405020304" pitchFamily="18" charset="0"/>
                <a:ea typeface="Times New Roman" panose="02020603050405020304" pitchFamily="18" charset="0"/>
              </a:rPr>
              <a:t>) evaluated the impact of social protection investments - cash </a:t>
            </a:r>
            <a:r>
              <a:rPr lang="en-US" sz="1750" kern="0" dirty="0" err="1">
                <a:effectLst/>
                <a:latin typeface="Times New Roman" panose="02020603050405020304" pitchFamily="18" charset="0"/>
                <a:ea typeface="Times New Roman" panose="02020603050405020304" pitchFamily="18" charset="0"/>
              </a:rPr>
              <a:t>programmes</a:t>
            </a:r>
            <a:r>
              <a:rPr lang="en-US" sz="1750" kern="0" dirty="0">
                <a:effectLst/>
                <a:latin typeface="Times New Roman" panose="02020603050405020304" pitchFamily="18" charset="0"/>
                <a:ea typeface="Times New Roman" panose="02020603050405020304" pitchFamily="18" charset="0"/>
              </a:rPr>
              <a:t> - on economic growth in eight countries—Bangladesh, Colombia, Costa Rica, Georgia, Ghana, India, Rwanda, and Serbia—using a dynamic CGE model combined with a Multiplier model. The findings reveal that investing 1 percent of GDP in social protection policies generates a multiplier effect on GDP ranging between 0.7 and 1.9. </a:t>
            </a:r>
          </a:p>
          <a:p>
            <a:pPr algn="just">
              <a:lnSpc>
                <a:spcPct val="115000"/>
              </a:lnSpc>
              <a:spcAft>
                <a:spcPts val="800"/>
              </a:spcAft>
            </a:pPr>
            <a:r>
              <a:rPr lang="en-US" sz="1750" b="1" kern="0" dirty="0">
                <a:effectLst/>
                <a:latin typeface="Times New Roman" panose="02020603050405020304" pitchFamily="18" charset="0"/>
                <a:ea typeface="Times New Roman" panose="02020603050405020304" pitchFamily="18" charset="0"/>
              </a:rPr>
              <a:t>In general, </a:t>
            </a:r>
            <a:r>
              <a:rPr lang="en-US" sz="1750" b="1" i="1" kern="0" dirty="0">
                <a:effectLst/>
                <a:latin typeface="Times New Roman" panose="02020603050405020304" pitchFamily="18" charset="0"/>
                <a:ea typeface="Times New Roman" panose="02020603050405020304" pitchFamily="18" charset="0"/>
              </a:rPr>
              <a:t>to our knowledge</a:t>
            </a:r>
            <a:r>
              <a:rPr lang="en-US" sz="1750" b="1" kern="0" dirty="0">
                <a:effectLst/>
                <a:latin typeface="Times New Roman" panose="02020603050405020304" pitchFamily="18" charset="0"/>
                <a:ea typeface="Times New Roman" panose="02020603050405020304" pitchFamily="18" charset="0"/>
              </a:rPr>
              <a:t>, there are no studies for Morocco examining the effect of social protection expenditures on economic growth. This paper aims to fill this apparent gap in the literature. </a:t>
            </a:r>
            <a:endParaRPr lang="fr-FR" sz="1750" b="1" dirty="0">
              <a:effectLst/>
              <a:latin typeface="Calibri" panose="020F0502020204030204" pitchFamily="34" charset="0"/>
              <a:ea typeface="Calibri" panose="020F0502020204030204" pitchFamily="34" charset="0"/>
            </a:endParaRPr>
          </a:p>
        </p:txBody>
      </p:sp>
      <p:sp>
        <p:nvSpPr>
          <p:cNvPr id="4" name="ZoneTexte 3">
            <a:extLst>
              <a:ext uri="{FF2B5EF4-FFF2-40B4-BE49-F238E27FC236}">
                <a16:creationId xmlns:a16="http://schemas.microsoft.com/office/drawing/2014/main" id="{89D103A3-56E1-3D7C-01A7-FF7B52047E43}"/>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263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Methodology and data </a:t>
            </a:r>
          </a:p>
        </p:txBody>
      </p:sp>
      <p:sp>
        <p:nvSpPr>
          <p:cNvPr id="4" name="ZoneTexte 3">
            <a:extLst>
              <a:ext uri="{FF2B5EF4-FFF2-40B4-BE49-F238E27FC236}">
                <a16:creationId xmlns:a16="http://schemas.microsoft.com/office/drawing/2014/main" id="{1EFC3AA0-C6C0-6F97-4CED-CBCB9A39EC5F}"/>
              </a:ext>
            </a:extLst>
          </p:cNvPr>
          <p:cNvSpPr txBox="1"/>
          <p:nvPr/>
        </p:nvSpPr>
        <p:spPr>
          <a:xfrm>
            <a:off x="1133629" y="2062677"/>
            <a:ext cx="9985702" cy="1410386"/>
          </a:xfrm>
          <a:prstGeom prst="rect">
            <a:avLst/>
          </a:prstGeom>
          <a:noFill/>
        </p:spPr>
        <p:txBody>
          <a:bodyPr wrap="square">
            <a:spAutoFit/>
          </a:bodyPr>
          <a:lstStyle/>
          <a:p>
            <a:pPr algn="just">
              <a:lnSpc>
                <a:spcPct val="115000"/>
              </a:lnSpc>
              <a:spcAft>
                <a:spcPts val="800"/>
              </a:spcAft>
            </a:pPr>
            <a:r>
              <a:rPr lang="en-US" sz="1900" dirty="0">
                <a:effectLst/>
                <a:latin typeface="Times New Roman" panose="02020603050405020304" pitchFamily="18" charset="0"/>
                <a:ea typeface="Calibri" panose="020F0502020204030204" pitchFamily="34" charset="0"/>
              </a:rPr>
              <a:t>Multiplier models (also known as multiplier framework) described as matrix models by </a:t>
            </a:r>
            <a:r>
              <a:rPr lang="en-US" sz="1900" dirty="0" err="1">
                <a:effectLst/>
                <a:latin typeface="Times New Roman" panose="02020603050405020304" pitchFamily="18" charset="0"/>
                <a:ea typeface="Calibri" panose="020F0502020204030204" pitchFamily="34" charset="0"/>
              </a:rPr>
              <a:t>Thorbecke</a:t>
            </a:r>
            <a:r>
              <a:rPr lang="en-US" sz="1900" dirty="0">
                <a:effectLst/>
                <a:latin typeface="Times New Roman" panose="02020603050405020304" pitchFamily="18" charset="0"/>
                <a:ea typeface="Calibri" panose="020F0502020204030204" pitchFamily="34" charset="0"/>
              </a:rPr>
              <a:t> (1985), assess the consequences of a change in demand on the economy by assuming that any change in the demand for goods results in a proportional change in income use, inputs, and outputs, based on the relationships within the base-year structure of the Social Accounting Matrix (SAM). </a:t>
            </a:r>
            <a:endParaRPr lang="en-US" sz="1900" dirty="0">
              <a:latin typeface="Times New Roman" panose="02020603050405020304" pitchFamily="18" charset="0"/>
              <a:ea typeface="Calibri" panose="020F0502020204030204" pitchFamily="34" charset="0"/>
            </a:endParaRPr>
          </a:p>
        </p:txBody>
      </p:sp>
      <p:sp>
        <p:nvSpPr>
          <p:cNvPr id="6" name="ZoneTexte 5">
            <a:extLst>
              <a:ext uri="{FF2B5EF4-FFF2-40B4-BE49-F238E27FC236}">
                <a16:creationId xmlns:a16="http://schemas.microsoft.com/office/drawing/2014/main" id="{2D3469BE-0678-A6B4-668F-D170C2221CE0}"/>
              </a:ext>
            </a:extLst>
          </p:cNvPr>
          <p:cNvSpPr txBox="1"/>
          <p:nvPr/>
        </p:nvSpPr>
        <p:spPr>
          <a:xfrm>
            <a:off x="1169978" y="3412208"/>
            <a:ext cx="9985702" cy="2966261"/>
          </a:xfrm>
          <a:prstGeom prst="rect">
            <a:avLst/>
          </a:prstGeom>
          <a:noFill/>
        </p:spPr>
        <p:txBody>
          <a:bodyPr wrap="square">
            <a:spAutoFit/>
          </a:bodyPr>
          <a:lstStyle/>
          <a:p>
            <a:pPr marL="342900" lvl="0" indent="-342900" algn="just" rtl="0">
              <a:lnSpc>
                <a:spcPct val="115000"/>
              </a:lnSpc>
              <a:spcAft>
                <a:spcPts val="800"/>
              </a:spcAft>
              <a:buFont typeface="Symbol" panose="05050102010706020507" pitchFamily="18" charset="2"/>
              <a:buChar char=""/>
            </a:pPr>
            <a:r>
              <a:rPr lang="en-US" sz="1900" b="1" dirty="0">
                <a:effectLst/>
                <a:latin typeface="Times New Roman" panose="02020603050405020304" pitchFamily="18" charset="0"/>
                <a:ea typeface="Calibri" panose="020F0502020204030204" pitchFamily="34" charset="0"/>
              </a:rPr>
              <a:t>Assumptions of the model: </a:t>
            </a:r>
            <a:endParaRPr lang="fr-FR" sz="1900" dirty="0">
              <a:effectLst/>
              <a:latin typeface="Calibri" panose="020F0502020204030204" pitchFamily="34" charset="0"/>
              <a:ea typeface="Calibri" panose="020F0502020204030204" pitchFamily="34" charset="0"/>
            </a:endParaRPr>
          </a:p>
          <a:p>
            <a:pPr algn="just">
              <a:lnSpc>
                <a:spcPct val="115000"/>
              </a:lnSpc>
              <a:spcAft>
                <a:spcPts val="800"/>
              </a:spcAft>
            </a:pPr>
            <a:r>
              <a:rPr lang="en-US" sz="1900" dirty="0">
                <a:effectLst/>
                <a:latin typeface="Times New Roman" panose="02020603050405020304" pitchFamily="18" charset="0"/>
                <a:ea typeface="Calibri" panose="020F0502020204030204" pitchFamily="34" charset="0"/>
              </a:rPr>
              <a:t>The multiplier process is developed here on the many assumptions.  In particular: </a:t>
            </a:r>
            <a:endParaRPr lang="fr-FR" sz="1900" dirty="0">
              <a:effectLst/>
              <a:latin typeface="Calibri" panose="020F0502020204030204" pitchFamily="34" charset="0"/>
              <a:ea typeface="Calibri" panose="020F0502020204030204" pitchFamily="34" charset="0"/>
            </a:endParaRPr>
          </a:p>
          <a:p>
            <a:pPr marL="342900" lvl="0" indent="-342900" algn="just">
              <a:lnSpc>
                <a:spcPct val="115000"/>
              </a:lnSpc>
              <a:buFont typeface="Wingdings" panose="05000000000000000000" pitchFamily="2" charset="2"/>
              <a:buChar char=""/>
            </a:pPr>
            <a:r>
              <a:rPr lang="en-US" sz="1900" dirty="0">
                <a:effectLst/>
                <a:latin typeface="Times New Roman" panose="02020603050405020304" pitchFamily="18" charset="0"/>
                <a:ea typeface="Calibri" panose="020F0502020204030204" pitchFamily="34" charset="0"/>
              </a:rPr>
              <a:t>Prices are fixed and any changes in demand lead to changes in physical output rather than prices.</a:t>
            </a:r>
            <a:r>
              <a:rPr lang="ar-SA" sz="19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900" dirty="0">
              <a:effectLst/>
              <a:latin typeface="Calibri" panose="020F0502020204030204" pitchFamily="34" charset="0"/>
              <a:ea typeface="Calibri" panose="020F0502020204030204" pitchFamily="34" charset="0"/>
            </a:endParaRPr>
          </a:p>
          <a:p>
            <a:pPr marL="342900" lvl="0" indent="-342900" algn="just">
              <a:lnSpc>
                <a:spcPct val="115000"/>
              </a:lnSpc>
              <a:buFont typeface="Wingdings" panose="05000000000000000000" pitchFamily="2" charset="2"/>
              <a:buChar char=""/>
            </a:pPr>
            <a:r>
              <a:rPr lang="en-US" sz="1900" dirty="0">
                <a:effectLst/>
                <a:latin typeface="Times New Roman" panose="02020603050405020304" pitchFamily="18" charset="0"/>
                <a:ea typeface="Calibri" panose="020F0502020204030204" pitchFamily="34" charset="0"/>
              </a:rPr>
              <a:t>Factor resources are unlimited or unconstrained, so that any increase in demand is matched by increased supply. </a:t>
            </a:r>
            <a:endParaRPr lang="fr-FR" sz="1900" dirty="0">
              <a:effectLst/>
              <a:latin typeface="Calibri" panose="020F0502020204030204" pitchFamily="34" charset="0"/>
              <a:ea typeface="Calibri" panose="020F0502020204030204" pitchFamily="34" charset="0"/>
            </a:endParaRPr>
          </a:p>
          <a:p>
            <a:pPr marL="342900" lvl="0" indent="-342900" algn="just">
              <a:lnSpc>
                <a:spcPct val="115000"/>
              </a:lnSpc>
              <a:buFont typeface="Wingdings" panose="05000000000000000000" pitchFamily="2" charset="2"/>
              <a:buChar char=""/>
            </a:pPr>
            <a:r>
              <a:rPr lang="en-US" sz="1900" dirty="0">
                <a:effectLst/>
                <a:latin typeface="Times New Roman" panose="02020603050405020304" pitchFamily="18" charset="0"/>
                <a:ea typeface="Calibri" panose="020F0502020204030204" pitchFamily="34" charset="0"/>
              </a:rPr>
              <a:t>Input coefficients of producers and consumption patterns of households are unaffected by exogenous changes in demand (i.e., linkage effects are linear and there is no behavioral change).</a:t>
            </a:r>
            <a:endParaRPr lang="fr-FR" sz="1900" dirty="0">
              <a:effectLst/>
              <a:latin typeface="Calibri" panose="020F0502020204030204" pitchFamily="34" charset="0"/>
              <a:ea typeface="Calibri" panose="020F0502020204030204" pitchFamily="34" charset="0"/>
            </a:endParaRPr>
          </a:p>
        </p:txBody>
      </p:sp>
      <p:sp>
        <p:nvSpPr>
          <p:cNvPr id="5" name="ZoneTexte 4">
            <a:extLst>
              <a:ext uri="{FF2B5EF4-FFF2-40B4-BE49-F238E27FC236}">
                <a16:creationId xmlns:a16="http://schemas.microsoft.com/office/drawing/2014/main" id="{072157FC-3909-2939-9006-D40D389A736A}"/>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
        <p:nvSpPr>
          <p:cNvPr id="3" name="ZoneTexte 2">
            <a:extLst>
              <a:ext uri="{FF2B5EF4-FFF2-40B4-BE49-F238E27FC236}">
                <a16:creationId xmlns:a16="http://schemas.microsoft.com/office/drawing/2014/main" id="{A55BF361-98FD-73EC-F14B-66707DDFEBB5}"/>
              </a:ext>
            </a:extLst>
          </p:cNvPr>
          <p:cNvSpPr txBox="1"/>
          <p:nvPr/>
        </p:nvSpPr>
        <p:spPr>
          <a:xfrm>
            <a:off x="1133629" y="1640642"/>
            <a:ext cx="9985702" cy="483017"/>
          </a:xfrm>
          <a:prstGeom prst="rect">
            <a:avLst/>
          </a:prstGeom>
          <a:noFill/>
        </p:spPr>
        <p:txBody>
          <a:bodyPr wrap="square">
            <a:spAutoFit/>
          </a:bodyPr>
          <a:lstStyle/>
          <a:p>
            <a:pPr algn="just">
              <a:lnSpc>
                <a:spcPct val="115000"/>
              </a:lnSpc>
              <a:spcAft>
                <a:spcPts val="800"/>
              </a:spcAft>
            </a:pPr>
            <a:r>
              <a:rPr lang="en-US" sz="2400" b="1" dirty="0">
                <a:latin typeface="Times New Roman" panose="02020603050405020304" pitchFamily="18" charset="0"/>
                <a:ea typeface="Calibri" panose="020F0502020204030204" pitchFamily="34" charset="0"/>
              </a:rPr>
              <a:t>SAM</a:t>
            </a:r>
            <a:r>
              <a:rPr lang="fr-FR" sz="2400" b="1" dirty="0">
                <a:effectLst/>
                <a:latin typeface="Times New Roman" panose="02020603050405020304" pitchFamily="18" charset="0"/>
                <a:ea typeface="Calibri" panose="020F0502020204030204" pitchFamily="34" charset="0"/>
              </a:rPr>
              <a:t> multiplier</a:t>
            </a:r>
            <a:endParaRPr lang="en-US" sz="2400" b="1"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91239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Methodology and data </a:t>
            </a:r>
          </a:p>
        </p:txBody>
      </p:sp>
      <p:sp>
        <p:nvSpPr>
          <p:cNvPr id="4" name="ZoneTexte 3">
            <a:extLst>
              <a:ext uri="{FF2B5EF4-FFF2-40B4-BE49-F238E27FC236}">
                <a16:creationId xmlns:a16="http://schemas.microsoft.com/office/drawing/2014/main" id="{1EFC3AA0-C6C0-6F97-4CED-CBCB9A39EC5F}"/>
              </a:ext>
            </a:extLst>
          </p:cNvPr>
          <p:cNvSpPr txBox="1"/>
          <p:nvPr/>
        </p:nvSpPr>
        <p:spPr>
          <a:xfrm>
            <a:off x="1133629" y="1693397"/>
            <a:ext cx="9985702" cy="483017"/>
          </a:xfrm>
          <a:prstGeom prst="rect">
            <a:avLst/>
          </a:prstGeom>
          <a:noFill/>
        </p:spPr>
        <p:txBody>
          <a:bodyPr wrap="square">
            <a:spAutoFit/>
          </a:bodyPr>
          <a:lstStyle/>
          <a:p>
            <a:pPr algn="just">
              <a:lnSpc>
                <a:spcPct val="115000"/>
              </a:lnSpc>
              <a:spcAft>
                <a:spcPts val="800"/>
              </a:spcAft>
            </a:pPr>
            <a:r>
              <a:rPr lang="en-US" sz="2400" b="1" dirty="0">
                <a:effectLst/>
                <a:latin typeface="Times New Roman" panose="02020603050405020304" pitchFamily="18" charset="0"/>
                <a:ea typeface="Calibri" panose="020F0502020204030204" pitchFamily="34" charset="0"/>
              </a:rPr>
              <a:t>C</a:t>
            </a:r>
            <a:r>
              <a:rPr lang="fr-FR" sz="2400" b="1" dirty="0">
                <a:effectLst/>
                <a:latin typeface="Times New Roman" panose="02020603050405020304" pitchFamily="18" charset="0"/>
                <a:ea typeface="Calibri" panose="020F0502020204030204" pitchFamily="34" charset="0"/>
              </a:rPr>
              <a:t>GE model</a:t>
            </a:r>
            <a:endParaRPr lang="en-US" sz="2400" b="1" dirty="0">
              <a:latin typeface="Times New Roman" panose="02020603050405020304" pitchFamily="18" charset="0"/>
              <a:ea typeface="Calibri" panose="020F0502020204030204" pitchFamily="34" charset="0"/>
            </a:endParaRPr>
          </a:p>
        </p:txBody>
      </p:sp>
      <p:sp>
        <p:nvSpPr>
          <p:cNvPr id="5" name="ZoneTexte 4">
            <a:extLst>
              <a:ext uri="{FF2B5EF4-FFF2-40B4-BE49-F238E27FC236}">
                <a16:creationId xmlns:a16="http://schemas.microsoft.com/office/drawing/2014/main" id="{072157FC-3909-2939-9006-D40D389A736A}"/>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C555497C-A655-6D54-E3D0-D2D1CF2DCF49}"/>
              </a:ext>
            </a:extLst>
          </p:cNvPr>
          <p:cNvSpPr txBox="1"/>
          <p:nvPr/>
        </p:nvSpPr>
        <p:spPr>
          <a:xfrm>
            <a:off x="1015096" y="2375092"/>
            <a:ext cx="10140584" cy="3323987"/>
          </a:xfrm>
          <a:prstGeom prst="rect">
            <a:avLst/>
          </a:prstGeom>
          <a:noFill/>
        </p:spPr>
        <p:txBody>
          <a:bodyPr wrap="square">
            <a:spAutoFit/>
          </a:bodyPr>
          <a:lstStyle/>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We extend the PEP-1-t Model, a recursive dynamic CGE model, of </a:t>
            </a:r>
            <a:r>
              <a:rPr lang="en-US" sz="2100" b="0" i="0" dirty="0" err="1">
                <a:solidFill>
                  <a:srgbClr val="000000"/>
                </a:solidFill>
                <a:effectLst/>
                <a:latin typeface="Times New Roman" panose="02020603050405020304" pitchFamily="18" charset="0"/>
                <a:cs typeface="Times New Roman" panose="02020603050405020304" pitchFamily="18" charset="0"/>
              </a:rPr>
              <a:t>Decaluwe</a:t>
            </a:r>
            <a:r>
              <a:rPr lang="en-US" sz="2100" b="0" i="0" dirty="0">
                <a:solidFill>
                  <a:srgbClr val="000000"/>
                </a:solidFill>
                <a:effectLst/>
                <a:latin typeface="Times New Roman" panose="02020603050405020304" pitchFamily="18" charset="0"/>
                <a:cs typeface="Times New Roman" panose="02020603050405020304" pitchFamily="18" charset="0"/>
              </a:rPr>
              <a:t> et al. (2013);</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The PEP-1-t model is a one country, multi-sector, dynamic computable general equilibrium (CGE) model;</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It distinguishes several categories of workers and capital.</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Also, PEP-1-t is capable of taking into account a broad set of tax instruments, and it models all possible transfers between institutions (agents);</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Firms are assumed to operate in a perfectly competitive environment;</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Nested production structure;</a:t>
            </a:r>
          </a:p>
          <a:p>
            <a:pPr marL="285750" indent="-285750" algn="just">
              <a:buFont typeface="Arial" panose="020B0604020202020204" pitchFamily="34" charset="0"/>
              <a:buChar char="•"/>
            </a:pPr>
            <a:r>
              <a:rPr lang="en-US" sz="2100" b="0" i="0" dirty="0">
                <a:solidFill>
                  <a:srgbClr val="000000"/>
                </a:solidFill>
                <a:effectLst/>
                <a:latin typeface="Times New Roman" panose="02020603050405020304" pitchFamily="18" charset="0"/>
                <a:cs typeface="Times New Roman" panose="02020603050405020304" pitchFamily="18" charset="0"/>
              </a:rPr>
              <a:t>Recursive Dynamics.</a:t>
            </a:r>
            <a:r>
              <a:rPr lang="en-US" sz="2100" dirty="0">
                <a:latin typeface="Times New Roman" panose="02020603050405020304" pitchFamily="18" charset="0"/>
                <a:cs typeface="Times New Roman" panose="02020603050405020304" pitchFamily="18" charset="0"/>
              </a:rPr>
              <a:t> </a:t>
            </a:r>
            <a:endParaRPr lang="en-US" sz="2100" dirty="0"/>
          </a:p>
        </p:txBody>
      </p:sp>
    </p:spTree>
    <p:extLst>
      <p:ext uri="{BB962C8B-B14F-4D97-AF65-F5344CB8AC3E}">
        <p14:creationId xmlns:p14="http://schemas.microsoft.com/office/powerpoint/2010/main" val="255217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Simulations and results </a:t>
            </a:r>
          </a:p>
        </p:txBody>
      </p:sp>
      <p:graphicFrame>
        <p:nvGraphicFramePr>
          <p:cNvPr id="5" name="Tableau 4">
            <a:extLst>
              <a:ext uri="{FF2B5EF4-FFF2-40B4-BE49-F238E27FC236}">
                <a16:creationId xmlns:a16="http://schemas.microsoft.com/office/drawing/2014/main" id="{CB891DC0-4993-3C14-6B49-02A24727E0C6}"/>
              </a:ext>
            </a:extLst>
          </p:cNvPr>
          <p:cNvGraphicFramePr>
            <a:graphicFrameLocks noGrp="1"/>
          </p:cNvGraphicFramePr>
          <p:nvPr>
            <p:extLst>
              <p:ext uri="{D42A27DB-BD31-4B8C-83A1-F6EECF244321}">
                <p14:modId xmlns:p14="http://schemas.microsoft.com/office/powerpoint/2010/main" val="2076070535"/>
              </p:ext>
            </p:extLst>
          </p:nvPr>
        </p:nvGraphicFramePr>
        <p:xfrm>
          <a:off x="1171520" y="3704700"/>
          <a:ext cx="9991382" cy="709422"/>
        </p:xfrm>
        <a:graphic>
          <a:graphicData uri="http://schemas.openxmlformats.org/drawingml/2006/table">
            <a:tbl>
              <a:tblPr firstRow="1" firstCol="1" bandRow="1">
                <a:tableStyleId>{8799B23B-EC83-4686-B30A-512413B5E67A}</a:tableStyleId>
              </a:tblPr>
              <a:tblGrid>
                <a:gridCol w="1441570">
                  <a:extLst>
                    <a:ext uri="{9D8B030D-6E8A-4147-A177-3AD203B41FA5}">
                      <a16:colId xmlns:a16="http://schemas.microsoft.com/office/drawing/2014/main" val="3435512847"/>
                    </a:ext>
                  </a:extLst>
                </a:gridCol>
                <a:gridCol w="8549812">
                  <a:extLst>
                    <a:ext uri="{9D8B030D-6E8A-4147-A177-3AD203B41FA5}">
                      <a16:colId xmlns:a16="http://schemas.microsoft.com/office/drawing/2014/main" val="2915468075"/>
                    </a:ext>
                  </a:extLst>
                </a:gridCol>
              </a:tblGrid>
              <a:tr h="151376">
                <a:tc>
                  <a:txBody>
                    <a:bodyPr/>
                    <a:lstStyle/>
                    <a:p>
                      <a:pPr marL="342900" lvl="0" indent="-342900" algn="just" rtl="0">
                        <a:lnSpc>
                          <a:spcPct val="115000"/>
                        </a:lnSpc>
                        <a:spcAft>
                          <a:spcPts val="800"/>
                        </a:spcAft>
                        <a:buFont typeface="Symbol" panose="05050102010706020507" pitchFamily="18" charset="2"/>
                        <a:buChar char=""/>
                      </a:pPr>
                      <a:r>
                        <a:rPr lang="en-US" sz="2200" dirty="0">
                          <a:effectLst/>
                          <a:latin typeface="Times New Roman" panose="02020603050405020304" pitchFamily="18" charset="0"/>
                          <a:cs typeface="Times New Roman" panose="02020603050405020304" pitchFamily="18" charset="0"/>
                        </a:rPr>
                        <a:t>Sim 1:</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238760" algn="just">
                        <a:lnSpc>
                          <a:spcPct val="115000"/>
                        </a:lnSpc>
                        <a:spcAft>
                          <a:spcPts val="800"/>
                        </a:spcAft>
                      </a:pPr>
                      <a:r>
                        <a:rPr lang="en-US" sz="2200" b="0" dirty="0">
                          <a:effectLst/>
                          <a:latin typeface="Times New Roman" panose="02020603050405020304" pitchFamily="18" charset="0"/>
                          <a:cs typeface="Times New Roman" panose="02020603050405020304" pitchFamily="18" charset="0"/>
                        </a:rPr>
                        <a:t>Increase public spending on social protection </a:t>
                      </a:r>
                      <a:r>
                        <a:rPr lang="en-US" sz="2200" b="0">
                          <a:effectLst/>
                          <a:latin typeface="Times New Roman" panose="02020603050405020304" pitchFamily="18" charset="0"/>
                          <a:cs typeface="Times New Roman" panose="02020603050405020304" pitchFamily="18" charset="0"/>
                        </a:rPr>
                        <a:t>by 1% </a:t>
                      </a:r>
                      <a:r>
                        <a:rPr lang="en-US" sz="2200" b="0" dirty="0">
                          <a:effectLst/>
                          <a:latin typeface="Times New Roman" panose="02020603050405020304" pitchFamily="18" charset="0"/>
                          <a:cs typeface="Times New Roman" panose="02020603050405020304" pitchFamily="18" charset="0"/>
                        </a:rPr>
                        <a:t>of GDP.</a:t>
                      </a:r>
                      <a:endParaRPr lang="fr-FR" sz="2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744155"/>
                  </a:ext>
                </a:extLst>
              </a:tr>
              <a:tr h="151376">
                <a:tc>
                  <a:txBody>
                    <a:bodyPr/>
                    <a:lstStyle/>
                    <a:p>
                      <a:pPr marL="342900" lvl="0" indent="-342900" algn="just" rtl="0">
                        <a:lnSpc>
                          <a:spcPct val="115000"/>
                        </a:lnSpc>
                        <a:spcAft>
                          <a:spcPts val="800"/>
                        </a:spcAft>
                        <a:buFont typeface="Symbol" panose="05050102010706020507" pitchFamily="18" charset="2"/>
                        <a:buChar char=""/>
                      </a:pPr>
                      <a:r>
                        <a:rPr lang="en-US" sz="2200" dirty="0">
                          <a:effectLst/>
                          <a:latin typeface="Times New Roman" panose="02020603050405020304" pitchFamily="18" charset="0"/>
                          <a:cs typeface="Times New Roman" panose="02020603050405020304" pitchFamily="18" charset="0"/>
                        </a:rPr>
                        <a:t>Sim 2:</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238760" algn="just">
                        <a:lnSpc>
                          <a:spcPct val="115000"/>
                        </a:lnSpc>
                        <a:spcAft>
                          <a:spcPts val="800"/>
                        </a:spcAft>
                      </a:pPr>
                      <a:r>
                        <a:rPr lang="en-US" sz="2200" dirty="0">
                          <a:effectLst/>
                          <a:latin typeface="Times New Roman" panose="02020603050405020304" pitchFamily="18" charset="0"/>
                          <a:cs typeface="Times New Roman" panose="02020603050405020304" pitchFamily="18" charset="0"/>
                        </a:rPr>
                        <a:t>Increase cash transfer from government to households </a:t>
                      </a:r>
                      <a:r>
                        <a:rPr lang="en-US" sz="2200">
                          <a:effectLst/>
                          <a:latin typeface="Times New Roman" panose="02020603050405020304" pitchFamily="18" charset="0"/>
                          <a:cs typeface="Times New Roman" panose="02020603050405020304" pitchFamily="18" charset="0"/>
                        </a:rPr>
                        <a:t>by 1% </a:t>
                      </a:r>
                      <a:r>
                        <a:rPr lang="en-US" sz="2200" dirty="0">
                          <a:effectLst/>
                          <a:latin typeface="Times New Roman" panose="02020603050405020304" pitchFamily="18" charset="0"/>
                          <a:cs typeface="Times New Roman" panose="02020603050405020304" pitchFamily="18" charset="0"/>
                        </a:rPr>
                        <a:t>of GDP.</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2497361"/>
                  </a:ext>
                </a:extLst>
              </a:tr>
            </a:tbl>
          </a:graphicData>
        </a:graphic>
      </p:graphicFrame>
      <p:sp>
        <p:nvSpPr>
          <p:cNvPr id="6" name="Rectangle 1">
            <a:extLst>
              <a:ext uri="{FF2B5EF4-FFF2-40B4-BE49-F238E27FC236}">
                <a16:creationId xmlns:a16="http://schemas.microsoft.com/office/drawing/2014/main" id="{A3CD2606-2997-BF6C-DE40-93D0CF83453C}"/>
              </a:ext>
            </a:extLst>
          </p:cNvPr>
          <p:cNvSpPr>
            <a:spLocks noChangeArrowheads="1"/>
          </p:cNvSpPr>
          <p:nvPr/>
        </p:nvSpPr>
        <p:spPr bwMode="auto">
          <a:xfrm>
            <a:off x="1217053" y="2139901"/>
            <a:ext cx="9991382"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en-US" altLang="fr-FR" sz="2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 this study, we conduct simulations using a SAM multiplier and CGE model to examine the potential economic impacts of increased public spending on social protection. The scenarios are as follows: </a:t>
            </a:r>
            <a:endParaRPr kumimoji="0" lang="en-US" altLang="fr-FR" sz="2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3F5A4AE5-D9C0-828B-CFC4-8A9A03A07CD5}"/>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3757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Keys findings and policy implications (Multiplier Model ) </a:t>
            </a:r>
          </a:p>
        </p:txBody>
      </p:sp>
      <p:sp>
        <p:nvSpPr>
          <p:cNvPr id="4" name="ZoneTexte 3">
            <a:extLst>
              <a:ext uri="{FF2B5EF4-FFF2-40B4-BE49-F238E27FC236}">
                <a16:creationId xmlns:a16="http://schemas.microsoft.com/office/drawing/2014/main" id="{B4552352-5D59-CD87-B9E0-2241D42EEBF1}"/>
              </a:ext>
            </a:extLst>
          </p:cNvPr>
          <p:cNvSpPr txBox="1"/>
          <p:nvPr/>
        </p:nvSpPr>
        <p:spPr>
          <a:xfrm>
            <a:off x="629675" y="1740527"/>
            <a:ext cx="4355075" cy="584775"/>
          </a:xfrm>
          <a:prstGeom prst="rect">
            <a:avLst/>
          </a:prstGeom>
          <a:noFill/>
          <a:ln>
            <a:solidFill>
              <a:srgbClr val="92D050"/>
            </a:solidFill>
          </a:ln>
        </p:spPr>
        <p:txBody>
          <a:bodyPr wrap="square">
            <a:spAutoFit/>
          </a:bodyPr>
          <a:lstStyle/>
          <a:p>
            <a:pPr algn="ctr">
              <a:defRPr sz="1600" b="1" i="0" u="none" strike="noStrike" kern="1200" baseline="0">
                <a:solidFill>
                  <a:srgbClr val="000000">
                    <a:lumMod val="65000"/>
                    <a:lumOff val="35000"/>
                  </a:srgbClr>
                </a:solidFill>
                <a:latin typeface="+mn-lt"/>
                <a:ea typeface="+mn-ea"/>
                <a:cs typeface="+mn-cs"/>
              </a:defRPr>
            </a:pPr>
            <a:r>
              <a:rPr lang="en-US" altLang="fr-FR" b="1" dirty="0">
                <a:latin typeface="Times New Roman" panose="02020603050405020304" pitchFamily="18" charset="0"/>
                <a:cs typeface="Times New Roman" panose="02020603050405020304" pitchFamily="18" charset="0"/>
              </a:rPr>
              <a:t>Growth Rates of </a:t>
            </a:r>
            <a:r>
              <a:rPr lang="en-US" b="1" dirty="0">
                <a:latin typeface="Times New Roman" panose="02020603050405020304" pitchFamily="18" charset="0"/>
                <a:cs typeface="Times New Roman" panose="02020603050405020304" pitchFamily="18" charset="0"/>
              </a:rPr>
              <a:t>Macroeconomic Aggregates </a:t>
            </a:r>
            <a:r>
              <a:rPr lang="en-US" altLang="fr-FR" b="1" dirty="0">
                <a:latin typeface="Times New Roman" panose="02020603050405020304" pitchFamily="18" charset="0"/>
                <a:cs typeface="Times New Roman" panose="02020603050405020304" pitchFamily="18" charset="0"/>
              </a:rPr>
              <a:t>from </a:t>
            </a:r>
            <a:r>
              <a:rPr lang="en-US" altLang="fr-FR" b="1">
                <a:latin typeface="Times New Roman" panose="02020603050405020304" pitchFamily="18" charset="0"/>
                <a:cs typeface="Times New Roman" panose="02020603050405020304" pitchFamily="18" charset="0"/>
              </a:rPr>
              <a:t>Baseline (%)</a:t>
            </a:r>
            <a:endParaRPr lang="fr-FR" b="1" dirty="0">
              <a:latin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AD4973D0-3722-75BD-CD74-5B08B27FAEBB}"/>
              </a:ext>
            </a:extLst>
          </p:cNvPr>
          <p:cNvSpPr txBox="1"/>
          <p:nvPr/>
        </p:nvSpPr>
        <p:spPr>
          <a:xfrm>
            <a:off x="5816600" y="1737360"/>
            <a:ext cx="5611176" cy="338554"/>
          </a:xfrm>
          <a:prstGeom prst="rect">
            <a:avLst/>
          </a:prstGeom>
          <a:noFill/>
          <a:ln>
            <a:solidFill>
              <a:srgbClr val="92D050"/>
            </a:solidFill>
          </a:ln>
        </p:spPr>
        <p:txBody>
          <a:bodyPr wrap="square">
            <a:spAutoFit/>
          </a:bodyPr>
          <a:lstStyle/>
          <a:p>
            <a:pPr algn="ctr" rtl="0">
              <a:defRPr sz="1600" b="1" i="0" u="none" strike="noStrike" kern="1200" baseline="0">
                <a:solidFill>
                  <a:srgbClr val="000000">
                    <a:lumMod val="65000"/>
                    <a:lumOff val="35000"/>
                  </a:srgbClr>
                </a:solidFill>
                <a:latin typeface="+mn-lt"/>
                <a:ea typeface="+mn-ea"/>
                <a:cs typeface="+mn-cs"/>
              </a:defRPr>
            </a:pPr>
            <a:r>
              <a:rPr kumimoji="0" lang="en-US" altLang="fr-FR"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Growth Rates of Factor Income from </a:t>
            </a:r>
            <a:r>
              <a:rPr kumimoji="0" lang="en-US" altLang="fr-FR" sz="1600" b="1"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Baseline (%)</a:t>
            </a:r>
            <a:endParaRPr lang="fr-FR" sz="1600" b="1" dirty="0"/>
          </a:p>
        </p:txBody>
      </p:sp>
      <p:graphicFrame>
        <p:nvGraphicFramePr>
          <p:cNvPr id="12" name="Tableau 11">
            <a:extLst>
              <a:ext uri="{FF2B5EF4-FFF2-40B4-BE49-F238E27FC236}">
                <a16:creationId xmlns:a16="http://schemas.microsoft.com/office/drawing/2014/main" id="{BCD3C188-4300-CE0A-C3DF-A960B1B3D5F9}"/>
              </a:ext>
            </a:extLst>
          </p:cNvPr>
          <p:cNvGraphicFramePr>
            <a:graphicFrameLocks noGrp="1"/>
          </p:cNvGraphicFramePr>
          <p:nvPr>
            <p:extLst>
              <p:ext uri="{D42A27DB-BD31-4B8C-83A1-F6EECF244321}">
                <p14:modId xmlns:p14="http://schemas.microsoft.com/office/powerpoint/2010/main" val="3620306930"/>
              </p:ext>
            </p:extLst>
          </p:nvPr>
        </p:nvGraphicFramePr>
        <p:xfrm>
          <a:off x="1097280" y="2325302"/>
          <a:ext cx="3304435" cy="2721589"/>
        </p:xfrm>
        <a:graphic>
          <a:graphicData uri="http://schemas.openxmlformats.org/drawingml/2006/table">
            <a:tbl>
              <a:tblPr firstRow="1" firstCol="1" bandRow="1">
                <a:tableStyleId>{85BE263C-DBD7-4A20-BB59-AAB30ACAA65A}</a:tableStyleId>
              </a:tblPr>
              <a:tblGrid>
                <a:gridCol w="1479129">
                  <a:extLst>
                    <a:ext uri="{9D8B030D-6E8A-4147-A177-3AD203B41FA5}">
                      <a16:colId xmlns:a16="http://schemas.microsoft.com/office/drawing/2014/main" val="2635550162"/>
                    </a:ext>
                  </a:extLst>
                </a:gridCol>
                <a:gridCol w="793439">
                  <a:extLst>
                    <a:ext uri="{9D8B030D-6E8A-4147-A177-3AD203B41FA5}">
                      <a16:colId xmlns:a16="http://schemas.microsoft.com/office/drawing/2014/main" val="3494517659"/>
                    </a:ext>
                  </a:extLst>
                </a:gridCol>
                <a:gridCol w="1031867">
                  <a:extLst>
                    <a:ext uri="{9D8B030D-6E8A-4147-A177-3AD203B41FA5}">
                      <a16:colId xmlns:a16="http://schemas.microsoft.com/office/drawing/2014/main" val="1493094196"/>
                    </a:ext>
                  </a:extLst>
                </a:gridCol>
              </a:tblGrid>
              <a:tr h="342349">
                <a:tc>
                  <a:txBody>
                    <a:bodyPr/>
                    <a:lstStyle/>
                    <a:p>
                      <a:pPr>
                        <a:lnSpc>
                          <a:spcPct val="115000"/>
                        </a:lnSpc>
                        <a:spcAft>
                          <a:spcPts val="800"/>
                        </a:spcAft>
                      </a:pPr>
                      <a:r>
                        <a:rPr lang="fr-FR" sz="1200" kern="100" dirty="0">
                          <a:effectLst/>
                        </a:rPr>
                        <a:t>Indicator</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kern="100" dirty="0">
                          <a:effectLst/>
                        </a:rPr>
                        <a:t>Sim 1</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kern="100" dirty="0">
                          <a:effectLst/>
                        </a:rPr>
                        <a:t>Sim 2</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314054159"/>
                  </a:ext>
                </a:extLst>
              </a:tr>
              <a:tr h="342349">
                <a:tc>
                  <a:txBody>
                    <a:bodyPr/>
                    <a:lstStyle/>
                    <a:p>
                      <a:pPr>
                        <a:lnSpc>
                          <a:spcPct val="115000"/>
                        </a:lnSpc>
                        <a:spcAft>
                          <a:spcPts val="800"/>
                        </a:spcAft>
                      </a:pPr>
                      <a:r>
                        <a:rPr lang="fr-FR" sz="1200" kern="100">
                          <a:effectLst/>
                        </a:rPr>
                        <a:t>GDP (base price)</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1.49</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0.78</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399858023"/>
                  </a:ext>
                </a:extLst>
              </a:tr>
              <a:tr h="415314">
                <a:tc>
                  <a:txBody>
                    <a:bodyPr/>
                    <a:lstStyle/>
                    <a:p>
                      <a:pPr>
                        <a:lnSpc>
                          <a:spcPct val="115000"/>
                        </a:lnSpc>
                        <a:spcAft>
                          <a:spcPts val="800"/>
                        </a:spcAft>
                      </a:pPr>
                      <a:r>
                        <a:rPr lang="fr-FR" sz="1200" kern="100" dirty="0">
                          <a:effectLst/>
                        </a:rPr>
                        <a:t>GDP (</a:t>
                      </a:r>
                      <a:r>
                        <a:rPr lang="fr-FR" sz="1200" kern="100" dirty="0" err="1">
                          <a:effectLst/>
                        </a:rPr>
                        <a:t>market</a:t>
                      </a:r>
                      <a:r>
                        <a:rPr lang="fr-FR" sz="1200" kern="100" dirty="0">
                          <a:effectLst/>
                        </a:rPr>
                        <a:t> </a:t>
                      </a:r>
                      <a:r>
                        <a:rPr lang="fr-FR" sz="1200" kern="100" dirty="0" err="1">
                          <a:effectLst/>
                        </a:rPr>
                        <a:t>price</a:t>
                      </a:r>
                      <a:r>
                        <a:rPr lang="fr-FR" sz="1200" kern="100" dirty="0">
                          <a:effectLst/>
                        </a:rPr>
                        <a:t>)</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1.40</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0.55</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541756504"/>
                  </a:ext>
                </a:extLst>
              </a:tr>
              <a:tr h="296139">
                <a:tc>
                  <a:txBody>
                    <a:bodyPr/>
                    <a:lstStyle/>
                    <a:p>
                      <a:pPr>
                        <a:lnSpc>
                          <a:spcPct val="115000"/>
                        </a:lnSpc>
                        <a:spcAft>
                          <a:spcPts val="800"/>
                        </a:spcAft>
                      </a:pPr>
                      <a:r>
                        <a:rPr lang="fr-FR" sz="1200" kern="100" dirty="0" err="1">
                          <a:effectLst/>
                        </a:rPr>
                        <a:t>Consumption</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1.34</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1.88</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659421935"/>
                  </a:ext>
                </a:extLst>
              </a:tr>
              <a:tr h="342349">
                <a:tc>
                  <a:txBody>
                    <a:bodyPr/>
                    <a:lstStyle/>
                    <a:p>
                      <a:pPr>
                        <a:lnSpc>
                          <a:spcPct val="115000"/>
                        </a:lnSpc>
                        <a:spcAft>
                          <a:spcPts val="800"/>
                        </a:spcAft>
                      </a:pPr>
                      <a:r>
                        <a:rPr lang="fr-FR" sz="1200" kern="100">
                          <a:effectLst/>
                        </a:rPr>
                        <a:t>Value Added (VA)</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1.48</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0.78</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3968836139"/>
                  </a:ext>
                </a:extLst>
              </a:tr>
              <a:tr h="208747">
                <a:tc>
                  <a:txBody>
                    <a:bodyPr/>
                    <a:lstStyle/>
                    <a:p>
                      <a:pPr>
                        <a:lnSpc>
                          <a:spcPct val="115000"/>
                        </a:lnSpc>
                        <a:spcAft>
                          <a:spcPts val="800"/>
                        </a:spcAft>
                      </a:pPr>
                      <a:r>
                        <a:rPr lang="fr-FR" sz="1200" kern="100">
                          <a:effectLst/>
                        </a:rPr>
                        <a:t>Production</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1.25</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0.78</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12176733"/>
                  </a:ext>
                </a:extLst>
              </a:tr>
              <a:tr h="208747">
                <a:tc>
                  <a:txBody>
                    <a:bodyPr/>
                    <a:lstStyle/>
                    <a:p>
                      <a:pPr>
                        <a:lnSpc>
                          <a:spcPct val="115000"/>
                        </a:lnSpc>
                        <a:spcAft>
                          <a:spcPts val="800"/>
                        </a:spcAft>
                      </a:pPr>
                      <a:r>
                        <a:rPr lang="fr-FR" sz="1200" kern="100">
                          <a:effectLst/>
                        </a:rPr>
                        <a:t>Imports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0.54</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0.61</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621609977"/>
                  </a:ext>
                </a:extLst>
              </a:tr>
              <a:tr h="342349">
                <a:tc>
                  <a:txBody>
                    <a:bodyPr/>
                    <a:lstStyle/>
                    <a:p>
                      <a:pPr>
                        <a:lnSpc>
                          <a:spcPct val="115000"/>
                        </a:lnSpc>
                        <a:spcAft>
                          <a:spcPts val="800"/>
                        </a:spcAft>
                      </a:pPr>
                      <a:r>
                        <a:rPr lang="fr-FR" sz="1200" kern="100">
                          <a:effectLst/>
                        </a:rPr>
                        <a:t>Private Savings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1.22</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1.89</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426565511"/>
                  </a:ext>
                </a:extLst>
              </a:tr>
            </a:tbl>
          </a:graphicData>
        </a:graphic>
      </p:graphicFrame>
      <p:graphicFrame>
        <p:nvGraphicFramePr>
          <p:cNvPr id="14" name="Tableau 13">
            <a:extLst>
              <a:ext uri="{FF2B5EF4-FFF2-40B4-BE49-F238E27FC236}">
                <a16:creationId xmlns:a16="http://schemas.microsoft.com/office/drawing/2014/main" id="{209C9D37-191D-05A0-620B-1418F2249A99}"/>
              </a:ext>
            </a:extLst>
          </p:cNvPr>
          <p:cNvGraphicFramePr>
            <a:graphicFrameLocks noGrp="1"/>
          </p:cNvGraphicFramePr>
          <p:nvPr>
            <p:extLst>
              <p:ext uri="{D42A27DB-BD31-4B8C-83A1-F6EECF244321}">
                <p14:modId xmlns:p14="http://schemas.microsoft.com/office/powerpoint/2010/main" val="1966679656"/>
              </p:ext>
            </p:extLst>
          </p:nvPr>
        </p:nvGraphicFramePr>
        <p:xfrm>
          <a:off x="6379310" y="2125268"/>
          <a:ext cx="4369009" cy="2084070"/>
        </p:xfrm>
        <a:graphic>
          <a:graphicData uri="http://schemas.openxmlformats.org/drawingml/2006/table">
            <a:tbl>
              <a:tblPr firstRow="1" firstCol="1" bandRow="1">
                <a:tableStyleId>{5C22544A-7EE6-4342-B048-85BDC9FD1C3A}</a:tableStyleId>
              </a:tblPr>
              <a:tblGrid>
                <a:gridCol w="1809750">
                  <a:extLst>
                    <a:ext uri="{9D8B030D-6E8A-4147-A177-3AD203B41FA5}">
                      <a16:colId xmlns:a16="http://schemas.microsoft.com/office/drawing/2014/main" val="772443409"/>
                    </a:ext>
                  </a:extLst>
                </a:gridCol>
                <a:gridCol w="1147688">
                  <a:extLst>
                    <a:ext uri="{9D8B030D-6E8A-4147-A177-3AD203B41FA5}">
                      <a16:colId xmlns:a16="http://schemas.microsoft.com/office/drawing/2014/main" val="1276837869"/>
                    </a:ext>
                  </a:extLst>
                </a:gridCol>
                <a:gridCol w="1411571">
                  <a:extLst>
                    <a:ext uri="{9D8B030D-6E8A-4147-A177-3AD203B41FA5}">
                      <a16:colId xmlns:a16="http://schemas.microsoft.com/office/drawing/2014/main" val="635706776"/>
                    </a:ext>
                  </a:extLst>
                </a:gridCol>
              </a:tblGrid>
              <a:tr h="0">
                <a:tc>
                  <a:txBody>
                    <a:bodyPr/>
                    <a:lstStyle/>
                    <a:p>
                      <a:pPr>
                        <a:lnSpc>
                          <a:spcPct val="115000"/>
                        </a:lnSpc>
                        <a:spcAft>
                          <a:spcPts val="800"/>
                        </a:spcAft>
                      </a:pPr>
                      <a:r>
                        <a:rPr lang="fr-FR" sz="1200" kern="100" dirty="0">
                          <a:effectLst/>
                        </a:rPr>
                        <a:t>Factor</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kern="100" dirty="0">
                          <a:effectLst/>
                        </a:rPr>
                        <a:t>Sim 1</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kern="100" dirty="0">
                          <a:effectLst/>
                        </a:rPr>
                        <a:t>Sim 2</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060336452"/>
                  </a:ext>
                </a:extLst>
              </a:tr>
              <a:tr h="0">
                <a:tc>
                  <a:txBody>
                    <a:bodyPr/>
                    <a:lstStyle/>
                    <a:p>
                      <a:pPr>
                        <a:lnSpc>
                          <a:spcPct val="115000"/>
                        </a:lnSpc>
                        <a:spcAft>
                          <a:spcPts val="800"/>
                        </a:spcAft>
                      </a:pPr>
                      <a:r>
                        <a:rPr lang="fr-FR" sz="1200" kern="100">
                          <a:effectLst/>
                        </a:rPr>
                        <a:t>Unskilled work (USK)</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1.07</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0.77</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365956725"/>
                  </a:ext>
                </a:extLst>
              </a:tr>
              <a:tr h="0">
                <a:tc>
                  <a:txBody>
                    <a:bodyPr/>
                    <a:lstStyle/>
                    <a:p>
                      <a:pPr>
                        <a:lnSpc>
                          <a:spcPct val="115000"/>
                        </a:lnSpc>
                        <a:spcAft>
                          <a:spcPts val="800"/>
                        </a:spcAft>
                      </a:pPr>
                      <a:r>
                        <a:rPr lang="fr-FR" sz="1200" kern="100" dirty="0">
                          <a:effectLst/>
                        </a:rPr>
                        <a:t>Medium </a:t>
                      </a:r>
                      <a:r>
                        <a:rPr lang="fr-FR" sz="1200" kern="100" dirty="0" err="1">
                          <a:effectLst/>
                        </a:rPr>
                        <a:t>skilled</a:t>
                      </a:r>
                      <a:r>
                        <a:rPr lang="fr-FR" sz="1200" kern="100" dirty="0">
                          <a:effectLst/>
                        </a:rPr>
                        <a:t> </a:t>
                      </a:r>
                      <a:r>
                        <a:rPr lang="fr-FR" sz="1200" kern="100" dirty="0" err="1">
                          <a:effectLst/>
                        </a:rPr>
                        <a:t>work</a:t>
                      </a:r>
                      <a:r>
                        <a:rPr lang="fr-FR" sz="1200" kern="100" dirty="0">
                          <a:effectLst/>
                        </a:rPr>
                        <a:t> (MSK)</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2.52</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0.48</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449131796"/>
                  </a:ext>
                </a:extLst>
              </a:tr>
              <a:tr h="0">
                <a:tc>
                  <a:txBody>
                    <a:bodyPr/>
                    <a:lstStyle/>
                    <a:p>
                      <a:pPr>
                        <a:lnSpc>
                          <a:spcPct val="115000"/>
                        </a:lnSpc>
                        <a:spcAft>
                          <a:spcPts val="800"/>
                        </a:spcAft>
                      </a:pPr>
                      <a:r>
                        <a:rPr lang="fr-FR" sz="1200" kern="100">
                          <a:effectLst/>
                        </a:rPr>
                        <a:t>Skilled work (SK)</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1.31</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0.49</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2216904052"/>
                  </a:ext>
                </a:extLst>
              </a:tr>
              <a:tr h="0">
                <a:tc>
                  <a:txBody>
                    <a:bodyPr/>
                    <a:lstStyle/>
                    <a:p>
                      <a:pPr>
                        <a:lnSpc>
                          <a:spcPct val="115000"/>
                        </a:lnSpc>
                        <a:spcAft>
                          <a:spcPts val="800"/>
                        </a:spcAft>
                      </a:pPr>
                      <a:r>
                        <a:rPr lang="fr-FR" sz="1200" kern="100">
                          <a:effectLst/>
                        </a:rPr>
                        <a:t>Capital</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1.45</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0.89</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680960167"/>
                  </a:ext>
                </a:extLst>
              </a:tr>
              <a:tr h="0">
                <a:tc>
                  <a:txBody>
                    <a:bodyPr/>
                    <a:lstStyle/>
                    <a:p>
                      <a:pPr>
                        <a:lnSpc>
                          <a:spcPct val="115000"/>
                        </a:lnSpc>
                        <a:spcAft>
                          <a:spcPts val="800"/>
                        </a:spcAft>
                      </a:pPr>
                      <a:r>
                        <a:rPr lang="fr-FR" sz="1200" kern="100">
                          <a:effectLst/>
                        </a:rPr>
                        <a:t>Household Income</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1.50</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0.71</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3747564968"/>
                  </a:ext>
                </a:extLst>
              </a:tr>
            </a:tbl>
          </a:graphicData>
        </a:graphic>
      </p:graphicFrame>
      <p:graphicFrame>
        <p:nvGraphicFramePr>
          <p:cNvPr id="15" name="Tableau 14">
            <a:extLst>
              <a:ext uri="{FF2B5EF4-FFF2-40B4-BE49-F238E27FC236}">
                <a16:creationId xmlns:a16="http://schemas.microsoft.com/office/drawing/2014/main" id="{F531CB81-6214-33D2-6EE0-BD673E217337}"/>
              </a:ext>
            </a:extLst>
          </p:cNvPr>
          <p:cNvGraphicFramePr>
            <a:graphicFrameLocks noGrp="1"/>
          </p:cNvGraphicFramePr>
          <p:nvPr>
            <p:extLst>
              <p:ext uri="{D42A27DB-BD31-4B8C-83A1-F6EECF244321}">
                <p14:modId xmlns:p14="http://schemas.microsoft.com/office/powerpoint/2010/main" val="4193290882"/>
              </p:ext>
            </p:extLst>
          </p:nvPr>
        </p:nvGraphicFramePr>
        <p:xfrm>
          <a:off x="6361724" y="4525096"/>
          <a:ext cx="4369009" cy="1873758"/>
        </p:xfrm>
        <a:graphic>
          <a:graphicData uri="http://schemas.openxmlformats.org/drawingml/2006/table">
            <a:tbl>
              <a:tblPr firstRow="1" firstCol="1" bandRow="1">
                <a:tableStyleId>{5C22544A-7EE6-4342-B048-85BDC9FD1C3A}</a:tableStyleId>
              </a:tblPr>
              <a:tblGrid>
                <a:gridCol w="1745793">
                  <a:extLst>
                    <a:ext uri="{9D8B030D-6E8A-4147-A177-3AD203B41FA5}">
                      <a16:colId xmlns:a16="http://schemas.microsoft.com/office/drawing/2014/main" val="3155773636"/>
                    </a:ext>
                  </a:extLst>
                </a:gridCol>
                <a:gridCol w="1360702">
                  <a:extLst>
                    <a:ext uri="{9D8B030D-6E8A-4147-A177-3AD203B41FA5}">
                      <a16:colId xmlns:a16="http://schemas.microsoft.com/office/drawing/2014/main" val="3735575808"/>
                    </a:ext>
                  </a:extLst>
                </a:gridCol>
                <a:gridCol w="1262514">
                  <a:extLst>
                    <a:ext uri="{9D8B030D-6E8A-4147-A177-3AD203B41FA5}">
                      <a16:colId xmlns:a16="http://schemas.microsoft.com/office/drawing/2014/main" val="768597390"/>
                    </a:ext>
                  </a:extLst>
                </a:gridCol>
              </a:tblGrid>
              <a:tr h="0">
                <a:tc>
                  <a:txBody>
                    <a:bodyPr/>
                    <a:lstStyle/>
                    <a:p>
                      <a:pPr>
                        <a:lnSpc>
                          <a:spcPct val="115000"/>
                        </a:lnSpc>
                        <a:spcAft>
                          <a:spcPts val="800"/>
                        </a:spcAft>
                      </a:pPr>
                      <a:r>
                        <a:rPr lang="fr-FR" sz="1200" kern="100" dirty="0">
                          <a:effectLst/>
                        </a:rPr>
                        <a:t>Instrument</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nSpc>
                          <a:spcPct val="115000"/>
                        </a:lnSpc>
                        <a:spcAft>
                          <a:spcPts val="800"/>
                        </a:spcAft>
                      </a:pPr>
                      <a:r>
                        <a:rPr lang="fr-FR" sz="1200" kern="100" dirty="0">
                          <a:effectLst/>
                        </a:rPr>
                        <a:t>Sim 1</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nSpc>
                          <a:spcPct val="115000"/>
                        </a:lnSpc>
                        <a:spcAft>
                          <a:spcPts val="800"/>
                        </a:spcAft>
                      </a:pPr>
                      <a:r>
                        <a:rPr lang="fr-FR" sz="1200" kern="100" dirty="0">
                          <a:effectLst/>
                        </a:rPr>
                        <a:t>Sim 2</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320553894"/>
                  </a:ext>
                </a:extLst>
              </a:tr>
              <a:tr h="0">
                <a:tc>
                  <a:txBody>
                    <a:bodyPr/>
                    <a:lstStyle/>
                    <a:p>
                      <a:pPr>
                        <a:lnSpc>
                          <a:spcPct val="115000"/>
                        </a:lnSpc>
                        <a:spcAft>
                          <a:spcPts val="800"/>
                        </a:spcAft>
                      </a:pPr>
                      <a:r>
                        <a:rPr lang="fr-FR" sz="1200" kern="100">
                          <a:effectLst/>
                        </a:rPr>
                        <a:t>TM (Customs Duties)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0.68</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0.60</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3376839443"/>
                  </a:ext>
                </a:extLst>
              </a:tr>
              <a:tr h="0">
                <a:tc>
                  <a:txBody>
                    <a:bodyPr/>
                    <a:lstStyle/>
                    <a:p>
                      <a:pPr>
                        <a:lnSpc>
                          <a:spcPct val="115000"/>
                        </a:lnSpc>
                        <a:spcAft>
                          <a:spcPts val="800"/>
                        </a:spcAft>
                      </a:pPr>
                      <a:r>
                        <a:rPr lang="fr-FR" sz="1200" kern="100" dirty="0">
                          <a:effectLst/>
                        </a:rPr>
                        <a:t>TI (Indirect Taxes)</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1.17</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0.58</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4180302473"/>
                  </a:ext>
                </a:extLst>
              </a:tr>
              <a:tr h="0">
                <a:tc>
                  <a:txBody>
                    <a:bodyPr/>
                    <a:lstStyle/>
                    <a:p>
                      <a:pPr>
                        <a:lnSpc>
                          <a:spcPct val="115000"/>
                        </a:lnSpc>
                        <a:spcAft>
                          <a:spcPts val="800"/>
                        </a:spcAft>
                      </a:pPr>
                      <a:r>
                        <a:rPr lang="fr-FR" sz="1200" kern="100">
                          <a:effectLst/>
                        </a:rPr>
                        <a:t>TD (Direct Taxes)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1.28</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1.14</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731677473"/>
                  </a:ext>
                </a:extLst>
              </a:tr>
              <a:tr h="0">
                <a:tc>
                  <a:txBody>
                    <a:bodyPr/>
                    <a:lstStyle/>
                    <a:p>
                      <a:pPr>
                        <a:lnSpc>
                          <a:spcPct val="115000"/>
                        </a:lnSpc>
                        <a:spcAft>
                          <a:spcPts val="800"/>
                        </a:spcAft>
                      </a:pPr>
                      <a:r>
                        <a:rPr lang="fr-FR" sz="1200" kern="100">
                          <a:effectLst/>
                        </a:rPr>
                        <a:t>Other Instruments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0.92</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0.85</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737963070"/>
                  </a:ext>
                </a:extLst>
              </a:tr>
              <a:tr h="0">
                <a:tc>
                  <a:txBody>
                    <a:bodyPr/>
                    <a:lstStyle/>
                    <a:p>
                      <a:pPr>
                        <a:lnSpc>
                          <a:spcPct val="115000"/>
                        </a:lnSpc>
                        <a:spcAft>
                          <a:spcPts val="800"/>
                        </a:spcAft>
                      </a:pPr>
                      <a:r>
                        <a:rPr lang="fr-FR" sz="1200" kern="100">
                          <a:effectLst/>
                        </a:rPr>
                        <a:t>Total Tax Revenue</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highlight>
                            <a:srgbClr val="FFFF00"/>
                          </a:highlight>
                        </a:rPr>
                        <a:t>1.11</a:t>
                      </a:r>
                      <a:endParaRPr lang="fr-FR" sz="1200" b="1" kern="1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tc>
                  <a:txBody>
                    <a:bodyPr/>
                    <a:lstStyle/>
                    <a:p>
                      <a:pPr algn="ctr">
                        <a:lnSpc>
                          <a:spcPct val="115000"/>
                        </a:lnSpc>
                        <a:spcAft>
                          <a:spcPts val="800"/>
                        </a:spcAft>
                      </a:pPr>
                      <a:r>
                        <a:rPr lang="fr-FR" sz="1200" b="1" kern="100" dirty="0">
                          <a:effectLst/>
                        </a:rPr>
                        <a:t>0.70</a:t>
                      </a:r>
                      <a:endParaRPr lang="fr-FR" sz="1200" b="1" kern="1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57150" marB="57150" anchor="ctr"/>
                </a:tc>
                <a:extLst>
                  <a:ext uri="{0D108BD9-81ED-4DB2-BD59-A6C34878D82A}">
                    <a16:rowId xmlns:a16="http://schemas.microsoft.com/office/drawing/2014/main" val="1799168137"/>
                  </a:ext>
                </a:extLst>
              </a:tr>
            </a:tbl>
          </a:graphicData>
        </a:graphic>
      </p:graphicFrame>
      <p:sp>
        <p:nvSpPr>
          <p:cNvPr id="16" name="ZoneTexte 15">
            <a:extLst>
              <a:ext uri="{FF2B5EF4-FFF2-40B4-BE49-F238E27FC236}">
                <a16:creationId xmlns:a16="http://schemas.microsoft.com/office/drawing/2014/main" id="{66828C1E-A233-B36C-1782-AD0089B03737}"/>
              </a:ext>
            </a:extLst>
          </p:cNvPr>
          <p:cNvSpPr txBox="1"/>
          <p:nvPr/>
        </p:nvSpPr>
        <p:spPr>
          <a:xfrm>
            <a:off x="5872796" y="4169476"/>
            <a:ext cx="5498784" cy="338554"/>
          </a:xfrm>
          <a:prstGeom prst="rect">
            <a:avLst/>
          </a:prstGeom>
          <a:noFill/>
          <a:ln>
            <a:solidFill>
              <a:srgbClr val="92D050"/>
            </a:solidFill>
          </a:ln>
        </p:spPr>
        <p:txBody>
          <a:bodyPr wrap="square">
            <a:spAutoFit/>
          </a:bodyPr>
          <a:lstStyle/>
          <a:p>
            <a:pPr algn="ctr" rtl="0">
              <a:defRPr sz="1600" b="1" i="0" u="none" strike="noStrike" kern="1200" baseline="0">
                <a:solidFill>
                  <a:srgbClr val="000000">
                    <a:lumMod val="65000"/>
                    <a:lumOff val="35000"/>
                  </a:srgbClr>
                </a:solidFill>
                <a:latin typeface="+mn-lt"/>
                <a:ea typeface="+mn-ea"/>
                <a:cs typeface="+mn-cs"/>
              </a:defRPr>
            </a:pPr>
            <a:r>
              <a:rPr kumimoji="0" lang="en-US" altLang="fr-FR"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Growth Rates of Taxes Instruments from Baseline (%)</a:t>
            </a:r>
            <a:endParaRPr lang="fr-FR" sz="1600" b="1" dirty="0"/>
          </a:p>
        </p:txBody>
      </p:sp>
      <p:sp>
        <p:nvSpPr>
          <p:cNvPr id="17" name="Rectangle 1">
            <a:extLst>
              <a:ext uri="{FF2B5EF4-FFF2-40B4-BE49-F238E27FC236}">
                <a16:creationId xmlns:a16="http://schemas.microsoft.com/office/drawing/2014/main" id="{FC107A5A-24CB-D8DB-CB16-7B2F6AE219F7}"/>
              </a:ext>
            </a:extLst>
          </p:cNvPr>
          <p:cNvSpPr>
            <a:spLocks noChangeArrowheads="1"/>
          </p:cNvSpPr>
          <p:nvPr/>
        </p:nvSpPr>
        <p:spPr bwMode="auto">
          <a:xfrm>
            <a:off x="885860" y="5616633"/>
            <a:ext cx="4185604" cy="5232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r-FR" sz="1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Source: Developed by the authors (Multiplier model based on Morocco's 2019 SAM)</a:t>
            </a:r>
            <a:endParaRPr kumimoji="0" lang="en-US" altLang="fr-FR" sz="3600" b="1" i="0" u="none" strike="noStrike" cap="none" normalizeH="0" baseline="0" dirty="0">
              <a:ln>
                <a:noFill/>
              </a:ln>
              <a:solidFill>
                <a:schemeClr val="tx1"/>
              </a:solidFill>
              <a:effectLst/>
              <a:latin typeface="Arial" panose="020B0604020202020204" pitchFamily="34" charset="0"/>
            </a:endParaRPr>
          </a:p>
        </p:txBody>
      </p:sp>
      <p:sp>
        <p:nvSpPr>
          <p:cNvPr id="3" name="ZoneTexte 2">
            <a:extLst>
              <a:ext uri="{FF2B5EF4-FFF2-40B4-BE49-F238E27FC236}">
                <a16:creationId xmlns:a16="http://schemas.microsoft.com/office/drawing/2014/main" id="{012967CF-0CEB-BC00-A02D-FBC08B1EEA70}"/>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044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Keys findings and policy implications (CGE Model) </a:t>
            </a:r>
          </a:p>
        </p:txBody>
      </p:sp>
      <p:sp>
        <p:nvSpPr>
          <p:cNvPr id="3" name="ZoneTexte 2">
            <a:extLst>
              <a:ext uri="{FF2B5EF4-FFF2-40B4-BE49-F238E27FC236}">
                <a16:creationId xmlns:a16="http://schemas.microsoft.com/office/drawing/2014/main" id="{C5E7DB5A-CF3D-CD2D-1528-307FCBCE16BD}"/>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1F2F60D9-2011-1684-7BD2-FFF2153A5E18}"/>
              </a:ext>
            </a:extLst>
          </p:cNvPr>
          <p:cNvSpPr txBox="1"/>
          <p:nvPr/>
        </p:nvSpPr>
        <p:spPr>
          <a:xfrm>
            <a:off x="2989385" y="1663303"/>
            <a:ext cx="6365628" cy="427105"/>
          </a:xfrm>
          <a:prstGeom prst="rect">
            <a:avLst/>
          </a:prstGeom>
          <a:noFill/>
        </p:spPr>
        <p:txBody>
          <a:bodyPr wrap="square">
            <a:spAutoFit/>
          </a:bodyPr>
          <a:lstStyle/>
          <a:p>
            <a:pPr algn="just">
              <a:lnSpc>
                <a:spcPct val="115000"/>
              </a:lnSpc>
              <a:spcAft>
                <a:spcPts val="800"/>
              </a:spcAft>
            </a:pPr>
            <a:r>
              <a:rPr lang="en-US" sz="2000" b="1" dirty="0">
                <a:cs typeface="Times New Roman" panose="02020603050405020304" pitchFamily="18" charset="0"/>
              </a:rPr>
              <a:t>Public spending on social protection </a:t>
            </a:r>
            <a:r>
              <a:rPr lang="en-GB" sz="2000" b="1" kern="0" dirty="0">
                <a:effectLst/>
                <a:ea typeface="Times New Roman" panose="02020603050405020304" pitchFamily="18" charset="0"/>
                <a:cs typeface="Times New Roman" panose="02020603050405020304" pitchFamily="18" charset="0"/>
              </a:rPr>
              <a:t>on social protection</a:t>
            </a:r>
            <a:endParaRPr lang="fr-FR" sz="2000" b="1" dirty="0">
              <a:effectLst/>
              <a:ea typeface="Calibri" panose="020F0502020204030204" pitchFamily="34" charset="0"/>
            </a:endParaRPr>
          </a:p>
        </p:txBody>
      </p:sp>
      <p:graphicFrame>
        <p:nvGraphicFramePr>
          <p:cNvPr id="8" name="Tableau 7">
            <a:extLst>
              <a:ext uri="{FF2B5EF4-FFF2-40B4-BE49-F238E27FC236}">
                <a16:creationId xmlns:a16="http://schemas.microsoft.com/office/drawing/2014/main" id="{898F1C1D-F88D-0330-6540-9B2F4812E46F}"/>
              </a:ext>
            </a:extLst>
          </p:cNvPr>
          <p:cNvGraphicFramePr>
            <a:graphicFrameLocks noGrp="1"/>
          </p:cNvGraphicFramePr>
          <p:nvPr>
            <p:extLst>
              <p:ext uri="{D42A27DB-BD31-4B8C-83A1-F6EECF244321}">
                <p14:modId xmlns:p14="http://schemas.microsoft.com/office/powerpoint/2010/main" val="486218813"/>
              </p:ext>
            </p:extLst>
          </p:nvPr>
        </p:nvGraphicFramePr>
        <p:xfrm>
          <a:off x="2145325" y="2120387"/>
          <a:ext cx="7913077" cy="4051554"/>
        </p:xfrm>
        <a:graphic>
          <a:graphicData uri="http://schemas.openxmlformats.org/drawingml/2006/table">
            <a:tbl>
              <a:tblPr firstRow="1" firstCol="1" bandRow="1">
                <a:tableStyleId>{5C22544A-7EE6-4342-B048-85BDC9FD1C3A}</a:tableStyleId>
              </a:tblPr>
              <a:tblGrid>
                <a:gridCol w="3424110">
                  <a:extLst>
                    <a:ext uri="{9D8B030D-6E8A-4147-A177-3AD203B41FA5}">
                      <a16:colId xmlns:a16="http://schemas.microsoft.com/office/drawing/2014/main" val="1097451660"/>
                    </a:ext>
                  </a:extLst>
                </a:gridCol>
                <a:gridCol w="1485967">
                  <a:extLst>
                    <a:ext uri="{9D8B030D-6E8A-4147-A177-3AD203B41FA5}">
                      <a16:colId xmlns:a16="http://schemas.microsoft.com/office/drawing/2014/main" val="694092347"/>
                    </a:ext>
                  </a:extLst>
                </a:gridCol>
                <a:gridCol w="1827688">
                  <a:extLst>
                    <a:ext uri="{9D8B030D-6E8A-4147-A177-3AD203B41FA5}">
                      <a16:colId xmlns:a16="http://schemas.microsoft.com/office/drawing/2014/main" val="1359566163"/>
                    </a:ext>
                  </a:extLst>
                </a:gridCol>
                <a:gridCol w="1175312">
                  <a:extLst>
                    <a:ext uri="{9D8B030D-6E8A-4147-A177-3AD203B41FA5}">
                      <a16:colId xmlns:a16="http://schemas.microsoft.com/office/drawing/2014/main" val="2432281193"/>
                    </a:ext>
                  </a:extLst>
                </a:gridCol>
              </a:tblGrid>
              <a:tr h="152400">
                <a:tc>
                  <a:txBody>
                    <a:bodyPr/>
                    <a:lstStyle/>
                    <a:p>
                      <a:pPr>
                        <a:lnSpc>
                          <a:spcPct val="107000"/>
                        </a:lnSpc>
                        <a:spcAft>
                          <a:spcPts val="800"/>
                        </a:spcAft>
                        <a:buNone/>
                      </a:pPr>
                      <a:r>
                        <a:rPr lang="en-US" sz="2000" kern="100" dirty="0">
                          <a:effectLst/>
                        </a:rPr>
                        <a:t>Variables</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Baseline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Simulation</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dirty="0">
                          <a:effectLst/>
                        </a:rPr>
                        <a:t>var (%)</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92169705"/>
                  </a:ext>
                </a:extLst>
              </a:tr>
              <a:tr h="152400">
                <a:tc>
                  <a:txBody>
                    <a:bodyPr/>
                    <a:lstStyle/>
                    <a:p>
                      <a:pPr>
                        <a:lnSpc>
                          <a:spcPct val="107000"/>
                        </a:lnSpc>
                        <a:spcAft>
                          <a:spcPts val="800"/>
                        </a:spcAft>
                        <a:buNone/>
                      </a:pPr>
                      <a:r>
                        <a:rPr lang="en-US" sz="2000" kern="100">
                          <a:effectLst/>
                        </a:rPr>
                        <a:t>Gross output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101001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101082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0.080</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38158752"/>
                  </a:ext>
                </a:extLst>
              </a:tr>
              <a:tr h="152400">
                <a:tc>
                  <a:txBody>
                    <a:bodyPr/>
                    <a:lstStyle/>
                    <a:p>
                      <a:pPr>
                        <a:lnSpc>
                          <a:spcPct val="107000"/>
                        </a:lnSpc>
                        <a:spcAft>
                          <a:spcPts val="800"/>
                        </a:spcAft>
                        <a:buNone/>
                      </a:pPr>
                      <a:r>
                        <a:rPr lang="en-US" sz="2000" kern="100">
                          <a:effectLst/>
                        </a:rPr>
                        <a:t>Employment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21093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21093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-0.002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34141387"/>
                  </a:ext>
                </a:extLst>
              </a:tr>
              <a:tr h="152400">
                <a:tc>
                  <a:txBody>
                    <a:bodyPr/>
                    <a:lstStyle/>
                    <a:p>
                      <a:pPr>
                        <a:lnSpc>
                          <a:spcPct val="107000"/>
                        </a:lnSpc>
                        <a:spcAft>
                          <a:spcPts val="800"/>
                        </a:spcAft>
                        <a:buNone/>
                      </a:pPr>
                      <a:r>
                        <a:rPr lang="en-US" sz="2000" kern="100">
                          <a:effectLst/>
                        </a:rPr>
                        <a:t>Public revenue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417979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419767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0.428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46096738"/>
                  </a:ext>
                </a:extLst>
              </a:tr>
              <a:tr h="152400">
                <a:tc>
                  <a:txBody>
                    <a:bodyPr/>
                    <a:lstStyle/>
                    <a:p>
                      <a:pPr>
                        <a:lnSpc>
                          <a:spcPct val="107000"/>
                        </a:lnSpc>
                        <a:spcAft>
                          <a:spcPts val="800"/>
                        </a:spcAft>
                        <a:buNone/>
                      </a:pPr>
                      <a:r>
                        <a:rPr lang="en-US" sz="2000" kern="100">
                          <a:effectLst/>
                        </a:rPr>
                        <a:t>Public saving</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26148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27898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6.693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17492668"/>
                  </a:ext>
                </a:extLst>
              </a:tr>
              <a:tr h="152400">
                <a:tc>
                  <a:txBody>
                    <a:bodyPr/>
                    <a:lstStyle/>
                    <a:p>
                      <a:pPr>
                        <a:lnSpc>
                          <a:spcPct val="107000"/>
                        </a:lnSpc>
                        <a:spcAft>
                          <a:spcPts val="800"/>
                        </a:spcAft>
                        <a:buNone/>
                      </a:pPr>
                      <a:r>
                        <a:rPr lang="en-US" sz="2000" kern="100">
                          <a:effectLst/>
                        </a:rPr>
                        <a:t>Private investment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313327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314719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0.444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51059791"/>
                  </a:ext>
                </a:extLst>
              </a:tr>
              <a:tr h="152400">
                <a:tc>
                  <a:txBody>
                    <a:bodyPr/>
                    <a:lstStyle/>
                    <a:p>
                      <a:pPr>
                        <a:lnSpc>
                          <a:spcPct val="107000"/>
                        </a:lnSpc>
                        <a:spcAft>
                          <a:spcPts val="800"/>
                        </a:spcAft>
                        <a:buNone/>
                      </a:pPr>
                      <a:r>
                        <a:rPr lang="en-US" sz="2000" kern="100">
                          <a:effectLst/>
                        </a:rPr>
                        <a:t>Public investment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16574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16590</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0.097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21783595"/>
                  </a:ext>
                </a:extLst>
              </a:tr>
              <a:tr h="152400">
                <a:tc>
                  <a:txBody>
                    <a:bodyPr/>
                    <a:lstStyle/>
                    <a:p>
                      <a:pPr>
                        <a:lnSpc>
                          <a:spcPct val="107000"/>
                        </a:lnSpc>
                        <a:spcAft>
                          <a:spcPts val="800"/>
                        </a:spcAft>
                        <a:buNone/>
                      </a:pPr>
                      <a:r>
                        <a:rPr lang="en-US" sz="2000" kern="100">
                          <a:effectLst/>
                        </a:rPr>
                        <a:t>Real GDP (MP)</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1313127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1314371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0.095</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733320661"/>
                  </a:ext>
                </a:extLst>
              </a:tr>
              <a:tr h="152400">
                <a:tc>
                  <a:txBody>
                    <a:bodyPr/>
                    <a:lstStyle/>
                    <a:p>
                      <a:pPr>
                        <a:lnSpc>
                          <a:spcPct val="107000"/>
                        </a:lnSpc>
                        <a:spcAft>
                          <a:spcPts val="800"/>
                        </a:spcAft>
                        <a:buNone/>
                      </a:pPr>
                      <a:r>
                        <a:rPr lang="en-US" sz="2000" kern="100">
                          <a:effectLst/>
                        </a:rPr>
                        <a:t>Real GDP (BP)</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1214779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1215741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dirty="0">
                          <a:effectLst/>
                        </a:rPr>
                        <a:t>0.079</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046335758"/>
                  </a:ext>
                </a:extLst>
              </a:tr>
              <a:tr h="152400">
                <a:tc>
                  <a:txBody>
                    <a:bodyPr/>
                    <a:lstStyle/>
                    <a:p>
                      <a:pPr>
                        <a:lnSpc>
                          <a:spcPct val="107000"/>
                        </a:lnSpc>
                        <a:spcAft>
                          <a:spcPts val="800"/>
                        </a:spcAft>
                        <a:buNone/>
                      </a:pPr>
                      <a:r>
                        <a:rPr lang="en-US" sz="2000" kern="100">
                          <a:effectLst/>
                        </a:rPr>
                        <a:t>Income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331692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331709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0.005</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33807339"/>
                  </a:ext>
                </a:extLst>
              </a:tr>
              <a:tr h="152400">
                <a:tc>
                  <a:txBody>
                    <a:bodyPr/>
                    <a:lstStyle/>
                    <a:p>
                      <a:pPr>
                        <a:lnSpc>
                          <a:spcPct val="107000"/>
                        </a:lnSpc>
                        <a:spcAft>
                          <a:spcPts val="800"/>
                        </a:spcAft>
                        <a:buNone/>
                      </a:pPr>
                      <a:r>
                        <a:rPr lang="en-US" sz="2000" kern="100">
                          <a:effectLst/>
                        </a:rPr>
                        <a:t>Consumption</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238386</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238346</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-0.017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92744160"/>
                  </a:ext>
                </a:extLst>
              </a:tr>
              <a:tr h="152400">
                <a:tc>
                  <a:txBody>
                    <a:bodyPr/>
                    <a:lstStyle/>
                    <a:p>
                      <a:pPr>
                        <a:lnSpc>
                          <a:spcPct val="107000"/>
                        </a:lnSpc>
                        <a:spcAft>
                          <a:spcPts val="800"/>
                        </a:spcAft>
                        <a:buNone/>
                      </a:pPr>
                      <a:r>
                        <a:rPr lang="en-US" sz="2000" kern="100">
                          <a:effectLst/>
                        </a:rPr>
                        <a:t>Saving</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33938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33928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-0.030</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11876756"/>
                  </a:ext>
                </a:extLst>
              </a:tr>
              <a:tr h="152400">
                <a:tc>
                  <a:txBody>
                    <a:bodyPr/>
                    <a:lstStyle/>
                    <a:p>
                      <a:pPr>
                        <a:lnSpc>
                          <a:spcPct val="107000"/>
                        </a:lnSpc>
                        <a:spcAft>
                          <a:spcPts val="800"/>
                        </a:spcAft>
                        <a:buNone/>
                      </a:pPr>
                      <a:r>
                        <a:rPr lang="en-US" sz="2000" kern="100">
                          <a:effectLst/>
                        </a:rPr>
                        <a:t>Welfare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dirty="0">
                          <a:effectLst/>
                        </a:rPr>
                        <a:t>12.298</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02051111"/>
                  </a:ext>
                </a:extLst>
              </a:tr>
            </a:tbl>
          </a:graphicData>
        </a:graphic>
      </p:graphicFrame>
    </p:spTree>
    <p:extLst>
      <p:ext uri="{BB962C8B-B14F-4D97-AF65-F5344CB8AC3E}">
        <p14:creationId xmlns:p14="http://schemas.microsoft.com/office/powerpoint/2010/main" val="4206363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Keys findings and policy implications (CGE Model) </a:t>
            </a:r>
          </a:p>
        </p:txBody>
      </p:sp>
      <p:sp>
        <p:nvSpPr>
          <p:cNvPr id="3" name="ZoneTexte 2">
            <a:extLst>
              <a:ext uri="{FF2B5EF4-FFF2-40B4-BE49-F238E27FC236}">
                <a16:creationId xmlns:a16="http://schemas.microsoft.com/office/drawing/2014/main" id="{C5E7DB5A-CF3D-CD2D-1528-307FCBCE16BD}"/>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E4A51813-4FF4-A009-AA10-245A8999DA68}"/>
              </a:ext>
            </a:extLst>
          </p:cNvPr>
          <p:cNvSpPr txBox="1"/>
          <p:nvPr/>
        </p:nvSpPr>
        <p:spPr>
          <a:xfrm>
            <a:off x="3425092" y="1680888"/>
            <a:ext cx="5683739" cy="428835"/>
          </a:xfrm>
          <a:prstGeom prst="rect">
            <a:avLst/>
          </a:prstGeom>
          <a:noFill/>
        </p:spPr>
        <p:txBody>
          <a:bodyPr wrap="square">
            <a:spAutoFit/>
          </a:bodyPr>
          <a:lstStyle/>
          <a:p>
            <a:pPr algn="just">
              <a:lnSpc>
                <a:spcPct val="115000"/>
              </a:lnSpc>
              <a:spcAft>
                <a:spcPts val="800"/>
              </a:spcAft>
            </a:pPr>
            <a:r>
              <a:rPr lang="en-GB" sz="2000" b="1" kern="0" dirty="0">
                <a:effectLst/>
                <a:ea typeface="Times New Roman" panose="02020603050405020304" pitchFamily="18" charset="0"/>
                <a:cs typeface="Times New Roman" panose="02020603050405020304" pitchFamily="18" charset="0"/>
              </a:rPr>
              <a:t>Government cash transfers on social protection</a:t>
            </a:r>
            <a:endParaRPr lang="fr-FR" sz="2000" dirty="0">
              <a:effectLst/>
              <a:ea typeface="Calibri" panose="020F0502020204030204" pitchFamily="34" charset="0"/>
            </a:endParaRPr>
          </a:p>
        </p:txBody>
      </p:sp>
      <p:graphicFrame>
        <p:nvGraphicFramePr>
          <p:cNvPr id="5" name="Tableau 4">
            <a:extLst>
              <a:ext uri="{FF2B5EF4-FFF2-40B4-BE49-F238E27FC236}">
                <a16:creationId xmlns:a16="http://schemas.microsoft.com/office/drawing/2014/main" id="{5DB9C26D-2577-C1FD-35D8-70217048FD86}"/>
              </a:ext>
            </a:extLst>
          </p:cNvPr>
          <p:cNvGraphicFramePr>
            <a:graphicFrameLocks noGrp="1"/>
          </p:cNvGraphicFramePr>
          <p:nvPr>
            <p:extLst>
              <p:ext uri="{D42A27DB-BD31-4B8C-83A1-F6EECF244321}">
                <p14:modId xmlns:p14="http://schemas.microsoft.com/office/powerpoint/2010/main" val="3072857891"/>
              </p:ext>
            </p:extLst>
          </p:nvPr>
        </p:nvGraphicFramePr>
        <p:xfrm>
          <a:off x="2127746" y="2132468"/>
          <a:ext cx="7702061" cy="4051554"/>
        </p:xfrm>
        <a:graphic>
          <a:graphicData uri="http://schemas.openxmlformats.org/drawingml/2006/table">
            <a:tbl>
              <a:tblPr firstRow="1" firstCol="1" bandRow="1">
                <a:tableStyleId>{5C22544A-7EE6-4342-B048-85BDC9FD1C3A}</a:tableStyleId>
              </a:tblPr>
              <a:tblGrid>
                <a:gridCol w="3332800">
                  <a:extLst>
                    <a:ext uri="{9D8B030D-6E8A-4147-A177-3AD203B41FA5}">
                      <a16:colId xmlns:a16="http://schemas.microsoft.com/office/drawing/2014/main" val="89495927"/>
                    </a:ext>
                  </a:extLst>
                </a:gridCol>
                <a:gridCol w="1446341">
                  <a:extLst>
                    <a:ext uri="{9D8B030D-6E8A-4147-A177-3AD203B41FA5}">
                      <a16:colId xmlns:a16="http://schemas.microsoft.com/office/drawing/2014/main" val="2122317829"/>
                    </a:ext>
                  </a:extLst>
                </a:gridCol>
                <a:gridCol w="1778949">
                  <a:extLst>
                    <a:ext uri="{9D8B030D-6E8A-4147-A177-3AD203B41FA5}">
                      <a16:colId xmlns:a16="http://schemas.microsoft.com/office/drawing/2014/main" val="3770423204"/>
                    </a:ext>
                  </a:extLst>
                </a:gridCol>
                <a:gridCol w="1143971">
                  <a:extLst>
                    <a:ext uri="{9D8B030D-6E8A-4147-A177-3AD203B41FA5}">
                      <a16:colId xmlns:a16="http://schemas.microsoft.com/office/drawing/2014/main" val="10615289"/>
                    </a:ext>
                  </a:extLst>
                </a:gridCol>
              </a:tblGrid>
              <a:tr h="213490">
                <a:tc>
                  <a:txBody>
                    <a:bodyPr/>
                    <a:lstStyle/>
                    <a:p>
                      <a:pPr>
                        <a:lnSpc>
                          <a:spcPct val="107000"/>
                        </a:lnSpc>
                        <a:spcAft>
                          <a:spcPts val="800"/>
                        </a:spcAft>
                        <a:buNone/>
                      </a:pPr>
                      <a:r>
                        <a:rPr lang="en-US" sz="2000" kern="100" dirty="0">
                          <a:effectLst/>
                        </a:rPr>
                        <a:t>Variables</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Baseline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Simulation</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var (%)</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89917315"/>
                  </a:ext>
                </a:extLst>
              </a:tr>
              <a:tr h="213490">
                <a:tc>
                  <a:txBody>
                    <a:bodyPr/>
                    <a:lstStyle/>
                    <a:p>
                      <a:pPr>
                        <a:lnSpc>
                          <a:spcPct val="107000"/>
                        </a:lnSpc>
                        <a:spcAft>
                          <a:spcPts val="800"/>
                        </a:spcAft>
                        <a:buNone/>
                      </a:pPr>
                      <a:r>
                        <a:rPr lang="en-US" sz="2000" kern="100">
                          <a:effectLst/>
                        </a:rPr>
                        <a:t>Gross output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101001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101067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0.065</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36149252"/>
                  </a:ext>
                </a:extLst>
              </a:tr>
              <a:tr h="213490">
                <a:tc>
                  <a:txBody>
                    <a:bodyPr/>
                    <a:lstStyle/>
                    <a:p>
                      <a:pPr>
                        <a:lnSpc>
                          <a:spcPct val="107000"/>
                        </a:lnSpc>
                        <a:spcAft>
                          <a:spcPts val="800"/>
                        </a:spcAft>
                        <a:buNone/>
                      </a:pPr>
                      <a:r>
                        <a:rPr lang="en-US" sz="2000" kern="100">
                          <a:effectLst/>
                        </a:rPr>
                        <a:t>Employment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21093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21093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-0.002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32213053"/>
                  </a:ext>
                </a:extLst>
              </a:tr>
              <a:tr h="213490">
                <a:tc>
                  <a:txBody>
                    <a:bodyPr/>
                    <a:lstStyle/>
                    <a:p>
                      <a:pPr>
                        <a:lnSpc>
                          <a:spcPct val="107000"/>
                        </a:lnSpc>
                        <a:spcAft>
                          <a:spcPts val="800"/>
                        </a:spcAft>
                        <a:buNone/>
                      </a:pPr>
                      <a:r>
                        <a:rPr lang="en-US" sz="2000" kern="100">
                          <a:effectLst/>
                        </a:rPr>
                        <a:t>Public revenue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417979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419704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0.413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612845685"/>
                  </a:ext>
                </a:extLst>
              </a:tr>
              <a:tr h="213490">
                <a:tc>
                  <a:txBody>
                    <a:bodyPr/>
                    <a:lstStyle/>
                    <a:p>
                      <a:pPr>
                        <a:lnSpc>
                          <a:spcPct val="107000"/>
                        </a:lnSpc>
                        <a:spcAft>
                          <a:spcPts val="800"/>
                        </a:spcAft>
                        <a:buNone/>
                      </a:pPr>
                      <a:r>
                        <a:rPr lang="en-US" sz="2000" kern="100">
                          <a:effectLst/>
                        </a:rPr>
                        <a:t>Public saving</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26148</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27400</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4.787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04910835"/>
                  </a:ext>
                </a:extLst>
              </a:tr>
              <a:tr h="213490">
                <a:tc>
                  <a:txBody>
                    <a:bodyPr/>
                    <a:lstStyle/>
                    <a:p>
                      <a:pPr>
                        <a:lnSpc>
                          <a:spcPct val="107000"/>
                        </a:lnSpc>
                        <a:spcAft>
                          <a:spcPts val="800"/>
                        </a:spcAft>
                        <a:buNone/>
                      </a:pPr>
                      <a:r>
                        <a:rPr lang="en-US" sz="2000" kern="100" dirty="0">
                          <a:effectLst/>
                        </a:rPr>
                        <a:t>Private investment</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313327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314509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0.377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964742716"/>
                  </a:ext>
                </a:extLst>
              </a:tr>
              <a:tr h="213490">
                <a:tc>
                  <a:txBody>
                    <a:bodyPr/>
                    <a:lstStyle/>
                    <a:p>
                      <a:pPr>
                        <a:lnSpc>
                          <a:spcPct val="107000"/>
                        </a:lnSpc>
                        <a:spcAft>
                          <a:spcPts val="800"/>
                        </a:spcAft>
                        <a:buNone/>
                      </a:pPr>
                      <a:r>
                        <a:rPr lang="en-US" sz="2000" kern="100">
                          <a:effectLst/>
                        </a:rPr>
                        <a:t>Public investment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16574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16589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0.091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10462652"/>
                  </a:ext>
                </a:extLst>
              </a:tr>
              <a:tr h="213490">
                <a:tc>
                  <a:txBody>
                    <a:bodyPr/>
                    <a:lstStyle/>
                    <a:p>
                      <a:pPr>
                        <a:lnSpc>
                          <a:spcPct val="107000"/>
                        </a:lnSpc>
                        <a:spcAft>
                          <a:spcPts val="800"/>
                        </a:spcAft>
                        <a:buNone/>
                      </a:pPr>
                      <a:r>
                        <a:rPr lang="en-US" sz="2000" kern="100">
                          <a:effectLst/>
                        </a:rPr>
                        <a:t>Real GDP (MP)</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1313127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1314092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0.073</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80155397"/>
                  </a:ext>
                </a:extLst>
              </a:tr>
              <a:tr h="213490">
                <a:tc>
                  <a:txBody>
                    <a:bodyPr/>
                    <a:lstStyle/>
                    <a:p>
                      <a:pPr>
                        <a:lnSpc>
                          <a:spcPct val="107000"/>
                        </a:lnSpc>
                        <a:spcAft>
                          <a:spcPts val="800"/>
                        </a:spcAft>
                        <a:buNone/>
                      </a:pPr>
                      <a:r>
                        <a:rPr lang="en-US" sz="2000" kern="100">
                          <a:effectLst/>
                        </a:rPr>
                        <a:t>Real GDP (BP)</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1214779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1215562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0.065</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11481884"/>
                  </a:ext>
                </a:extLst>
              </a:tr>
              <a:tr h="213490">
                <a:tc>
                  <a:txBody>
                    <a:bodyPr/>
                    <a:lstStyle/>
                    <a:p>
                      <a:pPr>
                        <a:lnSpc>
                          <a:spcPct val="107000"/>
                        </a:lnSpc>
                        <a:spcAft>
                          <a:spcPts val="800"/>
                        </a:spcAft>
                        <a:buNone/>
                      </a:pPr>
                      <a:r>
                        <a:rPr lang="en-US" sz="2000" kern="100">
                          <a:effectLst/>
                        </a:rPr>
                        <a:t>Income</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331692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331921</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0.069</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27445374"/>
                  </a:ext>
                </a:extLst>
              </a:tr>
              <a:tr h="213490">
                <a:tc>
                  <a:txBody>
                    <a:bodyPr/>
                    <a:lstStyle/>
                    <a:p>
                      <a:pPr>
                        <a:lnSpc>
                          <a:spcPct val="107000"/>
                        </a:lnSpc>
                        <a:spcAft>
                          <a:spcPts val="800"/>
                        </a:spcAft>
                        <a:buNone/>
                      </a:pPr>
                      <a:r>
                        <a:rPr lang="en-US" sz="2000" kern="100">
                          <a:effectLst/>
                        </a:rPr>
                        <a:t>Consumption</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238386</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238394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0.004</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23899061"/>
                  </a:ext>
                </a:extLst>
              </a:tr>
              <a:tr h="213490">
                <a:tc>
                  <a:txBody>
                    <a:bodyPr/>
                    <a:lstStyle/>
                    <a:p>
                      <a:pPr>
                        <a:lnSpc>
                          <a:spcPct val="107000"/>
                        </a:lnSpc>
                        <a:spcAft>
                          <a:spcPts val="800"/>
                        </a:spcAft>
                        <a:buNone/>
                      </a:pPr>
                      <a:r>
                        <a:rPr lang="en-US" sz="2000" kern="100">
                          <a:effectLst/>
                        </a:rPr>
                        <a:t>Saving</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33937.7</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33933.5</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-0.012</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60336005"/>
                  </a:ext>
                </a:extLst>
              </a:tr>
              <a:tr h="213490">
                <a:tc>
                  <a:txBody>
                    <a:bodyPr/>
                    <a:lstStyle/>
                    <a:p>
                      <a:pPr>
                        <a:lnSpc>
                          <a:spcPct val="107000"/>
                        </a:lnSpc>
                        <a:spcAft>
                          <a:spcPts val="800"/>
                        </a:spcAft>
                        <a:buNone/>
                      </a:pPr>
                      <a:r>
                        <a:rPr lang="en-US" sz="2000" kern="100" dirty="0">
                          <a:effectLst/>
                        </a:rPr>
                        <a:t>Welfare</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dirty="0">
                          <a:effectLst/>
                        </a:rPr>
                        <a:t>-</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a:effectLst/>
                        </a:rPr>
                        <a:t>-</a:t>
                      </a:r>
                      <a:endParaRPr lang="fr-FR"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buNone/>
                      </a:pPr>
                      <a:r>
                        <a:rPr lang="en-US" sz="2000" kern="100" dirty="0">
                          <a:effectLst/>
                        </a:rPr>
                        <a:t>12.367</a:t>
                      </a:r>
                      <a:endParaRPr lang="fr-F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801028009"/>
                  </a:ext>
                </a:extLst>
              </a:tr>
            </a:tbl>
          </a:graphicData>
        </a:graphic>
      </p:graphicFrame>
    </p:spTree>
    <p:extLst>
      <p:ext uri="{BB962C8B-B14F-4D97-AF65-F5344CB8AC3E}">
        <p14:creationId xmlns:p14="http://schemas.microsoft.com/office/powerpoint/2010/main" val="2245181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339D2-5AC6-41A3-AF3B-33F11F62A6A6}"/>
              </a:ext>
            </a:extLst>
          </p:cNvPr>
          <p:cNvSpPr>
            <a:spLocks noGrp="1"/>
          </p:cNvSpPr>
          <p:nvPr>
            <p:ph type="title"/>
          </p:nvPr>
        </p:nvSpPr>
        <p:spPr/>
        <p:txBody>
          <a:bodyPr/>
          <a:lstStyle/>
          <a:p>
            <a:r>
              <a:rPr lang="en-US" dirty="0"/>
              <a:t>Keys findings and policy implications </a:t>
            </a:r>
          </a:p>
        </p:txBody>
      </p:sp>
      <p:sp>
        <p:nvSpPr>
          <p:cNvPr id="4" name="ZoneTexte 3">
            <a:extLst>
              <a:ext uri="{FF2B5EF4-FFF2-40B4-BE49-F238E27FC236}">
                <a16:creationId xmlns:a16="http://schemas.microsoft.com/office/drawing/2014/main" id="{2185072D-616B-BCD9-8B46-D62B2F0B9700}"/>
              </a:ext>
            </a:extLst>
          </p:cNvPr>
          <p:cNvSpPr txBox="1"/>
          <p:nvPr/>
        </p:nvSpPr>
        <p:spPr>
          <a:xfrm>
            <a:off x="1097280" y="1767466"/>
            <a:ext cx="10212070" cy="1323439"/>
          </a:xfrm>
          <a:prstGeom prst="rect">
            <a:avLst/>
          </a:prstGeom>
          <a:noFill/>
        </p:spPr>
        <p:txBody>
          <a:bodyPr wrap="square">
            <a:spAutoFit/>
          </a:bodyPr>
          <a:lstStyle/>
          <a:p>
            <a:pPr algn="just"/>
            <a:r>
              <a:rPr lang="en-US" sz="2000" kern="0" dirty="0">
                <a:latin typeface="Times New Roman" panose="02020603050405020304" pitchFamily="18" charset="0"/>
                <a:ea typeface="Times New Roman" panose="02020603050405020304" pitchFamily="18" charset="0"/>
              </a:rPr>
              <a:t>Our findings provide compelling evidence that increased public spending on social protection can stimulate economic growth in Morocco. The multiplier effects generated by both overall social protection spending and targeted cash transfers lead to positive impacts on key macroeconomic aggregates, consumption, income, and production across various sectors in Morocco. </a:t>
            </a:r>
          </a:p>
        </p:txBody>
      </p:sp>
      <p:sp>
        <p:nvSpPr>
          <p:cNvPr id="8" name="ZoneTexte 7">
            <a:extLst>
              <a:ext uri="{FF2B5EF4-FFF2-40B4-BE49-F238E27FC236}">
                <a16:creationId xmlns:a16="http://schemas.microsoft.com/office/drawing/2014/main" id="{E7014B4B-EF44-4F42-BA36-0E92E8C21861}"/>
              </a:ext>
            </a:extLst>
          </p:cNvPr>
          <p:cNvSpPr txBox="1"/>
          <p:nvPr/>
        </p:nvSpPr>
        <p:spPr>
          <a:xfrm>
            <a:off x="1097280" y="4305378"/>
            <a:ext cx="10212070" cy="2044791"/>
          </a:xfrm>
          <a:prstGeom prst="rect">
            <a:avLst/>
          </a:prstGeom>
          <a:noFill/>
        </p:spPr>
        <p:txBody>
          <a:bodyPr wrap="square">
            <a:spAutoFit/>
          </a:bodyPr>
          <a:lstStyle/>
          <a:p>
            <a:pPr algn="just">
              <a:lnSpc>
                <a:spcPct val="115000"/>
              </a:lnSpc>
              <a:spcAft>
                <a:spcPts val="800"/>
              </a:spcAft>
            </a:pPr>
            <a:r>
              <a:rPr lang="en-US" sz="2000" dirty="0">
                <a:effectLst/>
                <a:latin typeface="Times New Roman" panose="02020603050405020304" pitchFamily="18" charset="0"/>
                <a:ea typeface="Times New Roman" panose="02020603050405020304" pitchFamily="18" charset="0"/>
              </a:rPr>
              <a:t>The key recommendations in this study are as follows. </a:t>
            </a:r>
          </a:p>
          <a:p>
            <a:pPr algn="just">
              <a:lnSpc>
                <a:spcPct val="115000"/>
              </a:lnSpc>
              <a:spcAft>
                <a:spcPts val="800"/>
              </a:spcAft>
            </a:pPr>
            <a:r>
              <a:rPr lang="en-US" sz="2000" b="1" dirty="0">
                <a:effectLst/>
                <a:latin typeface="Times New Roman" panose="02020603050405020304" pitchFamily="18" charset="0"/>
                <a:ea typeface="Times New Roman" panose="02020603050405020304" pitchFamily="18" charset="0"/>
              </a:rPr>
              <a:t>First, combining social protection policies for contributing more significantly impact to economic growth and development. </a:t>
            </a:r>
          </a:p>
          <a:p>
            <a:pPr algn="just">
              <a:lnSpc>
                <a:spcPct val="115000"/>
              </a:lnSpc>
              <a:spcAft>
                <a:spcPts val="800"/>
              </a:spcAft>
            </a:pPr>
            <a:r>
              <a:rPr lang="en-US" sz="2000" b="1" dirty="0">
                <a:effectLst/>
                <a:latin typeface="Times New Roman" panose="02020603050405020304" pitchFamily="18" charset="0"/>
                <a:ea typeface="Times New Roman" panose="02020603050405020304" pitchFamily="18" charset="0"/>
              </a:rPr>
              <a:t>Second, fiscal reforms are essential to create greater fiscal space to fund these Social programs. </a:t>
            </a:r>
            <a:endParaRPr lang="fr-FR" sz="2000" b="1" dirty="0">
              <a:effectLst/>
              <a:latin typeface="Calibri" panose="020F0502020204030204" pitchFamily="34" charset="0"/>
              <a:ea typeface="Calibri" panose="020F0502020204030204" pitchFamily="34" charset="0"/>
            </a:endParaRPr>
          </a:p>
        </p:txBody>
      </p:sp>
      <p:sp>
        <p:nvSpPr>
          <p:cNvPr id="5" name="ZoneTexte 4">
            <a:extLst>
              <a:ext uri="{FF2B5EF4-FFF2-40B4-BE49-F238E27FC236}">
                <a16:creationId xmlns:a16="http://schemas.microsoft.com/office/drawing/2014/main" id="{754A6541-2EB4-817D-04E6-F53F7DF5C2B0}"/>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2B2E862B-EDE8-426F-AAC2-DA5573ACCE07}"/>
              </a:ext>
            </a:extLst>
          </p:cNvPr>
          <p:cNvSpPr txBox="1"/>
          <p:nvPr/>
        </p:nvSpPr>
        <p:spPr>
          <a:xfrm>
            <a:off x="1097280" y="3084262"/>
            <a:ext cx="10212070" cy="1323439"/>
          </a:xfrm>
          <a:prstGeom prst="rect">
            <a:avLst/>
          </a:prstGeom>
          <a:noFill/>
        </p:spPr>
        <p:txBody>
          <a:bodyPr wrap="square">
            <a:spAutoFit/>
          </a:bodyPr>
          <a:lstStyle/>
          <a:p>
            <a:pPr algn="just"/>
            <a:r>
              <a:rPr lang="en-US" sz="2000" kern="0" dirty="0">
                <a:latin typeface="Times New Roman" panose="02020603050405020304" pitchFamily="18" charset="0"/>
                <a:ea typeface="Times New Roman" panose="02020603050405020304" pitchFamily="18" charset="0"/>
              </a:rPr>
              <a:t>Furthermore, the simulations suggest potential for social protection spending to improve income of household and in turn, may reduce vulnerability. These findings highlight the importance of social protection not just as a social welfare measure, but also as a driver of economic development in Morocco. </a:t>
            </a:r>
            <a:endParaRPr lang="en-US" sz="2000" dirty="0"/>
          </a:p>
        </p:txBody>
      </p:sp>
    </p:spTree>
    <p:extLst>
      <p:ext uri="{BB962C8B-B14F-4D97-AF65-F5344CB8AC3E}">
        <p14:creationId xmlns:p14="http://schemas.microsoft.com/office/powerpoint/2010/main" val="3907188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6B287E6-0B28-9C87-FC32-110826F62943}"/>
              </a:ext>
            </a:extLst>
          </p:cNvPr>
          <p:cNvSpPr txBox="1"/>
          <p:nvPr/>
        </p:nvSpPr>
        <p:spPr>
          <a:xfrm>
            <a:off x="1155700" y="2660650"/>
            <a:ext cx="10306050" cy="2123658"/>
          </a:xfrm>
          <a:prstGeom prst="rect">
            <a:avLst/>
          </a:prstGeom>
          <a:noFill/>
        </p:spPr>
        <p:txBody>
          <a:bodyPr wrap="square" rtlCol="0">
            <a:spAutoFit/>
          </a:bodyPr>
          <a:lstStyle/>
          <a:p>
            <a:pPr algn="ctr"/>
            <a:r>
              <a:rPr lang="en-US" sz="6600" dirty="0"/>
              <a:t>Thank you for your </a:t>
            </a:r>
          </a:p>
          <a:p>
            <a:pPr algn="ctr"/>
            <a:r>
              <a:rPr lang="en-US" sz="6600" dirty="0"/>
              <a:t>attention </a:t>
            </a:r>
          </a:p>
        </p:txBody>
      </p:sp>
      <p:sp>
        <p:nvSpPr>
          <p:cNvPr id="2" name="ZoneTexte 1">
            <a:extLst>
              <a:ext uri="{FF2B5EF4-FFF2-40B4-BE49-F238E27FC236}">
                <a16:creationId xmlns:a16="http://schemas.microsoft.com/office/drawing/2014/main" id="{FEC7A786-4A88-917B-C57A-5758334290ED}"/>
              </a:ext>
            </a:extLst>
          </p:cNvPr>
          <p:cNvSpPr txBox="1"/>
          <p:nvPr/>
        </p:nvSpPr>
        <p:spPr>
          <a:xfrm>
            <a:off x="266700" y="6466185"/>
            <a:ext cx="11518900" cy="261610"/>
          </a:xfrm>
          <a:prstGeom prst="rect">
            <a:avLst/>
          </a:prstGeom>
          <a:noFill/>
        </p:spPr>
        <p:txBody>
          <a:bodyPr wrap="square">
            <a:spAutoFit/>
          </a:bodyPr>
          <a:lstStyle/>
          <a:p>
            <a:r>
              <a:rPr lang="en-US" sz="1100" b="0" i="0" dirty="0">
                <a:solidFill>
                  <a:schemeClr val="bg1"/>
                </a:solidFill>
                <a:effectLst/>
                <a:latin typeface="Times New Roman" panose="02020603050405020304" pitchFamily="18" charset="0"/>
                <a:cs typeface="Times New Roman" panose="02020603050405020304" pitchFamily="18" charset="0"/>
              </a:rPr>
              <a:t>El </a:t>
            </a:r>
            <a:r>
              <a:rPr lang="en-US" sz="1100" b="0" i="0" dirty="0" err="1">
                <a:solidFill>
                  <a:schemeClr val="bg1"/>
                </a:solidFill>
                <a:effectLst/>
                <a:latin typeface="Times New Roman" panose="02020603050405020304" pitchFamily="18" charset="0"/>
                <a:cs typeface="Times New Roman" panose="02020603050405020304" pitchFamily="18" charset="0"/>
              </a:rPr>
              <a:t>Baouchari</a:t>
            </a:r>
            <a:r>
              <a:rPr lang="en-US" sz="1100" b="0" i="0" dirty="0">
                <a:solidFill>
                  <a:schemeClr val="bg1"/>
                </a:solidFill>
                <a:effectLst/>
                <a:latin typeface="Times New Roman" panose="02020603050405020304" pitchFamily="18" charset="0"/>
                <a:cs typeface="Times New Roman" panose="02020603050405020304" pitchFamily="18" charset="0"/>
              </a:rPr>
              <a:t>, N., Raouf, R., &amp; Aki Lela Wilfried, K., (2025). </a:t>
            </a:r>
            <a:r>
              <a:rPr lang="en-US" sz="1100" b="0" i="1" dirty="0">
                <a:solidFill>
                  <a:schemeClr val="bg1"/>
                </a:solidFill>
                <a:effectLst/>
                <a:latin typeface="Times New Roman" panose="02020603050405020304" pitchFamily="18" charset="0"/>
                <a:cs typeface="Times New Roman" panose="02020603050405020304" pitchFamily="18" charset="0"/>
              </a:rPr>
              <a:t>Public Spending on social protection and their impacts on economic growth in Morocco:  A SAM multiplier and CGE model Analysis</a:t>
            </a:r>
            <a:endParaRPr lang="en-US" sz="1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7404427"/>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19974</TotalTime>
  <Words>2324</Words>
  <Application>Microsoft Office PowerPoint</Application>
  <PresentationFormat>Grand écran</PresentationFormat>
  <Paragraphs>261</Paragraphs>
  <Slides>16</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16</vt:i4>
      </vt:variant>
    </vt:vector>
  </HeadingPairs>
  <TitlesOfParts>
    <vt:vector size="25" baseType="lpstr">
      <vt:lpstr>Arial</vt:lpstr>
      <vt:lpstr>Calibri</vt:lpstr>
      <vt:lpstr>Calibri Light</vt:lpstr>
      <vt:lpstr>Garamond</vt:lpstr>
      <vt:lpstr>Symbol</vt:lpstr>
      <vt:lpstr>Times New Roman</vt:lpstr>
      <vt:lpstr>TimesNewRomanPSMT</vt:lpstr>
      <vt:lpstr>Wingdings</vt:lpstr>
      <vt:lpstr>Rétrospective</vt:lpstr>
      <vt:lpstr>Public Spending on social protection and their impacts on economic growth in Morocco:  A SAM multiplier and CGE model Analysis</vt:lpstr>
      <vt:lpstr>Plan of presentation : </vt:lpstr>
      <vt:lpstr>Introduction </vt:lpstr>
      <vt:lpstr>Introduction </vt:lpstr>
      <vt:lpstr>Context and Research Problem</vt:lpstr>
      <vt:lpstr>Context and Research Problem</vt:lpstr>
      <vt:lpstr>Theorical framework</vt:lpstr>
      <vt:lpstr>Empirical studies</vt:lpstr>
      <vt:lpstr>Methodology and data </vt:lpstr>
      <vt:lpstr>Methodology and data </vt:lpstr>
      <vt:lpstr>Simulations and results </vt:lpstr>
      <vt:lpstr>Keys findings and policy implications (Multiplier Model ) </vt:lpstr>
      <vt:lpstr>Keys findings and policy implications (CGE Model) </vt:lpstr>
      <vt:lpstr>Keys findings and policy implications (CGE Model) </vt:lpstr>
      <vt:lpstr>Keys findings and policy implications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Spending on social protection and their impacts on economic growth in Morocco:  A SAM multiplier Analysis</dc:title>
  <dc:creator>EL BAOUCHARI NABIL</dc:creator>
  <cp:lastModifiedBy>Wilfried Aki Lela Kouadio</cp:lastModifiedBy>
  <cp:revision>16</cp:revision>
  <dcterms:created xsi:type="dcterms:W3CDTF">2025-01-16T17:54:08Z</dcterms:created>
  <dcterms:modified xsi:type="dcterms:W3CDTF">2025-06-17T20:09:01Z</dcterms:modified>
</cp:coreProperties>
</file>