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3.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8"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03" autoAdjust="0"/>
  </p:normalViewPr>
  <p:slideViewPr>
    <p:cSldViewPr snapToGrid="0">
      <p:cViewPr varScale="1">
        <p:scale>
          <a:sx n="115" d="100"/>
          <a:sy n="115" d="100"/>
        </p:scale>
        <p:origin x="8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BURO\article\genre\EXECL\EAP_2WAP_SEX_AGE_RT_A-filtered-2024-11-08%2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lenovo\Desktop\genre\genre\EXECL\tableau%20de%20resulta.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lenovo\Desktop\genre\genre\EXECL\tableau%20de%20resulta.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Users\lenovo\Desktop\genre\genre\EXECL\tableau%20de%20result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lenovo\Desktop\genre\genre\EXECL\tableau%20de%20result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onPc\Desktop\livre%20polic\eco%20inter%20polic\EAP_2WAP_SEX_AGE_RT_A-filtered-2024-11-08%20(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ind!$L$2</c:f>
              <c:strCache>
                <c:ptCount val="1"/>
              </c:strCache>
            </c:strRef>
          </c:tx>
          <c:spPr>
            <a:no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ind!$L$3:$L$34</c:f>
              <c:numCache>
                <c:formatCode>General</c:formatCode>
                <c:ptCount val="32"/>
                <c:pt idx="0">
                  <c:v>23.439</c:v>
                </c:pt>
                <c:pt idx="1">
                  <c:v>23.606999999999999</c:v>
                </c:pt>
                <c:pt idx="2">
                  <c:v>23.765000000000001</c:v>
                </c:pt>
                <c:pt idx="3">
                  <c:v>23.893999999999998</c:v>
                </c:pt>
                <c:pt idx="4">
                  <c:v>24.131</c:v>
                </c:pt>
                <c:pt idx="5">
                  <c:v>24.257000000000001</c:v>
                </c:pt>
                <c:pt idx="6">
                  <c:v>24.498000000000001</c:v>
                </c:pt>
                <c:pt idx="7">
                  <c:v>24.724</c:v>
                </c:pt>
                <c:pt idx="8">
                  <c:v>24.972000000000001</c:v>
                </c:pt>
                <c:pt idx="9">
                  <c:v>25.189</c:v>
                </c:pt>
                <c:pt idx="10">
                  <c:v>25.393000000000001</c:v>
                </c:pt>
                <c:pt idx="11">
                  <c:v>24.812999999999999</c:v>
                </c:pt>
                <c:pt idx="12">
                  <c:v>25.064</c:v>
                </c:pt>
                <c:pt idx="13">
                  <c:v>25.315999999999999</c:v>
                </c:pt>
                <c:pt idx="14">
                  <c:v>25.565999999999999</c:v>
                </c:pt>
                <c:pt idx="15">
                  <c:v>25.811</c:v>
                </c:pt>
                <c:pt idx="16">
                  <c:v>26.058</c:v>
                </c:pt>
                <c:pt idx="17">
                  <c:v>26.308</c:v>
                </c:pt>
                <c:pt idx="18">
                  <c:v>25.940999999999999</c:v>
                </c:pt>
                <c:pt idx="19">
                  <c:v>25.579000000000001</c:v>
                </c:pt>
                <c:pt idx="20">
                  <c:v>25.151</c:v>
                </c:pt>
                <c:pt idx="21">
                  <c:v>24.391999999999999</c:v>
                </c:pt>
                <c:pt idx="22">
                  <c:v>24.751999999999999</c:v>
                </c:pt>
                <c:pt idx="23">
                  <c:v>24.814</c:v>
                </c:pt>
                <c:pt idx="24">
                  <c:v>24.398</c:v>
                </c:pt>
                <c:pt idx="25">
                  <c:v>23.311</c:v>
                </c:pt>
                <c:pt idx="26">
                  <c:v>22.425000000000001</c:v>
                </c:pt>
                <c:pt idx="27">
                  <c:v>22.187000000000001</c:v>
                </c:pt>
                <c:pt idx="28">
                  <c:v>21.94</c:v>
                </c:pt>
                <c:pt idx="29">
                  <c:v>20.783000000000001</c:v>
                </c:pt>
                <c:pt idx="30">
                  <c:v>20.733000000000001</c:v>
                </c:pt>
                <c:pt idx="31">
                  <c:v>19.62</c:v>
                </c:pt>
              </c:numCache>
            </c:numRef>
          </c:val>
          <c:extLst>
            <c:ext xmlns:c16="http://schemas.microsoft.com/office/drawing/2014/chart" uri="{C3380CC4-5D6E-409C-BE32-E72D297353CC}">
              <c16:uniqueId val="{00000000-FD25-4780-AAEF-B4F9A8F2BE7D}"/>
            </c:ext>
          </c:extLst>
        </c:ser>
        <c:ser>
          <c:idx val="3"/>
          <c:order val="3"/>
          <c:tx>
            <c:strRef>
              <c:f>ind!$M$2</c:f>
              <c:strCache>
                <c:ptCount val="1"/>
              </c:strCache>
            </c:strRef>
          </c:tx>
          <c:spPr>
            <a:solidFill>
              <a:schemeClr val="accent5">
                <a:alpha val="50000"/>
              </a:schemeClr>
            </a:solid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ind!$M$3:$M$34</c:f>
              <c:numCache>
                <c:formatCode>General</c:formatCode>
                <c:ptCount val="32"/>
                <c:pt idx="0">
                  <c:v>55.811</c:v>
                </c:pt>
                <c:pt idx="1">
                  <c:v>56.075000000000003</c:v>
                </c:pt>
                <c:pt idx="2">
                  <c:v>56.197999999999993</c:v>
                </c:pt>
                <c:pt idx="3">
                  <c:v>55.214999999999996</c:v>
                </c:pt>
                <c:pt idx="4">
                  <c:v>55.712000000000003</c:v>
                </c:pt>
                <c:pt idx="5">
                  <c:v>54.484999999999999</c:v>
                </c:pt>
                <c:pt idx="6">
                  <c:v>54.518999999999991</c:v>
                </c:pt>
                <c:pt idx="7">
                  <c:v>53.679000000000002</c:v>
                </c:pt>
                <c:pt idx="8">
                  <c:v>53.431999999999995</c:v>
                </c:pt>
                <c:pt idx="9">
                  <c:v>53.134999999999998</c:v>
                </c:pt>
                <c:pt idx="10">
                  <c:v>52.322000000000003</c:v>
                </c:pt>
                <c:pt idx="11">
                  <c:v>52.307000000000002</c:v>
                </c:pt>
                <c:pt idx="12">
                  <c:v>51.750999999999998</c:v>
                </c:pt>
                <c:pt idx="13">
                  <c:v>51.191000000000003</c:v>
                </c:pt>
                <c:pt idx="14">
                  <c:v>50.617999999999995</c:v>
                </c:pt>
                <c:pt idx="15">
                  <c:v>50.033999999999999</c:v>
                </c:pt>
                <c:pt idx="16">
                  <c:v>49.448</c:v>
                </c:pt>
                <c:pt idx="17">
                  <c:v>48.862000000000002</c:v>
                </c:pt>
                <c:pt idx="18">
                  <c:v>48.569999999999993</c:v>
                </c:pt>
                <c:pt idx="19">
                  <c:v>48.270999999999994</c:v>
                </c:pt>
                <c:pt idx="20">
                  <c:v>48.189000000000007</c:v>
                </c:pt>
                <c:pt idx="21">
                  <c:v>48.171999999999997</c:v>
                </c:pt>
                <c:pt idx="22">
                  <c:v>47.218000000000004</c:v>
                </c:pt>
                <c:pt idx="23">
                  <c:v>46.559999999999995</c:v>
                </c:pt>
                <c:pt idx="24">
                  <c:v>46.179000000000002</c:v>
                </c:pt>
                <c:pt idx="25">
                  <c:v>46.485999999999997</c:v>
                </c:pt>
                <c:pt idx="26">
                  <c:v>46.13600000000001</c:v>
                </c:pt>
                <c:pt idx="27">
                  <c:v>47.144999999999996</c:v>
                </c:pt>
                <c:pt idx="28">
                  <c:v>48.230000000000004</c:v>
                </c:pt>
                <c:pt idx="29">
                  <c:v>47.753</c:v>
                </c:pt>
                <c:pt idx="30">
                  <c:v>49.10499999999999</c:v>
                </c:pt>
                <c:pt idx="31">
                  <c:v>49.347999999999999</c:v>
                </c:pt>
              </c:numCache>
            </c:numRef>
          </c:val>
          <c:extLst>
            <c:ext xmlns:c16="http://schemas.microsoft.com/office/drawing/2014/chart" uri="{C3380CC4-5D6E-409C-BE32-E72D297353CC}">
              <c16:uniqueId val="{00000001-FD25-4780-AAEF-B4F9A8F2BE7D}"/>
            </c:ext>
          </c:extLst>
        </c:ser>
        <c:dLbls>
          <c:showLegendKey val="0"/>
          <c:showVal val="0"/>
          <c:showCatName val="0"/>
          <c:showSerName val="0"/>
          <c:showPercent val="0"/>
          <c:showBubbleSize val="0"/>
        </c:dLbls>
        <c:axId val="600505480"/>
        <c:axId val="600502200"/>
      </c:areaChart>
      <c:lineChart>
        <c:grouping val="standard"/>
        <c:varyColors val="0"/>
        <c:ser>
          <c:idx val="0"/>
          <c:order val="0"/>
          <c:tx>
            <c:strRef>
              <c:f>ind!$J$2</c:f>
              <c:strCache>
                <c:ptCount val="1"/>
                <c:pt idx="0">
                  <c:v>females</c:v>
                </c:pt>
              </c:strCache>
            </c:strRef>
          </c:tx>
          <c:spPr>
            <a:ln w="19050" cap="rnd">
              <a:solidFill>
                <a:schemeClr val="tx1"/>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ind!$J$3:$J$34</c:f>
              <c:numCache>
                <c:formatCode>General</c:formatCode>
                <c:ptCount val="32"/>
                <c:pt idx="0">
                  <c:v>23.439</c:v>
                </c:pt>
                <c:pt idx="1">
                  <c:v>23.606999999999999</c:v>
                </c:pt>
                <c:pt idx="2">
                  <c:v>23.765000000000001</c:v>
                </c:pt>
                <c:pt idx="3">
                  <c:v>23.893999999999998</c:v>
                </c:pt>
                <c:pt idx="4">
                  <c:v>24.131</c:v>
                </c:pt>
                <c:pt idx="5">
                  <c:v>24.257000000000001</c:v>
                </c:pt>
                <c:pt idx="6">
                  <c:v>24.498000000000001</c:v>
                </c:pt>
                <c:pt idx="7">
                  <c:v>24.724</c:v>
                </c:pt>
                <c:pt idx="8">
                  <c:v>24.972000000000001</c:v>
                </c:pt>
                <c:pt idx="9">
                  <c:v>25.189</c:v>
                </c:pt>
                <c:pt idx="10">
                  <c:v>25.393000000000001</c:v>
                </c:pt>
                <c:pt idx="11">
                  <c:v>24.812999999999999</c:v>
                </c:pt>
                <c:pt idx="12">
                  <c:v>25.064</c:v>
                </c:pt>
                <c:pt idx="13">
                  <c:v>25.315999999999999</c:v>
                </c:pt>
                <c:pt idx="14">
                  <c:v>25.565999999999999</c:v>
                </c:pt>
                <c:pt idx="15">
                  <c:v>25.811</c:v>
                </c:pt>
                <c:pt idx="16">
                  <c:v>26.058</c:v>
                </c:pt>
                <c:pt idx="17">
                  <c:v>26.308</c:v>
                </c:pt>
                <c:pt idx="18">
                  <c:v>25.940999999999999</c:v>
                </c:pt>
                <c:pt idx="19">
                  <c:v>25.579000000000001</c:v>
                </c:pt>
                <c:pt idx="20">
                  <c:v>25.151</c:v>
                </c:pt>
                <c:pt idx="21">
                  <c:v>24.391999999999999</c:v>
                </c:pt>
                <c:pt idx="22">
                  <c:v>24.751999999999999</c:v>
                </c:pt>
                <c:pt idx="23">
                  <c:v>24.814</c:v>
                </c:pt>
                <c:pt idx="24">
                  <c:v>24.398</c:v>
                </c:pt>
                <c:pt idx="25">
                  <c:v>23.311</c:v>
                </c:pt>
                <c:pt idx="26">
                  <c:v>22.425000000000001</c:v>
                </c:pt>
                <c:pt idx="27">
                  <c:v>22.187000000000001</c:v>
                </c:pt>
                <c:pt idx="28">
                  <c:v>21.94</c:v>
                </c:pt>
                <c:pt idx="29">
                  <c:v>20.783000000000001</c:v>
                </c:pt>
                <c:pt idx="30">
                  <c:v>20.733000000000001</c:v>
                </c:pt>
                <c:pt idx="31">
                  <c:v>19.62</c:v>
                </c:pt>
              </c:numCache>
            </c:numRef>
          </c:val>
          <c:smooth val="0"/>
          <c:extLst>
            <c:ext xmlns:c16="http://schemas.microsoft.com/office/drawing/2014/chart" uri="{C3380CC4-5D6E-409C-BE32-E72D297353CC}">
              <c16:uniqueId val="{00000002-FD25-4780-AAEF-B4F9A8F2BE7D}"/>
            </c:ext>
          </c:extLst>
        </c:ser>
        <c:ser>
          <c:idx val="1"/>
          <c:order val="1"/>
          <c:tx>
            <c:strRef>
              <c:f>ind!$K$2</c:f>
              <c:strCache>
                <c:ptCount val="1"/>
                <c:pt idx="0">
                  <c:v>males</c:v>
                </c:pt>
              </c:strCache>
            </c:strRef>
          </c:tx>
          <c:spPr>
            <a:ln w="19050" cap="rnd">
              <a:solidFill>
                <a:schemeClr val="accent2"/>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ind!$K$3:$K$34</c:f>
              <c:numCache>
                <c:formatCode>General</c:formatCode>
                <c:ptCount val="32"/>
                <c:pt idx="0">
                  <c:v>79.25</c:v>
                </c:pt>
                <c:pt idx="1">
                  <c:v>79.682000000000002</c:v>
                </c:pt>
                <c:pt idx="2">
                  <c:v>79.962999999999994</c:v>
                </c:pt>
                <c:pt idx="3">
                  <c:v>79.108999999999995</c:v>
                </c:pt>
                <c:pt idx="4">
                  <c:v>79.843000000000004</c:v>
                </c:pt>
                <c:pt idx="5">
                  <c:v>78.742000000000004</c:v>
                </c:pt>
                <c:pt idx="6">
                  <c:v>79.016999999999996</c:v>
                </c:pt>
                <c:pt idx="7">
                  <c:v>78.403000000000006</c:v>
                </c:pt>
                <c:pt idx="8">
                  <c:v>78.403999999999996</c:v>
                </c:pt>
                <c:pt idx="9">
                  <c:v>78.323999999999998</c:v>
                </c:pt>
                <c:pt idx="10">
                  <c:v>77.715000000000003</c:v>
                </c:pt>
                <c:pt idx="11">
                  <c:v>77.12</c:v>
                </c:pt>
                <c:pt idx="12">
                  <c:v>76.814999999999998</c:v>
                </c:pt>
                <c:pt idx="13">
                  <c:v>76.507000000000005</c:v>
                </c:pt>
                <c:pt idx="14">
                  <c:v>76.183999999999997</c:v>
                </c:pt>
                <c:pt idx="15">
                  <c:v>75.844999999999999</c:v>
                </c:pt>
                <c:pt idx="16">
                  <c:v>75.506</c:v>
                </c:pt>
                <c:pt idx="17">
                  <c:v>75.17</c:v>
                </c:pt>
                <c:pt idx="18">
                  <c:v>74.510999999999996</c:v>
                </c:pt>
                <c:pt idx="19">
                  <c:v>73.849999999999994</c:v>
                </c:pt>
                <c:pt idx="20">
                  <c:v>73.34</c:v>
                </c:pt>
                <c:pt idx="21">
                  <c:v>72.563999999999993</c:v>
                </c:pt>
                <c:pt idx="22">
                  <c:v>71.97</c:v>
                </c:pt>
                <c:pt idx="23">
                  <c:v>71.373999999999995</c:v>
                </c:pt>
                <c:pt idx="24">
                  <c:v>70.576999999999998</c:v>
                </c:pt>
                <c:pt idx="25">
                  <c:v>69.796999999999997</c:v>
                </c:pt>
                <c:pt idx="26">
                  <c:v>68.561000000000007</c:v>
                </c:pt>
                <c:pt idx="27">
                  <c:v>69.331999999999994</c:v>
                </c:pt>
                <c:pt idx="28">
                  <c:v>70.17</c:v>
                </c:pt>
                <c:pt idx="29">
                  <c:v>68.536000000000001</c:v>
                </c:pt>
                <c:pt idx="30">
                  <c:v>69.837999999999994</c:v>
                </c:pt>
                <c:pt idx="31">
                  <c:v>68.968000000000004</c:v>
                </c:pt>
              </c:numCache>
            </c:numRef>
          </c:val>
          <c:smooth val="0"/>
          <c:extLst>
            <c:ext xmlns:c16="http://schemas.microsoft.com/office/drawing/2014/chart" uri="{C3380CC4-5D6E-409C-BE32-E72D297353CC}">
              <c16:uniqueId val="{00000003-FD25-4780-AAEF-B4F9A8F2BE7D}"/>
            </c:ext>
          </c:extLst>
        </c:ser>
        <c:dLbls>
          <c:showLegendKey val="0"/>
          <c:showVal val="0"/>
          <c:showCatName val="0"/>
          <c:showSerName val="0"/>
          <c:showPercent val="0"/>
          <c:showBubbleSize val="0"/>
        </c:dLbls>
        <c:marker val="1"/>
        <c:smooth val="0"/>
        <c:axId val="600505480"/>
        <c:axId val="600502200"/>
      </c:lineChart>
      <c:catAx>
        <c:axId val="6005054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00502200"/>
        <c:crosses val="autoZero"/>
        <c:auto val="1"/>
        <c:lblAlgn val="ctr"/>
        <c:lblOffset val="100"/>
        <c:noMultiLvlLbl val="0"/>
      </c:catAx>
      <c:valAx>
        <c:axId val="600502200"/>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00505480"/>
        <c:crosses val="autoZero"/>
        <c:crossBetween val="between"/>
      </c:valAx>
      <c:spPr>
        <a:noFill/>
        <a:ln>
          <a:noFill/>
        </a:ln>
        <a:effectLst/>
      </c:spPr>
    </c:plotArea>
    <c:legend>
      <c:legendPos val="b"/>
      <c:legendEntry>
        <c:idx val="0"/>
        <c:delete val="1"/>
      </c:legendEntry>
      <c:legendEntry>
        <c:idx val="1"/>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0" i="0" u="none" strike="noStrike" baseline="0" dirty="0">
                <a:latin typeface="Arial Narrow" panose="020B0606020202030204" pitchFamily="34" charset="0"/>
              </a:rPr>
              <a:t>Variation of real reference wages for men and women relative to the elasticity of substitution</a:t>
            </a:r>
            <a:endParaRPr lang="fr-FR" sz="1050" b="0" i="0" u="none" strike="noStrike" kern="1200" spc="0" baseline="0" dirty="0">
              <a:solidFill>
                <a:prstClr val="black">
                  <a:lumMod val="65000"/>
                  <a:lumOff val="35000"/>
                </a:prstClr>
              </a:solidFill>
              <a:latin typeface="Arial Narrow" panose="020B0606020202030204" pitchFamily="34" charset="0"/>
            </a:endParaRPr>
          </a:p>
        </c:rich>
      </c:tx>
      <c:layout>
        <c:manualLayout>
          <c:xMode val="edge"/>
          <c:yMode val="edge"/>
          <c:x val="0.13068946108284704"/>
          <c:y val="5.39184587933182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1"/>
          <c:order val="1"/>
          <c:tx>
            <c:strRef>
              <c:f>'1'!$G$60</c:f>
              <c:strCache>
                <c:ptCount val="1"/>
                <c:pt idx="0">
                  <c:v>mal</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cat>
            <c:numRef>
              <c:f>'1'!$A$61:$A$79</c:f>
              <c:numCache>
                <c:formatCode>General</c:formatCode>
                <c:ptCount val="19"/>
                <c:pt idx="0">
                  <c:v>0.5</c:v>
                </c:pt>
                <c:pt idx="1">
                  <c:v>1.5</c:v>
                </c:pt>
                <c:pt idx="2">
                  <c:v>2</c:v>
                </c:pt>
                <c:pt idx="3">
                  <c:v>2.5</c:v>
                </c:pt>
                <c:pt idx="4">
                  <c:v>3</c:v>
                </c:pt>
                <c:pt idx="5">
                  <c:v>3.5</c:v>
                </c:pt>
                <c:pt idx="6">
                  <c:v>4</c:v>
                </c:pt>
                <c:pt idx="7">
                  <c:v>4.5</c:v>
                </c:pt>
                <c:pt idx="8">
                  <c:v>5</c:v>
                </c:pt>
                <c:pt idx="9">
                  <c:v>5.5</c:v>
                </c:pt>
                <c:pt idx="10">
                  <c:v>6</c:v>
                </c:pt>
                <c:pt idx="11">
                  <c:v>6.5</c:v>
                </c:pt>
                <c:pt idx="12">
                  <c:v>7</c:v>
                </c:pt>
                <c:pt idx="13">
                  <c:v>7.5</c:v>
                </c:pt>
                <c:pt idx="14">
                  <c:v>8</c:v>
                </c:pt>
                <c:pt idx="15">
                  <c:v>8.5</c:v>
                </c:pt>
                <c:pt idx="16">
                  <c:v>9</c:v>
                </c:pt>
                <c:pt idx="17">
                  <c:v>9.5</c:v>
                </c:pt>
                <c:pt idx="18">
                  <c:v>10</c:v>
                </c:pt>
              </c:numCache>
            </c:numRef>
          </c:cat>
          <c:val>
            <c:numRef>
              <c:f>'1'!$G$61:$G$79</c:f>
              <c:numCache>
                <c:formatCode>0.000000</c:formatCode>
                <c:ptCount val="19"/>
                <c:pt idx="0">
                  <c:v>1.2999955059007775</c:v>
                </c:pt>
                <c:pt idx="1">
                  <c:v>1.2999949867389924</c:v>
                </c:pt>
                <c:pt idx="2">
                  <c:v>1.2999947626727946</c:v>
                </c:pt>
                <c:pt idx="3" formatCode="General">
                  <c:v>1.2999945581469114</c:v>
                </c:pt>
                <c:pt idx="4" formatCode="General">
                  <c:v>1.2999943707090718</c:v>
                </c:pt>
                <c:pt idx="5" formatCode="General">
                  <c:v>1.2999941983013057</c:v>
                </c:pt>
                <c:pt idx="6" formatCode="General">
                  <c:v>1.2999940391836817</c:v>
                </c:pt>
                <c:pt idx="7" formatCode="General">
                  <c:v>1.2999938918750968</c:v>
                </c:pt>
                <c:pt idx="8" formatCode="General">
                  <c:v>1.2999937551068335</c:v>
                </c:pt>
                <c:pt idx="9" formatCode="General">
                  <c:v>1.2999936277857775</c:v>
                </c:pt>
                <c:pt idx="10" formatCode="General">
                  <c:v>1.2999935089650305</c:v>
                </c:pt>
                <c:pt idx="11" formatCode="General">
                  <c:v>1.2999933978202352</c:v>
                </c:pt>
                <c:pt idx="12" formatCode="General">
                  <c:v>1.2999932936303609</c:v>
                </c:pt>
                <c:pt idx="13" formatCode="General">
                  <c:v>1.2999931957619977</c:v>
                </c:pt>
                <c:pt idx="14" formatCode="General">
                  <c:v>1.2999931036564298</c:v>
                </c:pt>
                <c:pt idx="15" formatCode="General">
                  <c:v>1.2999930168189353</c:v>
                </c:pt>
                <c:pt idx="16" formatCode="General">
                  <c:v>1.299992934809874</c:v>
                </c:pt>
                <c:pt idx="17" formatCode="General">
                  <c:v>1.2999928572372248</c:v>
                </c:pt>
                <c:pt idx="18">
                  <c:v>1.2999927837503076</c:v>
                </c:pt>
              </c:numCache>
            </c:numRef>
          </c:val>
          <c:smooth val="0"/>
          <c:extLst>
            <c:ext xmlns:c16="http://schemas.microsoft.com/office/drawing/2014/chart" uri="{C3380CC4-5D6E-409C-BE32-E72D297353CC}">
              <c16:uniqueId val="{00000000-E56C-4CD6-A0A6-A4AF988CAAEE}"/>
            </c:ext>
          </c:extLst>
        </c:ser>
        <c:dLbls>
          <c:showLegendKey val="0"/>
          <c:showVal val="0"/>
          <c:showCatName val="0"/>
          <c:showSerName val="0"/>
          <c:showPercent val="0"/>
          <c:showBubbleSize val="0"/>
        </c:dLbls>
        <c:marker val="1"/>
        <c:smooth val="0"/>
        <c:axId val="525040447"/>
        <c:axId val="525041887"/>
      </c:lineChart>
      <c:lineChart>
        <c:grouping val="standard"/>
        <c:varyColors val="0"/>
        <c:ser>
          <c:idx val="0"/>
          <c:order val="0"/>
          <c:tx>
            <c:strRef>
              <c:f>'1'!$F$60</c:f>
              <c:strCache>
                <c:ptCount val="1"/>
                <c:pt idx="0">
                  <c:v>fem</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cat>
            <c:numRef>
              <c:f>'1'!$A$61:$A$79</c:f>
              <c:numCache>
                <c:formatCode>General</c:formatCode>
                <c:ptCount val="19"/>
                <c:pt idx="0">
                  <c:v>0.5</c:v>
                </c:pt>
                <c:pt idx="1">
                  <c:v>1.5</c:v>
                </c:pt>
                <c:pt idx="2">
                  <c:v>2</c:v>
                </c:pt>
                <c:pt idx="3">
                  <c:v>2.5</c:v>
                </c:pt>
                <c:pt idx="4">
                  <c:v>3</c:v>
                </c:pt>
                <c:pt idx="5">
                  <c:v>3.5</c:v>
                </c:pt>
                <c:pt idx="6">
                  <c:v>4</c:v>
                </c:pt>
                <c:pt idx="7">
                  <c:v>4.5</c:v>
                </c:pt>
                <c:pt idx="8">
                  <c:v>5</c:v>
                </c:pt>
                <c:pt idx="9">
                  <c:v>5.5</c:v>
                </c:pt>
                <c:pt idx="10">
                  <c:v>6</c:v>
                </c:pt>
                <c:pt idx="11">
                  <c:v>6.5</c:v>
                </c:pt>
                <c:pt idx="12">
                  <c:v>7</c:v>
                </c:pt>
                <c:pt idx="13">
                  <c:v>7.5</c:v>
                </c:pt>
                <c:pt idx="14">
                  <c:v>8</c:v>
                </c:pt>
                <c:pt idx="15">
                  <c:v>8.5</c:v>
                </c:pt>
                <c:pt idx="16">
                  <c:v>9</c:v>
                </c:pt>
                <c:pt idx="17">
                  <c:v>9.5</c:v>
                </c:pt>
                <c:pt idx="18">
                  <c:v>10</c:v>
                </c:pt>
              </c:numCache>
            </c:numRef>
          </c:cat>
          <c:val>
            <c:numRef>
              <c:f>'1'!$F$61:$F$79</c:f>
              <c:numCache>
                <c:formatCode>0.000000</c:formatCode>
                <c:ptCount val="19"/>
                <c:pt idx="0">
                  <c:v>0.99940354904539963</c:v>
                </c:pt>
                <c:pt idx="1">
                  <c:v>0.99945985145926086</c:v>
                </c:pt>
                <c:pt idx="2">
                  <c:v>0.99948414358489246</c:v>
                </c:pt>
                <c:pt idx="3" formatCode="General">
                  <c:v>0.99950631327037376</c:v>
                </c:pt>
                <c:pt idx="4" formatCode="General">
                  <c:v>0.99952662735548992</c:v>
                </c:pt>
                <c:pt idx="5" formatCode="General">
                  <c:v>0.99954530970112487</c:v>
                </c:pt>
                <c:pt idx="6" formatCode="General">
                  <c:v>0.99956254951583856</c:v>
                </c:pt>
                <c:pt idx="7" formatCode="General">
                  <c:v>0.99957850781711666</c:v>
                </c:pt>
                <c:pt idx="8" formatCode="General">
                  <c:v>0.99959332249766786</c:v>
                </c:pt>
                <c:pt idx="9" formatCode="General">
                  <c:v>0.99960711233619814</c:v>
                </c:pt>
                <c:pt idx="10" formatCode="General">
                  <c:v>0.99961998020079468</c:v>
                </c:pt>
                <c:pt idx="11" formatCode="General">
                  <c:v>0.99963201562852733</c:v>
                </c:pt>
                <c:pt idx="12" formatCode="General">
                  <c:v>0.99964329691859755</c:v>
                </c:pt>
                <c:pt idx="13" formatCode="General">
                  <c:v>0.99965389284288098</c:v>
                </c:pt>
                <c:pt idx="14" formatCode="General">
                  <c:v>0.99966386405307317</c:v>
                </c:pt>
                <c:pt idx="15" formatCode="General">
                  <c:v>0.9996732642454631</c:v>
                </c:pt>
                <c:pt idx="16" formatCode="General">
                  <c:v>0.99968214113070297</c:v>
                </c:pt>
                <c:pt idx="17" formatCode="General">
                  <c:v>0.99969053724564261</c:v>
                </c:pt>
                <c:pt idx="18">
                  <c:v>0.99969849063646599</c:v>
                </c:pt>
              </c:numCache>
            </c:numRef>
          </c:val>
          <c:smooth val="0"/>
          <c:extLst>
            <c:ext xmlns:c16="http://schemas.microsoft.com/office/drawing/2014/chart" uri="{C3380CC4-5D6E-409C-BE32-E72D297353CC}">
              <c16:uniqueId val="{00000001-E56C-4CD6-A0A6-A4AF988CAAEE}"/>
            </c:ext>
          </c:extLst>
        </c:ser>
        <c:dLbls>
          <c:showLegendKey val="0"/>
          <c:showVal val="0"/>
          <c:showCatName val="0"/>
          <c:showSerName val="0"/>
          <c:showPercent val="0"/>
          <c:showBubbleSize val="0"/>
        </c:dLbls>
        <c:marker val="1"/>
        <c:smooth val="0"/>
        <c:axId val="335592287"/>
        <c:axId val="525036127"/>
      </c:lineChart>
      <c:catAx>
        <c:axId val="52504044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25041887"/>
        <c:crosses val="autoZero"/>
        <c:auto val="1"/>
        <c:lblAlgn val="ctr"/>
        <c:lblOffset val="100"/>
        <c:noMultiLvlLbl val="0"/>
      </c:catAx>
      <c:valAx>
        <c:axId val="525041887"/>
        <c:scaling>
          <c:orientation val="minMax"/>
        </c:scaling>
        <c:delete val="0"/>
        <c:axPos val="l"/>
        <c:majorGridlines>
          <c:spPr>
            <a:ln w="9525" cap="flat" cmpd="sng" algn="ctr">
              <a:solidFill>
                <a:schemeClr val="tx1">
                  <a:lumMod val="15000"/>
                  <a:lumOff val="85000"/>
                </a:schemeClr>
              </a:solidFill>
              <a:round/>
            </a:ln>
            <a:effectLst/>
          </c:spPr>
        </c:majorGridlines>
        <c:numFmt formatCode="0.00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25040447"/>
        <c:crosses val="autoZero"/>
        <c:crossBetween val="between"/>
      </c:valAx>
      <c:valAx>
        <c:axId val="525036127"/>
        <c:scaling>
          <c:orientation val="minMax"/>
        </c:scaling>
        <c:delete val="0"/>
        <c:axPos val="r"/>
        <c:numFmt formatCode="0.0000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35592287"/>
        <c:crosses val="max"/>
        <c:crossBetween val="between"/>
      </c:valAx>
      <c:catAx>
        <c:axId val="335592287"/>
        <c:scaling>
          <c:orientation val="minMax"/>
        </c:scaling>
        <c:delete val="1"/>
        <c:axPos val="b"/>
        <c:numFmt formatCode="General" sourceLinked="1"/>
        <c:majorTickMark val="out"/>
        <c:minorTickMark val="none"/>
        <c:tickLblPos val="nextTo"/>
        <c:crossAx val="52503612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0" i="0" u="none" strike="noStrike" baseline="0" dirty="0">
                <a:latin typeface="Arial Narrow" panose="020B0606020202030204" pitchFamily="34" charset="0"/>
              </a:rPr>
              <a:t>Female labor demand and the wage gap between real male and female reference wages.</a:t>
            </a:r>
            <a:endParaRPr lang="fr-FR" sz="1000" b="0" i="0" u="none" strike="noStrike" kern="1200" spc="0" baseline="0" dirty="0">
              <a:solidFill>
                <a:sysClr val="windowText" lastClr="000000">
                  <a:lumMod val="65000"/>
                  <a:lumOff val="35000"/>
                </a:sysClr>
              </a:solidFill>
              <a:latin typeface="Arial Narrow" panose="020B060602020203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'1'!$J$60</c:f>
              <c:strCache>
                <c:ptCount val="1"/>
                <c:pt idx="0">
                  <c:v>la demande de travail féminine</c:v>
                </c:pt>
              </c:strCache>
            </c:strRef>
          </c:tx>
          <c:spPr>
            <a:solidFill>
              <a:schemeClr val="accent1"/>
            </a:solidFill>
            <a:ln>
              <a:noFill/>
            </a:ln>
            <a:effectLst/>
          </c:spPr>
          <c:invertIfNegative val="0"/>
          <c:cat>
            <c:numRef>
              <c:f>'1'!$A$61:$A$79</c:f>
              <c:numCache>
                <c:formatCode>General</c:formatCode>
                <c:ptCount val="19"/>
                <c:pt idx="0">
                  <c:v>0.5</c:v>
                </c:pt>
                <c:pt idx="1">
                  <c:v>1.5</c:v>
                </c:pt>
                <c:pt idx="2">
                  <c:v>2</c:v>
                </c:pt>
                <c:pt idx="3">
                  <c:v>2.5</c:v>
                </c:pt>
                <c:pt idx="4">
                  <c:v>3</c:v>
                </c:pt>
                <c:pt idx="5">
                  <c:v>3.5</c:v>
                </c:pt>
                <c:pt idx="6">
                  <c:v>4</c:v>
                </c:pt>
                <c:pt idx="7">
                  <c:v>4.5</c:v>
                </c:pt>
                <c:pt idx="8">
                  <c:v>5</c:v>
                </c:pt>
                <c:pt idx="9">
                  <c:v>5.5</c:v>
                </c:pt>
                <c:pt idx="10">
                  <c:v>6</c:v>
                </c:pt>
                <c:pt idx="11">
                  <c:v>6.5</c:v>
                </c:pt>
                <c:pt idx="12">
                  <c:v>7</c:v>
                </c:pt>
                <c:pt idx="13">
                  <c:v>7.5</c:v>
                </c:pt>
                <c:pt idx="14">
                  <c:v>8</c:v>
                </c:pt>
                <c:pt idx="15">
                  <c:v>8.5</c:v>
                </c:pt>
                <c:pt idx="16">
                  <c:v>9</c:v>
                </c:pt>
                <c:pt idx="17">
                  <c:v>9.5</c:v>
                </c:pt>
                <c:pt idx="18">
                  <c:v>10</c:v>
                </c:pt>
              </c:numCache>
            </c:numRef>
          </c:cat>
          <c:val>
            <c:numRef>
              <c:f>'1'!$J$61:$J$79</c:f>
              <c:numCache>
                <c:formatCode>General</c:formatCode>
                <c:ptCount val="19"/>
                <c:pt idx="0">
                  <c:v>291644.9571337633</c:v>
                </c:pt>
                <c:pt idx="1">
                  <c:v>291658.10115158401</c:v>
                </c:pt>
                <c:pt idx="2">
                  <c:v>291663.77219720266</c:v>
                </c:pt>
                <c:pt idx="3">
                  <c:v>291668.94773083762</c:v>
                </c:pt>
                <c:pt idx="4">
                  <c:v>291673.69005268929</c:v>
                </c:pt>
                <c:pt idx="5">
                  <c:v>291678.05142804916</c:v>
                </c:pt>
                <c:pt idx="6">
                  <c:v>291682.07603150915</c:v>
                </c:pt>
                <c:pt idx="7">
                  <c:v>291685.80145560991</c:v>
                </c:pt>
                <c:pt idx="8">
                  <c:v>291689.2598937669</c:v>
                </c:pt>
                <c:pt idx="9">
                  <c:v>291692.47907673294</c:v>
                </c:pt>
                <c:pt idx="10">
                  <c:v>291695.48302053963</c:v>
                </c:pt>
                <c:pt idx="11">
                  <c:v>291698.2926287895</c:v>
                </c:pt>
                <c:pt idx="12">
                  <c:v>291700.92618136643</c:v>
                </c:pt>
                <c:pt idx="13">
                  <c:v>291703.39973381103</c:v>
                </c:pt>
                <c:pt idx="14">
                  <c:v>291705.72744585783</c:v>
                </c:pt>
                <c:pt idx="15">
                  <c:v>291707.92185338156</c:v>
                </c:pt>
                <c:pt idx="16">
                  <c:v>291709.99409481417</c:v>
                </c:pt>
                <c:pt idx="17">
                  <c:v>291711.95410068537</c:v>
                </c:pt>
                <c:pt idx="18">
                  <c:v>291713.81075311638</c:v>
                </c:pt>
              </c:numCache>
            </c:numRef>
          </c:val>
          <c:extLst>
            <c:ext xmlns:c16="http://schemas.microsoft.com/office/drawing/2014/chart" uri="{C3380CC4-5D6E-409C-BE32-E72D297353CC}">
              <c16:uniqueId val="{00000000-0E60-4BB5-98FC-18A41669E441}"/>
            </c:ext>
          </c:extLst>
        </c:ser>
        <c:dLbls>
          <c:showLegendKey val="0"/>
          <c:showVal val="0"/>
          <c:showCatName val="0"/>
          <c:showSerName val="0"/>
          <c:showPercent val="0"/>
          <c:showBubbleSize val="0"/>
        </c:dLbls>
        <c:gapWidth val="150"/>
        <c:axId val="525035167"/>
        <c:axId val="525037567"/>
      </c:barChart>
      <c:lineChart>
        <c:grouping val="standard"/>
        <c:varyColors val="0"/>
        <c:ser>
          <c:idx val="1"/>
          <c:order val="1"/>
          <c:tx>
            <c:strRef>
              <c:f>'1'!$O$60</c:f>
              <c:strCache>
                <c:ptCount val="1"/>
                <c:pt idx="0">
                  <c:v>écart de salaires réels référentiels  entre masculin et féminin.</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cat>
            <c:numRef>
              <c:f>'1'!$A$61:$A$79</c:f>
              <c:numCache>
                <c:formatCode>General</c:formatCode>
                <c:ptCount val="19"/>
                <c:pt idx="0">
                  <c:v>0.5</c:v>
                </c:pt>
                <c:pt idx="1">
                  <c:v>1.5</c:v>
                </c:pt>
                <c:pt idx="2">
                  <c:v>2</c:v>
                </c:pt>
                <c:pt idx="3">
                  <c:v>2.5</c:v>
                </c:pt>
                <c:pt idx="4">
                  <c:v>3</c:v>
                </c:pt>
                <c:pt idx="5">
                  <c:v>3.5</c:v>
                </c:pt>
                <c:pt idx="6">
                  <c:v>4</c:v>
                </c:pt>
                <c:pt idx="7">
                  <c:v>4.5</c:v>
                </c:pt>
                <c:pt idx="8">
                  <c:v>5</c:v>
                </c:pt>
                <c:pt idx="9">
                  <c:v>5.5</c:v>
                </c:pt>
                <c:pt idx="10">
                  <c:v>6</c:v>
                </c:pt>
                <c:pt idx="11">
                  <c:v>6.5</c:v>
                </c:pt>
                <c:pt idx="12">
                  <c:v>7</c:v>
                </c:pt>
                <c:pt idx="13">
                  <c:v>7.5</c:v>
                </c:pt>
                <c:pt idx="14">
                  <c:v>8</c:v>
                </c:pt>
                <c:pt idx="15">
                  <c:v>8.5</c:v>
                </c:pt>
                <c:pt idx="16">
                  <c:v>9</c:v>
                </c:pt>
                <c:pt idx="17">
                  <c:v>9.5</c:v>
                </c:pt>
                <c:pt idx="18">
                  <c:v>10</c:v>
                </c:pt>
              </c:numCache>
            </c:numRef>
          </c:cat>
          <c:val>
            <c:numRef>
              <c:f>'1'!$O$61:$O$79</c:f>
              <c:numCache>
                <c:formatCode>0.000000</c:formatCode>
                <c:ptCount val="19"/>
                <c:pt idx="0">
                  <c:v>0.30059195685537787</c:v>
                </c:pt>
                <c:pt idx="1">
                  <c:v>0.30053513527973152</c:v>
                </c:pt>
                <c:pt idx="2">
                  <c:v>0.30051061908790211</c:v>
                </c:pt>
                <c:pt idx="3">
                  <c:v>0.30048824487653769</c:v>
                </c:pt>
                <c:pt idx="4">
                  <c:v>0.30046774335358184</c:v>
                </c:pt>
                <c:pt idx="5">
                  <c:v>0.30044888860018082</c:v>
                </c:pt>
                <c:pt idx="6">
                  <c:v>0.30043148966784317</c:v>
                </c:pt>
                <c:pt idx="7">
                  <c:v>0.30041538405798018</c:v>
                </c:pt>
                <c:pt idx="8">
                  <c:v>0.3004004326091656</c:v>
                </c:pt>
                <c:pt idx="9">
                  <c:v>0.30038651544957939</c:v>
                </c:pt>
                <c:pt idx="10">
                  <c:v>0.30037352876423584</c:v>
                </c:pt>
                <c:pt idx="11">
                  <c:v>0.30036138219170783</c:v>
                </c:pt>
                <c:pt idx="12">
                  <c:v>0.30034999671176332</c:v>
                </c:pt>
                <c:pt idx="13">
                  <c:v>0.3003393029191167</c:v>
                </c:pt>
                <c:pt idx="14">
                  <c:v>0.30032923960335667</c:v>
                </c:pt>
                <c:pt idx="15">
                  <c:v>0.30031975257347221</c:v>
                </c:pt>
                <c:pt idx="16">
                  <c:v>0.30031079367917102</c:v>
                </c:pt>
                <c:pt idx="17">
                  <c:v>0.30030231999158219</c:v>
                </c:pt>
                <c:pt idx="18">
                  <c:v>0.30029429311384159</c:v>
                </c:pt>
              </c:numCache>
            </c:numRef>
          </c:val>
          <c:smooth val="0"/>
          <c:extLst>
            <c:ext xmlns:c16="http://schemas.microsoft.com/office/drawing/2014/chart" uri="{C3380CC4-5D6E-409C-BE32-E72D297353CC}">
              <c16:uniqueId val="{00000001-0E60-4BB5-98FC-18A41669E441}"/>
            </c:ext>
          </c:extLst>
        </c:ser>
        <c:dLbls>
          <c:showLegendKey val="0"/>
          <c:showVal val="0"/>
          <c:showCatName val="0"/>
          <c:showSerName val="0"/>
          <c:showPercent val="0"/>
          <c:showBubbleSize val="0"/>
        </c:dLbls>
        <c:marker val="1"/>
        <c:smooth val="0"/>
        <c:axId val="790034079"/>
        <c:axId val="790034559"/>
      </c:lineChart>
      <c:catAx>
        <c:axId val="7900340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90034559"/>
        <c:crosses val="autoZero"/>
        <c:auto val="1"/>
        <c:lblAlgn val="ctr"/>
        <c:lblOffset val="100"/>
        <c:noMultiLvlLbl val="0"/>
      </c:catAx>
      <c:valAx>
        <c:axId val="790034559"/>
        <c:scaling>
          <c:orientation val="minMax"/>
        </c:scaling>
        <c:delete val="0"/>
        <c:axPos val="l"/>
        <c:majorGridlines>
          <c:spPr>
            <a:ln w="9525" cap="flat" cmpd="sng" algn="ctr">
              <a:solidFill>
                <a:schemeClr val="tx1">
                  <a:lumMod val="15000"/>
                  <a:lumOff val="85000"/>
                </a:schemeClr>
              </a:solidFill>
              <a:round/>
            </a:ln>
            <a:effectLst/>
          </c:spPr>
        </c:majorGridlines>
        <c:numFmt formatCode="0.00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90034079"/>
        <c:crosses val="autoZero"/>
        <c:crossBetween val="between"/>
      </c:valAx>
      <c:valAx>
        <c:axId val="525037567"/>
        <c:scaling>
          <c:orientation val="minMax"/>
        </c:scaling>
        <c:delete val="0"/>
        <c:axPos val="r"/>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25035167"/>
        <c:crosses val="max"/>
        <c:crossBetween val="between"/>
        <c:dispUnits>
          <c:builtInUnit val="hundreds"/>
        </c:dispUnits>
      </c:valAx>
      <c:catAx>
        <c:axId val="525035167"/>
        <c:scaling>
          <c:orientation val="minMax"/>
        </c:scaling>
        <c:delete val="1"/>
        <c:axPos val="b"/>
        <c:numFmt formatCode="General" sourceLinked="1"/>
        <c:majorTickMark val="out"/>
        <c:minorTickMark val="none"/>
        <c:tickLblPos val="nextTo"/>
        <c:crossAx val="52503756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0" i="0" u="none" strike="noStrike" baseline="0" dirty="0">
                <a:latin typeface="Arial Narrow" panose="020B0606020202030204" pitchFamily="34" charset="0"/>
              </a:rPr>
              <a:t>Real wage gap between male and female reference groups</a:t>
            </a:r>
            <a:r>
              <a:rPr lang="en-US" sz="1400" b="0" i="0" u="none" strike="noStrike" baseline="0" dirty="0"/>
              <a:t>.</a:t>
            </a:r>
            <a:endParaRPr lang="en-US" sz="1400" b="0" i="0" u="none" strike="noStrike" kern="1200" spc="0" baseline="0" dirty="0">
              <a:solidFill>
                <a:prstClr val="black">
                  <a:lumMod val="65000"/>
                  <a:lumOff val="35000"/>
                </a:prst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scatterChart>
        <c:scatterStyle val="smoothMarker"/>
        <c:varyColors val="0"/>
        <c:ser>
          <c:idx val="0"/>
          <c:order val="0"/>
          <c:tx>
            <c:strRef>
              <c:f>'2'!$O$2</c:f>
              <c:strCache>
                <c:ptCount val="1"/>
                <c:pt idx="0">
                  <c:v>ecart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'2'!$A$4:$A$13</c:f>
              <c:numCache>
                <c:formatCode>General</c:formatCode>
                <c:ptCount val="10"/>
                <c:pt idx="0">
                  <c:v>100</c:v>
                </c:pt>
                <c:pt idx="1">
                  <c:v>200</c:v>
                </c:pt>
                <c:pt idx="2">
                  <c:v>300</c:v>
                </c:pt>
                <c:pt idx="3">
                  <c:v>400</c:v>
                </c:pt>
                <c:pt idx="4">
                  <c:v>500</c:v>
                </c:pt>
                <c:pt idx="5">
                  <c:v>600</c:v>
                </c:pt>
                <c:pt idx="6">
                  <c:v>700</c:v>
                </c:pt>
                <c:pt idx="7">
                  <c:v>800</c:v>
                </c:pt>
                <c:pt idx="8">
                  <c:v>900</c:v>
                </c:pt>
                <c:pt idx="9">
                  <c:v>1000</c:v>
                </c:pt>
              </c:numCache>
            </c:numRef>
          </c:xVal>
          <c:yVal>
            <c:numRef>
              <c:f>'2'!$O$4:$O$13</c:f>
              <c:numCache>
                <c:formatCode>General</c:formatCode>
                <c:ptCount val="10"/>
                <c:pt idx="0">
                  <c:v>0.30000910114353763</c:v>
                </c:pt>
                <c:pt idx="1">
                  <c:v>0.30000196446503757</c:v>
                </c:pt>
                <c:pt idx="2">
                  <c:v>0.29999955955895019</c:v>
                </c:pt>
                <c:pt idx="3">
                  <c:v>0.29999835216833848</c:v>
                </c:pt>
                <c:pt idx="4">
                  <c:v>0.29999762614615855</c:v>
                </c:pt>
                <c:pt idx="5">
                  <c:v>0.29999714146796919</c:v>
                </c:pt>
                <c:pt idx="6">
                  <c:v>0.29999679494375786</c:v>
                </c:pt>
                <c:pt idx="7">
                  <c:v>0.29999653487236955</c:v>
                </c:pt>
                <c:pt idx="8">
                  <c:v>0.29999633248890867</c:v>
                </c:pt>
                <c:pt idx="9">
                  <c:v>0.29999617051549277</c:v>
                </c:pt>
              </c:numCache>
            </c:numRef>
          </c:yVal>
          <c:smooth val="1"/>
          <c:extLst>
            <c:ext xmlns:c16="http://schemas.microsoft.com/office/drawing/2014/chart" uri="{C3380CC4-5D6E-409C-BE32-E72D297353CC}">
              <c16:uniqueId val="{00000000-2F4F-4456-B685-B97DABEE1FA1}"/>
            </c:ext>
          </c:extLst>
        </c:ser>
        <c:dLbls>
          <c:showLegendKey val="0"/>
          <c:showVal val="0"/>
          <c:showCatName val="0"/>
          <c:showSerName val="0"/>
          <c:showPercent val="0"/>
          <c:showBubbleSize val="0"/>
        </c:dLbls>
        <c:axId val="1684977727"/>
        <c:axId val="1684967647"/>
      </c:scatterChart>
      <c:valAx>
        <c:axId val="16849777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84967647"/>
        <c:crosses val="autoZero"/>
        <c:crossBetween val="midCat"/>
      </c:valAx>
      <c:valAx>
        <c:axId val="1684967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fr-FR"/>
          </a:p>
        </c:txPr>
        <c:crossAx val="168497772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sz="1000" b="0" i="0" u="none" strike="noStrike" baseline="0" dirty="0">
                <a:latin typeface="Arial Narrow" panose="020B0606020202030204" pitchFamily="34" charset="0"/>
              </a:rPr>
              <a:t>Variation of real wage rates for male and female reference groups in relation to the elasticity of the female labor supply with respect to real wages.</a:t>
            </a:r>
            <a:endParaRPr lang="fr-FR" sz="1000" b="0" i="0" u="none" strike="noStrike" kern="1200" spc="0" baseline="0" dirty="0">
              <a:solidFill>
                <a:prstClr val="black">
                  <a:lumMod val="65000"/>
                  <a:lumOff val="35000"/>
                </a:prstClr>
              </a:solidFill>
              <a:latin typeface="Arial Narrow" panose="020B0606020202030204" pitchFamily="34" charset="0"/>
            </a:endParaRPr>
          </a:p>
        </c:rich>
      </c:tx>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1"/>
          <c:order val="1"/>
          <c:tx>
            <c:strRef>
              <c:f>'2'!$I$2</c:f>
              <c:strCache>
                <c:ptCount val="1"/>
                <c:pt idx="0">
                  <c:v>mal</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cat>
            <c:numRef>
              <c:f>'2'!$A$4:$A$13</c:f>
              <c:numCache>
                <c:formatCode>General</c:formatCode>
                <c:ptCount val="10"/>
                <c:pt idx="0">
                  <c:v>100</c:v>
                </c:pt>
                <c:pt idx="1">
                  <c:v>200</c:v>
                </c:pt>
                <c:pt idx="2">
                  <c:v>300</c:v>
                </c:pt>
                <c:pt idx="3">
                  <c:v>400</c:v>
                </c:pt>
                <c:pt idx="4">
                  <c:v>500</c:v>
                </c:pt>
                <c:pt idx="5">
                  <c:v>600</c:v>
                </c:pt>
                <c:pt idx="6">
                  <c:v>700</c:v>
                </c:pt>
                <c:pt idx="7">
                  <c:v>800</c:v>
                </c:pt>
                <c:pt idx="8">
                  <c:v>900</c:v>
                </c:pt>
                <c:pt idx="9">
                  <c:v>1000</c:v>
                </c:pt>
              </c:numCache>
            </c:numRef>
          </c:cat>
          <c:val>
            <c:numRef>
              <c:f>'2'!$I$4:$I$13</c:f>
              <c:numCache>
                <c:formatCode>General</c:formatCode>
                <c:ptCount val="10"/>
                <c:pt idx="0">
                  <c:v>1.299994729252439</c:v>
                </c:pt>
                <c:pt idx="1">
                  <c:v>1.2999947197462549</c:v>
                </c:pt>
                <c:pt idx="2">
                  <c:v>1.2999947165428953</c:v>
                </c:pt>
                <c:pt idx="3">
                  <c:v>1.2999947149346418</c:v>
                </c:pt>
                <c:pt idx="4">
                  <c:v>1.2999947139675763</c:v>
                </c:pt>
                <c:pt idx="5">
                  <c:v>1.2999947133219822</c:v>
                </c:pt>
                <c:pt idx="6">
                  <c:v>1.2999947128604104</c:v>
                </c:pt>
                <c:pt idx="7">
                  <c:v>1.2999947125139943</c:v>
                </c:pt>
                <c:pt idx="8">
                  <c:v>1.2999947122444191</c:v>
                </c:pt>
                <c:pt idx="9">
                  <c:v>1.2999947120286699</c:v>
                </c:pt>
              </c:numCache>
            </c:numRef>
          </c:val>
          <c:smooth val="0"/>
          <c:extLst>
            <c:ext xmlns:c16="http://schemas.microsoft.com/office/drawing/2014/chart" uri="{C3380CC4-5D6E-409C-BE32-E72D297353CC}">
              <c16:uniqueId val="{00000000-3688-448D-AE75-661DD268BB9C}"/>
            </c:ext>
          </c:extLst>
        </c:ser>
        <c:dLbls>
          <c:showLegendKey val="0"/>
          <c:showVal val="0"/>
          <c:showCatName val="0"/>
          <c:showSerName val="0"/>
          <c:showPercent val="0"/>
          <c:showBubbleSize val="0"/>
        </c:dLbls>
        <c:marker val="1"/>
        <c:smooth val="0"/>
        <c:axId val="1684983007"/>
        <c:axId val="1684965727"/>
      </c:lineChart>
      <c:lineChart>
        <c:grouping val="standard"/>
        <c:varyColors val="0"/>
        <c:ser>
          <c:idx val="0"/>
          <c:order val="0"/>
          <c:tx>
            <c:strRef>
              <c:f>'2'!$H$2</c:f>
              <c:strCache>
                <c:ptCount val="1"/>
                <c:pt idx="0">
                  <c:v>fem</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cat>
            <c:numRef>
              <c:f>'2'!$A$4:$A$13</c:f>
              <c:numCache>
                <c:formatCode>General</c:formatCode>
                <c:ptCount val="10"/>
                <c:pt idx="0">
                  <c:v>100</c:v>
                </c:pt>
                <c:pt idx="1">
                  <c:v>200</c:v>
                </c:pt>
                <c:pt idx="2">
                  <c:v>300</c:v>
                </c:pt>
                <c:pt idx="3">
                  <c:v>400</c:v>
                </c:pt>
                <c:pt idx="4">
                  <c:v>500</c:v>
                </c:pt>
                <c:pt idx="5">
                  <c:v>600</c:v>
                </c:pt>
                <c:pt idx="6">
                  <c:v>700</c:v>
                </c:pt>
                <c:pt idx="7">
                  <c:v>800</c:v>
                </c:pt>
                <c:pt idx="8">
                  <c:v>900</c:v>
                </c:pt>
                <c:pt idx="9">
                  <c:v>1000</c:v>
                </c:pt>
              </c:numCache>
            </c:numRef>
          </c:cat>
          <c:val>
            <c:numRef>
              <c:f>'2'!$H$4:$H$13</c:f>
              <c:numCache>
                <c:formatCode>General</c:formatCode>
                <c:ptCount val="10"/>
                <c:pt idx="0">
                  <c:v>0.99998562810890135</c:v>
                </c:pt>
                <c:pt idx="1">
                  <c:v>0.99999275528121734</c:v>
                </c:pt>
                <c:pt idx="2">
                  <c:v>0.99999515698394514</c:v>
                </c:pt>
                <c:pt idx="3">
                  <c:v>0.99999636276630333</c:v>
                </c:pt>
                <c:pt idx="4">
                  <c:v>0.99999708782141772</c:v>
                </c:pt>
                <c:pt idx="5">
                  <c:v>0.99999757185401306</c:v>
                </c:pt>
                <c:pt idx="6">
                  <c:v>0.99999791791665249</c:v>
                </c:pt>
                <c:pt idx="7">
                  <c:v>0.9999981776416248</c:v>
                </c:pt>
                <c:pt idx="8">
                  <c:v>0.99999837975551042</c:v>
                </c:pt>
                <c:pt idx="9">
                  <c:v>0.99999854151317713</c:v>
                </c:pt>
              </c:numCache>
            </c:numRef>
          </c:val>
          <c:smooth val="0"/>
          <c:extLst>
            <c:ext xmlns:c16="http://schemas.microsoft.com/office/drawing/2014/chart" uri="{C3380CC4-5D6E-409C-BE32-E72D297353CC}">
              <c16:uniqueId val="{00000001-3688-448D-AE75-661DD268BB9C}"/>
            </c:ext>
          </c:extLst>
        </c:ser>
        <c:dLbls>
          <c:showLegendKey val="0"/>
          <c:showVal val="0"/>
          <c:showCatName val="0"/>
          <c:showSerName val="0"/>
          <c:showPercent val="0"/>
          <c:showBubbleSize val="0"/>
        </c:dLbls>
        <c:marker val="1"/>
        <c:smooth val="0"/>
        <c:axId val="1684990687"/>
        <c:axId val="1684984447"/>
      </c:lineChart>
      <c:catAx>
        <c:axId val="16849830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84965727"/>
        <c:crosses val="autoZero"/>
        <c:auto val="1"/>
        <c:lblAlgn val="ctr"/>
        <c:lblOffset val="100"/>
        <c:noMultiLvlLbl val="0"/>
      </c:catAx>
      <c:valAx>
        <c:axId val="1684965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84983007"/>
        <c:crosses val="autoZero"/>
        <c:crossBetween val="between"/>
      </c:valAx>
      <c:valAx>
        <c:axId val="1684984447"/>
        <c:scaling>
          <c:orientation val="minMax"/>
        </c:scaling>
        <c:delete val="0"/>
        <c:axPos val="r"/>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84990687"/>
        <c:crosses val="max"/>
        <c:crossBetween val="between"/>
      </c:valAx>
      <c:catAx>
        <c:axId val="1684990687"/>
        <c:scaling>
          <c:orientation val="minMax"/>
        </c:scaling>
        <c:delete val="1"/>
        <c:axPos val="b"/>
        <c:numFmt formatCode="General" sourceLinked="1"/>
        <c:majorTickMark val="out"/>
        <c:minorTickMark val="none"/>
        <c:tickLblPos val="nextTo"/>
        <c:crossAx val="16849844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'3'!$D$2</c:f>
              <c:strCache>
                <c:ptCount val="1"/>
                <c:pt idx="0">
                  <c:v>fem</c:v>
                </c:pt>
              </c:strCache>
            </c:strRef>
          </c:tx>
          <c:spPr>
            <a:solidFill>
              <a:schemeClr val="accent1"/>
            </a:solidFill>
            <a:ln>
              <a:noFill/>
            </a:ln>
            <a:effectLst/>
          </c:spPr>
          <c:invertIfNegative val="0"/>
          <c:cat>
            <c:numRef>
              <c:f>'3'!$A$3:$A$6</c:f>
              <c:numCache>
                <c:formatCode>General</c:formatCode>
                <c:ptCount val="4"/>
                <c:pt idx="0">
                  <c:v>1</c:v>
                </c:pt>
                <c:pt idx="1">
                  <c:v>1.1000000000000001</c:v>
                </c:pt>
                <c:pt idx="2">
                  <c:v>1.2</c:v>
                </c:pt>
                <c:pt idx="3">
                  <c:v>1.3</c:v>
                </c:pt>
              </c:numCache>
            </c:numRef>
          </c:cat>
          <c:val>
            <c:numRef>
              <c:f>'3'!$D$3:$D$6</c:f>
              <c:numCache>
                <c:formatCode>General</c:formatCode>
                <c:ptCount val="4"/>
                <c:pt idx="0">
                  <c:v>291644.9571337633</c:v>
                </c:pt>
                <c:pt idx="1">
                  <c:v>265131.77921251202</c:v>
                </c:pt>
                <c:pt idx="2">
                  <c:v>243037.46427813597</c:v>
                </c:pt>
                <c:pt idx="3">
                  <c:v>224342.27471827931</c:v>
                </c:pt>
              </c:numCache>
            </c:numRef>
          </c:val>
          <c:extLst>
            <c:ext xmlns:c16="http://schemas.microsoft.com/office/drawing/2014/chart" uri="{C3380CC4-5D6E-409C-BE32-E72D297353CC}">
              <c16:uniqueId val="{00000000-F475-4370-A857-081ECF7ADB1C}"/>
            </c:ext>
          </c:extLst>
        </c:ser>
        <c:dLbls>
          <c:showLegendKey val="0"/>
          <c:showVal val="0"/>
          <c:showCatName val="0"/>
          <c:showSerName val="0"/>
          <c:showPercent val="0"/>
          <c:showBubbleSize val="0"/>
        </c:dLbls>
        <c:gapWidth val="219"/>
        <c:overlap val="-27"/>
        <c:axId val="80834752"/>
        <c:axId val="80843392"/>
      </c:barChart>
      <c:catAx>
        <c:axId val="80834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0843392"/>
        <c:crosses val="autoZero"/>
        <c:auto val="1"/>
        <c:lblAlgn val="ctr"/>
        <c:lblOffset val="100"/>
        <c:noMultiLvlLbl val="0"/>
      </c:catAx>
      <c:valAx>
        <c:axId val="80843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0834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708851987560961E-2"/>
          <c:y val="9.03954802259887E-2"/>
          <c:w val="0.8880216210597438"/>
          <c:h val="0.80678944792917839"/>
        </c:manualLayout>
      </c:layout>
      <c:scatterChart>
        <c:scatterStyle val="smoothMarker"/>
        <c:varyColors val="0"/>
        <c:ser>
          <c:idx val="0"/>
          <c:order val="0"/>
          <c:tx>
            <c:strRef>
              <c:f>Feuil2!$E$1</c:f>
              <c:strCache>
                <c:ptCount val="1"/>
                <c:pt idx="0">
                  <c:v>obs_value</c:v>
                </c:pt>
              </c:strCache>
            </c:strRef>
          </c:tx>
          <c:spPr>
            <a:ln w="19050" cap="rnd">
              <a:solidFill>
                <a:schemeClr val="accent1"/>
              </a:solidFill>
              <a:round/>
            </a:ln>
            <a:effectLst/>
          </c:spPr>
          <c:marker>
            <c:symbol val="none"/>
          </c:marker>
          <c:xVal>
            <c:numRef>
              <c:f>Feuil2!$D$2:$D$22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xVal>
          <c:yVal>
            <c:numRef>
              <c:f>Feuil2!$E$2:$E$22</c:f>
              <c:numCache>
                <c:formatCode>General</c:formatCode>
                <c:ptCount val="21"/>
                <c:pt idx="0">
                  <c:v>13.85</c:v>
                </c:pt>
                <c:pt idx="1">
                  <c:v>14.4</c:v>
                </c:pt>
                <c:pt idx="2">
                  <c:v>14.746</c:v>
                </c:pt>
                <c:pt idx="3">
                  <c:v>15.170999999999999</c:v>
                </c:pt>
                <c:pt idx="4">
                  <c:v>14.715999999999999</c:v>
                </c:pt>
                <c:pt idx="5">
                  <c:v>14.484999999999999</c:v>
                </c:pt>
                <c:pt idx="6">
                  <c:v>14.557</c:v>
                </c:pt>
                <c:pt idx="7">
                  <c:v>14.756</c:v>
                </c:pt>
                <c:pt idx="8">
                  <c:v>14.976000000000001</c:v>
                </c:pt>
                <c:pt idx="9">
                  <c:v>14.544</c:v>
                </c:pt>
                <c:pt idx="10">
                  <c:v>14.44</c:v>
                </c:pt>
                <c:pt idx="11">
                  <c:v>14.529</c:v>
                </c:pt>
                <c:pt idx="12">
                  <c:v>14.772</c:v>
                </c:pt>
                <c:pt idx="13">
                  <c:v>14.472</c:v>
                </c:pt>
                <c:pt idx="14">
                  <c:v>14.724</c:v>
                </c:pt>
                <c:pt idx="15">
                  <c:v>13.547000000000001</c:v>
                </c:pt>
                <c:pt idx="16">
                  <c:v>13.693</c:v>
                </c:pt>
                <c:pt idx="17">
                  <c:v>14.362</c:v>
                </c:pt>
                <c:pt idx="18">
                  <c:v>14.201000000000001</c:v>
                </c:pt>
                <c:pt idx="19">
                  <c:v>14.445</c:v>
                </c:pt>
                <c:pt idx="20">
                  <c:v>14.656000000000001</c:v>
                </c:pt>
              </c:numCache>
            </c:numRef>
          </c:yVal>
          <c:smooth val="1"/>
          <c:extLst>
            <c:ext xmlns:c16="http://schemas.microsoft.com/office/drawing/2014/chart" uri="{C3380CC4-5D6E-409C-BE32-E72D297353CC}">
              <c16:uniqueId val="{00000000-FDCE-4F31-97CD-3C5DC0121B05}"/>
            </c:ext>
          </c:extLst>
        </c:ser>
        <c:dLbls>
          <c:showLegendKey val="0"/>
          <c:showVal val="0"/>
          <c:showCatName val="0"/>
          <c:showSerName val="0"/>
          <c:showPercent val="0"/>
          <c:showBubbleSize val="0"/>
        </c:dLbls>
        <c:axId val="505963512"/>
        <c:axId val="505960232"/>
      </c:scatterChart>
      <c:valAx>
        <c:axId val="505963512"/>
        <c:scaling>
          <c:orientation val="minMax"/>
          <c:max val="2024"/>
          <c:min val="2004"/>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05960232"/>
        <c:crosses val="autoZero"/>
        <c:crossBetween val="midCat"/>
      </c:valAx>
      <c:valAx>
        <c:axId val="505960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059635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ind!$H$2</c:f>
              <c:strCache>
                <c:ptCount val="1"/>
              </c:strCache>
            </c:strRef>
          </c:tx>
          <c:spPr>
            <a:no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ind!$H$3:$H$34</c:f>
              <c:numCache>
                <c:formatCode>General</c:formatCode>
                <c:ptCount val="32"/>
                <c:pt idx="0">
                  <c:v>55.834000000000003</c:v>
                </c:pt>
                <c:pt idx="1">
                  <c:v>56.265999999999998</c:v>
                </c:pt>
                <c:pt idx="2">
                  <c:v>56.406999999999996</c:v>
                </c:pt>
                <c:pt idx="3">
                  <c:v>57.369</c:v>
                </c:pt>
                <c:pt idx="4">
                  <c:v>57.606999999999999</c:v>
                </c:pt>
                <c:pt idx="5">
                  <c:v>57.921999999999997</c:v>
                </c:pt>
                <c:pt idx="6">
                  <c:v>58.518000000000001</c:v>
                </c:pt>
                <c:pt idx="7">
                  <c:v>58.531999999999996</c:v>
                </c:pt>
                <c:pt idx="8">
                  <c:v>58.716999999999999</c:v>
                </c:pt>
                <c:pt idx="9">
                  <c:v>58.856999999999999</c:v>
                </c:pt>
                <c:pt idx="10">
                  <c:v>58.680999999999997</c:v>
                </c:pt>
                <c:pt idx="11">
                  <c:v>58.485999999999997</c:v>
                </c:pt>
                <c:pt idx="12">
                  <c:v>58.350999999999999</c:v>
                </c:pt>
                <c:pt idx="13">
                  <c:v>58.082000000000001</c:v>
                </c:pt>
                <c:pt idx="14">
                  <c:v>58.195</c:v>
                </c:pt>
                <c:pt idx="15">
                  <c:v>58.302</c:v>
                </c:pt>
                <c:pt idx="16">
                  <c:v>58.225000000000001</c:v>
                </c:pt>
                <c:pt idx="17">
                  <c:v>58.433999999999997</c:v>
                </c:pt>
                <c:pt idx="18">
                  <c:v>58.173999999999999</c:v>
                </c:pt>
                <c:pt idx="19">
                  <c:v>57.603999999999999</c:v>
                </c:pt>
                <c:pt idx="20">
                  <c:v>57.052999999999997</c:v>
                </c:pt>
                <c:pt idx="21">
                  <c:v>56.798999999999999</c:v>
                </c:pt>
                <c:pt idx="22">
                  <c:v>56.363999999999997</c:v>
                </c:pt>
                <c:pt idx="23">
                  <c:v>56.215000000000003</c:v>
                </c:pt>
                <c:pt idx="24">
                  <c:v>56.002000000000002</c:v>
                </c:pt>
                <c:pt idx="25">
                  <c:v>56.134999999999998</c:v>
                </c:pt>
                <c:pt idx="26">
                  <c:v>56.405999999999999</c:v>
                </c:pt>
                <c:pt idx="27">
                  <c:v>56.497</c:v>
                </c:pt>
                <c:pt idx="28">
                  <c:v>56.884999999999998</c:v>
                </c:pt>
                <c:pt idx="29">
                  <c:v>55.7</c:v>
                </c:pt>
                <c:pt idx="30">
                  <c:v>55.588000000000001</c:v>
                </c:pt>
                <c:pt idx="31">
                  <c:v>55.976999999999997</c:v>
                </c:pt>
              </c:numCache>
            </c:numRef>
          </c:val>
          <c:extLst>
            <c:ext xmlns:c16="http://schemas.microsoft.com/office/drawing/2014/chart" uri="{C3380CC4-5D6E-409C-BE32-E72D297353CC}">
              <c16:uniqueId val="{00000000-1B74-41B0-AE0D-C68CC44EEB65}"/>
            </c:ext>
          </c:extLst>
        </c:ser>
        <c:ser>
          <c:idx val="3"/>
          <c:order val="3"/>
          <c:tx>
            <c:strRef>
              <c:f>ind!$I$2</c:f>
              <c:strCache>
                <c:ptCount val="1"/>
              </c:strCache>
            </c:strRef>
          </c:tx>
          <c:spPr>
            <a:gradFill>
              <a:gsLst>
                <a:gs pos="0">
                  <a:srgbClr val="7030A0"/>
                </a:gs>
                <a:gs pos="66000">
                  <a:schemeClr val="accent1">
                    <a:lumMod val="45000"/>
                    <a:lumOff val="55000"/>
                  </a:schemeClr>
                </a:gs>
                <a:gs pos="80000">
                  <a:schemeClr val="accent1">
                    <a:lumMod val="45000"/>
                    <a:lumOff val="55000"/>
                  </a:schemeClr>
                </a:gs>
                <a:gs pos="100000">
                  <a:schemeClr val="accent1">
                    <a:lumMod val="30000"/>
                    <a:lumOff val="70000"/>
                  </a:schemeClr>
                </a:gs>
              </a:gsLst>
              <a:lin ang="5400000" scaled="1"/>
            </a:grad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ind!$I$3:$I$34</c:f>
              <c:numCache>
                <c:formatCode>General</c:formatCode>
                <c:ptCount val="32"/>
                <c:pt idx="0">
                  <c:v>18.423999999999992</c:v>
                </c:pt>
                <c:pt idx="1">
                  <c:v>18.030999999999999</c:v>
                </c:pt>
                <c:pt idx="2">
                  <c:v>17.512</c:v>
                </c:pt>
                <c:pt idx="3">
                  <c:v>16.180000000000007</c:v>
                </c:pt>
                <c:pt idx="4">
                  <c:v>15.869</c:v>
                </c:pt>
                <c:pt idx="5">
                  <c:v>15.546000000000006</c:v>
                </c:pt>
                <c:pt idx="6">
                  <c:v>15.004999999999995</c:v>
                </c:pt>
                <c:pt idx="7">
                  <c:v>14.835999999999999</c:v>
                </c:pt>
                <c:pt idx="8">
                  <c:v>14.579000000000008</c:v>
                </c:pt>
                <c:pt idx="9">
                  <c:v>14.521000000000001</c:v>
                </c:pt>
                <c:pt idx="10">
                  <c:v>14.248000000000005</c:v>
                </c:pt>
                <c:pt idx="11">
                  <c:v>14.030999999999999</c:v>
                </c:pt>
                <c:pt idx="12">
                  <c:v>13.555000000000007</c:v>
                </c:pt>
                <c:pt idx="13">
                  <c:v>13.666000000000004</c:v>
                </c:pt>
                <c:pt idx="14">
                  <c:v>13.559999999999995</c:v>
                </c:pt>
                <c:pt idx="15">
                  <c:v>13.565999999999995</c:v>
                </c:pt>
                <c:pt idx="16">
                  <c:v>13.359000000000002</c:v>
                </c:pt>
                <c:pt idx="17">
                  <c:v>12.938000000000002</c:v>
                </c:pt>
                <c:pt idx="18">
                  <c:v>12.211000000000006</c:v>
                </c:pt>
                <c:pt idx="19">
                  <c:v>12.046999999999997</c:v>
                </c:pt>
                <c:pt idx="20">
                  <c:v>12.097999999999999</c:v>
                </c:pt>
                <c:pt idx="21">
                  <c:v>12.32</c:v>
                </c:pt>
                <c:pt idx="22">
                  <c:v>12.43</c:v>
                </c:pt>
                <c:pt idx="23">
                  <c:v>12.191000000000003</c:v>
                </c:pt>
                <c:pt idx="24">
                  <c:v>12.357999999999997</c:v>
                </c:pt>
                <c:pt idx="25">
                  <c:v>12.378000000000007</c:v>
                </c:pt>
                <c:pt idx="26">
                  <c:v>12.012000000000008</c:v>
                </c:pt>
                <c:pt idx="27">
                  <c:v>11.951999999999998</c:v>
                </c:pt>
                <c:pt idx="28">
                  <c:v>11.673999999999999</c:v>
                </c:pt>
                <c:pt idx="29">
                  <c:v>11.415999999999997</c:v>
                </c:pt>
                <c:pt idx="30">
                  <c:v>11.455000000000005</c:v>
                </c:pt>
                <c:pt idx="31">
                  <c:v>11.259000000000007</c:v>
                </c:pt>
              </c:numCache>
            </c:numRef>
          </c:val>
          <c:extLst>
            <c:ext xmlns:c16="http://schemas.microsoft.com/office/drawing/2014/chart" uri="{C3380CC4-5D6E-409C-BE32-E72D297353CC}">
              <c16:uniqueId val="{00000001-1B74-41B0-AE0D-C68CC44EEB65}"/>
            </c:ext>
          </c:extLst>
        </c:ser>
        <c:dLbls>
          <c:showLegendKey val="0"/>
          <c:showVal val="0"/>
          <c:showCatName val="0"/>
          <c:showSerName val="0"/>
          <c:showPercent val="0"/>
          <c:showBubbleSize val="0"/>
        </c:dLbls>
        <c:axId val="524408560"/>
        <c:axId val="292716680"/>
      </c:areaChart>
      <c:lineChart>
        <c:grouping val="standard"/>
        <c:varyColors val="0"/>
        <c:ser>
          <c:idx val="0"/>
          <c:order val="0"/>
          <c:tx>
            <c:strRef>
              <c:f>ind!$F$2</c:f>
              <c:strCache>
                <c:ptCount val="1"/>
                <c:pt idx="0">
                  <c:v>females</c:v>
                </c:pt>
              </c:strCache>
            </c:strRef>
          </c:tx>
          <c:spPr>
            <a:ln w="38100" cap="rnd">
              <a:solidFill>
                <a:schemeClr val="accent5">
                  <a:lumMod val="60000"/>
                  <a:lumOff val="40000"/>
                </a:schemeClr>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ind!$F$3:$F$34</c:f>
              <c:numCache>
                <c:formatCode>General</c:formatCode>
                <c:ptCount val="32"/>
                <c:pt idx="0">
                  <c:v>55.834000000000003</c:v>
                </c:pt>
                <c:pt idx="1">
                  <c:v>56.265999999999998</c:v>
                </c:pt>
                <c:pt idx="2">
                  <c:v>56.406999999999996</c:v>
                </c:pt>
                <c:pt idx="3">
                  <c:v>57.369</c:v>
                </c:pt>
                <c:pt idx="4">
                  <c:v>57.606999999999999</c:v>
                </c:pt>
                <c:pt idx="5">
                  <c:v>57.921999999999997</c:v>
                </c:pt>
                <c:pt idx="6">
                  <c:v>58.518000000000001</c:v>
                </c:pt>
                <c:pt idx="7">
                  <c:v>58.531999999999996</c:v>
                </c:pt>
                <c:pt idx="8">
                  <c:v>58.716999999999999</c:v>
                </c:pt>
                <c:pt idx="9">
                  <c:v>58.856999999999999</c:v>
                </c:pt>
                <c:pt idx="10">
                  <c:v>58.680999999999997</c:v>
                </c:pt>
                <c:pt idx="11">
                  <c:v>58.485999999999997</c:v>
                </c:pt>
                <c:pt idx="12">
                  <c:v>58.350999999999999</c:v>
                </c:pt>
                <c:pt idx="13">
                  <c:v>58.082000000000001</c:v>
                </c:pt>
                <c:pt idx="14">
                  <c:v>58.195</c:v>
                </c:pt>
                <c:pt idx="15">
                  <c:v>58.302</c:v>
                </c:pt>
                <c:pt idx="16">
                  <c:v>58.225000000000001</c:v>
                </c:pt>
                <c:pt idx="17">
                  <c:v>58.433999999999997</c:v>
                </c:pt>
                <c:pt idx="18">
                  <c:v>58.173999999999999</c:v>
                </c:pt>
                <c:pt idx="19">
                  <c:v>57.603999999999999</c:v>
                </c:pt>
                <c:pt idx="20">
                  <c:v>57.052999999999997</c:v>
                </c:pt>
                <c:pt idx="21">
                  <c:v>56.798999999999999</c:v>
                </c:pt>
                <c:pt idx="22">
                  <c:v>56.363999999999997</c:v>
                </c:pt>
                <c:pt idx="23">
                  <c:v>56.215000000000003</c:v>
                </c:pt>
                <c:pt idx="24">
                  <c:v>56.002000000000002</c:v>
                </c:pt>
                <c:pt idx="25">
                  <c:v>56.134999999999998</c:v>
                </c:pt>
                <c:pt idx="26">
                  <c:v>56.405999999999999</c:v>
                </c:pt>
                <c:pt idx="27">
                  <c:v>56.497</c:v>
                </c:pt>
                <c:pt idx="28">
                  <c:v>56.884999999999998</c:v>
                </c:pt>
                <c:pt idx="29">
                  <c:v>55.7</c:v>
                </c:pt>
                <c:pt idx="30">
                  <c:v>55.588000000000001</c:v>
                </c:pt>
                <c:pt idx="31">
                  <c:v>55.976999999999997</c:v>
                </c:pt>
              </c:numCache>
            </c:numRef>
          </c:val>
          <c:smooth val="0"/>
          <c:extLst>
            <c:ext xmlns:c16="http://schemas.microsoft.com/office/drawing/2014/chart" uri="{C3380CC4-5D6E-409C-BE32-E72D297353CC}">
              <c16:uniqueId val="{00000002-1B74-41B0-AE0D-C68CC44EEB65}"/>
            </c:ext>
          </c:extLst>
        </c:ser>
        <c:ser>
          <c:idx val="1"/>
          <c:order val="1"/>
          <c:tx>
            <c:strRef>
              <c:f>ind!$G$2</c:f>
              <c:strCache>
                <c:ptCount val="1"/>
                <c:pt idx="0">
                  <c:v>males</c:v>
                </c:pt>
              </c:strCache>
            </c:strRef>
          </c:tx>
          <c:spPr>
            <a:ln w="38100" cap="rnd">
              <a:solidFill>
                <a:srgbClr val="7030A0"/>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ind!$G$3:$G$34</c:f>
              <c:numCache>
                <c:formatCode>General</c:formatCode>
                <c:ptCount val="32"/>
                <c:pt idx="0">
                  <c:v>74.257999999999996</c:v>
                </c:pt>
                <c:pt idx="1">
                  <c:v>74.296999999999997</c:v>
                </c:pt>
                <c:pt idx="2">
                  <c:v>73.918999999999997</c:v>
                </c:pt>
                <c:pt idx="3">
                  <c:v>73.549000000000007</c:v>
                </c:pt>
                <c:pt idx="4">
                  <c:v>73.475999999999999</c:v>
                </c:pt>
                <c:pt idx="5">
                  <c:v>73.468000000000004</c:v>
                </c:pt>
                <c:pt idx="6">
                  <c:v>73.522999999999996</c:v>
                </c:pt>
                <c:pt idx="7">
                  <c:v>73.367999999999995</c:v>
                </c:pt>
                <c:pt idx="8">
                  <c:v>73.296000000000006</c:v>
                </c:pt>
                <c:pt idx="9">
                  <c:v>73.378</c:v>
                </c:pt>
                <c:pt idx="10">
                  <c:v>72.929000000000002</c:v>
                </c:pt>
                <c:pt idx="11">
                  <c:v>72.516999999999996</c:v>
                </c:pt>
                <c:pt idx="12">
                  <c:v>71.906000000000006</c:v>
                </c:pt>
                <c:pt idx="13">
                  <c:v>71.748000000000005</c:v>
                </c:pt>
                <c:pt idx="14">
                  <c:v>71.754999999999995</c:v>
                </c:pt>
                <c:pt idx="15">
                  <c:v>71.867999999999995</c:v>
                </c:pt>
                <c:pt idx="16">
                  <c:v>71.584000000000003</c:v>
                </c:pt>
                <c:pt idx="17">
                  <c:v>71.372</c:v>
                </c:pt>
                <c:pt idx="18">
                  <c:v>70.385000000000005</c:v>
                </c:pt>
                <c:pt idx="19">
                  <c:v>69.650999999999996</c:v>
                </c:pt>
                <c:pt idx="20">
                  <c:v>69.150999999999996</c:v>
                </c:pt>
                <c:pt idx="21">
                  <c:v>69.119</c:v>
                </c:pt>
                <c:pt idx="22">
                  <c:v>68.793999999999997</c:v>
                </c:pt>
                <c:pt idx="23">
                  <c:v>68.406000000000006</c:v>
                </c:pt>
                <c:pt idx="24">
                  <c:v>68.36</c:v>
                </c:pt>
                <c:pt idx="25">
                  <c:v>68.513000000000005</c:v>
                </c:pt>
                <c:pt idx="26">
                  <c:v>68.418000000000006</c:v>
                </c:pt>
                <c:pt idx="27">
                  <c:v>68.448999999999998</c:v>
                </c:pt>
                <c:pt idx="28">
                  <c:v>68.558999999999997</c:v>
                </c:pt>
                <c:pt idx="29">
                  <c:v>67.116</c:v>
                </c:pt>
                <c:pt idx="30">
                  <c:v>67.043000000000006</c:v>
                </c:pt>
                <c:pt idx="31">
                  <c:v>67.236000000000004</c:v>
                </c:pt>
              </c:numCache>
            </c:numRef>
          </c:val>
          <c:smooth val="0"/>
          <c:extLst>
            <c:ext xmlns:c16="http://schemas.microsoft.com/office/drawing/2014/chart" uri="{C3380CC4-5D6E-409C-BE32-E72D297353CC}">
              <c16:uniqueId val="{00000003-1B74-41B0-AE0D-C68CC44EEB65}"/>
            </c:ext>
          </c:extLst>
        </c:ser>
        <c:dLbls>
          <c:showLegendKey val="0"/>
          <c:showVal val="0"/>
          <c:showCatName val="0"/>
          <c:showSerName val="0"/>
          <c:showPercent val="0"/>
          <c:showBubbleSize val="0"/>
        </c:dLbls>
        <c:marker val="1"/>
        <c:smooth val="0"/>
        <c:axId val="524408560"/>
        <c:axId val="292716680"/>
      </c:lineChart>
      <c:catAx>
        <c:axId val="52440856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292716680"/>
        <c:crosses val="autoZero"/>
        <c:auto val="1"/>
        <c:lblAlgn val="ctr"/>
        <c:lblOffset val="100"/>
        <c:noMultiLvlLbl val="0"/>
      </c:catAx>
      <c:valAx>
        <c:axId val="292716680"/>
        <c:scaling>
          <c:orientation val="minMax"/>
        </c:scaling>
        <c:delete val="1"/>
        <c:axPos val="l"/>
        <c:numFmt formatCode="General" sourceLinked="1"/>
        <c:majorTickMark val="none"/>
        <c:minorTickMark val="none"/>
        <c:tickLblPos val="nextTo"/>
        <c:crossAx val="524408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DEVE!$AM$26</c:f>
              <c:strCache>
                <c:ptCount val="1"/>
                <c:pt idx="0">
                  <c:v>poin de d</c:v>
                </c:pt>
              </c:strCache>
            </c:strRef>
          </c:tx>
          <c:spPr>
            <a:noFill/>
            <a:ln>
              <a:noFill/>
            </a:ln>
            <a:effectLst/>
          </c:spPr>
          <c:cat>
            <c:numRef>
              <c:f>DEVE!$AJ$27:$AJ$58</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DEVE!$AM$27:$AM$58</c:f>
              <c:numCache>
                <c:formatCode>General</c:formatCode>
                <c:ptCount val="32"/>
                <c:pt idx="0">
                  <c:v>47.857999999999997</c:v>
                </c:pt>
                <c:pt idx="1">
                  <c:v>47.974249999999991</c:v>
                </c:pt>
                <c:pt idx="2">
                  <c:v>47.887093749999991</c:v>
                </c:pt>
                <c:pt idx="3">
                  <c:v>47.958312500000005</c:v>
                </c:pt>
                <c:pt idx="4">
                  <c:v>47.976062500000005</c:v>
                </c:pt>
                <c:pt idx="5">
                  <c:v>48.309593750000012</c:v>
                </c:pt>
                <c:pt idx="6">
                  <c:v>48.550999999999995</c:v>
                </c:pt>
                <c:pt idx="7">
                  <c:v>48.929000000000009</c:v>
                </c:pt>
                <c:pt idx="8">
                  <c:v>49.370781249999986</c:v>
                </c:pt>
                <c:pt idx="9">
                  <c:v>49.558687499999998</c:v>
                </c:pt>
                <c:pt idx="10">
                  <c:v>49.554875000000017</c:v>
                </c:pt>
                <c:pt idx="11">
                  <c:v>49.990749999999998</c:v>
                </c:pt>
                <c:pt idx="12">
                  <c:v>50.248968749999989</c:v>
                </c:pt>
                <c:pt idx="13">
                  <c:v>50.306468750000001</c:v>
                </c:pt>
                <c:pt idx="14">
                  <c:v>50.591843749999995</c:v>
                </c:pt>
                <c:pt idx="15">
                  <c:v>50.890156250000004</c:v>
                </c:pt>
                <c:pt idx="16">
                  <c:v>51.324062500000004</c:v>
                </c:pt>
                <c:pt idx="17">
                  <c:v>51.689906249999993</c:v>
                </c:pt>
                <c:pt idx="18">
                  <c:v>51.836625000000005</c:v>
                </c:pt>
                <c:pt idx="19">
                  <c:v>51.696999999999996</c:v>
                </c:pt>
                <c:pt idx="20">
                  <c:v>51.858999999999995</c:v>
                </c:pt>
                <c:pt idx="21">
                  <c:v>52.120531249999992</c:v>
                </c:pt>
                <c:pt idx="22">
                  <c:v>52.143031249999993</c:v>
                </c:pt>
                <c:pt idx="23">
                  <c:v>52.427812499999987</c:v>
                </c:pt>
                <c:pt idx="24">
                  <c:v>52.736093749999974</c:v>
                </c:pt>
                <c:pt idx="25">
                  <c:v>53.008187499999998</c:v>
                </c:pt>
                <c:pt idx="26">
                  <c:v>53.287718750000003</c:v>
                </c:pt>
                <c:pt idx="27">
                  <c:v>53.563250000000011</c:v>
                </c:pt>
                <c:pt idx="28">
                  <c:v>53.980031249999996</c:v>
                </c:pt>
                <c:pt idx="29">
                  <c:v>53.300718749999994</c:v>
                </c:pt>
                <c:pt idx="30">
                  <c:v>54.059187499999993</c:v>
                </c:pt>
                <c:pt idx="31">
                  <c:v>54.750687499999998</c:v>
                </c:pt>
              </c:numCache>
            </c:numRef>
          </c:val>
          <c:extLst>
            <c:ext xmlns:c16="http://schemas.microsoft.com/office/drawing/2014/chart" uri="{C3380CC4-5D6E-409C-BE32-E72D297353CC}">
              <c16:uniqueId val="{00000000-D59D-42C3-A57D-092018170E5A}"/>
            </c:ext>
          </c:extLst>
        </c:ser>
        <c:ser>
          <c:idx val="3"/>
          <c:order val="3"/>
          <c:tx>
            <c:strRef>
              <c:f>DEVE!$AN$26</c:f>
              <c:strCache>
                <c:ptCount val="1"/>
                <c:pt idx="0">
                  <c:v>ecart h-f</c:v>
                </c:pt>
              </c:strCache>
            </c:strRef>
          </c:tx>
          <c:sp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cat>
            <c:numRef>
              <c:f>DEVE!$AJ$27:$AJ$58</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DEVE!$AN$27:$AN$58</c:f>
              <c:numCache>
                <c:formatCode>General</c:formatCode>
                <c:ptCount val="32"/>
                <c:pt idx="0">
                  <c:v>22.320312499999993</c:v>
                </c:pt>
                <c:pt idx="1">
                  <c:v>21.687562500000006</c:v>
                </c:pt>
                <c:pt idx="2">
                  <c:v>21.21112500000001</c:v>
                </c:pt>
                <c:pt idx="3">
                  <c:v>20.784843749999979</c:v>
                </c:pt>
                <c:pt idx="4">
                  <c:v>20.495812499999978</c:v>
                </c:pt>
                <c:pt idx="5">
                  <c:v>19.926031249999973</c:v>
                </c:pt>
                <c:pt idx="6">
                  <c:v>19.550750000000015</c:v>
                </c:pt>
                <c:pt idx="7">
                  <c:v>19.266281249999984</c:v>
                </c:pt>
                <c:pt idx="8">
                  <c:v>18.585781250000004</c:v>
                </c:pt>
                <c:pt idx="9">
                  <c:v>18.119343750000006</c:v>
                </c:pt>
                <c:pt idx="10">
                  <c:v>17.915968749999998</c:v>
                </c:pt>
                <c:pt idx="11">
                  <c:v>17.305343749999984</c:v>
                </c:pt>
                <c:pt idx="12">
                  <c:v>16.981499999999997</c:v>
                </c:pt>
                <c:pt idx="13">
                  <c:v>16.635718750000002</c:v>
                </c:pt>
                <c:pt idx="14">
                  <c:v>16.044593750000004</c:v>
                </c:pt>
                <c:pt idx="15">
                  <c:v>15.838718749999998</c:v>
                </c:pt>
                <c:pt idx="16">
                  <c:v>15.712031250000003</c:v>
                </c:pt>
                <c:pt idx="17">
                  <c:v>15.265500000000017</c:v>
                </c:pt>
                <c:pt idx="18">
                  <c:v>14.521374999999999</c:v>
                </c:pt>
                <c:pt idx="19">
                  <c:v>14.136687500000015</c:v>
                </c:pt>
                <c:pt idx="20">
                  <c:v>13.894718750000024</c:v>
                </c:pt>
                <c:pt idx="21">
                  <c:v>13.516281250000013</c:v>
                </c:pt>
                <c:pt idx="22">
                  <c:v>13.258812500000005</c:v>
                </c:pt>
                <c:pt idx="23">
                  <c:v>13.17578125</c:v>
                </c:pt>
                <c:pt idx="24">
                  <c:v>12.869843750000037</c:v>
                </c:pt>
                <c:pt idx="25">
                  <c:v>12.716781250000004</c:v>
                </c:pt>
                <c:pt idx="26">
                  <c:v>12.552906249999999</c:v>
                </c:pt>
                <c:pt idx="27">
                  <c:v>12.453937499999995</c:v>
                </c:pt>
                <c:pt idx="28">
                  <c:v>12.027937500000007</c:v>
                </c:pt>
                <c:pt idx="29">
                  <c:v>11.85578125</c:v>
                </c:pt>
                <c:pt idx="30">
                  <c:v>11.59140625000002</c:v>
                </c:pt>
                <c:pt idx="31">
                  <c:v>11.294843749999998</c:v>
                </c:pt>
              </c:numCache>
            </c:numRef>
          </c:val>
          <c:extLst>
            <c:ext xmlns:c16="http://schemas.microsoft.com/office/drawing/2014/chart" uri="{C3380CC4-5D6E-409C-BE32-E72D297353CC}">
              <c16:uniqueId val="{00000001-D59D-42C3-A57D-092018170E5A}"/>
            </c:ext>
          </c:extLst>
        </c:ser>
        <c:dLbls>
          <c:showLegendKey val="0"/>
          <c:showVal val="0"/>
          <c:showCatName val="0"/>
          <c:showSerName val="0"/>
          <c:showPercent val="0"/>
          <c:showBubbleSize val="0"/>
        </c:dLbls>
        <c:axId val="535814976"/>
        <c:axId val="535815304"/>
      </c:areaChart>
      <c:lineChart>
        <c:grouping val="standard"/>
        <c:varyColors val="0"/>
        <c:ser>
          <c:idx val="0"/>
          <c:order val="0"/>
          <c:tx>
            <c:strRef>
              <c:f>DEVE!$AK$26</c:f>
              <c:strCache>
                <c:ptCount val="1"/>
                <c:pt idx="0">
                  <c:v>DEVE_F</c:v>
                </c:pt>
              </c:strCache>
            </c:strRef>
          </c:tx>
          <c:spPr>
            <a:ln w="38100" cap="rnd">
              <a:solidFill>
                <a:schemeClr val="accent5">
                  <a:lumMod val="60000"/>
                  <a:lumOff val="40000"/>
                </a:schemeClr>
              </a:solidFill>
              <a:round/>
            </a:ln>
            <a:effectLst/>
          </c:spPr>
          <c:marker>
            <c:symbol val="none"/>
          </c:marker>
          <c:cat>
            <c:numRef>
              <c:f>DEVE!$AJ$27:$AJ$58</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DEVE!$AK$27:$AK$58</c:f>
              <c:numCache>
                <c:formatCode>General</c:formatCode>
                <c:ptCount val="32"/>
                <c:pt idx="0">
                  <c:v>47.857999999999997</c:v>
                </c:pt>
                <c:pt idx="1">
                  <c:v>47.974249999999991</c:v>
                </c:pt>
                <c:pt idx="2">
                  <c:v>47.887093749999991</c:v>
                </c:pt>
                <c:pt idx="3">
                  <c:v>47.958312500000005</c:v>
                </c:pt>
                <c:pt idx="4">
                  <c:v>47.976062500000005</c:v>
                </c:pt>
                <c:pt idx="5">
                  <c:v>48.309593750000012</c:v>
                </c:pt>
                <c:pt idx="6">
                  <c:v>48.550999999999995</c:v>
                </c:pt>
                <c:pt idx="7">
                  <c:v>48.929000000000009</c:v>
                </c:pt>
                <c:pt idx="8">
                  <c:v>49.370781249999986</c:v>
                </c:pt>
                <c:pt idx="9">
                  <c:v>49.558687499999998</c:v>
                </c:pt>
                <c:pt idx="10">
                  <c:v>49.554875000000017</c:v>
                </c:pt>
                <c:pt idx="11">
                  <c:v>49.990749999999998</c:v>
                </c:pt>
                <c:pt idx="12">
                  <c:v>50.248968749999989</c:v>
                </c:pt>
                <c:pt idx="13">
                  <c:v>50.306468750000001</c:v>
                </c:pt>
                <c:pt idx="14">
                  <c:v>50.591843749999995</c:v>
                </c:pt>
                <c:pt idx="15">
                  <c:v>50.890156250000004</c:v>
                </c:pt>
                <c:pt idx="16">
                  <c:v>51.324062500000004</c:v>
                </c:pt>
                <c:pt idx="17">
                  <c:v>51.689906249999993</c:v>
                </c:pt>
                <c:pt idx="18">
                  <c:v>51.836625000000005</c:v>
                </c:pt>
                <c:pt idx="19">
                  <c:v>51.696999999999996</c:v>
                </c:pt>
                <c:pt idx="20">
                  <c:v>51.858999999999995</c:v>
                </c:pt>
                <c:pt idx="21">
                  <c:v>52.120531249999992</c:v>
                </c:pt>
                <c:pt idx="22">
                  <c:v>52.143031249999993</c:v>
                </c:pt>
                <c:pt idx="23">
                  <c:v>52.427812499999987</c:v>
                </c:pt>
                <c:pt idx="24">
                  <c:v>52.736093749999974</c:v>
                </c:pt>
                <c:pt idx="25">
                  <c:v>53.008187499999998</c:v>
                </c:pt>
                <c:pt idx="26">
                  <c:v>53.287718750000003</c:v>
                </c:pt>
                <c:pt idx="27">
                  <c:v>53.563250000000011</c:v>
                </c:pt>
                <c:pt idx="28">
                  <c:v>53.980031249999996</c:v>
                </c:pt>
                <c:pt idx="29">
                  <c:v>53.300718749999994</c:v>
                </c:pt>
                <c:pt idx="30">
                  <c:v>54.059187499999993</c:v>
                </c:pt>
                <c:pt idx="31">
                  <c:v>54.750687499999998</c:v>
                </c:pt>
              </c:numCache>
            </c:numRef>
          </c:val>
          <c:smooth val="0"/>
          <c:extLst>
            <c:ext xmlns:c16="http://schemas.microsoft.com/office/drawing/2014/chart" uri="{C3380CC4-5D6E-409C-BE32-E72D297353CC}">
              <c16:uniqueId val="{00000002-D59D-42C3-A57D-092018170E5A}"/>
            </c:ext>
          </c:extLst>
        </c:ser>
        <c:ser>
          <c:idx val="1"/>
          <c:order val="1"/>
          <c:tx>
            <c:strRef>
              <c:f>DEVE!$AL$26</c:f>
              <c:strCache>
                <c:ptCount val="1"/>
                <c:pt idx="0">
                  <c:v>DEVE_h</c:v>
                </c:pt>
              </c:strCache>
            </c:strRef>
          </c:tx>
          <c:spPr>
            <a:ln w="38100" cap="rnd">
              <a:solidFill>
                <a:srgbClr val="7030A0"/>
              </a:solidFill>
              <a:round/>
            </a:ln>
            <a:effectLst/>
          </c:spPr>
          <c:marker>
            <c:symbol val="none"/>
          </c:marker>
          <c:cat>
            <c:numRef>
              <c:f>DEVE!$AJ$27:$AJ$58</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DEVE!$AL$27:$AL$58</c:f>
              <c:numCache>
                <c:formatCode>General</c:formatCode>
                <c:ptCount val="32"/>
                <c:pt idx="0">
                  <c:v>70.17831249999999</c:v>
                </c:pt>
                <c:pt idx="1">
                  <c:v>69.661812499999996</c:v>
                </c:pt>
                <c:pt idx="2">
                  <c:v>69.098218750000001</c:v>
                </c:pt>
                <c:pt idx="3">
                  <c:v>68.743156249999984</c:v>
                </c:pt>
                <c:pt idx="4">
                  <c:v>68.471874999999983</c:v>
                </c:pt>
                <c:pt idx="5">
                  <c:v>68.235624999999985</c:v>
                </c:pt>
                <c:pt idx="6">
                  <c:v>68.10175000000001</c:v>
                </c:pt>
                <c:pt idx="7">
                  <c:v>68.195281249999994</c:v>
                </c:pt>
                <c:pt idx="8">
                  <c:v>67.95656249999999</c:v>
                </c:pt>
                <c:pt idx="9">
                  <c:v>67.678031250000004</c:v>
                </c:pt>
                <c:pt idx="10">
                  <c:v>67.470843750000014</c:v>
                </c:pt>
                <c:pt idx="11">
                  <c:v>67.296093749999983</c:v>
                </c:pt>
                <c:pt idx="12">
                  <c:v>67.230468749999986</c:v>
                </c:pt>
                <c:pt idx="13">
                  <c:v>66.942187500000003</c:v>
                </c:pt>
                <c:pt idx="14">
                  <c:v>66.6364375</c:v>
                </c:pt>
                <c:pt idx="15">
                  <c:v>66.728875000000002</c:v>
                </c:pt>
                <c:pt idx="16">
                  <c:v>67.036093750000006</c:v>
                </c:pt>
                <c:pt idx="17">
                  <c:v>66.95540625000001</c:v>
                </c:pt>
                <c:pt idx="18">
                  <c:v>66.358000000000004</c:v>
                </c:pt>
                <c:pt idx="19">
                  <c:v>65.833687500000011</c:v>
                </c:pt>
                <c:pt idx="20">
                  <c:v>65.753718750000019</c:v>
                </c:pt>
                <c:pt idx="21">
                  <c:v>65.636812500000005</c:v>
                </c:pt>
                <c:pt idx="22">
                  <c:v>65.401843749999998</c:v>
                </c:pt>
                <c:pt idx="23">
                  <c:v>65.603593749999987</c:v>
                </c:pt>
                <c:pt idx="24">
                  <c:v>65.60593750000001</c:v>
                </c:pt>
                <c:pt idx="25">
                  <c:v>65.724968750000002</c:v>
                </c:pt>
                <c:pt idx="26">
                  <c:v>65.840625000000003</c:v>
                </c:pt>
                <c:pt idx="27">
                  <c:v>66.017187500000006</c:v>
                </c:pt>
                <c:pt idx="28">
                  <c:v>66.007968750000003</c:v>
                </c:pt>
                <c:pt idx="29">
                  <c:v>65.156499999999994</c:v>
                </c:pt>
                <c:pt idx="30">
                  <c:v>65.650593750000013</c:v>
                </c:pt>
                <c:pt idx="31">
                  <c:v>66.045531249999996</c:v>
                </c:pt>
              </c:numCache>
            </c:numRef>
          </c:val>
          <c:smooth val="0"/>
          <c:extLst>
            <c:ext xmlns:c16="http://schemas.microsoft.com/office/drawing/2014/chart" uri="{C3380CC4-5D6E-409C-BE32-E72D297353CC}">
              <c16:uniqueId val="{00000003-D59D-42C3-A57D-092018170E5A}"/>
            </c:ext>
          </c:extLst>
        </c:ser>
        <c:dLbls>
          <c:showLegendKey val="0"/>
          <c:showVal val="0"/>
          <c:showCatName val="0"/>
          <c:showSerName val="0"/>
          <c:showPercent val="0"/>
          <c:showBubbleSize val="0"/>
        </c:dLbls>
        <c:marker val="1"/>
        <c:smooth val="0"/>
        <c:axId val="535814976"/>
        <c:axId val="535815304"/>
      </c:lineChart>
      <c:catAx>
        <c:axId val="535814976"/>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535815304"/>
        <c:crosses val="autoZero"/>
        <c:auto val="1"/>
        <c:lblAlgn val="ctr"/>
        <c:lblOffset val="100"/>
        <c:noMultiLvlLbl val="0"/>
      </c:catAx>
      <c:valAx>
        <c:axId val="5358153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535814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SSA!$BC$34</c:f>
              <c:strCache>
                <c:ptCount val="1"/>
              </c:strCache>
            </c:strRef>
          </c:tx>
          <c:spPr>
            <a:noFill/>
            <a:ln>
              <a:noFill/>
            </a:ln>
            <a:effectLst/>
          </c:spPr>
          <c:cat>
            <c:numRef>
              <c:f>SSA!$AZ$35:$AZ$66</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SSA!$BC$35:$BC$66</c:f>
              <c:numCache>
                <c:formatCode>General</c:formatCode>
                <c:ptCount val="32"/>
                <c:pt idx="0">
                  <c:v>58.029765957446806</c:v>
                </c:pt>
                <c:pt idx="1">
                  <c:v>58.028127659574487</c:v>
                </c:pt>
                <c:pt idx="2">
                  <c:v>58.050659574468092</c:v>
                </c:pt>
                <c:pt idx="3">
                  <c:v>58.079893617021263</c:v>
                </c:pt>
                <c:pt idx="4">
                  <c:v>58.118340425531912</c:v>
                </c:pt>
                <c:pt idx="5">
                  <c:v>58.122638297872363</c:v>
                </c:pt>
                <c:pt idx="6">
                  <c:v>58.126042553191496</c:v>
                </c:pt>
                <c:pt idx="7">
                  <c:v>58.133021276595734</c:v>
                </c:pt>
                <c:pt idx="8">
                  <c:v>58.160063829787227</c:v>
                </c:pt>
                <c:pt idx="9">
                  <c:v>58.172361702127652</c:v>
                </c:pt>
                <c:pt idx="10">
                  <c:v>58.116787234042555</c:v>
                </c:pt>
                <c:pt idx="11">
                  <c:v>58.161191489361705</c:v>
                </c:pt>
                <c:pt idx="12">
                  <c:v>58.206382978723418</c:v>
                </c:pt>
                <c:pt idx="13">
                  <c:v>58.174999999999997</c:v>
                </c:pt>
                <c:pt idx="14">
                  <c:v>58.149021276595732</c:v>
                </c:pt>
                <c:pt idx="15">
                  <c:v>58.023957446808517</c:v>
                </c:pt>
                <c:pt idx="16">
                  <c:v>57.914000000000009</c:v>
                </c:pt>
                <c:pt idx="17">
                  <c:v>57.789191489361713</c:v>
                </c:pt>
                <c:pt idx="18">
                  <c:v>57.621468085106379</c:v>
                </c:pt>
                <c:pt idx="19">
                  <c:v>57.326127659574439</c:v>
                </c:pt>
                <c:pt idx="20">
                  <c:v>57.216425531914886</c:v>
                </c:pt>
                <c:pt idx="21">
                  <c:v>56.999170212765947</c:v>
                </c:pt>
                <c:pt idx="22">
                  <c:v>56.978234042553176</c:v>
                </c:pt>
                <c:pt idx="23">
                  <c:v>56.770808510638297</c:v>
                </c:pt>
                <c:pt idx="24">
                  <c:v>56.722361702127643</c:v>
                </c:pt>
                <c:pt idx="25">
                  <c:v>56.662872340425515</c:v>
                </c:pt>
                <c:pt idx="26">
                  <c:v>56.501872340425535</c:v>
                </c:pt>
                <c:pt idx="27">
                  <c:v>56.313765957446797</c:v>
                </c:pt>
                <c:pt idx="28">
                  <c:v>56.287425531914884</c:v>
                </c:pt>
                <c:pt idx="29">
                  <c:v>55.554361702127643</c:v>
                </c:pt>
                <c:pt idx="30">
                  <c:v>55.867021276595729</c:v>
                </c:pt>
                <c:pt idx="31">
                  <c:v>56.159999999999982</c:v>
                </c:pt>
              </c:numCache>
            </c:numRef>
          </c:val>
          <c:extLst>
            <c:ext xmlns:c16="http://schemas.microsoft.com/office/drawing/2014/chart" uri="{C3380CC4-5D6E-409C-BE32-E72D297353CC}">
              <c16:uniqueId val="{00000000-85FB-4A5A-90F3-D5EC02E780B3}"/>
            </c:ext>
          </c:extLst>
        </c:ser>
        <c:ser>
          <c:idx val="3"/>
          <c:order val="3"/>
          <c:tx>
            <c:strRef>
              <c:f>SSA!$BD$34</c:f>
              <c:strCache>
                <c:ptCount val="1"/>
              </c:strCache>
            </c:strRef>
          </c:tx>
          <c:sp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cat>
            <c:numRef>
              <c:f>SSA!$AZ$35:$AZ$66</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SSA!$BD$35:$BD$66</c:f>
              <c:numCache>
                <c:formatCode>General</c:formatCode>
                <c:ptCount val="32"/>
                <c:pt idx="0">
                  <c:v>17.423957446808522</c:v>
                </c:pt>
                <c:pt idx="1">
                  <c:v>17.29357446808509</c:v>
                </c:pt>
                <c:pt idx="2">
                  <c:v>17.069212765957452</c:v>
                </c:pt>
                <c:pt idx="3">
                  <c:v>16.789595744680859</c:v>
                </c:pt>
                <c:pt idx="4">
                  <c:v>16.492106382978733</c:v>
                </c:pt>
                <c:pt idx="5">
                  <c:v>16.301638297872323</c:v>
                </c:pt>
                <c:pt idx="6">
                  <c:v>16.083638297872326</c:v>
                </c:pt>
                <c:pt idx="7">
                  <c:v>15.86574468085103</c:v>
                </c:pt>
                <c:pt idx="8">
                  <c:v>15.603212765957458</c:v>
                </c:pt>
                <c:pt idx="9">
                  <c:v>15.347914893617023</c:v>
                </c:pt>
                <c:pt idx="10">
                  <c:v>15.223382978723386</c:v>
                </c:pt>
                <c:pt idx="11">
                  <c:v>14.984255319148922</c:v>
                </c:pt>
                <c:pt idx="12">
                  <c:v>14.770468085106366</c:v>
                </c:pt>
                <c:pt idx="13">
                  <c:v>14.603446808510625</c:v>
                </c:pt>
                <c:pt idx="14">
                  <c:v>14.438617021276627</c:v>
                </c:pt>
                <c:pt idx="15">
                  <c:v>14.373829787234051</c:v>
                </c:pt>
                <c:pt idx="16">
                  <c:v>14.286382978723374</c:v>
                </c:pt>
                <c:pt idx="17">
                  <c:v>14.196851063829769</c:v>
                </c:pt>
                <c:pt idx="18">
                  <c:v>14.119170212765944</c:v>
                </c:pt>
                <c:pt idx="19">
                  <c:v>14.039276595744724</c:v>
                </c:pt>
                <c:pt idx="20">
                  <c:v>13.991659574468081</c:v>
                </c:pt>
                <c:pt idx="21">
                  <c:v>13.955063829787221</c:v>
                </c:pt>
                <c:pt idx="22">
                  <c:v>13.755595744680853</c:v>
                </c:pt>
                <c:pt idx="23">
                  <c:v>13.667787234042557</c:v>
                </c:pt>
                <c:pt idx="24">
                  <c:v>13.542936170212798</c:v>
                </c:pt>
                <c:pt idx="25">
                  <c:v>13.529255319148952</c:v>
                </c:pt>
                <c:pt idx="26">
                  <c:v>13.352702127659583</c:v>
                </c:pt>
                <c:pt idx="27">
                  <c:v>13.345489361702128</c:v>
                </c:pt>
                <c:pt idx="28">
                  <c:v>13.330978723404279</c:v>
                </c:pt>
                <c:pt idx="29">
                  <c:v>13.209489361702147</c:v>
                </c:pt>
                <c:pt idx="30">
                  <c:v>12.741446808510666</c:v>
                </c:pt>
                <c:pt idx="31">
                  <c:v>13.375085106382997</c:v>
                </c:pt>
              </c:numCache>
            </c:numRef>
          </c:val>
          <c:extLst>
            <c:ext xmlns:c16="http://schemas.microsoft.com/office/drawing/2014/chart" uri="{C3380CC4-5D6E-409C-BE32-E72D297353CC}">
              <c16:uniqueId val="{00000001-85FB-4A5A-90F3-D5EC02E780B3}"/>
            </c:ext>
          </c:extLst>
        </c:ser>
        <c:dLbls>
          <c:showLegendKey val="0"/>
          <c:showVal val="0"/>
          <c:showCatName val="0"/>
          <c:showSerName val="0"/>
          <c:showPercent val="0"/>
          <c:showBubbleSize val="0"/>
        </c:dLbls>
        <c:axId val="539630888"/>
        <c:axId val="537033152"/>
      </c:areaChart>
      <c:lineChart>
        <c:grouping val="standard"/>
        <c:varyColors val="0"/>
        <c:ser>
          <c:idx val="0"/>
          <c:order val="0"/>
          <c:tx>
            <c:strRef>
              <c:f>SSA!$BA$34</c:f>
              <c:strCache>
                <c:ptCount val="1"/>
                <c:pt idx="0">
                  <c:v>females</c:v>
                </c:pt>
              </c:strCache>
            </c:strRef>
          </c:tx>
          <c:spPr>
            <a:ln w="38100" cap="rnd">
              <a:solidFill>
                <a:schemeClr val="accent5">
                  <a:lumMod val="60000"/>
                  <a:lumOff val="40000"/>
                </a:schemeClr>
              </a:solidFill>
              <a:round/>
            </a:ln>
            <a:effectLst/>
          </c:spPr>
          <c:marker>
            <c:symbol val="none"/>
          </c:marker>
          <c:cat>
            <c:numRef>
              <c:f>SSA!$AZ$35:$AZ$66</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SSA!$BA$35:$BA$66</c:f>
              <c:numCache>
                <c:formatCode>General</c:formatCode>
                <c:ptCount val="32"/>
                <c:pt idx="0">
                  <c:v>58.029765957446806</c:v>
                </c:pt>
                <c:pt idx="1">
                  <c:v>58.028127659574487</c:v>
                </c:pt>
                <c:pt idx="2">
                  <c:v>58.050659574468092</c:v>
                </c:pt>
                <c:pt idx="3">
                  <c:v>58.079893617021263</c:v>
                </c:pt>
                <c:pt idx="4">
                  <c:v>58.118340425531912</c:v>
                </c:pt>
                <c:pt idx="5">
                  <c:v>58.122638297872363</c:v>
                </c:pt>
                <c:pt idx="6">
                  <c:v>58.126042553191496</c:v>
                </c:pt>
                <c:pt idx="7">
                  <c:v>58.133021276595734</c:v>
                </c:pt>
                <c:pt idx="8">
                  <c:v>58.160063829787227</c:v>
                </c:pt>
                <c:pt idx="9">
                  <c:v>58.172361702127652</c:v>
                </c:pt>
                <c:pt idx="10">
                  <c:v>58.116787234042555</c:v>
                </c:pt>
                <c:pt idx="11">
                  <c:v>58.161191489361705</c:v>
                </c:pt>
                <c:pt idx="12">
                  <c:v>58.206382978723418</c:v>
                </c:pt>
                <c:pt idx="13">
                  <c:v>58.174999999999997</c:v>
                </c:pt>
                <c:pt idx="14">
                  <c:v>58.149021276595732</c:v>
                </c:pt>
                <c:pt idx="15">
                  <c:v>58.023957446808517</c:v>
                </c:pt>
                <c:pt idx="16">
                  <c:v>57.914000000000009</c:v>
                </c:pt>
                <c:pt idx="17">
                  <c:v>57.789191489361713</c:v>
                </c:pt>
                <c:pt idx="18">
                  <c:v>57.621468085106379</c:v>
                </c:pt>
                <c:pt idx="19">
                  <c:v>57.326127659574439</c:v>
                </c:pt>
                <c:pt idx="20">
                  <c:v>57.216425531914886</c:v>
                </c:pt>
                <c:pt idx="21">
                  <c:v>56.999170212765947</c:v>
                </c:pt>
                <c:pt idx="22">
                  <c:v>56.978234042553176</c:v>
                </c:pt>
                <c:pt idx="23">
                  <c:v>56.770808510638297</c:v>
                </c:pt>
                <c:pt idx="24">
                  <c:v>56.722361702127643</c:v>
                </c:pt>
                <c:pt idx="25">
                  <c:v>56.662872340425515</c:v>
                </c:pt>
                <c:pt idx="26">
                  <c:v>56.501872340425535</c:v>
                </c:pt>
                <c:pt idx="27">
                  <c:v>56.313765957446797</c:v>
                </c:pt>
                <c:pt idx="28">
                  <c:v>56.287425531914884</c:v>
                </c:pt>
                <c:pt idx="29">
                  <c:v>55.554361702127643</c:v>
                </c:pt>
                <c:pt idx="30">
                  <c:v>55.867021276595729</c:v>
                </c:pt>
                <c:pt idx="31">
                  <c:v>56.159999999999982</c:v>
                </c:pt>
              </c:numCache>
            </c:numRef>
          </c:val>
          <c:smooth val="0"/>
          <c:extLst>
            <c:ext xmlns:c16="http://schemas.microsoft.com/office/drawing/2014/chart" uri="{C3380CC4-5D6E-409C-BE32-E72D297353CC}">
              <c16:uniqueId val="{00000002-85FB-4A5A-90F3-D5EC02E780B3}"/>
            </c:ext>
          </c:extLst>
        </c:ser>
        <c:ser>
          <c:idx val="1"/>
          <c:order val="1"/>
          <c:tx>
            <c:strRef>
              <c:f>SSA!$BB$34</c:f>
              <c:strCache>
                <c:ptCount val="1"/>
                <c:pt idx="0">
                  <c:v>males</c:v>
                </c:pt>
              </c:strCache>
            </c:strRef>
          </c:tx>
          <c:spPr>
            <a:ln w="38100" cap="rnd">
              <a:solidFill>
                <a:srgbClr val="7030A0"/>
              </a:solidFill>
              <a:round/>
            </a:ln>
            <a:effectLst/>
          </c:spPr>
          <c:marker>
            <c:symbol val="none"/>
          </c:marker>
          <c:cat>
            <c:numRef>
              <c:f>SSA!$AZ$35:$AZ$66</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SSA!$BB$35:$BB$66</c:f>
              <c:numCache>
                <c:formatCode>General</c:formatCode>
                <c:ptCount val="32"/>
                <c:pt idx="0">
                  <c:v>75.453723404255328</c:v>
                </c:pt>
                <c:pt idx="1">
                  <c:v>75.321702127659577</c:v>
                </c:pt>
                <c:pt idx="2">
                  <c:v>75.119872340425545</c:v>
                </c:pt>
                <c:pt idx="3">
                  <c:v>74.869489361702122</c:v>
                </c:pt>
                <c:pt idx="4">
                  <c:v>74.610446808510645</c:v>
                </c:pt>
                <c:pt idx="5">
                  <c:v>74.424276595744686</c:v>
                </c:pt>
                <c:pt idx="6">
                  <c:v>74.209680851063823</c:v>
                </c:pt>
                <c:pt idx="7">
                  <c:v>73.998765957446764</c:v>
                </c:pt>
                <c:pt idx="8">
                  <c:v>73.763276595744685</c:v>
                </c:pt>
                <c:pt idx="9">
                  <c:v>73.520276595744676</c:v>
                </c:pt>
                <c:pt idx="10">
                  <c:v>73.340170212765941</c:v>
                </c:pt>
                <c:pt idx="11">
                  <c:v>73.145446808510627</c:v>
                </c:pt>
                <c:pt idx="12">
                  <c:v>72.976851063829784</c:v>
                </c:pt>
                <c:pt idx="13">
                  <c:v>72.778446808510623</c:v>
                </c:pt>
                <c:pt idx="14">
                  <c:v>72.58763829787236</c:v>
                </c:pt>
                <c:pt idx="15">
                  <c:v>72.397787234042568</c:v>
                </c:pt>
                <c:pt idx="16">
                  <c:v>72.200382978723383</c:v>
                </c:pt>
                <c:pt idx="17">
                  <c:v>71.986042553191481</c:v>
                </c:pt>
                <c:pt idx="18">
                  <c:v>71.740638297872323</c:v>
                </c:pt>
                <c:pt idx="19">
                  <c:v>71.365404255319163</c:v>
                </c:pt>
                <c:pt idx="20">
                  <c:v>71.208085106382967</c:v>
                </c:pt>
                <c:pt idx="21">
                  <c:v>70.954234042553168</c:v>
                </c:pt>
                <c:pt idx="22">
                  <c:v>70.733829787234029</c:v>
                </c:pt>
                <c:pt idx="23">
                  <c:v>70.438595744680853</c:v>
                </c:pt>
                <c:pt idx="24">
                  <c:v>70.26529787234044</c:v>
                </c:pt>
                <c:pt idx="25">
                  <c:v>70.192127659574467</c:v>
                </c:pt>
                <c:pt idx="26">
                  <c:v>69.854574468085119</c:v>
                </c:pt>
                <c:pt idx="27">
                  <c:v>69.659255319148926</c:v>
                </c:pt>
                <c:pt idx="28">
                  <c:v>69.618404255319163</c:v>
                </c:pt>
                <c:pt idx="29">
                  <c:v>68.76385106382979</c:v>
                </c:pt>
                <c:pt idx="30">
                  <c:v>68.608468085106395</c:v>
                </c:pt>
                <c:pt idx="31">
                  <c:v>69.535085106382979</c:v>
                </c:pt>
              </c:numCache>
            </c:numRef>
          </c:val>
          <c:smooth val="0"/>
          <c:extLst>
            <c:ext xmlns:c16="http://schemas.microsoft.com/office/drawing/2014/chart" uri="{C3380CC4-5D6E-409C-BE32-E72D297353CC}">
              <c16:uniqueId val="{00000003-85FB-4A5A-90F3-D5EC02E780B3}"/>
            </c:ext>
          </c:extLst>
        </c:ser>
        <c:dLbls>
          <c:showLegendKey val="0"/>
          <c:showVal val="0"/>
          <c:showCatName val="0"/>
          <c:showSerName val="0"/>
          <c:showPercent val="0"/>
          <c:showBubbleSize val="0"/>
        </c:dLbls>
        <c:marker val="1"/>
        <c:smooth val="0"/>
        <c:axId val="539630888"/>
        <c:axId val="537033152"/>
      </c:lineChart>
      <c:catAx>
        <c:axId val="539630888"/>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537033152"/>
        <c:crosses val="autoZero"/>
        <c:auto val="1"/>
        <c:lblAlgn val="ctr"/>
        <c:lblOffset val="100"/>
        <c:noMultiLvlLbl val="0"/>
      </c:catAx>
      <c:valAx>
        <c:axId val="537033152"/>
        <c:scaling>
          <c:orientation val="minMax"/>
        </c:scaling>
        <c:delete val="1"/>
        <c:axPos val="l"/>
        <c:numFmt formatCode="General" sourceLinked="1"/>
        <c:majorTickMark val="none"/>
        <c:minorTickMark val="none"/>
        <c:tickLblPos val="nextTo"/>
        <c:crossAx val="539630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MENA!$Y$14</c:f>
              <c:strCache>
                <c:ptCount val="1"/>
              </c:strCache>
            </c:strRef>
          </c:tx>
          <c:spPr>
            <a:noFill/>
            <a:ln>
              <a:noFill/>
            </a:ln>
            <a:effectLst/>
          </c:spPr>
          <c:cat>
            <c:strRef>
              <c:f>MENA!$V$15:$V$46</c:f>
              <c:strCach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strCache>
            </c:strRef>
          </c:cat>
          <c:val>
            <c:numRef>
              <c:f>MENA!$Y$15:$Y$46</c:f>
              <c:numCache>
                <c:formatCode>General</c:formatCode>
                <c:ptCount val="32"/>
                <c:pt idx="0">
                  <c:v>22.232705882352938</c:v>
                </c:pt>
                <c:pt idx="1">
                  <c:v>22.404117647058825</c:v>
                </c:pt>
                <c:pt idx="2">
                  <c:v>22.593647058823528</c:v>
                </c:pt>
                <c:pt idx="3">
                  <c:v>22.903294117647057</c:v>
                </c:pt>
                <c:pt idx="4">
                  <c:v>23.109117647058824</c:v>
                </c:pt>
                <c:pt idx="5">
                  <c:v>23.223823529411767</c:v>
                </c:pt>
                <c:pt idx="6">
                  <c:v>23.222235294117645</c:v>
                </c:pt>
                <c:pt idx="7">
                  <c:v>23.307941176470589</c:v>
                </c:pt>
                <c:pt idx="8">
                  <c:v>23.733470588235292</c:v>
                </c:pt>
                <c:pt idx="9">
                  <c:v>23.924529411764709</c:v>
                </c:pt>
                <c:pt idx="10">
                  <c:v>23.836117647058828</c:v>
                </c:pt>
                <c:pt idx="11">
                  <c:v>23.822352941176476</c:v>
                </c:pt>
                <c:pt idx="12">
                  <c:v>24.150941176470585</c:v>
                </c:pt>
                <c:pt idx="13">
                  <c:v>24.300588235294125</c:v>
                </c:pt>
                <c:pt idx="14">
                  <c:v>24.493529411764705</c:v>
                </c:pt>
                <c:pt idx="15">
                  <c:v>24.785235294117651</c:v>
                </c:pt>
                <c:pt idx="16">
                  <c:v>25.275764705882356</c:v>
                </c:pt>
                <c:pt idx="17">
                  <c:v>25.252941176470586</c:v>
                </c:pt>
                <c:pt idx="18">
                  <c:v>25.438529411764701</c:v>
                </c:pt>
                <c:pt idx="19">
                  <c:v>25.75429411764706</c:v>
                </c:pt>
                <c:pt idx="20">
                  <c:v>26.172647058823532</c:v>
                </c:pt>
                <c:pt idx="21">
                  <c:v>26.352764705882354</c:v>
                </c:pt>
                <c:pt idx="22">
                  <c:v>26.548411764705882</c:v>
                </c:pt>
                <c:pt idx="23">
                  <c:v>26.776647058823528</c:v>
                </c:pt>
                <c:pt idx="24">
                  <c:v>27.302470588235295</c:v>
                </c:pt>
                <c:pt idx="25">
                  <c:v>27.681941176470588</c:v>
                </c:pt>
                <c:pt idx="26">
                  <c:v>27.528823529411767</c:v>
                </c:pt>
                <c:pt idx="27">
                  <c:v>27.409352941176476</c:v>
                </c:pt>
                <c:pt idx="28">
                  <c:v>27.696058823529413</c:v>
                </c:pt>
                <c:pt idx="29">
                  <c:v>27.372058823529414</c:v>
                </c:pt>
                <c:pt idx="30">
                  <c:v>27.587176470588233</c:v>
                </c:pt>
                <c:pt idx="31">
                  <c:v>28.073647058823529</c:v>
                </c:pt>
              </c:numCache>
            </c:numRef>
          </c:val>
          <c:extLst>
            <c:ext xmlns:c16="http://schemas.microsoft.com/office/drawing/2014/chart" uri="{C3380CC4-5D6E-409C-BE32-E72D297353CC}">
              <c16:uniqueId val="{00000000-70D0-4D4D-A58E-6FD41BDAA068}"/>
            </c:ext>
          </c:extLst>
        </c:ser>
        <c:ser>
          <c:idx val="3"/>
          <c:order val="3"/>
          <c:tx>
            <c:strRef>
              <c:f>MENA!$Z$14</c:f>
              <c:strCache>
                <c:ptCount val="1"/>
              </c:strCache>
            </c:strRef>
          </c:tx>
          <c:sp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cat>
            <c:strRef>
              <c:f>MENA!$V$15:$V$46</c:f>
              <c:strCach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strCache>
            </c:strRef>
          </c:cat>
          <c:val>
            <c:numRef>
              <c:f>MENA!$Z$15:$Z$46</c:f>
              <c:numCache>
                <c:formatCode>General</c:formatCode>
                <c:ptCount val="32"/>
                <c:pt idx="0">
                  <c:v>55.114294117647056</c:v>
                </c:pt>
                <c:pt idx="1">
                  <c:v>54.654058823529411</c:v>
                </c:pt>
                <c:pt idx="2">
                  <c:v>54.554117647058824</c:v>
                </c:pt>
                <c:pt idx="3">
                  <c:v>54.132294117647056</c:v>
                </c:pt>
                <c:pt idx="4">
                  <c:v>53.708941176470589</c:v>
                </c:pt>
                <c:pt idx="5">
                  <c:v>53.390176470588223</c:v>
                </c:pt>
                <c:pt idx="6">
                  <c:v>53.079000000000001</c:v>
                </c:pt>
                <c:pt idx="7">
                  <c:v>52.611764705882337</c:v>
                </c:pt>
                <c:pt idx="8">
                  <c:v>52.006647058823532</c:v>
                </c:pt>
                <c:pt idx="9">
                  <c:v>51.65423529411764</c:v>
                </c:pt>
                <c:pt idx="10">
                  <c:v>51.099588235294092</c:v>
                </c:pt>
                <c:pt idx="11">
                  <c:v>50.791235294117641</c:v>
                </c:pt>
                <c:pt idx="12">
                  <c:v>50.633470588235312</c:v>
                </c:pt>
                <c:pt idx="13">
                  <c:v>50.459352941176462</c:v>
                </c:pt>
                <c:pt idx="14">
                  <c:v>50.224529411764713</c:v>
                </c:pt>
                <c:pt idx="15">
                  <c:v>49.566999999999993</c:v>
                </c:pt>
                <c:pt idx="16">
                  <c:v>48.962882352941179</c:v>
                </c:pt>
                <c:pt idx="17">
                  <c:v>48.960235294117666</c:v>
                </c:pt>
                <c:pt idx="18">
                  <c:v>48.889764705882342</c:v>
                </c:pt>
                <c:pt idx="19">
                  <c:v>48.999235294117639</c:v>
                </c:pt>
                <c:pt idx="20">
                  <c:v>48.689117647058822</c:v>
                </c:pt>
                <c:pt idx="21">
                  <c:v>48.194882352941192</c:v>
                </c:pt>
                <c:pt idx="22">
                  <c:v>48.120411764705871</c:v>
                </c:pt>
                <c:pt idx="23">
                  <c:v>47.650352941176465</c:v>
                </c:pt>
                <c:pt idx="24">
                  <c:v>46.708058823529413</c:v>
                </c:pt>
                <c:pt idx="25">
                  <c:v>46.376470588235307</c:v>
                </c:pt>
                <c:pt idx="26">
                  <c:v>46.460176470588237</c:v>
                </c:pt>
                <c:pt idx="27">
                  <c:v>46.678764705882344</c:v>
                </c:pt>
                <c:pt idx="28">
                  <c:v>46.670529411764704</c:v>
                </c:pt>
                <c:pt idx="29">
                  <c:v>44.763058823529391</c:v>
                </c:pt>
                <c:pt idx="30">
                  <c:v>45.191823529411778</c:v>
                </c:pt>
                <c:pt idx="31">
                  <c:v>46.128529411764688</c:v>
                </c:pt>
              </c:numCache>
            </c:numRef>
          </c:val>
          <c:extLst>
            <c:ext xmlns:c16="http://schemas.microsoft.com/office/drawing/2014/chart" uri="{C3380CC4-5D6E-409C-BE32-E72D297353CC}">
              <c16:uniqueId val="{00000001-70D0-4D4D-A58E-6FD41BDAA068}"/>
            </c:ext>
          </c:extLst>
        </c:ser>
        <c:dLbls>
          <c:showLegendKey val="0"/>
          <c:showVal val="0"/>
          <c:showCatName val="0"/>
          <c:showSerName val="0"/>
          <c:showPercent val="0"/>
          <c:showBubbleSize val="0"/>
        </c:dLbls>
        <c:axId val="516431936"/>
        <c:axId val="516429312"/>
      </c:areaChart>
      <c:lineChart>
        <c:grouping val="standard"/>
        <c:varyColors val="0"/>
        <c:ser>
          <c:idx val="0"/>
          <c:order val="0"/>
          <c:tx>
            <c:strRef>
              <c:f>MENA!$W$14</c:f>
              <c:strCache>
                <c:ptCount val="1"/>
                <c:pt idx="0">
                  <c:v>females</c:v>
                </c:pt>
              </c:strCache>
            </c:strRef>
          </c:tx>
          <c:spPr>
            <a:ln w="38100" cap="rnd">
              <a:solidFill>
                <a:schemeClr val="accent5">
                  <a:lumMod val="60000"/>
                  <a:lumOff val="40000"/>
                </a:schemeClr>
              </a:solidFill>
              <a:round/>
            </a:ln>
            <a:effectLst/>
          </c:spPr>
          <c:marker>
            <c:symbol val="none"/>
          </c:marker>
          <c:cat>
            <c:strRef>
              <c:f>MENA!$V$15:$V$46</c:f>
              <c:strCach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strCache>
            </c:strRef>
          </c:cat>
          <c:val>
            <c:numRef>
              <c:f>MENA!$W$15:$W$46</c:f>
              <c:numCache>
                <c:formatCode>General</c:formatCode>
                <c:ptCount val="32"/>
                <c:pt idx="0">
                  <c:v>22.232705882352938</c:v>
                </c:pt>
                <c:pt idx="1">
                  <c:v>22.404117647058825</c:v>
                </c:pt>
                <c:pt idx="2">
                  <c:v>22.593647058823528</c:v>
                </c:pt>
                <c:pt idx="3">
                  <c:v>22.903294117647057</c:v>
                </c:pt>
                <c:pt idx="4">
                  <c:v>23.109117647058824</c:v>
                </c:pt>
                <c:pt idx="5">
                  <c:v>23.223823529411767</c:v>
                </c:pt>
                <c:pt idx="6">
                  <c:v>23.222235294117645</c:v>
                </c:pt>
                <c:pt idx="7">
                  <c:v>23.307941176470589</c:v>
                </c:pt>
                <c:pt idx="8">
                  <c:v>23.733470588235292</c:v>
                </c:pt>
                <c:pt idx="9">
                  <c:v>23.924529411764709</c:v>
                </c:pt>
                <c:pt idx="10">
                  <c:v>23.836117647058828</c:v>
                </c:pt>
                <c:pt idx="11">
                  <c:v>23.822352941176476</c:v>
                </c:pt>
                <c:pt idx="12">
                  <c:v>24.150941176470585</c:v>
                </c:pt>
                <c:pt idx="13">
                  <c:v>24.300588235294125</c:v>
                </c:pt>
                <c:pt idx="14">
                  <c:v>24.493529411764705</c:v>
                </c:pt>
                <c:pt idx="15">
                  <c:v>24.785235294117651</c:v>
                </c:pt>
                <c:pt idx="16">
                  <c:v>25.275764705882356</c:v>
                </c:pt>
                <c:pt idx="17">
                  <c:v>25.252941176470586</c:v>
                </c:pt>
                <c:pt idx="18">
                  <c:v>25.438529411764701</c:v>
                </c:pt>
                <c:pt idx="19">
                  <c:v>25.75429411764706</c:v>
                </c:pt>
                <c:pt idx="20">
                  <c:v>26.172647058823532</c:v>
                </c:pt>
                <c:pt idx="21">
                  <c:v>26.352764705882354</c:v>
                </c:pt>
                <c:pt idx="22">
                  <c:v>26.548411764705882</c:v>
                </c:pt>
                <c:pt idx="23">
                  <c:v>26.776647058823528</c:v>
                </c:pt>
                <c:pt idx="24">
                  <c:v>27.302470588235295</c:v>
                </c:pt>
                <c:pt idx="25">
                  <c:v>27.681941176470588</c:v>
                </c:pt>
                <c:pt idx="26">
                  <c:v>27.528823529411767</c:v>
                </c:pt>
                <c:pt idx="27">
                  <c:v>27.409352941176476</c:v>
                </c:pt>
                <c:pt idx="28">
                  <c:v>27.696058823529413</c:v>
                </c:pt>
                <c:pt idx="29">
                  <c:v>27.372058823529414</c:v>
                </c:pt>
                <c:pt idx="30">
                  <c:v>27.587176470588233</c:v>
                </c:pt>
                <c:pt idx="31">
                  <c:v>28.073647058823529</c:v>
                </c:pt>
              </c:numCache>
            </c:numRef>
          </c:val>
          <c:smooth val="0"/>
          <c:extLst>
            <c:ext xmlns:c16="http://schemas.microsoft.com/office/drawing/2014/chart" uri="{C3380CC4-5D6E-409C-BE32-E72D297353CC}">
              <c16:uniqueId val="{00000002-70D0-4D4D-A58E-6FD41BDAA068}"/>
            </c:ext>
          </c:extLst>
        </c:ser>
        <c:ser>
          <c:idx val="1"/>
          <c:order val="1"/>
          <c:tx>
            <c:strRef>
              <c:f>MENA!$X$14</c:f>
              <c:strCache>
                <c:ptCount val="1"/>
                <c:pt idx="0">
                  <c:v>males</c:v>
                </c:pt>
              </c:strCache>
            </c:strRef>
          </c:tx>
          <c:spPr>
            <a:ln w="38100" cap="rnd">
              <a:solidFill>
                <a:srgbClr val="7030A0"/>
              </a:solidFill>
              <a:round/>
            </a:ln>
            <a:effectLst/>
          </c:spPr>
          <c:marker>
            <c:symbol val="none"/>
          </c:marker>
          <c:cat>
            <c:strRef>
              <c:f>MENA!$V$15:$V$46</c:f>
              <c:strCach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strCache>
            </c:strRef>
          </c:cat>
          <c:val>
            <c:numRef>
              <c:f>MENA!$X$15:$X$46</c:f>
              <c:numCache>
                <c:formatCode>General</c:formatCode>
                <c:ptCount val="32"/>
                <c:pt idx="0">
                  <c:v>77.346999999999994</c:v>
                </c:pt>
                <c:pt idx="1">
                  <c:v>77.058176470588236</c:v>
                </c:pt>
                <c:pt idx="2">
                  <c:v>77.147764705882352</c:v>
                </c:pt>
                <c:pt idx="3">
                  <c:v>77.035588235294114</c:v>
                </c:pt>
                <c:pt idx="4">
                  <c:v>76.818058823529412</c:v>
                </c:pt>
                <c:pt idx="5">
                  <c:v>76.61399999999999</c:v>
                </c:pt>
                <c:pt idx="6">
                  <c:v>76.301235294117646</c:v>
                </c:pt>
                <c:pt idx="7">
                  <c:v>75.919705882352929</c:v>
                </c:pt>
                <c:pt idx="8">
                  <c:v>75.740117647058824</c:v>
                </c:pt>
                <c:pt idx="9">
                  <c:v>75.57876470588235</c:v>
                </c:pt>
                <c:pt idx="10">
                  <c:v>74.93570588235292</c:v>
                </c:pt>
                <c:pt idx="11">
                  <c:v>74.613588235294117</c:v>
                </c:pt>
                <c:pt idx="12">
                  <c:v>74.784411764705894</c:v>
                </c:pt>
                <c:pt idx="13">
                  <c:v>74.759941176470591</c:v>
                </c:pt>
                <c:pt idx="14">
                  <c:v>74.718058823529418</c:v>
                </c:pt>
                <c:pt idx="15">
                  <c:v>74.352235294117648</c:v>
                </c:pt>
                <c:pt idx="16">
                  <c:v>74.238647058823531</c:v>
                </c:pt>
                <c:pt idx="17">
                  <c:v>74.213176470588252</c:v>
                </c:pt>
                <c:pt idx="18">
                  <c:v>74.328294117647047</c:v>
                </c:pt>
                <c:pt idx="19">
                  <c:v>74.753529411764703</c:v>
                </c:pt>
                <c:pt idx="20">
                  <c:v>74.861764705882351</c:v>
                </c:pt>
                <c:pt idx="21">
                  <c:v>74.547647058823543</c:v>
                </c:pt>
                <c:pt idx="22">
                  <c:v>74.668823529411753</c:v>
                </c:pt>
                <c:pt idx="23">
                  <c:v>74.426999999999992</c:v>
                </c:pt>
                <c:pt idx="24">
                  <c:v>74.010529411764708</c:v>
                </c:pt>
                <c:pt idx="25">
                  <c:v>74.058411764705895</c:v>
                </c:pt>
                <c:pt idx="26">
                  <c:v>73.989000000000004</c:v>
                </c:pt>
                <c:pt idx="27">
                  <c:v>74.088117647058823</c:v>
                </c:pt>
                <c:pt idx="28">
                  <c:v>74.366588235294117</c:v>
                </c:pt>
                <c:pt idx="29">
                  <c:v>72.135117647058806</c:v>
                </c:pt>
                <c:pt idx="30">
                  <c:v>72.779000000000011</c:v>
                </c:pt>
                <c:pt idx="31">
                  <c:v>74.202176470588213</c:v>
                </c:pt>
              </c:numCache>
            </c:numRef>
          </c:val>
          <c:smooth val="0"/>
          <c:extLst>
            <c:ext xmlns:c16="http://schemas.microsoft.com/office/drawing/2014/chart" uri="{C3380CC4-5D6E-409C-BE32-E72D297353CC}">
              <c16:uniqueId val="{00000003-70D0-4D4D-A58E-6FD41BDAA068}"/>
            </c:ext>
          </c:extLst>
        </c:ser>
        <c:dLbls>
          <c:showLegendKey val="0"/>
          <c:showVal val="0"/>
          <c:showCatName val="0"/>
          <c:showSerName val="0"/>
          <c:showPercent val="0"/>
          <c:showBubbleSize val="0"/>
        </c:dLbls>
        <c:marker val="1"/>
        <c:smooth val="0"/>
        <c:axId val="516431936"/>
        <c:axId val="516429312"/>
      </c:lineChart>
      <c:catAx>
        <c:axId val="516431936"/>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516429312"/>
        <c:crosses val="autoZero"/>
        <c:auto val="1"/>
        <c:lblAlgn val="ctr"/>
        <c:lblOffset val="100"/>
        <c:noMultiLvlLbl val="0"/>
      </c:catAx>
      <c:valAx>
        <c:axId val="516429312"/>
        <c:scaling>
          <c:orientation val="minMax"/>
        </c:scaling>
        <c:delete val="1"/>
        <c:axPos val="l"/>
        <c:numFmt formatCode="General" sourceLinked="1"/>
        <c:majorTickMark val="none"/>
        <c:minorTickMark val="none"/>
        <c:tickLblPos val="nextTo"/>
        <c:crossAx val="5164319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ind!$D$2</c:f>
              <c:strCache>
                <c:ptCount val="1"/>
              </c:strCache>
            </c:strRef>
          </c:tx>
          <c:spPr>
            <a:no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ind!$D$3:$D$34</c:f>
              <c:numCache>
                <c:formatCode>General</c:formatCode>
                <c:ptCount val="32"/>
                <c:pt idx="0">
                  <c:v>72.843999999999994</c:v>
                </c:pt>
                <c:pt idx="1">
                  <c:v>72.596999999999994</c:v>
                </c:pt>
                <c:pt idx="2">
                  <c:v>72.347999999999999</c:v>
                </c:pt>
                <c:pt idx="3">
                  <c:v>72.097999999999999</c:v>
                </c:pt>
                <c:pt idx="4">
                  <c:v>71.846000000000004</c:v>
                </c:pt>
                <c:pt idx="5">
                  <c:v>71.593000000000004</c:v>
                </c:pt>
                <c:pt idx="6">
                  <c:v>71.338999999999999</c:v>
                </c:pt>
                <c:pt idx="7">
                  <c:v>71.082999999999998</c:v>
                </c:pt>
                <c:pt idx="8">
                  <c:v>70.825999999999993</c:v>
                </c:pt>
                <c:pt idx="9">
                  <c:v>70.566999999999993</c:v>
                </c:pt>
                <c:pt idx="10">
                  <c:v>69.912999999999997</c:v>
                </c:pt>
                <c:pt idx="11">
                  <c:v>69.251000000000005</c:v>
                </c:pt>
                <c:pt idx="12">
                  <c:v>68.58</c:v>
                </c:pt>
                <c:pt idx="13">
                  <c:v>67.900999999999996</c:v>
                </c:pt>
                <c:pt idx="14">
                  <c:v>67.212999999999994</c:v>
                </c:pt>
                <c:pt idx="15">
                  <c:v>66.518000000000001</c:v>
                </c:pt>
                <c:pt idx="16">
                  <c:v>65.816000000000003</c:v>
                </c:pt>
                <c:pt idx="17">
                  <c:v>65.106999999999999</c:v>
                </c:pt>
                <c:pt idx="18">
                  <c:v>64.391000000000005</c:v>
                </c:pt>
                <c:pt idx="19">
                  <c:v>63.667999999999999</c:v>
                </c:pt>
                <c:pt idx="20">
                  <c:v>63.664999999999999</c:v>
                </c:pt>
                <c:pt idx="21">
                  <c:v>63.347000000000001</c:v>
                </c:pt>
                <c:pt idx="22">
                  <c:v>63.048999999999999</c:v>
                </c:pt>
                <c:pt idx="23">
                  <c:v>62.866999999999997</c:v>
                </c:pt>
                <c:pt idx="24">
                  <c:v>62.661999999999999</c:v>
                </c:pt>
                <c:pt idx="25">
                  <c:v>62.399000000000001</c:v>
                </c:pt>
                <c:pt idx="26">
                  <c:v>62.048000000000002</c:v>
                </c:pt>
                <c:pt idx="27">
                  <c:v>61.695</c:v>
                </c:pt>
                <c:pt idx="28">
                  <c:v>61.433</c:v>
                </c:pt>
                <c:pt idx="29">
                  <c:v>60.122</c:v>
                </c:pt>
                <c:pt idx="30">
                  <c:v>61.533000000000001</c:v>
                </c:pt>
                <c:pt idx="31">
                  <c:v>61.082999999999998</c:v>
                </c:pt>
              </c:numCache>
            </c:numRef>
          </c:val>
          <c:extLst>
            <c:ext xmlns:c16="http://schemas.microsoft.com/office/drawing/2014/chart" uri="{C3380CC4-5D6E-409C-BE32-E72D297353CC}">
              <c16:uniqueId val="{00000000-8A83-43D7-8932-E2944D3FCDB2}"/>
            </c:ext>
          </c:extLst>
        </c:ser>
        <c:ser>
          <c:idx val="3"/>
          <c:order val="3"/>
          <c:tx>
            <c:strRef>
              <c:f>ind!$E$2</c:f>
              <c:strCache>
                <c:ptCount val="1"/>
              </c:strCache>
            </c:strRef>
          </c:tx>
          <c:sp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ind!$E$3:$E$34</c:f>
              <c:numCache>
                <c:formatCode>General</c:formatCode>
                <c:ptCount val="32"/>
                <c:pt idx="0">
                  <c:v>12.061000000000007</c:v>
                </c:pt>
                <c:pt idx="1">
                  <c:v>12.097999999999999</c:v>
                </c:pt>
                <c:pt idx="2">
                  <c:v>12.135999999999996</c:v>
                </c:pt>
                <c:pt idx="3">
                  <c:v>12.171999999999997</c:v>
                </c:pt>
                <c:pt idx="4">
                  <c:v>12.207999999999998</c:v>
                </c:pt>
                <c:pt idx="5">
                  <c:v>12.24199999999999</c:v>
                </c:pt>
                <c:pt idx="6">
                  <c:v>12.275000000000006</c:v>
                </c:pt>
                <c:pt idx="7">
                  <c:v>12.308000000000007</c:v>
                </c:pt>
                <c:pt idx="8">
                  <c:v>12.339000000000013</c:v>
                </c:pt>
                <c:pt idx="9">
                  <c:v>12.370000000000005</c:v>
                </c:pt>
                <c:pt idx="10">
                  <c:v>12.581000000000003</c:v>
                </c:pt>
                <c:pt idx="11">
                  <c:v>12.790999999999997</c:v>
                </c:pt>
                <c:pt idx="12">
                  <c:v>13.001000000000005</c:v>
                </c:pt>
                <c:pt idx="13">
                  <c:v>13.207999999999998</c:v>
                </c:pt>
                <c:pt idx="14">
                  <c:v>13.415000000000006</c:v>
                </c:pt>
                <c:pt idx="15">
                  <c:v>13.620000000000005</c:v>
                </c:pt>
                <c:pt idx="16">
                  <c:v>13.822999999999993</c:v>
                </c:pt>
                <c:pt idx="17">
                  <c:v>14.022999999999996</c:v>
                </c:pt>
                <c:pt idx="18">
                  <c:v>14.220999999999989</c:v>
                </c:pt>
                <c:pt idx="19">
                  <c:v>14.416000000000004</c:v>
                </c:pt>
                <c:pt idx="20">
                  <c:v>14.225000000000001</c:v>
                </c:pt>
                <c:pt idx="21">
                  <c:v>13.964999999999996</c:v>
                </c:pt>
                <c:pt idx="22">
                  <c:v>13.684000000000005</c:v>
                </c:pt>
                <c:pt idx="23">
                  <c:v>13.411999999999999</c:v>
                </c:pt>
                <c:pt idx="24">
                  <c:v>13.125999999999998</c:v>
                </c:pt>
                <c:pt idx="25">
                  <c:v>12.816000000000003</c:v>
                </c:pt>
                <c:pt idx="26">
                  <c:v>12.465000000000003</c:v>
                </c:pt>
                <c:pt idx="27">
                  <c:v>12.098000000000006</c:v>
                </c:pt>
                <c:pt idx="28">
                  <c:v>11.767000000000003</c:v>
                </c:pt>
                <c:pt idx="29">
                  <c:v>11.671000000000006</c:v>
                </c:pt>
                <c:pt idx="30">
                  <c:v>11.039000000000001</c:v>
                </c:pt>
                <c:pt idx="31">
                  <c:v>11.515000000000001</c:v>
                </c:pt>
              </c:numCache>
            </c:numRef>
          </c:val>
          <c:extLst>
            <c:ext xmlns:c16="http://schemas.microsoft.com/office/drawing/2014/chart" uri="{C3380CC4-5D6E-409C-BE32-E72D297353CC}">
              <c16:uniqueId val="{00000001-8A83-43D7-8932-E2944D3FCDB2}"/>
            </c:ext>
          </c:extLst>
        </c:ser>
        <c:dLbls>
          <c:showLegendKey val="0"/>
          <c:showVal val="0"/>
          <c:showCatName val="0"/>
          <c:showSerName val="0"/>
          <c:showPercent val="0"/>
          <c:showBubbleSize val="0"/>
        </c:dLbls>
        <c:axId val="556672304"/>
        <c:axId val="557524576"/>
      </c:areaChart>
      <c:lineChart>
        <c:grouping val="standard"/>
        <c:varyColors val="0"/>
        <c:ser>
          <c:idx val="0"/>
          <c:order val="0"/>
          <c:tx>
            <c:strRef>
              <c:f>ind!$B$2</c:f>
              <c:strCache>
                <c:ptCount val="1"/>
                <c:pt idx="0">
                  <c:v>females</c:v>
                </c:pt>
              </c:strCache>
            </c:strRef>
          </c:tx>
          <c:spPr>
            <a:ln w="38100" cap="rnd">
              <a:solidFill>
                <a:schemeClr val="accent5">
                  <a:lumMod val="60000"/>
                  <a:lumOff val="40000"/>
                </a:schemeClr>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ind!$B$3:$B$34</c:f>
              <c:numCache>
                <c:formatCode>General</c:formatCode>
                <c:ptCount val="32"/>
                <c:pt idx="0">
                  <c:v>72.843999999999994</c:v>
                </c:pt>
                <c:pt idx="1">
                  <c:v>72.596999999999994</c:v>
                </c:pt>
                <c:pt idx="2">
                  <c:v>72.347999999999999</c:v>
                </c:pt>
                <c:pt idx="3">
                  <c:v>72.097999999999999</c:v>
                </c:pt>
                <c:pt idx="4">
                  <c:v>71.846000000000004</c:v>
                </c:pt>
                <c:pt idx="5">
                  <c:v>71.593000000000004</c:v>
                </c:pt>
                <c:pt idx="6">
                  <c:v>71.338999999999999</c:v>
                </c:pt>
                <c:pt idx="7">
                  <c:v>71.082999999999998</c:v>
                </c:pt>
                <c:pt idx="8">
                  <c:v>70.825999999999993</c:v>
                </c:pt>
                <c:pt idx="9">
                  <c:v>70.566999999999993</c:v>
                </c:pt>
                <c:pt idx="10">
                  <c:v>69.912999999999997</c:v>
                </c:pt>
                <c:pt idx="11">
                  <c:v>69.251000000000005</c:v>
                </c:pt>
                <c:pt idx="12">
                  <c:v>68.58</c:v>
                </c:pt>
                <c:pt idx="13">
                  <c:v>67.900999999999996</c:v>
                </c:pt>
                <c:pt idx="14">
                  <c:v>67.212999999999994</c:v>
                </c:pt>
                <c:pt idx="15">
                  <c:v>66.518000000000001</c:v>
                </c:pt>
                <c:pt idx="16">
                  <c:v>65.816000000000003</c:v>
                </c:pt>
                <c:pt idx="17">
                  <c:v>65.106999999999999</c:v>
                </c:pt>
                <c:pt idx="18">
                  <c:v>64.391000000000005</c:v>
                </c:pt>
                <c:pt idx="19">
                  <c:v>63.667999999999999</c:v>
                </c:pt>
                <c:pt idx="20">
                  <c:v>63.664999999999999</c:v>
                </c:pt>
                <c:pt idx="21">
                  <c:v>63.347000000000001</c:v>
                </c:pt>
                <c:pt idx="22">
                  <c:v>63.048999999999999</c:v>
                </c:pt>
                <c:pt idx="23">
                  <c:v>62.866999999999997</c:v>
                </c:pt>
                <c:pt idx="24">
                  <c:v>62.661999999999999</c:v>
                </c:pt>
                <c:pt idx="25">
                  <c:v>62.399000000000001</c:v>
                </c:pt>
                <c:pt idx="26">
                  <c:v>62.048000000000002</c:v>
                </c:pt>
                <c:pt idx="27">
                  <c:v>61.695</c:v>
                </c:pt>
                <c:pt idx="28">
                  <c:v>61.433</c:v>
                </c:pt>
                <c:pt idx="29">
                  <c:v>60.122</c:v>
                </c:pt>
                <c:pt idx="30">
                  <c:v>61.533000000000001</c:v>
                </c:pt>
                <c:pt idx="31">
                  <c:v>61.082999999999998</c:v>
                </c:pt>
              </c:numCache>
            </c:numRef>
          </c:val>
          <c:smooth val="0"/>
          <c:extLst>
            <c:ext xmlns:c16="http://schemas.microsoft.com/office/drawing/2014/chart" uri="{C3380CC4-5D6E-409C-BE32-E72D297353CC}">
              <c16:uniqueId val="{00000002-8A83-43D7-8932-E2944D3FCDB2}"/>
            </c:ext>
          </c:extLst>
        </c:ser>
        <c:ser>
          <c:idx val="1"/>
          <c:order val="1"/>
          <c:tx>
            <c:strRef>
              <c:f>ind!$C$2</c:f>
              <c:strCache>
                <c:ptCount val="1"/>
                <c:pt idx="0">
                  <c:v>males</c:v>
                </c:pt>
              </c:strCache>
            </c:strRef>
          </c:tx>
          <c:spPr>
            <a:ln w="38100" cap="rnd">
              <a:solidFill>
                <a:srgbClr val="7030A0"/>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ind!$C$3:$C$34</c:f>
              <c:numCache>
                <c:formatCode>General</c:formatCode>
                <c:ptCount val="32"/>
                <c:pt idx="0">
                  <c:v>84.905000000000001</c:v>
                </c:pt>
                <c:pt idx="1">
                  <c:v>84.694999999999993</c:v>
                </c:pt>
                <c:pt idx="2">
                  <c:v>84.483999999999995</c:v>
                </c:pt>
                <c:pt idx="3">
                  <c:v>84.27</c:v>
                </c:pt>
                <c:pt idx="4">
                  <c:v>84.054000000000002</c:v>
                </c:pt>
                <c:pt idx="5">
                  <c:v>83.834999999999994</c:v>
                </c:pt>
                <c:pt idx="6">
                  <c:v>83.614000000000004</c:v>
                </c:pt>
                <c:pt idx="7">
                  <c:v>83.391000000000005</c:v>
                </c:pt>
                <c:pt idx="8">
                  <c:v>83.165000000000006</c:v>
                </c:pt>
                <c:pt idx="9">
                  <c:v>82.936999999999998</c:v>
                </c:pt>
                <c:pt idx="10">
                  <c:v>82.494</c:v>
                </c:pt>
                <c:pt idx="11">
                  <c:v>82.042000000000002</c:v>
                </c:pt>
                <c:pt idx="12">
                  <c:v>81.581000000000003</c:v>
                </c:pt>
                <c:pt idx="13">
                  <c:v>81.108999999999995</c:v>
                </c:pt>
                <c:pt idx="14">
                  <c:v>80.628</c:v>
                </c:pt>
                <c:pt idx="15">
                  <c:v>80.138000000000005</c:v>
                </c:pt>
                <c:pt idx="16">
                  <c:v>79.638999999999996</c:v>
                </c:pt>
                <c:pt idx="17">
                  <c:v>79.13</c:v>
                </c:pt>
                <c:pt idx="18">
                  <c:v>78.611999999999995</c:v>
                </c:pt>
                <c:pt idx="19">
                  <c:v>78.084000000000003</c:v>
                </c:pt>
                <c:pt idx="20">
                  <c:v>77.89</c:v>
                </c:pt>
                <c:pt idx="21">
                  <c:v>77.311999999999998</c:v>
                </c:pt>
                <c:pt idx="22">
                  <c:v>76.733000000000004</c:v>
                </c:pt>
                <c:pt idx="23">
                  <c:v>76.278999999999996</c:v>
                </c:pt>
                <c:pt idx="24">
                  <c:v>75.787999999999997</c:v>
                </c:pt>
                <c:pt idx="25">
                  <c:v>75.215000000000003</c:v>
                </c:pt>
                <c:pt idx="26">
                  <c:v>74.513000000000005</c:v>
                </c:pt>
                <c:pt idx="27">
                  <c:v>73.793000000000006</c:v>
                </c:pt>
                <c:pt idx="28">
                  <c:v>73.2</c:v>
                </c:pt>
                <c:pt idx="29">
                  <c:v>71.793000000000006</c:v>
                </c:pt>
                <c:pt idx="30">
                  <c:v>72.572000000000003</c:v>
                </c:pt>
                <c:pt idx="31">
                  <c:v>72.597999999999999</c:v>
                </c:pt>
              </c:numCache>
            </c:numRef>
          </c:val>
          <c:smooth val="0"/>
          <c:extLst>
            <c:ext xmlns:c16="http://schemas.microsoft.com/office/drawing/2014/chart" uri="{C3380CC4-5D6E-409C-BE32-E72D297353CC}">
              <c16:uniqueId val="{00000003-8A83-43D7-8932-E2944D3FCDB2}"/>
            </c:ext>
          </c:extLst>
        </c:ser>
        <c:dLbls>
          <c:showLegendKey val="0"/>
          <c:showVal val="0"/>
          <c:showCatName val="0"/>
          <c:showSerName val="0"/>
          <c:showPercent val="0"/>
          <c:showBubbleSize val="0"/>
        </c:dLbls>
        <c:marker val="1"/>
        <c:smooth val="0"/>
        <c:axId val="556672304"/>
        <c:axId val="557524576"/>
      </c:lineChart>
      <c:catAx>
        <c:axId val="55667230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557524576"/>
        <c:crosses val="autoZero"/>
        <c:auto val="1"/>
        <c:lblAlgn val="ctr"/>
        <c:lblOffset val="100"/>
        <c:noMultiLvlLbl val="0"/>
      </c:catAx>
      <c:valAx>
        <c:axId val="557524576"/>
        <c:scaling>
          <c:orientation val="minMax"/>
        </c:scaling>
        <c:delete val="1"/>
        <c:axPos val="l"/>
        <c:numFmt formatCode="General" sourceLinked="1"/>
        <c:majorTickMark val="none"/>
        <c:minorTickMark val="none"/>
        <c:tickLblPos val="nextTo"/>
        <c:crossAx val="556672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2"/>
          <c:tx>
            <c:strRef>
              <c:f>ind!$L$2</c:f>
              <c:strCache>
                <c:ptCount val="1"/>
              </c:strCache>
            </c:strRef>
          </c:tx>
          <c:spPr>
            <a:no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ind!$L$3:$L$34</c:f>
              <c:numCache>
                <c:formatCode>General</c:formatCode>
                <c:ptCount val="32"/>
                <c:pt idx="0">
                  <c:v>23.439</c:v>
                </c:pt>
                <c:pt idx="1">
                  <c:v>23.606999999999999</c:v>
                </c:pt>
                <c:pt idx="2">
                  <c:v>23.765000000000001</c:v>
                </c:pt>
                <c:pt idx="3">
                  <c:v>23.893999999999998</c:v>
                </c:pt>
                <c:pt idx="4">
                  <c:v>24.131</c:v>
                </c:pt>
                <c:pt idx="5">
                  <c:v>24.257000000000001</c:v>
                </c:pt>
                <c:pt idx="6">
                  <c:v>24.498000000000001</c:v>
                </c:pt>
                <c:pt idx="7">
                  <c:v>24.724</c:v>
                </c:pt>
                <c:pt idx="8">
                  <c:v>24.972000000000001</c:v>
                </c:pt>
                <c:pt idx="9">
                  <c:v>25.189</c:v>
                </c:pt>
                <c:pt idx="10">
                  <c:v>25.393000000000001</c:v>
                </c:pt>
                <c:pt idx="11">
                  <c:v>24.812999999999999</c:v>
                </c:pt>
                <c:pt idx="12">
                  <c:v>25.064</c:v>
                </c:pt>
                <c:pt idx="13">
                  <c:v>25.315999999999999</c:v>
                </c:pt>
                <c:pt idx="14">
                  <c:v>25.565999999999999</c:v>
                </c:pt>
                <c:pt idx="15">
                  <c:v>25.811</c:v>
                </c:pt>
                <c:pt idx="16">
                  <c:v>26.058</c:v>
                </c:pt>
                <c:pt idx="17">
                  <c:v>26.308</c:v>
                </c:pt>
                <c:pt idx="18">
                  <c:v>25.940999999999999</c:v>
                </c:pt>
                <c:pt idx="19">
                  <c:v>25.579000000000001</c:v>
                </c:pt>
                <c:pt idx="20">
                  <c:v>25.151</c:v>
                </c:pt>
                <c:pt idx="21">
                  <c:v>24.391999999999999</c:v>
                </c:pt>
                <c:pt idx="22">
                  <c:v>24.751999999999999</c:v>
                </c:pt>
                <c:pt idx="23">
                  <c:v>24.814</c:v>
                </c:pt>
                <c:pt idx="24">
                  <c:v>24.398</c:v>
                </c:pt>
                <c:pt idx="25">
                  <c:v>23.311</c:v>
                </c:pt>
                <c:pt idx="26">
                  <c:v>22.425000000000001</c:v>
                </c:pt>
                <c:pt idx="27">
                  <c:v>22.187000000000001</c:v>
                </c:pt>
                <c:pt idx="28">
                  <c:v>21.94</c:v>
                </c:pt>
                <c:pt idx="29">
                  <c:v>20.783000000000001</c:v>
                </c:pt>
                <c:pt idx="30">
                  <c:v>20.733000000000001</c:v>
                </c:pt>
                <c:pt idx="31">
                  <c:v>19.62</c:v>
                </c:pt>
              </c:numCache>
            </c:numRef>
          </c:val>
          <c:extLst>
            <c:ext xmlns:c16="http://schemas.microsoft.com/office/drawing/2014/chart" uri="{C3380CC4-5D6E-409C-BE32-E72D297353CC}">
              <c16:uniqueId val="{00000000-EFF7-4171-8AA9-809B7B1640C8}"/>
            </c:ext>
          </c:extLst>
        </c:ser>
        <c:ser>
          <c:idx val="3"/>
          <c:order val="3"/>
          <c:tx>
            <c:strRef>
              <c:f>ind!$M$2</c:f>
              <c:strCache>
                <c:ptCount val="1"/>
              </c:strCache>
            </c:strRef>
          </c:tx>
          <c:spPr>
            <a:gradFill>
              <a:gsLst>
                <a:gs pos="0">
                  <a:srgbClr val="7030A0"/>
                </a:gs>
                <a:gs pos="74000">
                  <a:schemeClr val="accent1">
                    <a:lumMod val="45000"/>
                    <a:lumOff val="55000"/>
                  </a:schemeClr>
                </a:gs>
                <a:gs pos="52000">
                  <a:schemeClr val="accent1">
                    <a:lumMod val="45000"/>
                    <a:lumOff val="55000"/>
                  </a:schemeClr>
                </a:gs>
                <a:gs pos="100000">
                  <a:schemeClr val="accent1">
                    <a:lumMod val="30000"/>
                    <a:lumOff val="70000"/>
                  </a:schemeClr>
                </a:gs>
              </a:gsLst>
              <a:lin ang="5400000" scaled="1"/>
            </a:gradFill>
            <a:ln>
              <a:noFill/>
            </a:ln>
            <a:effectLst/>
          </c:spP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ind!$M$3:$M$34</c:f>
              <c:numCache>
                <c:formatCode>General</c:formatCode>
                <c:ptCount val="32"/>
                <c:pt idx="0">
                  <c:v>55.811</c:v>
                </c:pt>
                <c:pt idx="1">
                  <c:v>56.075000000000003</c:v>
                </c:pt>
                <c:pt idx="2">
                  <c:v>56.197999999999993</c:v>
                </c:pt>
                <c:pt idx="3">
                  <c:v>55.214999999999996</c:v>
                </c:pt>
                <c:pt idx="4">
                  <c:v>55.712000000000003</c:v>
                </c:pt>
                <c:pt idx="5">
                  <c:v>54.484999999999999</c:v>
                </c:pt>
                <c:pt idx="6">
                  <c:v>54.518999999999991</c:v>
                </c:pt>
                <c:pt idx="7">
                  <c:v>53.679000000000002</c:v>
                </c:pt>
                <c:pt idx="8">
                  <c:v>53.431999999999995</c:v>
                </c:pt>
                <c:pt idx="9">
                  <c:v>53.134999999999998</c:v>
                </c:pt>
                <c:pt idx="10">
                  <c:v>52.322000000000003</c:v>
                </c:pt>
                <c:pt idx="11">
                  <c:v>52.307000000000002</c:v>
                </c:pt>
                <c:pt idx="12">
                  <c:v>51.750999999999998</c:v>
                </c:pt>
                <c:pt idx="13">
                  <c:v>51.191000000000003</c:v>
                </c:pt>
                <c:pt idx="14">
                  <c:v>50.617999999999995</c:v>
                </c:pt>
                <c:pt idx="15">
                  <c:v>50.033999999999999</c:v>
                </c:pt>
                <c:pt idx="16">
                  <c:v>49.448</c:v>
                </c:pt>
                <c:pt idx="17">
                  <c:v>48.862000000000002</c:v>
                </c:pt>
                <c:pt idx="18">
                  <c:v>48.569999999999993</c:v>
                </c:pt>
                <c:pt idx="19">
                  <c:v>48.270999999999994</c:v>
                </c:pt>
                <c:pt idx="20">
                  <c:v>48.189000000000007</c:v>
                </c:pt>
                <c:pt idx="21">
                  <c:v>48.171999999999997</c:v>
                </c:pt>
                <c:pt idx="22">
                  <c:v>47.218000000000004</c:v>
                </c:pt>
                <c:pt idx="23">
                  <c:v>46.559999999999995</c:v>
                </c:pt>
                <c:pt idx="24">
                  <c:v>46.179000000000002</c:v>
                </c:pt>
                <c:pt idx="25">
                  <c:v>46.485999999999997</c:v>
                </c:pt>
                <c:pt idx="26">
                  <c:v>46.13600000000001</c:v>
                </c:pt>
                <c:pt idx="27">
                  <c:v>47.144999999999996</c:v>
                </c:pt>
                <c:pt idx="28">
                  <c:v>48.230000000000004</c:v>
                </c:pt>
                <c:pt idx="29">
                  <c:v>47.753</c:v>
                </c:pt>
                <c:pt idx="30">
                  <c:v>49.10499999999999</c:v>
                </c:pt>
                <c:pt idx="31">
                  <c:v>49.347999999999999</c:v>
                </c:pt>
              </c:numCache>
            </c:numRef>
          </c:val>
          <c:extLst>
            <c:ext xmlns:c16="http://schemas.microsoft.com/office/drawing/2014/chart" uri="{C3380CC4-5D6E-409C-BE32-E72D297353CC}">
              <c16:uniqueId val="{00000001-EFF7-4171-8AA9-809B7B1640C8}"/>
            </c:ext>
          </c:extLst>
        </c:ser>
        <c:dLbls>
          <c:showLegendKey val="0"/>
          <c:showVal val="0"/>
          <c:showCatName val="0"/>
          <c:showSerName val="0"/>
          <c:showPercent val="0"/>
          <c:showBubbleSize val="0"/>
        </c:dLbls>
        <c:axId val="600505480"/>
        <c:axId val="600502200"/>
      </c:areaChart>
      <c:lineChart>
        <c:grouping val="standard"/>
        <c:varyColors val="0"/>
        <c:ser>
          <c:idx val="0"/>
          <c:order val="0"/>
          <c:tx>
            <c:strRef>
              <c:f>ind!$J$2</c:f>
              <c:strCache>
                <c:ptCount val="1"/>
                <c:pt idx="0">
                  <c:v>females</c:v>
                </c:pt>
              </c:strCache>
            </c:strRef>
          </c:tx>
          <c:spPr>
            <a:ln w="38100" cap="rnd">
              <a:solidFill>
                <a:schemeClr val="accent5">
                  <a:lumMod val="60000"/>
                  <a:lumOff val="40000"/>
                </a:schemeClr>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ind!$J$3:$J$34</c:f>
              <c:numCache>
                <c:formatCode>General</c:formatCode>
                <c:ptCount val="32"/>
                <c:pt idx="0">
                  <c:v>23.439</c:v>
                </c:pt>
                <c:pt idx="1">
                  <c:v>23.606999999999999</c:v>
                </c:pt>
                <c:pt idx="2">
                  <c:v>23.765000000000001</c:v>
                </c:pt>
                <c:pt idx="3">
                  <c:v>23.893999999999998</c:v>
                </c:pt>
                <c:pt idx="4">
                  <c:v>24.131</c:v>
                </c:pt>
                <c:pt idx="5">
                  <c:v>24.257000000000001</c:v>
                </c:pt>
                <c:pt idx="6">
                  <c:v>24.498000000000001</c:v>
                </c:pt>
                <c:pt idx="7">
                  <c:v>24.724</c:v>
                </c:pt>
                <c:pt idx="8">
                  <c:v>24.972000000000001</c:v>
                </c:pt>
                <c:pt idx="9">
                  <c:v>25.189</c:v>
                </c:pt>
                <c:pt idx="10">
                  <c:v>25.393000000000001</c:v>
                </c:pt>
                <c:pt idx="11">
                  <c:v>24.812999999999999</c:v>
                </c:pt>
                <c:pt idx="12">
                  <c:v>25.064</c:v>
                </c:pt>
                <c:pt idx="13">
                  <c:v>25.315999999999999</c:v>
                </c:pt>
                <c:pt idx="14">
                  <c:v>25.565999999999999</c:v>
                </c:pt>
                <c:pt idx="15">
                  <c:v>25.811</c:v>
                </c:pt>
                <c:pt idx="16">
                  <c:v>26.058</c:v>
                </c:pt>
                <c:pt idx="17">
                  <c:v>26.308</c:v>
                </c:pt>
                <c:pt idx="18">
                  <c:v>25.940999999999999</c:v>
                </c:pt>
                <c:pt idx="19">
                  <c:v>25.579000000000001</c:v>
                </c:pt>
                <c:pt idx="20">
                  <c:v>25.151</c:v>
                </c:pt>
                <c:pt idx="21">
                  <c:v>24.391999999999999</c:v>
                </c:pt>
                <c:pt idx="22">
                  <c:v>24.751999999999999</c:v>
                </c:pt>
                <c:pt idx="23">
                  <c:v>24.814</c:v>
                </c:pt>
                <c:pt idx="24">
                  <c:v>24.398</c:v>
                </c:pt>
                <c:pt idx="25">
                  <c:v>23.311</c:v>
                </c:pt>
                <c:pt idx="26">
                  <c:v>22.425000000000001</c:v>
                </c:pt>
                <c:pt idx="27">
                  <c:v>22.187000000000001</c:v>
                </c:pt>
                <c:pt idx="28">
                  <c:v>21.94</c:v>
                </c:pt>
                <c:pt idx="29">
                  <c:v>20.783000000000001</c:v>
                </c:pt>
                <c:pt idx="30">
                  <c:v>20.733000000000001</c:v>
                </c:pt>
                <c:pt idx="31">
                  <c:v>19.62</c:v>
                </c:pt>
              </c:numCache>
            </c:numRef>
          </c:val>
          <c:smooth val="0"/>
          <c:extLst>
            <c:ext xmlns:c16="http://schemas.microsoft.com/office/drawing/2014/chart" uri="{C3380CC4-5D6E-409C-BE32-E72D297353CC}">
              <c16:uniqueId val="{00000002-EFF7-4171-8AA9-809B7B1640C8}"/>
            </c:ext>
          </c:extLst>
        </c:ser>
        <c:ser>
          <c:idx val="1"/>
          <c:order val="1"/>
          <c:tx>
            <c:strRef>
              <c:f>ind!$K$2</c:f>
              <c:strCache>
                <c:ptCount val="1"/>
                <c:pt idx="0">
                  <c:v>males</c:v>
                </c:pt>
              </c:strCache>
            </c:strRef>
          </c:tx>
          <c:spPr>
            <a:ln w="38100" cap="rnd">
              <a:solidFill>
                <a:srgbClr val="7030A0"/>
              </a:solidFill>
              <a:round/>
            </a:ln>
            <a:effectLst/>
          </c:spPr>
          <c:marker>
            <c:symbol val="none"/>
          </c:marker>
          <c:cat>
            <c:numRef>
              <c:f>ind!$A$3:$A$34</c:f>
              <c:numCache>
                <c:formatCode>General</c:formatCod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numCache>
            </c:numRef>
          </c:cat>
          <c:val>
            <c:numRef>
              <c:f>ind!$K$3:$K$34</c:f>
              <c:numCache>
                <c:formatCode>General</c:formatCode>
                <c:ptCount val="32"/>
                <c:pt idx="0">
                  <c:v>79.25</c:v>
                </c:pt>
                <c:pt idx="1">
                  <c:v>79.682000000000002</c:v>
                </c:pt>
                <c:pt idx="2">
                  <c:v>79.962999999999994</c:v>
                </c:pt>
                <c:pt idx="3">
                  <c:v>79.108999999999995</c:v>
                </c:pt>
                <c:pt idx="4">
                  <c:v>79.843000000000004</c:v>
                </c:pt>
                <c:pt idx="5">
                  <c:v>78.742000000000004</c:v>
                </c:pt>
                <c:pt idx="6">
                  <c:v>79.016999999999996</c:v>
                </c:pt>
                <c:pt idx="7">
                  <c:v>78.403000000000006</c:v>
                </c:pt>
                <c:pt idx="8">
                  <c:v>78.403999999999996</c:v>
                </c:pt>
                <c:pt idx="9">
                  <c:v>78.323999999999998</c:v>
                </c:pt>
                <c:pt idx="10">
                  <c:v>77.715000000000003</c:v>
                </c:pt>
                <c:pt idx="11">
                  <c:v>77.12</c:v>
                </c:pt>
                <c:pt idx="12">
                  <c:v>76.814999999999998</c:v>
                </c:pt>
                <c:pt idx="13">
                  <c:v>76.507000000000005</c:v>
                </c:pt>
                <c:pt idx="14">
                  <c:v>76.183999999999997</c:v>
                </c:pt>
                <c:pt idx="15">
                  <c:v>75.844999999999999</c:v>
                </c:pt>
                <c:pt idx="16">
                  <c:v>75.506</c:v>
                </c:pt>
                <c:pt idx="17">
                  <c:v>75.17</c:v>
                </c:pt>
                <c:pt idx="18">
                  <c:v>74.510999999999996</c:v>
                </c:pt>
                <c:pt idx="19">
                  <c:v>73.849999999999994</c:v>
                </c:pt>
                <c:pt idx="20">
                  <c:v>73.34</c:v>
                </c:pt>
                <c:pt idx="21">
                  <c:v>72.563999999999993</c:v>
                </c:pt>
                <c:pt idx="22">
                  <c:v>71.97</c:v>
                </c:pt>
                <c:pt idx="23">
                  <c:v>71.373999999999995</c:v>
                </c:pt>
                <c:pt idx="24">
                  <c:v>70.576999999999998</c:v>
                </c:pt>
                <c:pt idx="25">
                  <c:v>69.796999999999997</c:v>
                </c:pt>
                <c:pt idx="26">
                  <c:v>68.561000000000007</c:v>
                </c:pt>
                <c:pt idx="27">
                  <c:v>69.331999999999994</c:v>
                </c:pt>
                <c:pt idx="28">
                  <c:v>70.17</c:v>
                </c:pt>
                <c:pt idx="29">
                  <c:v>68.536000000000001</c:v>
                </c:pt>
                <c:pt idx="30">
                  <c:v>69.837999999999994</c:v>
                </c:pt>
                <c:pt idx="31">
                  <c:v>68.968000000000004</c:v>
                </c:pt>
              </c:numCache>
            </c:numRef>
          </c:val>
          <c:smooth val="0"/>
          <c:extLst>
            <c:ext xmlns:c16="http://schemas.microsoft.com/office/drawing/2014/chart" uri="{C3380CC4-5D6E-409C-BE32-E72D297353CC}">
              <c16:uniqueId val="{00000003-EFF7-4171-8AA9-809B7B1640C8}"/>
            </c:ext>
          </c:extLst>
        </c:ser>
        <c:dLbls>
          <c:showLegendKey val="0"/>
          <c:showVal val="0"/>
          <c:showCatName val="0"/>
          <c:showSerName val="0"/>
          <c:showPercent val="0"/>
          <c:showBubbleSize val="0"/>
        </c:dLbls>
        <c:marker val="1"/>
        <c:smooth val="0"/>
        <c:axId val="600505480"/>
        <c:axId val="600502200"/>
      </c:lineChart>
      <c:catAx>
        <c:axId val="60050548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600502200"/>
        <c:crosses val="autoZero"/>
        <c:auto val="1"/>
        <c:lblAlgn val="ctr"/>
        <c:lblOffset val="100"/>
        <c:noMultiLvlLbl val="0"/>
      </c:catAx>
      <c:valAx>
        <c:axId val="600502200"/>
        <c:scaling>
          <c:orientation val="minMax"/>
        </c:scaling>
        <c:delete val="1"/>
        <c:axPos val="l"/>
        <c:numFmt formatCode="General" sourceLinked="1"/>
        <c:majorTickMark val="none"/>
        <c:minorTickMark val="none"/>
        <c:tickLblPos val="nextTo"/>
        <c:crossAx val="600505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atin typeface="Times New Roman" panose="02020603050405020304" pitchFamily="18" charset="0"/>
                <a:cs typeface="Times New Roman" panose="02020603050405020304" pitchFamily="18" charset="0"/>
              </a:rPr>
              <a:t>variation in % </a:t>
            </a:r>
          </a:p>
        </c:rich>
      </c:tx>
      <c:layout>
        <c:manualLayout>
          <c:xMode val="edge"/>
          <c:yMode val="edge"/>
          <c:x val="0.40821167247993206"/>
          <c:y val="4.392494778330289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Feuil1!$M$28</c:f>
              <c:strCache>
                <c:ptCount val="1"/>
                <c:pt idx="0">
                  <c:v>variation in %</c:v>
                </c:pt>
              </c:strCache>
            </c:strRef>
          </c:tx>
          <c:spPr>
            <a:solidFill>
              <a:schemeClr val="accent1"/>
            </a:solidFill>
            <a:ln>
              <a:noFill/>
            </a:ln>
            <a:effectLst/>
          </c:spPr>
          <c:invertIfNegative val="0"/>
          <c:dLbls>
            <c:dLbl>
              <c:idx val="3"/>
              <c:layout>
                <c:manualLayout>
                  <c:x val="3.6573253202390145E-3"/>
                  <c:y val="-8.923696539146375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E5F-4B04-8AB4-EAA789C3901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Feuil1!$L$29:$L$32</c:f>
              <c:strCache>
                <c:ptCount val="4"/>
                <c:pt idx="0">
                  <c:v>real female wage</c:v>
                </c:pt>
                <c:pt idx="1">
                  <c:v>female labor supply</c:v>
                </c:pt>
                <c:pt idx="2">
                  <c:v>male labor supply</c:v>
                </c:pt>
                <c:pt idx="3">
                  <c:v>real male wage</c:v>
                </c:pt>
              </c:strCache>
            </c:strRef>
          </c:cat>
          <c:val>
            <c:numRef>
              <c:f>Feuil1!$M$29:$M$32</c:f>
              <c:numCache>
                <c:formatCode>0.0000</c:formatCode>
                <c:ptCount val="4"/>
                <c:pt idx="0">
                  <c:v>-5.9645095460036934E-2</c:v>
                </c:pt>
                <c:pt idx="1">
                  <c:v>-4.7718923076616314E-2</c:v>
                </c:pt>
                <c:pt idx="2">
                  <c:v>-0.34510368140876641</c:v>
                </c:pt>
                <c:pt idx="3">
                  <c:v>-3.4569994019543278E-4</c:v>
                </c:pt>
              </c:numCache>
            </c:numRef>
          </c:val>
          <c:extLst>
            <c:ext xmlns:c16="http://schemas.microsoft.com/office/drawing/2014/chart" uri="{C3380CC4-5D6E-409C-BE32-E72D297353CC}">
              <c16:uniqueId val="{00000001-5E5F-4B04-8AB4-EAA789C3901C}"/>
            </c:ext>
          </c:extLst>
        </c:ser>
        <c:dLbls>
          <c:dLblPos val="outEnd"/>
          <c:showLegendKey val="0"/>
          <c:showVal val="1"/>
          <c:showCatName val="0"/>
          <c:showSerName val="0"/>
          <c:showPercent val="0"/>
          <c:showBubbleSize val="0"/>
        </c:dLbls>
        <c:gapWidth val="219"/>
        <c:overlap val="-27"/>
        <c:axId val="1086016415"/>
        <c:axId val="1080795391"/>
      </c:barChart>
      <c:catAx>
        <c:axId val="1086016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fr-FR"/>
          </a:p>
        </c:txPr>
        <c:crossAx val="1080795391"/>
        <c:crosses val="autoZero"/>
        <c:auto val="1"/>
        <c:lblAlgn val="ctr"/>
        <c:lblOffset val="100"/>
        <c:noMultiLvlLbl val="0"/>
      </c:catAx>
      <c:valAx>
        <c:axId val="1080795391"/>
        <c:scaling>
          <c:orientation val="minMax"/>
          <c:min val="-0.35000000000000003"/>
        </c:scaling>
        <c:delete val="0"/>
        <c:axPos val="l"/>
        <c:majorGridlines>
          <c:spPr>
            <a:ln w="9525" cap="flat" cmpd="sng" algn="ctr">
              <a:solidFill>
                <a:schemeClr val="tx1">
                  <a:lumMod val="15000"/>
                  <a:lumOff val="85000"/>
                </a:schemeClr>
              </a:solidFill>
              <a:round/>
            </a:ln>
            <a:effectLst/>
          </c:spPr>
        </c:majorGridlines>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086016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M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E1912-5D42-4E71-8FFD-9CB617039863}" type="datetimeFigureOut">
              <a:rPr lang="fr-MA" smtClean="0"/>
              <a:t>26/06/2025</a:t>
            </a:fld>
            <a:endParaRPr lang="fr-M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M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FFFFBA-448B-41B2-8D7E-AF8FC69416A4}" type="slidenum">
              <a:rPr lang="fr-MA" smtClean="0"/>
              <a:t>‹N°›</a:t>
            </a:fld>
            <a:endParaRPr lang="fr-MA"/>
          </a:p>
        </p:txBody>
      </p:sp>
    </p:spTree>
    <p:extLst>
      <p:ext uri="{BB962C8B-B14F-4D97-AF65-F5344CB8AC3E}">
        <p14:creationId xmlns:p14="http://schemas.microsoft.com/office/powerpoint/2010/main" val="4172662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a:t>
            </a:fld>
            <a:endParaRPr lang="fr-MA"/>
          </a:p>
        </p:txBody>
      </p:sp>
    </p:spTree>
    <p:extLst>
      <p:ext uri="{BB962C8B-B14F-4D97-AF65-F5344CB8AC3E}">
        <p14:creationId xmlns:p14="http://schemas.microsoft.com/office/powerpoint/2010/main" val="4280796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10</a:t>
            </a:fld>
            <a:endParaRPr lang="fr-MA"/>
          </a:p>
        </p:txBody>
      </p:sp>
    </p:spTree>
    <p:extLst>
      <p:ext uri="{BB962C8B-B14F-4D97-AF65-F5344CB8AC3E}">
        <p14:creationId xmlns:p14="http://schemas.microsoft.com/office/powerpoint/2010/main" val="560739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p:txBody>
          </p:sp>
        </mc:Choice>
        <mc:Fallback xmlns="">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effectLst/>
                    <a:latin typeface="Times New Roman" panose="02020603050405020304" pitchFamily="18" charset="0"/>
                    <a:ea typeface="Calibri" panose="020F0502020204030204" pitchFamily="34" charset="0"/>
                  </a:rPr>
                  <a:t>Les volumes de travail masculin (</a:t>
                </a:r>
                <a:r>
                  <a:rPr lang="fr-MA" sz="2800" b="1" i="0">
                    <a:effectLst/>
                    <a:latin typeface="Cambria Math" panose="02040503050406030204" pitchFamily="18" charset="0"/>
                    <a:cs typeface="Times New Roman" panose="02020603050405020304" pitchFamily="18" charset="0"/>
                  </a:rPr>
                  <a:t>〖〖</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𝑳𝑫</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 </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𝒎𝒂𝒍,𝒋</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 </a:t>
                </a:r>
                <a:r>
                  <a:rPr lang="fr-FR" sz="1800" b="1" dirty="0">
                    <a:effectLst/>
                    <a:latin typeface="Times New Roman" panose="02020603050405020304" pitchFamily="18" charset="0"/>
                    <a:ea typeface="Calibri" panose="020F0502020204030204" pitchFamily="34" charset="0"/>
                  </a:rPr>
                  <a:t>) et féminin (</a:t>
                </a:r>
                <a:r>
                  <a:rPr lang="fr-MA" sz="2800" b="1" i="0">
                    <a:effectLst/>
                    <a:latin typeface="Cambria Math" panose="02040503050406030204" pitchFamily="18" charset="0"/>
                    <a:cs typeface="Times New Roman" panose="02020603050405020304" pitchFamily="18" charset="0"/>
                  </a:rPr>
                  <a:t>〖〖</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𝑳𝑫</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 </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𝒇𝒆𝒎,𝒋</a:t>
                </a:r>
                <a:r>
                  <a:rPr lang="fr-MA" sz="2800" b="1" i="0">
                    <a:effectLst/>
                    <a:latin typeface="Cambria Math" panose="02040503050406030204" pitchFamily="18" charset="0"/>
                    <a:ea typeface="Calibri" panose="020F0502020204030204" pitchFamily="34" charset="0"/>
                    <a:cs typeface="Times New Roman" panose="02020603050405020304" pitchFamily="18" charset="0"/>
                  </a:rPr>
                  <a:t>)</a:t>
                </a:r>
                <a:r>
                  <a:rPr lang="fr-FR" sz="1800" b="1" i="0">
                    <a:effectLst/>
                    <a:latin typeface="Cambria Math" panose="02040503050406030204" pitchFamily="18" charset="0"/>
                    <a:ea typeface="Calibri" panose="020F0502020204030204" pitchFamily="34" charset="0"/>
                    <a:cs typeface="Times New Roman" panose="02020603050405020304" pitchFamily="18" charset="0"/>
                  </a:rPr>
                  <a:t>^ </a:t>
                </a:r>
                <a:r>
                  <a:rPr lang="fr-FR" sz="1800" b="1" dirty="0">
                    <a:effectLst/>
                    <a:latin typeface="Times New Roman" panose="02020603050405020304" pitchFamily="18" charset="0"/>
                    <a:ea typeface="Calibri" panose="020F0502020204030204" pitchFamily="34" charset="0"/>
                  </a:rPr>
                  <a:t>) par secteur : </a:t>
                </a:r>
                <a:r>
                  <a:rPr lang="fr-FR" sz="1200" kern="1200" dirty="0">
                    <a:solidFill>
                      <a:schemeClr val="tx1"/>
                    </a:solidFill>
                    <a:effectLst/>
                    <a:latin typeface="+mn-lt"/>
                    <a:ea typeface="+mn-ea"/>
                    <a:cs typeface="+mn-cs"/>
                  </a:rPr>
                  <a:t>Ils sont obtenus par la désagrégation de la demande de travail total dans chaque secteur. La structure de désagrégation est obtenue à partir des données Compte satellite de l'emploi, 2014.</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Le salaire des hommes et des femmes (</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𝑾</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𝒎𝒂𝒍</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et</a:t>
                </a:r>
                <a:r>
                  <a:rPr lang="fr-MA" sz="1800" b="1" i="0" kern="100">
                    <a:effectLst/>
                    <a:latin typeface="Cambria Math" panose="02040503050406030204" pitchFamily="18" charset="0"/>
                    <a:cs typeface="Times New Roman" panose="02020603050405020304" pitchFamily="18" charset="0"/>
                  </a:rPr>
                  <a:t>〖</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 𝑾</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𝒇𝒆𝒎</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 </a:t>
                </a:r>
                <a:r>
                  <a:rPr lang="fr-MA" sz="1800" b="1" kern="100" dirty="0">
                    <a:effectLst/>
                    <a:latin typeface="Calibri" panose="020F0502020204030204" pitchFamily="34" charset="0"/>
                    <a:ea typeface="Calibri" panose="020F0502020204030204" pitchFamily="34" charset="0"/>
                    <a:cs typeface="Arial" panose="020B0604020202020204" pitchFamily="34" charset="0"/>
                  </a:rPr>
                  <a:t> </a:t>
                </a:r>
                <a:r>
                  <a:rPr lang="fr-FR" sz="1800" kern="100" dirty="0">
                    <a:effectLst/>
                    <a:latin typeface="Times New Roman" panose="02020603050405020304" pitchFamily="18" charset="0"/>
                    <a:ea typeface="Calibri" panose="020F0502020204030204" pitchFamily="34" charset="0"/>
                    <a:cs typeface="Arial" panose="020B0604020202020204" pitchFamily="34" charset="0"/>
                  </a:rPr>
                  <a:t>Le salaire féminin, comme les autres prix du modèle, sont référentiels ; il est normalisés à 1 pour l'année de base. Pour le salaire masculin selon ENSEM 2019 de l’HCP </a:t>
                </a:r>
                <a:r>
                  <a:rPr lang="fr-FR" sz="1800" kern="100" dirty="0" err="1">
                    <a:effectLst/>
                    <a:latin typeface="Times New Roman" panose="02020603050405020304" pitchFamily="18" charset="0"/>
                    <a:ea typeface="Calibri" panose="020F0502020204030204" pitchFamily="34" charset="0"/>
                    <a:cs typeface="Arial" panose="020B0604020202020204" pitchFamily="34" charset="0"/>
                  </a:rPr>
                  <a:t>represente</a:t>
                </a:r>
                <a:r>
                  <a:rPr lang="fr-FR" sz="1800" kern="100" dirty="0">
                    <a:effectLst/>
                    <a:latin typeface="Times New Roman" panose="02020603050405020304" pitchFamily="18" charset="0"/>
                    <a:ea typeface="Calibri" panose="020F0502020204030204" pitchFamily="34" charset="0"/>
                    <a:cs typeface="Arial" panose="020B0604020202020204" pitchFamily="34" charset="0"/>
                  </a:rPr>
                  <a:t> 1.3 de salaire   féminine.</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Le volume de travail offert sur chaque marché (</a:t>
                </a:r>
                <a:r>
                  <a:rPr lang="fr-MA" sz="1800" b="1" i="0" kern="100">
                    <a:effectLst/>
                    <a:latin typeface="Cambria Math" panose="02040503050406030204" pitchFamily="18" charset="0"/>
                    <a:cs typeface="Times New Roman" panose="02020603050405020304" pitchFamily="18" charset="0"/>
                  </a:rPr>
                  <a:t>〖〖</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𝑳𝑺</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 </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𝒎𝒂𝒍^   </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et </a:t>
                </a:r>
                <a:r>
                  <a:rPr lang="fr-MA" sz="1800" b="1" i="0" kern="100">
                    <a:effectLst/>
                    <a:latin typeface="Cambria Math" panose="02040503050406030204" pitchFamily="18" charset="0"/>
                    <a:cs typeface="Times New Roman" panose="02020603050405020304" pitchFamily="18" charset="0"/>
                  </a:rPr>
                  <a:t>〖〖</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𝑳𝑺</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 </a:t>
                </a:r>
                <a:r>
                  <a:rPr lang="fr-MA" sz="1800" b="1" i="0" kern="100">
                    <a:effectLst/>
                    <a:latin typeface="Cambria Math" panose="02040503050406030204" pitchFamily="18" charset="0"/>
                    <a:ea typeface="Calibri" panose="020F0502020204030204" pitchFamily="34" charset="0"/>
                    <a:cs typeface="Times New Roman" panose="02020603050405020304" pitchFamily="18" charset="0"/>
                  </a:rPr>
                  <a:t>〗_</a:t>
                </a:r>
                <a:r>
                  <a:rPr lang="fr-FR" sz="1800" b="1" i="0" kern="100">
                    <a:effectLst/>
                    <a:latin typeface="Cambria Math" panose="02040503050406030204" pitchFamily="18" charset="0"/>
                    <a:ea typeface="Calibri" panose="020F0502020204030204" pitchFamily="34" charset="0"/>
                    <a:cs typeface="Times New Roman" panose="02020603050405020304" pitchFamily="18" charset="0"/>
                  </a:rPr>
                  <a:t>𝒇𝒆𝒎^ </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Calibri" panose="020F0502020204030204" pitchFamily="34" charset="0"/>
                  </a:rPr>
                  <a:t>Les offres de travail des hommes (des femmes) sont obtenues par sommation des demandes de travail masculin (féminin) dans chaque secteur </a:t>
                </a:r>
              </a:p>
            </p:txBody>
          </p:sp>
        </mc:Fallback>
      </mc:AlternateContent>
      <p:sp>
        <p:nvSpPr>
          <p:cNvPr id="4" name="Espace réservé du numéro de diapositive 3"/>
          <p:cNvSpPr>
            <a:spLocks noGrp="1"/>
          </p:cNvSpPr>
          <p:nvPr>
            <p:ph type="sldNum" sz="quarter" idx="5"/>
          </p:nvPr>
        </p:nvSpPr>
        <p:spPr/>
        <p:txBody>
          <a:bodyPr/>
          <a:lstStyle/>
          <a:p>
            <a:fld id="{9DFFFFBA-448B-41B2-8D7E-AF8FC69416A4}" type="slidenum">
              <a:rPr lang="fr-MA" smtClean="0"/>
              <a:t>11</a:t>
            </a:fld>
            <a:endParaRPr lang="fr-MA"/>
          </a:p>
        </p:txBody>
      </p:sp>
    </p:spTree>
    <p:extLst>
      <p:ext uri="{BB962C8B-B14F-4D97-AF65-F5344CB8AC3E}">
        <p14:creationId xmlns:p14="http://schemas.microsoft.com/office/powerpoint/2010/main" val="3992280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rtl="0">
                  <a:lnSpc>
                    <a:spcPct val="107000"/>
                  </a:lnSpc>
                  <a:spcAft>
                    <a:spcPts val="800"/>
                  </a:spcAft>
                  <a:buFont typeface="Symbol" panose="05050102010706020507" pitchFamily="18" charset="2"/>
                  <a:buChar char=""/>
                </a:pPr>
                <a:r>
                  <a:rPr lang="fr-FR" sz="1800" b="1" kern="100" dirty="0">
                    <a:effectLst/>
                    <a:latin typeface="Calibri" panose="020F0502020204030204" pitchFamily="34" charset="0"/>
                    <a:ea typeface="Calibri" panose="020F0502020204030204" pitchFamily="34" charset="0"/>
                    <a:cs typeface="Arial" panose="020B0604020202020204" pitchFamily="34" charset="0"/>
                  </a:rPr>
                  <a:t>L'élasticité de l'offre de travail masculin et féminin par rapport au salaire réel (</a:t>
                </a:r>
                <a:r>
                  <a:rPr lang="fr-FR" sz="1800" i="0" kern="100">
                    <a:effectLst/>
                    <a:latin typeface="Cambria Math" panose="02040503050406030204" pitchFamily="18" charset="0"/>
                    <a:ea typeface="Calibri" panose="020F0502020204030204" pitchFamily="34" charset="0"/>
                    <a:cs typeface="Arial" panose="020B0604020202020204" pitchFamily="34" charset="0"/>
                  </a:rPr>
                  <a:t>𝜀</a:t>
                </a:r>
                <a:r>
                  <a:rPr lang="fr-MA" sz="1800" i="0" kern="100">
                    <a:effectLst/>
                    <a:latin typeface="Cambria Math" panose="02040503050406030204" pitchFamily="18" charset="0"/>
                    <a:ea typeface="Calibri" panose="020F0502020204030204" pitchFamily="34" charset="0"/>
                    <a:cs typeface="Arial" panose="020B0604020202020204" pitchFamily="34" charset="0"/>
                  </a:rPr>
                  <a:t>_</a:t>
                </a:r>
                <a:r>
                  <a:rPr lang="fr-FR" sz="1800" i="0" kern="100">
                    <a:effectLst/>
                    <a:latin typeface="Cambria Math" panose="02040503050406030204" pitchFamily="18" charset="0"/>
                    <a:ea typeface="Calibri" panose="020F0502020204030204" pitchFamily="34" charset="0"/>
                    <a:cs typeface="Arial" panose="020B0604020202020204" pitchFamily="34" charset="0"/>
                  </a:rPr>
                  <a:t>𝑙</a:t>
                </a:r>
                <a:r>
                  <a:rPr lang="fr-FR" sz="1800" b="1" kern="100" dirty="0">
                    <a:effectLst/>
                    <a:latin typeface="Calibri" panose="020F0502020204030204" pitchFamily="34" charset="0"/>
                    <a:ea typeface="Calibri" panose="020F0502020204030204" pitchFamily="34" charset="0"/>
                    <a:cs typeface="Arial" panose="020B0604020202020204" pitchFamily="34" charset="0"/>
                  </a:rPr>
                  <a:t>)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1800" kern="100" dirty="0">
                    <a:effectLst/>
                    <a:latin typeface="Times New Roman" panose="02020603050405020304" pitchFamily="18" charset="0"/>
                    <a:ea typeface="Calibri" panose="020F0502020204030204" pitchFamily="34" charset="0"/>
                    <a:cs typeface="Arial" panose="020B0604020202020204" pitchFamily="34" charset="0"/>
                  </a:rPr>
                  <a:t>Pour l'élasticité de l'offre de travail masculin et féminin par rapport au salaire réel, ils sont considérés ici comme des paramètres libres. En ce qui concerne leurs valeurs, nous supposons une élasticité élevée de l'offre de main-d'œuvre masculine par rapport aux salaires réels et une faible élasticité de l'offre de main-d'œuvre féminine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07000"/>
                  </a:lnSpc>
                  <a:spcAft>
                    <a:spcPts val="800"/>
                  </a:spcAft>
                  <a:buFont typeface="Symbol" panose="05050102010706020507" pitchFamily="18" charset="2"/>
                  <a:buChar char=""/>
                </a:pPr>
                <a:r>
                  <a:rPr lang="fr-FR" sz="1800" b="1" kern="100" dirty="0">
                    <a:effectLst/>
                    <a:latin typeface="Calibri" panose="020F0502020204030204" pitchFamily="34" charset="0"/>
                    <a:ea typeface="Calibri" panose="020F0502020204030204" pitchFamily="34" charset="0"/>
                    <a:cs typeface="Arial" panose="020B0604020202020204" pitchFamily="34" charset="0"/>
                  </a:rPr>
                  <a:t>L'élasticité de substitution du travail masculin et féminin par secteur (</a:t>
                </a:r>
                <a:r>
                  <a:rPr lang="fr-FR" sz="1800" i="0" kern="100">
                    <a:effectLst/>
                    <a:latin typeface="Cambria Math" panose="02040503050406030204" pitchFamily="18" charset="0"/>
                    <a:ea typeface="Calibri" panose="020F0502020204030204" pitchFamily="34" charset="0"/>
                    <a:cs typeface="Arial" panose="020B0604020202020204" pitchFamily="34" charset="0"/>
                  </a:rPr>
                  <a:t>𝜎</a:t>
                </a:r>
                <a:r>
                  <a:rPr lang="fr-MA" sz="1800" i="0" kern="100">
                    <a:effectLst/>
                    <a:latin typeface="Cambria Math" panose="02040503050406030204" pitchFamily="18" charset="0"/>
                    <a:ea typeface="Calibri" panose="020F0502020204030204" pitchFamily="34" charset="0"/>
                    <a:cs typeface="Arial" panose="020B0604020202020204" pitchFamily="34" charset="0"/>
                  </a:rPr>
                  <a:t>_</a:t>
                </a:r>
                <a:r>
                  <a:rPr lang="fr-FR" sz="1800" i="0" kern="100">
                    <a:effectLst/>
                    <a:latin typeface="Cambria Math" panose="02040503050406030204" pitchFamily="18" charset="0"/>
                    <a:ea typeface="Calibri" panose="020F0502020204030204" pitchFamily="34" charset="0"/>
                    <a:cs typeface="Arial" panose="020B0604020202020204" pitchFamily="34" charset="0"/>
                  </a:rPr>
                  <a:t>𝑗^𝐿𝐷</a:t>
                </a:r>
                <a:r>
                  <a:rPr lang="fr-FR" sz="1800" b="1" kern="100" dirty="0">
                    <a:effectLst/>
                    <a:latin typeface="Calibri" panose="020F0502020204030204" pitchFamily="34" charset="0"/>
                    <a:ea typeface="Calibri" panose="020F0502020204030204" pitchFamily="34" charset="0"/>
                    <a:cs typeface="Arial" panose="020B0604020202020204" pitchFamily="34" charset="0"/>
                  </a:rPr>
                  <a:t>)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r>
                  <a:rPr lang="fr-FR" sz="1800" dirty="0">
                    <a:effectLst/>
                    <a:latin typeface="Times New Roman" panose="02020603050405020304" pitchFamily="18" charset="0"/>
                    <a:ea typeface="Calibri" panose="020F0502020204030204" pitchFamily="34" charset="0"/>
                  </a:rPr>
                  <a:t>Afin de rendre compte de la rigidité du marché du travail pour les hommes et les femmes dans divers secteurs d'activité, nous avons choisi des valeurs d'élasticité de substitution entre les catégories de travailleurs qui sont relativement basses par rapport aux normes habituelles des modèles d'équilibre général calculable. Ces élasticités ont été établies à 0,5 (Fontana &amp; Wood, 1999) pour l'ensemble des secteurs de production</a:t>
                </a:r>
                <a:endParaRPr lang="fr-FR" sz="1800" kern="100" dirty="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mc:Fallback>
      </mc:AlternateContent>
      <p:sp>
        <p:nvSpPr>
          <p:cNvPr id="4" name="Espace réservé du numéro de diapositive 3"/>
          <p:cNvSpPr>
            <a:spLocks noGrp="1"/>
          </p:cNvSpPr>
          <p:nvPr>
            <p:ph type="sldNum" sz="quarter" idx="5"/>
          </p:nvPr>
        </p:nvSpPr>
        <p:spPr/>
        <p:txBody>
          <a:bodyPr/>
          <a:lstStyle/>
          <a:p>
            <a:fld id="{9DFFFFBA-448B-41B2-8D7E-AF8FC69416A4}" type="slidenum">
              <a:rPr lang="fr-MA" smtClean="0"/>
              <a:t>12</a:t>
            </a:fld>
            <a:endParaRPr lang="fr-MA"/>
          </a:p>
        </p:txBody>
      </p:sp>
    </p:spTree>
    <p:extLst>
      <p:ext uri="{BB962C8B-B14F-4D97-AF65-F5344CB8AC3E}">
        <p14:creationId xmlns:p14="http://schemas.microsoft.com/office/powerpoint/2010/main" val="2079194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13</a:t>
            </a:fld>
            <a:endParaRPr lang="fr-MA"/>
          </a:p>
        </p:txBody>
      </p:sp>
    </p:spTree>
    <p:extLst>
      <p:ext uri="{BB962C8B-B14F-4D97-AF65-F5344CB8AC3E}">
        <p14:creationId xmlns:p14="http://schemas.microsoft.com/office/powerpoint/2010/main" val="2831336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Calibri" panose="020F0502020204030204" pitchFamily="34" charset="0"/>
              </a:rPr>
              <a:t>Généralement au niveau d’offre d’emploi la situation est d’favorable pour les deux genres avec une baisse de l’offre d’emploi masculin (-0.34%) plus importent de l’emploi féminin (-0.047%) malgré la forte baisse de salaire réel féminin (-0.059%) par rapport au salaire masculin (-0.003%), est ça dû essentiellement à la forte élasticité d’offre d’emploi masculin par rapport au salaire réel</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kern="100" dirty="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rPr>
              <a:t>En conclusion le gouvernement </a:t>
            </a:r>
            <a:r>
              <a:rPr lang="fr-FR" sz="1800" dirty="0">
                <a:effectLst/>
                <a:latin typeface="Times New Roman" panose="02020603050405020304" pitchFamily="18" charset="0"/>
                <a:ea typeface="Calibri" panose="020F0502020204030204" pitchFamily="34" charset="0"/>
              </a:rPr>
              <a:t>et recommande de concentre la libéralisation et le développement sur les secteurs initialement compétitif et intensif en travail féminin pour augmenter la part d’emploi féminisme dans l’économie marocaine.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Calibri" panose="020F0502020204030204" pitchFamily="34" charset="0"/>
              </a:rPr>
              <a:t>Pour les autres secteurs, le gouvernement dispose de plusieurs instruments pour promouvoir l'emploi des femmes, parmi lesquels les plus répandus dans le monde : la promotion de l'égalité entre les genres, qui a démontré son efficacité dans plusieurs pays développés et en développement, par sa favorisation remarquable de l’offre de travaille féminise. L'objectif de la sous-section suivante est d'analyser l'effet de cet instrument sur l'emploi des femmes et ses répercussions sur l'économie marocaine dans son ensemble</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14</a:t>
            </a:fld>
            <a:endParaRPr lang="fr-MA"/>
          </a:p>
        </p:txBody>
      </p:sp>
    </p:spTree>
    <p:extLst>
      <p:ext uri="{BB962C8B-B14F-4D97-AF65-F5344CB8AC3E}">
        <p14:creationId xmlns:p14="http://schemas.microsoft.com/office/powerpoint/2010/main" val="2241372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00" dirty="0">
                <a:effectLst/>
                <a:latin typeface="Calibri" panose="020F0502020204030204" pitchFamily="34" charset="0"/>
                <a:ea typeface="Calibri" panose="020F0502020204030204" pitchFamily="34" charset="0"/>
                <a:cs typeface="Arial" panose="020B0604020202020204" pitchFamily="34" charset="0"/>
              </a:rPr>
              <a:t>Cette sous-section vise à analyser l'effet de l'égalité des sexes sur les résultats de la simulation. Trois analyses de sensibilité  ont été menées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1" kern="100" dirty="0">
                <a:effectLst/>
                <a:latin typeface="Calibri" panose="020F0502020204030204" pitchFamily="34" charset="0"/>
                <a:ea typeface="Calibri" panose="020F0502020204030204" pitchFamily="34" charset="0"/>
                <a:cs typeface="Arial" panose="020B0604020202020204" pitchFamily="34" charset="0"/>
              </a:rPr>
              <a:t>•Égalité juridique : autrement dit Égalité de traitement entre les deux sexes (numériquement ce traduit par l’augmentation de l’élasticité de substitution entre le travail masculin et le travail féminin dans différents secteurs de production).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kern="100" dirty="0">
                <a:effectLst/>
                <a:latin typeface="Bahnschrift" panose="020B0502040204020203" pitchFamily="34" charset="0"/>
                <a:ea typeface="Calibri" panose="020F0502020204030204" pitchFamily="34" charset="0"/>
                <a:cs typeface="Arial" panose="020B0604020202020204" pitchFamily="34" charset="0"/>
              </a:rPr>
              <a:t>« les résultats montre que , plus les élasticités sectorielles de substitution du travail masculin au travail féminin sont élevées, cela entraîne une détérioration de la situation économique marocain (avec une production totale, une demande intérieure et des exportations moins importantes par rapport à la simulation initiale)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15</a:t>
            </a:fld>
            <a:endParaRPr lang="fr-MA"/>
          </a:p>
        </p:txBody>
      </p:sp>
    </p:spTree>
    <p:extLst>
      <p:ext uri="{BB962C8B-B14F-4D97-AF65-F5344CB8AC3E}">
        <p14:creationId xmlns:p14="http://schemas.microsoft.com/office/powerpoint/2010/main" val="335493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16</a:t>
            </a:fld>
            <a:endParaRPr lang="fr-MA"/>
          </a:p>
        </p:txBody>
      </p:sp>
    </p:spTree>
    <p:extLst>
      <p:ext uri="{BB962C8B-B14F-4D97-AF65-F5344CB8AC3E}">
        <p14:creationId xmlns:p14="http://schemas.microsoft.com/office/powerpoint/2010/main" val="3010452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17</a:t>
            </a:fld>
            <a:endParaRPr lang="fr-MA"/>
          </a:p>
        </p:txBody>
      </p:sp>
    </p:spTree>
    <p:extLst>
      <p:ext uri="{BB962C8B-B14F-4D97-AF65-F5344CB8AC3E}">
        <p14:creationId xmlns:p14="http://schemas.microsoft.com/office/powerpoint/2010/main" val="2418922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18</a:t>
            </a:fld>
            <a:endParaRPr lang="fr-MA"/>
          </a:p>
        </p:txBody>
      </p:sp>
    </p:spTree>
    <p:extLst>
      <p:ext uri="{BB962C8B-B14F-4D97-AF65-F5344CB8AC3E}">
        <p14:creationId xmlns:p14="http://schemas.microsoft.com/office/powerpoint/2010/main" val="2538436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19</a:t>
            </a:fld>
            <a:endParaRPr lang="fr-MA"/>
          </a:p>
        </p:txBody>
      </p:sp>
    </p:spTree>
    <p:extLst>
      <p:ext uri="{BB962C8B-B14F-4D97-AF65-F5344CB8AC3E}">
        <p14:creationId xmlns:p14="http://schemas.microsoft.com/office/powerpoint/2010/main" val="247256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2</a:t>
            </a:fld>
            <a:endParaRPr lang="fr-MA"/>
          </a:p>
        </p:txBody>
      </p:sp>
    </p:spTree>
    <p:extLst>
      <p:ext uri="{BB962C8B-B14F-4D97-AF65-F5344CB8AC3E}">
        <p14:creationId xmlns:p14="http://schemas.microsoft.com/office/powerpoint/2010/main" val="1839128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20</a:t>
            </a:fld>
            <a:endParaRPr lang="fr-MA"/>
          </a:p>
        </p:txBody>
      </p:sp>
    </p:spTree>
    <p:extLst>
      <p:ext uri="{BB962C8B-B14F-4D97-AF65-F5344CB8AC3E}">
        <p14:creationId xmlns:p14="http://schemas.microsoft.com/office/powerpoint/2010/main" val="1407690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21</a:t>
            </a:fld>
            <a:endParaRPr lang="fr-MA"/>
          </a:p>
        </p:txBody>
      </p:sp>
    </p:spTree>
    <p:extLst>
      <p:ext uri="{BB962C8B-B14F-4D97-AF65-F5344CB8AC3E}">
        <p14:creationId xmlns:p14="http://schemas.microsoft.com/office/powerpoint/2010/main" val="1111165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3</a:t>
            </a:fld>
            <a:endParaRPr lang="fr-MA"/>
          </a:p>
        </p:txBody>
      </p:sp>
    </p:spTree>
    <p:extLst>
      <p:ext uri="{BB962C8B-B14F-4D97-AF65-F5344CB8AC3E}">
        <p14:creationId xmlns:p14="http://schemas.microsoft.com/office/powerpoint/2010/main" val="3434464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fr-MA"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4</a:t>
            </a:fld>
            <a:endParaRPr lang="fr-MA"/>
          </a:p>
        </p:txBody>
      </p:sp>
    </p:spTree>
    <p:extLst>
      <p:ext uri="{BB962C8B-B14F-4D97-AF65-F5344CB8AC3E}">
        <p14:creationId xmlns:p14="http://schemas.microsoft.com/office/powerpoint/2010/main" val="88846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dirty="0"/>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5</a:t>
            </a:fld>
            <a:endParaRPr lang="fr-MA"/>
          </a:p>
        </p:txBody>
      </p:sp>
    </p:spTree>
    <p:extLst>
      <p:ext uri="{BB962C8B-B14F-4D97-AF65-F5344CB8AC3E}">
        <p14:creationId xmlns:p14="http://schemas.microsoft.com/office/powerpoint/2010/main" val="3606387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6</a:t>
            </a:fld>
            <a:endParaRPr lang="fr-MA"/>
          </a:p>
        </p:txBody>
      </p:sp>
    </p:spTree>
    <p:extLst>
      <p:ext uri="{BB962C8B-B14F-4D97-AF65-F5344CB8AC3E}">
        <p14:creationId xmlns:p14="http://schemas.microsoft.com/office/powerpoint/2010/main" val="3821178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7</a:t>
            </a:fld>
            <a:endParaRPr lang="fr-MA"/>
          </a:p>
        </p:txBody>
      </p:sp>
    </p:spTree>
    <p:extLst>
      <p:ext uri="{BB962C8B-B14F-4D97-AF65-F5344CB8AC3E}">
        <p14:creationId xmlns:p14="http://schemas.microsoft.com/office/powerpoint/2010/main" val="4070751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8</a:t>
            </a:fld>
            <a:endParaRPr lang="fr-MA"/>
          </a:p>
        </p:txBody>
      </p:sp>
    </p:spTree>
    <p:extLst>
      <p:ext uri="{BB962C8B-B14F-4D97-AF65-F5344CB8AC3E}">
        <p14:creationId xmlns:p14="http://schemas.microsoft.com/office/powerpoint/2010/main" val="2988318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DFFFFBA-448B-41B2-8D7E-AF8FC69416A4}" type="slidenum">
              <a:rPr lang="fr-MA" smtClean="0"/>
              <a:t>9</a:t>
            </a:fld>
            <a:endParaRPr lang="fr-MA"/>
          </a:p>
        </p:txBody>
      </p:sp>
    </p:spTree>
    <p:extLst>
      <p:ext uri="{BB962C8B-B14F-4D97-AF65-F5344CB8AC3E}">
        <p14:creationId xmlns:p14="http://schemas.microsoft.com/office/powerpoint/2010/main" val="3285602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FAEC1D-AAEA-4300-A19C-7DF687E58D5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MA"/>
          </a:p>
        </p:txBody>
      </p:sp>
      <p:sp>
        <p:nvSpPr>
          <p:cNvPr id="3" name="Sous-titre 2">
            <a:extLst>
              <a:ext uri="{FF2B5EF4-FFF2-40B4-BE49-F238E27FC236}">
                <a16:creationId xmlns:a16="http://schemas.microsoft.com/office/drawing/2014/main" id="{856E6E59-FC19-40D7-9A99-0363EA3EBF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MA"/>
          </a:p>
        </p:txBody>
      </p:sp>
      <p:sp>
        <p:nvSpPr>
          <p:cNvPr id="4" name="Espace réservé de la date 3">
            <a:extLst>
              <a:ext uri="{FF2B5EF4-FFF2-40B4-BE49-F238E27FC236}">
                <a16:creationId xmlns:a16="http://schemas.microsoft.com/office/drawing/2014/main" id="{2F0FDE3A-DA53-4474-BBA9-5C593BB58CD6}"/>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F426BD03-7D60-4860-A10A-D8F2D98BAD61}"/>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AE08D342-9760-4C4C-A84F-AA00AE0BD44E}"/>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144239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862F35-C4E2-458C-ABDA-930495CB69AA}"/>
              </a:ext>
            </a:extLst>
          </p:cNvPr>
          <p:cNvSpPr>
            <a:spLocks noGrp="1"/>
          </p:cNvSpPr>
          <p:nvPr>
            <p:ph type="title"/>
          </p:nvPr>
        </p:nvSpPr>
        <p:spPr/>
        <p:txBody>
          <a:bodyPr/>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1121EE3F-1AE4-4AED-929E-7CABE6D666B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F84F703B-857E-4214-89BB-22061013357A}"/>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8E4852C1-742B-461F-9247-3379D2344A58}"/>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1B0AA9DE-3CB4-4C97-8517-7ADDD9C5778A}"/>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3397147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D49CA5A-9DF1-48A7-93F5-892C95DF4A5B}"/>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E1B1B1C5-D4C1-49D9-B902-C491CB1C691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0FD6CEEF-DAAF-4D05-9C5A-49EEA6250C0D}"/>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718EA90C-94FF-4605-9E6E-05F75ECD64A5}"/>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9BE70816-6679-4596-956F-45CD2770A719}"/>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100216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F7250B-1123-4E23-A306-571E64EF60FC}"/>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2FA1B7DC-1AC0-47C0-804B-D70BCEE5FE1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5F2A7783-5C48-4823-AC88-A6C8A86B783F}"/>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A0D18BB2-18C2-43AD-AC52-95951598227B}"/>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07F796E9-0A28-4ACE-AEB7-2C46BAC192AF}"/>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256297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8AD33-D068-4013-B7A5-57D8C26895E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MA"/>
          </a:p>
        </p:txBody>
      </p:sp>
      <p:sp>
        <p:nvSpPr>
          <p:cNvPr id="3" name="Espace réservé du texte 2">
            <a:extLst>
              <a:ext uri="{FF2B5EF4-FFF2-40B4-BE49-F238E27FC236}">
                <a16:creationId xmlns:a16="http://schemas.microsoft.com/office/drawing/2014/main" id="{278B68E0-EF83-4443-AC48-B3328E3528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4DB10FF-7CA7-43D6-BFE7-7F0DF3E0C2EE}"/>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B49A7128-9BE1-4B54-B4FE-908AFAD2CEF2}"/>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E8649CA9-9B0E-4A4D-BC4C-7928D318DE6E}"/>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183505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50312-58DB-41E6-B988-8500E8A2BE10}"/>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925F74D5-A89D-4EC8-89A6-90F77981E93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contenu 3">
            <a:extLst>
              <a:ext uri="{FF2B5EF4-FFF2-40B4-BE49-F238E27FC236}">
                <a16:creationId xmlns:a16="http://schemas.microsoft.com/office/drawing/2014/main" id="{7F652DF8-125A-4A0E-AB0E-66938EDA3BA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e la date 4">
            <a:extLst>
              <a:ext uri="{FF2B5EF4-FFF2-40B4-BE49-F238E27FC236}">
                <a16:creationId xmlns:a16="http://schemas.microsoft.com/office/drawing/2014/main" id="{7F68B267-BC35-44BC-9E5E-6F2402B96F0D}"/>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6" name="Espace réservé du pied de page 5">
            <a:extLst>
              <a:ext uri="{FF2B5EF4-FFF2-40B4-BE49-F238E27FC236}">
                <a16:creationId xmlns:a16="http://schemas.microsoft.com/office/drawing/2014/main" id="{CA1AFE66-E950-4A34-AB5A-B40089CA5ADF}"/>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05BF7C45-C59B-41AD-A8EA-5F95B98F7069}"/>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3186766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FFD58E-BDA7-4C83-BC05-F2036EA861B2}"/>
              </a:ext>
            </a:extLst>
          </p:cNvPr>
          <p:cNvSpPr>
            <a:spLocks noGrp="1"/>
          </p:cNvSpPr>
          <p:nvPr>
            <p:ph type="title"/>
          </p:nvPr>
        </p:nvSpPr>
        <p:spPr>
          <a:xfrm>
            <a:off x="839788" y="365125"/>
            <a:ext cx="10515600" cy="1325563"/>
          </a:xfrm>
        </p:spPr>
        <p:txBody>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AA70EFB6-B86F-409E-A3DA-B7E60ACCC4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56996E6-39F5-4329-8B54-B5378F1F884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u texte 4">
            <a:extLst>
              <a:ext uri="{FF2B5EF4-FFF2-40B4-BE49-F238E27FC236}">
                <a16:creationId xmlns:a16="http://schemas.microsoft.com/office/drawing/2014/main" id="{FEAAE3E8-125D-413F-9D1C-A042A538F6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A352312-85BB-4982-A2E1-6DC3401D638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7" name="Espace réservé de la date 6">
            <a:extLst>
              <a:ext uri="{FF2B5EF4-FFF2-40B4-BE49-F238E27FC236}">
                <a16:creationId xmlns:a16="http://schemas.microsoft.com/office/drawing/2014/main" id="{9628837B-6E02-426E-9457-0E101BE638BA}"/>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8" name="Espace réservé du pied de page 7">
            <a:extLst>
              <a:ext uri="{FF2B5EF4-FFF2-40B4-BE49-F238E27FC236}">
                <a16:creationId xmlns:a16="http://schemas.microsoft.com/office/drawing/2014/main" id="{1EF985B2-7103-44F3-945E-9B8151D8410D}"/>
              </a:ext>
            </a:extLst>
          </p:cNvPr>
          <p:cNvSpPr>
            <a:spLocks noGrp="1"/>
          </p:cNvSpPr>
          <p:nvPr>
            <p:ph type="ftr" sz="quarter" idx="11"/>
          </p:nvPr>
        </p:nvSpPr>
        <p:spPr/>
        <p:txBody>
          <a:bodyPr/>
          <a:lstStyle/>
          <a:p>
            <a:endParaRPr lang="fr-MA"/>
          </a:p>
        </p:txBody>
      </p:sp>
      <p:sp>
        <p:nvSpPr>
          <p:cNvPr id="9" name="Espace réservé du numéro de diapositive 8">
            <a:extLst>
              <a:ext uri="{FF2B5EF4-FFF2-40B4-BE49-F238E27FC236}">
                <a16:creationId xmlns:a16="http://schemas.microsoft.com/office/drawing/2014/main" id="{C5F8C99F-5A8D-4C67-BBF4-32D2A778224F}"/>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446794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AB413A-A587-4CF7-B953-BFCFC5FCE91F}"/>
              </a:ext>
            </a:extLst>
          </p:cNvPr>
          <p:cNvSpPr>
            <a:spLocks noGrp="1"/>
          </p:cNvSpPr>
          <p:nvPr>
            <p:ph type="title"/>
          </p:nvPr>
        </p:nvSpPr>
        <p:spPr/>
        <p:txBody>
          <a:bodyPr/>
          <a:lstStyle/>
          <a:p>
            <a:r>
              <a:rPr lang="fr-FR"/>
              <a:t>Modifiez le style du titre</a:t>
            </a:r>
            <a:endParaRPr lang="fr-MA"/>
          </a:p>
        </p:txBody>
      </p:sp>
      <p:sp>
        <p:nvSpPr>
          <p:cNvPr id="3" name="Espace réservé de la date 2">
            <a:extLst>
              <a:ext uri="{FF2B5EF4-FFF2-40B4-BE49-F238E27FC236}">
                <a16:creationId xmlns:a16="http://schemas.microsoft.com/office/drawing/2014/main" id="{6A4E4ABA-2674-4FF1-A064-93BEE8B2DBF1}"/>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4" name="Espace réservé du pied de page 3">
            <a:extLst>
              <a:ext uri="{FF2B5EF4-FFF2-40B4-BE49-F238E27FC236}">
                <a16:creationId xmlns:a16="http://schemas.microsoft.com/office/drawing/2014/main" id="{D50D9871-7319-49FE-BB8B-EFC3D1A32C5D}"/>
              </a:ext>
            </a:extLst>
          </p:cNvPr>
          <p:cNvSpPr>
            <a:spLocks noGrp="1"/>
          </p:cNvSpPr>
          <p:nvPr>
            <p:ph type="ftr" sz="quarter" idx="11"/>
          </p:nvPr>
        </p:nvSpPr>
        <p:spPr/>
        <p:txBody>
          <a:bodyPr/>
          <a:lstStyle/>
          <a:p>
            <a:endParaRPr lang="fr-MA"/>
          </a:p>
        </p:txBody>
      </p:sp>
      <p:sp>
        <p:nvSpPr>
          <p:cNvPr id="5" name="Espace réservé du numéro de diapositive 4">
            <a:extLst>
              <a:ext uri="{FF2B5EF4-FFF2-40B4-BE49-F238E27FC236}">
                <a16:creationId xmlns:a16="http://schemas.microsoft.com/office/drawing/2014/main" id="{0F072811-AB3A-4A74-BC3D-4450B6098F2D}"/>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4101985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9BE4A13-333D-4DA9-A532-B4140AF1C76D}"/>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3" name="Espace réservé du pied de page 2">
            <a:extLst>
              <a:ext uri="{FF2B5EF4-FFF2-40B4-BE49-F238E27FC236}">
                <a16:creationId xmlns:a16="http://schemas.microsoft.com/office/drawing/2014/main" id="{9261CD85-84F4-4460-ADD7-3556DCE10B7B}"/>
              </a:ext>
            </a:extLst>
          </p:cNvPr>
          <p:cNvSpPr>
            <a:spLocks noGrp="1"/>
          </p:cNvSpPr>
          <p:nvPr>
            <p:ph type="ftr" sz="quarter" idx="11"/>
          </p:nvPr>
        </p:nvSpPr>
        <p:spPr/>
        <p:txBody>
          <a:bodyPr/>
          <a:lstStyle/>
          <a:p>
            <a:endParaRPr lang="fr-MA"/>
          </a:p>
        </p:txBody>
      </p:sp>
      <p:sp>
        <p:nvSpPr>
          <p:cNvPr id="4" name="Espace réservé du numéro de diapositive 3">
            <a:extLst>
              <a:ext uri="{FF2B5EF4-FFF2-40B4-BE49-F238E27FC236}">
                <a16:creationId xmlns:a16="http://schemas.microsoft.com/office/drawing/2014/main" id="{40E853B9-C73D-4C5C-B53B-5B6E07AA753C}"/>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240618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C516F6-945F-4E58-8290-77C698249B1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du contenu 2">
            <a:extLst>
              <a:ext uri="{FF2B5EF4-FFF2-40B4-BE49-F238E27FC236}">
                <a16:creationId xmlns:a16="http://schemas.microsoft.com/office/drawing/2014/main" id="{DAE9FA05-5869-4A5C-A4E2-C5AF700C38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texte 3">
            <a:extLst>
              <a:ext uri="{FF2B5EF4-FFF2-40B4-BE49-F238E27FC236}">
                <a16:creationId xmlns:a16="http://schemas.microsoft.com/office/drawing/2014/main" id="{F6E59D43-0B84-4AED-BC6B-4299C8606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F739077-F86E-4C90-9968-AA5520B14101}"/>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6" name="Espace réservé du pied de page 5">
            <a:extLst>
              <a:ext uri="{FF2B5EF4-FFF2-40B4-BE49-F238E27FC236}">
                <a16:creationId xmlns:a16="http://schemas.microsoft.com/office/drawing/2014/main" id="{9522ACDE-8119-411B-813B-4EB985DA92A2}"/>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8E6B83CF-8642-4E4C-AB5C-4E0AD80C8B5B}"/>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1103955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9D7B39-7517-4F50-9D9B-2BC44F11BF9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pour une image  2">
            <a:extLst>
              <a:ext uri="{FF2B5EF4-FFF2-40B4-BE49-F238E27FC236}">
                <a16:creationId xmlns:a16="http://schemas.microsoft.com/office/drawing/2014/main" id="{F5EA8C68-6CA1-477D-AB74-FA8492FB64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MA"/>
          </a:p>
        </p:txBody>
      </p:sp>
      <p:sp>
        <p:nvSpPr>
          <p:cNvPr id="4" name="Espace réservé du texte 3">
            <a:extLst>
              <a:ext uri="{FF2B5EF4-FFF2-40B4-BE49-F238E27FC236}">
                <a16:creationId xmlns:a16="http://schemas.microsoft.com/office/drawing/2014/main" id="{E8B1F293-6679-4F0C-85A3-BF6E79663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021D24C-BAC4-4872-A52D-60C72218680F}"/>
              </a:ext>
            </a:extLst>
          </p:cNvPr>
          <p:cNvSpPr>
            <a:spLocks noGrp="1"/>
          </p:cNvSpPr>
          <p:nvPr>
            <p:ph type="dt" sz="half" idx="10"/>
          </p:nvPr>
        </p:nvSpPr>
        <p:spPr/>
        <p:txBody>
          <a:bodyPr/>
          <a:lstStyle/>
          <a:p>
            <a:fld id="{C43C0D3D-9315-4986-9372-0A85E9D34DF5}" type="datetimeFigureOut">
              <a:rPr lang="fr-MA" smtClean="0"/>
              <a:t>26/06/2025</a:t>
            </a:fld>
            <a:endParaRPr lang="fr-MA"/>
          </a:p>
        </p:txBody>
      </p:sp>
      <p:sp>
        <p:nvSpPr>
          <p:cNvPr id="6" name="Espace réservé du pied de page 5">
            <a:extLst>
              <a:ext uri="{FF2B5EF4-FFF2-40B4-BE49-F238E27FC236}">
                <a16:creationId xmlns:a16="http://schemas.microsoft.com/office/drawing/2014/main" id="{0A552844-2D42-46D6-A69A-E4C8AA664ACF}"/>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9FBB476E-C9AC-40AC-A2E0-D5FBE05CCAEE}"/>
              </a:ext>
            </a:extLst>
          </p:cNvPr>
          <p:cNvSpPr>
            <a:spLocks noGrp="1"/>
          </p:cNvSpPr>
          <p:nvPr>
            <p:ph type="sldNum" sz="quarter" idx="12"/>
          </p:nvPr>
        </p:nvSpPr>
        <p:spPr/>
        <p:txBody>
          <a:bodyPr/>
          <a:lstStyle/>
          <a:p>
            <a:fld id="{FC3889DE-6F0D-4DA1-B218-F240DCCF1721}" type="slidenum">
              <a:rPr lang="fr-MA" smtClean="0"/>
              <a:t>‹N°›</a:t>
            </a:fld>
            <a:endParaRPr lang="fr-MA"/>
          </a:p>
        </p:txBody>
      </p:sp>
    </p:spTree>
    <p:extLst>
      <p:ext uri="{BB962C8B-B14F-4D97-AF65-F5344CB8AC3E}">
        <p14:creationId xmlns:p14="http://schemas.microsoft.com/office/powerpoint/2010/main" val="3345341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6BFA72-4354-4867-AB89-5F7FCB9CB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3C00E7D0-2FBF-42BD-8959-1BE80A21F6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2BBED1C3-27AA-45FD-9A7F-E396B6329B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3C0D3D-9315-4986-9372-0A85E9D34DF5}" type="datetimeFigureOut">
              <a:rPr lang="fr-MA" smtClean="0"/>
              <a:t>26/06/2025</a:t>
            </a:fld>
            <a:endParaRPr lang="fr-MA"/>
          </a:p>
        </p:txBody>
      </p:sp>
      <p:sp>
        <p:nvSpPr>
          <p:cNvPr id="5" name="Espace réservé du pied de page 4">
            <a:extLst>
              <a:ext uri="{FF2B5EF4-FFF2-40B4-BE49-F238E27FC236}">
                <a16:creationId xmlns:a16="http://schemas.microsoft.com/office/drawing/2014/main" id="{188B9D1A-52BE-4BFE-99E2-BC3DD53B71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MA"/>
          </a:p>
        </p:txBody>
      </p:sp>
      <p:sp>
        <p:nvSpPr>
          <p:cNvPr id="6" name="Espace réservé du numéro de diapositive 5">
            <a:extLst>
              <a:ext uri="{FF2B5EF4-FFF2-40B4-BE49-F238E27FC236}">
                <a16:creationId xmlns:a16="http://schemas.microsoft.com/office/drawing/2014/main" id="{C3D97B5E-6F1C-4501-B7FB-356D778BF0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889DE-6F0D-4DA1-B218-F240DCCF1721}" type="slidenum">
              <a:rPr lang="fr-MA" smtClean="0"/>
              <a:t>‹N°›</a:t>
            </a:fld>
            <a:endParaRPr lang="fr-MA"/>
          </a:p>
        </p:txBody>
      </p:sp>
    </p:spTree>
    <p:extLst>
      <p:ext uri="{BB962C8B-B14F-4D97-AF65-F5344CB8AC3E}">
        <p14:creationId xmlns:p14="http://schemas.microsoft.com/office/powerpoint/2010/main" val="870244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r.raouf@um5r.ac.ma" TargetMode="External"/><Relationship Id="rId13" Type="http://schemas.openxmlformats.org/officeDocument/2006/relationships/hyperlink" Target="mailto:fatiagueny@gmail.com" TargetMode="External"/><Relationship Id="rId3" Type="http://schemas.openxmlformats.org/officeDocument/2006/relationships/image" Target="../media/image1.png"/><Relationship Id="rId7" Type="http://schemas.openxmlformats.org/officeDocument/2006/relationships/hyperlink" Target="https://orcid.org/0000-0003-0977-2093" TargetMode="External"/><Relationship Id="rId12" Type="http://schemas.openxmlformats.org/officeDocument/2006/relationships/hyperlink" Target="mailto:nabil.elbaouchari@um5s.net.m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yassine.elhajoui@um5r.ac.ma" TargetMode="External"/><Relationship Id="rId11" Type="http://schemas.openxmlformats.org/officeDocument/2006/relationships/hyperlink" Target="https://orcid.org/0000-0001-6826-9899" TargetMode="External"/><Relationship Id="rId5" Type="http://schemas.openxmlformats.org/officeDocument/2006/relationships/hyperlink" Target="https://orcid.org/0009-0000-4634-0500" TargetMode="External"/><Relationship Id="rId10" Type="http://schemas.openxmlformats.org/officeDocument/2006/relationships/hyperlink" Target="mailto:a.ez-zetouni@hcp.ma" TargetMode="External"/><Relationship Id="rId4" Type="http://schemas.openxmlformats.org/officeDocument/2006/relationships/image" Target="../media/image2.png"/><Relationship Id="rId9" Type="http://schemas.openxmlformats.org/officeDocument/2006/relationships/hyperlink" Target="https://orcid.org/0000-0003-3825-965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hyperlink" Target="mailto:r.raouf@um5r.ac.ma" TargetMode="External"/><Relationship Id="rId13" Type="http://schemas.openxmlformats.org/officeDocument/2006/relationships/hyperlink" Target="mailto:fatiagueny@gmail.com" TargetMode="External"/><Relationship Id="rId3" Type="http://schemas.openxmlformats.org/officeDocument/2006/relationships/image" Target="../media/image1.png"/><Relationship Id="rId7" Type="http://schemas.openxmlformats.org/officeDocument/2006/relationships/hyperlink" Target="https://orcid.org/0000-0003-0977-2093" TargetMode="External"/><Relationship Id="rId12" Type="http://schemas.openxmlformats.org/officeDocument/2006/relationships/hyperlink" Target="mailto:nabil.elbaouchari@um5s.net.ma"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mailto:yassine.elhajoui@um5r.ac.ma" TargetMode="External"/><Relationship Id="rId11" Type="http://schemas.openxmlformats.org/officeDocument/2006/relationships/hyperlink" Target="https://orcid.org/0000-0001-6826-9899" TargetMode="External"/><Relationship Id="rId5" Type="http://schemas.openxmlformats.org/officeDocument/2006/relationships/hyperlink" Target="https://orcid.org/0009-0000-4634-0500" TargetMode="External"/><Relationship Id="rId10" Type="http://schemas.openxmlformats.org/officeDocument/2006/relationships/hyperlink" Target="mailto:a.ez-zetouni@hcp.ma" TargetMode="External"/><Relationship Id="rId4" Type="http://schemas.openxmlformats.org/officeDocument/2006/relationships/image" Target="../media/image2.png"/><Relationship Id="rId9" Type="http://schemas.openxmlformats.org/officeDocument/2006/relationships/hyperlink" Target="https://orcid.org/0000-0003-3825-9651"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95DC42C-D644-4215-8DD5-2797D24D30AE}"/>
              </a:ext>
            </a:extLst>
          </p:cNvPr>
          <p:cNvSpPr txBox="1"/>
          <p:nvPr/>
        </p:nvSpPr>
        <p:spPr>
          <a:xfrm>
            <a:off x="2313709" y="281862"/>
            <a:ext cx="7564582" cy="1292662"/>
          </a:xfrm>
          <a:prstGeom prst="rect">
            <a:avLst/>
          </a:prstGeom>
          <a:noFill/>
        </p:spPr>
        <p:txBody>
          <a:bodyPr wrap="square">
            <a:spAutoFit/>
          </a:bodyPr>
          <a:lstStyle/>
          <a:p>
            <a:pPr algn="ctr"/>
            <a:r>
              <a:rPr lang="en-US" b="1" dirty="0">
                <a:latin typeface="Times New Roman" panose="02020603050405020304" pitchFamily="18" charset="0"/>
                <a:ea typeface="Tahoma" panose="020B0604030504040204" pitchFamily="34" charset="0"/>
                <a:cs typeface="Times New Roman" panose="02020603050405020304" pitchFamily="18" charset="0"/>
              </a:rPr>
              <a:t>28th Annual Conference on Global Economic Analysis </a:t>
            </a:r>
          </a:p>
          <a:p>
            <a:pPr algn="ctr"/>
            <a:r>
              <a:rPr lang="en-US" b="1" dirty="0">
                <a:solidFill>
                  <a:schemeClr val="accent2">
                    <a:lumMod val="60000"/>
                    <a:lumOff val="40000"/>
                  </a:schemeClr>
                </a:solidFill>
                <a:latin typeface="Times New Roman" panose="02020603050405020304" pitchFamily="18" charset="0"/>
                <a:ea typeface="Tahoma" panose="020B0604030504040204" pitchFamily="34" charset="0"/>
                <a:cs typeface="Times New Roman" panose="02020603050405020304" pitchFamily="18" charset="0"/>
              </a:rPr>
              <a:t>"Accelerating Economic Transformation, Resilience, Diversification, and Job Creation" </a:t>
            </a:r>
          </a:p>
          <a:p>
            <a:pPr algn="ctr"/>
            <a:r>
              <a:rPr lang="en-US" sz="1200" b="1" dirty="0">
                <a:latin typeface="Times New Roman" panose="02020603050405020304" pitchFamily="18" charset="0"/>
                <a:ea typeface="Tahoma" panose="020B0604030504040204" pitchFamily="34" charset="0"/>
                <a:cs typeface="Times New Roman" panose="02020603050405020304" pitchFamily="18" charset="0"/>
              </a:rPr>
              <a:t>Radisson Blu Hotel &amp; Convention Centre </a:t>
            </a:r>
          </a:p>
          <a:p>
            <a:pPr algn="ctr"/>
            <a:r>
              <a:rPr lang="en-US" sz="1200" dirty="0">
                <a:latin typeface="Times New Roman" panose="02020603050405020304" pitchFamily="18" charset="0"/>
                <a:ea typeface="Tahoma" panose="020B0604030504040204" pitchFamily="34" charset="0"/>
                <a:cs typeface="Times New Roman" panose="02020603050405020304" pitchFamily="18" charset="0"/>
              </a:rPr>
              <a:t>Kigali, Rwanda </a:t>
            </a:r>
            <a:endParaRPr lang="fr-MA" sz="1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A8BC944F-D86B-4688-8363-99C7A360FDEE}"/>
              </a:ext>
            </a:extLst>
          </p:cNvPr>
          <p:cNvSpPr txBox="1"/>
          <p:nvPr/>
        </p:nvSpPr>
        <p:spPr>
          <a:xfrm>
            <a:off x="2821709" y="2200870"/>
            <a:ext cx="6548582" cy="923330"/>
          </a:xfrm>
          <a:prstGeom prst="rect">
            <a:avLst/>
          </a:prstGeom>
          <a:noFill/>
        </p:spPr>
        <p:txBody>
          <a:bodyPr wrap="square">
            <a:spAutoFit/>
          </a:bodyPr>
          <a:lstStyle/>
          <a:p>
            <a:pPr algn="ctr"/>
            <a:r>
              <a:rPr lang="en-US" dirty="0">
                <a:latin typeface="Times New Roman" panose="02020603050405020304" pitchFamily="18" charset="0"/>
                <a:cs typeface="Times New Roman" panose="02020603050405020304" pitchFamily="18" charset="0"/>
              </a:rPr>
              <a:t>The Impact of Liberalization on the Feminine Economy and the Incidence of Gender Equality on the Moroccan Economy: An Analysis Using a Gender-Sensitive CGE Model. </a:t>
            </a:r>
            <a:endParaRPr lang="fr-MA" dirty="0">
              <a:latin typeface="Times New Roman" panose="02020603050405020304" pitchFamily="18" charset="0"/>
              <a:cs typeface="Times New Roman" panose="02020603050405020304" pitchFamily="18" charset="0"/>
            </a:endParaRPr>
          </a:p>
        </p:txBody>
      </p:sp>
      <p:pic>
        <p:nvPicPr>
          <p:cNvPr id="1026" name="Picture 2" descr="Radisson Blu Hotel Kigali - Kigali Convention Centre">
            <a:extLst>
              <a:ext uri="{FF2B5EF4-FFF2-40B4-BE49-F238E27FC236}">
                <a16:creationId xmlns:a16="http://schemas.microsoft.com/office/drawing/2014/main" id="{9AD52344-601A-4C98-BF30-9DC872DC7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506" y="281862"/>
            <a:ext cx="2582889" cy="10821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bout GTAP: Global Trade Analysis Project Press Kit">
            <a:extLst>
              <a:ext uri="{FF2B5EF4-FFF2-40B4-BE49-F238E27FC236}">
                <a16:creationId xmlns:a16="http://schemas.microsoft.com/office/drawing/2014/main" id="{646C4981-6649-486E-BF0B-C477AF8D4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05" y="281862"/>
            <a:ext cx="2327707" cy="119741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1949407D-038B-4D18-8442-B1FA6FDAC693}"/>
              </a:ext>
            </a:extLst>
          </p:cNvPr>
          <p:cNvSpPr txBox="1"/>
          <p:nvPr/>
        </p:nvSpPr>
        <p:spPr>
          <a:xfrm>
            <a:off x="4378861" y="3131061"/>
            <a:ext cx="3308377" cy="954107"/>
          </a:xfrm>
          <a:prstGeom prst="rect">
            <a:avLst/>
          </a:prstGeom>
          <a:noFill/>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Yassine EL HAJOUI </a:t>
            </a:r>
          </a:p>
          <a:p>
            <a:pPr algn="ctr"/>
            <a:r>
              <a:rPr lang="en-US" sz="1100" dirty="0">
                <a:latin typeface="Times New Roman" panose="02020603050405020304" pitchFamily="18" charset="0"/>
                <a:cs typeface="Times New Roman" panose="02020603050405020304" pitchFamily="18" charset="0"/>
                <a:hlinkClick r:id="rId5"/>
              </a:rPr>
              <a:t>https://orcid.org/0009-0000-4634-0500</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Economic Analysis and Modelling (LEAM) Mohammed V University in Rabat, Morocco </a:t>
            </a:r>
          </a:p>
          <a:p>
            <a:pPr algn="ctr"/>
            <a:r>
              <a:rPr lang="en-US" sz="1100" dirty="0">
                <a:latin typeface="Times New Roman" panose="02020603050405020304" pitchFamily="18" charset="0"/>
                <a:cs typeface="Times New Roman" panose="02020603050405020304" pitchFamily="18" charset="0"/>
                <a:hlinkClick r:id="rId6"/>
              </a:rPr>
              <a:t>yassine.elhajoui@um5r.ac.ma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5AE52B63-0088-4FC3-B278-8BC409EDBB08}"/>
              </a:ext>
            </a:extLst>
          </p:cNvPr>
          <p:cNvSpPr txBox="1"/>
          <p:nvPr/>
        </p:nvSpPr>
        <p:spPr>
          <a:xfrm>
            <a:off x="228051" y="4208278"/>
            <a:ext cx="2926168" cy="954107"/>
          </a:xfrm>
          <a:prstGeom prst="rect">
            <a:avLst/>
          </a:prstGeom>
          <a:noFill/>
        </p:spPr>
        <p:txBody>
          <a:bodyPr wrap="square">
            <a:spAutoFit/>
          </a:bodyPr>
          <a:lstStyle/>
          <a:p>
            <a:pPr algn="ctr"/>
            <a:r>
              <a:rPr lang="en-US" sz="1200" b="1" dirty="0" err="1">
                <a:latin typeface="Times New Roman" panose="02020603050405020304" pitchFamily="18" charset="0"/>
                <a:cs typeface="Times New Roman" panose="02020603050405020304" pitchFamily="18" charset="0"/>
              </a:rPr>
              <a:t>Radouane</a:t>
            </a:r>
            <a:r>
              <a:rPr lang="en-US" sz="1200" b="1" dirty="0">
                <a:latin typeface="Times New Roman" panose="02020603050405020304" pitchFamily="18" charset="0"/>
                <a:cs typeface="Times New Roman" panose="02020603050405020304" pitchFamily="18" charset="0"/>
              </a:rPr>
              <a:t> RAOUF </a:t>
            </a:r>
          </a:p>
          <a:p>
            <a:pPr algn="ctr"/>
            <a:r>
              <a:rPr lang="en-US" sz="1100" dirty="0">
                <a:latin typeface="Times New Roman" panose="02020603050405020304" pitchFamily="18" charset="0"/>
                <a:cs typeface="Times New Roman" panose="02020603050405020304" pitchFamily="18" charset="0"/>
                <a:hlinkClick r:id="rId7"/>
              </a:rPr>
              <a:t>https://orcid.org/0000-0003-0977-2093</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Economic Analysis and Modelling (LEAM) Mohammed V University in Rabat, Morocco </a:t>
            </a:r>
            <a:r>
              <a:rPr lang="en-US" sz="1100" dirty="0">
                <a:latin typeface="Times New Roman" panose="02020603050405020304" pitchFamily="18" charset="0"/>
                <a:cs typeface="Times New Roman" panose="02020603050405020304" pitchFamily="18" charset="0"/>
                <a:hlinkClick r:id="rId8"/>
              </a:rPr>
              <a:t>r.raouf@um5r.ac.ma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19" name="ZoneTexte 18">
            <a:extLst>
              <a:ext uri="{FF2B5EF4-FFF2-40B4-BE49-F238E27FC236}">
                <a16:creationId xmlns:a16="http://schemas.microsoft.com/office/drawing/2014/main" id="{5B10B016-2795-42E8-9139-0FF5212070D5}"/>
              </a:ext>
            </a:extLst>
          </p:cNvPr>
          <p:cNvSpPr txBox="1"/>
          <p:nvPr/>
        </p:nvSpPr>
        <p:spPr>
          <a:xfrm>
            <a:off x="3246664" y="4208278"/>
            <a:ext cx="3077467" cy="1107996"/>
          </a:xfrm>
          <a:prstGeom prst="rect">
            <a:avLst/>
          </a:prstGeom>
          <a:noFill/>
        </p:spPr>
        <p:txBody>
          <a:bodyPr wrap="square">
            <a:spAutoFit/>
          </a:bodyPr>
          <a:lstStyle/>
          <a:p>
            <a:pPr algn="ctr"/>
            <a:r>
              <a:rPr lang="en-US" sz="1100" b="1" dirty="0">
                <a:latin typeface="Times New Roman" panose="02020603050405020304" pitchFamily="18" charset="0"/>
                <a:cs typeface="Times New Roman" panose="02020603050405020304" pitchFamily="18" charset="0"/>
              </a:rPr>
              <a:t>Adil EZ-ZETOUNI </a:t>
            </a:r>
          </a:p>
          <a:p>
            <a:pPr algn="ctr"/>
            <a:r>
              <a:rPr lang="en-US" sz="1100" dirty="0">
                <a:latin typeface="Times New Roman" panose="02020603050405020304" pitchFamily="18" charset="0"/>
                <a:cs typeface="Times New Roman" panose="02020603050405020304" pitchFamily="18" charset="0"/>
                <a:hlinkClick r:id="rId9"/>
              </a:rPr>
              <a:t>https://orcid.org/0000-0003-3825-9651</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Mathematics, Faculty of Sciences and Techniques Cadi </a:t>
            </a:r>
            <a:r>
              <a:rPr lang="en-US" sz="1100" dirty="0" err="1">
                <a:latin typeface="Times New Roman" panose="02020603050405020304" pitchFamily="18" charset="0"/>
                <a:cs typeface="Times New Roman" panose="02020603050405020304" pitchFamily="18" charset="0"/>
              </a:rPr>
              <a:t>Ayyad</a:t>
            </a:r>
            <a:r>
              <a:rPr lang="en-US" sz="1100" dirty="0">
                <a:latin typeface="Times New Roman" panose="02020603050405020304" pitchFamily="18" charset="0"/>
                <a:cs typeface="Times New Roman" panose="02020603050405020304" pitchFamily="18" charset="0"/>
              </a:rPr>
              <a:t> University, Marrakech, Morocco </a:t>
            </a:r>
          </a:p>
          <a:p>
            <a:pPr algn="ctr"/>
            <a:r>
              <a:rPr lang="en-US" sz="1100" dirty="0">
                <a:latin typeface="Times New Roman" panose="02020603050405020304" pitchFamily="18" charset="0"/>
                <a:cs typeface="Times New Roman" panose="02020603050405020304" pitchFamily="18" charset="0"/>
                <a:hlinkClick r:id="rId10"/>
              </a:rPr>
              <a:t>a.ez-zetouni@hcp.ma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21" name="ZoneTexte 20">
            <a:extLst>
              <a:ext uri="{FF2B5EF4-FFF2-40B4-BE49-F238E27FC236}">
                <a16:creationId xmlns:a16="http://schemas.microsoft.com/office/drawing/2014/main" id="{8BEE6A59-4C59-4F26-9E23-C53D9D330569}"/>
              </a:ext>
            </a:extLst>
          </p:cNvPr>
          <p:cNvSpPr txBox="1"/>
          <p:nvPr/>
        </p:nvSpPr>
        <p:spPr>
          <a:xfrm>
            <a:off x="6163238" y="4204015"/>
            <a:ext cx="3048000" cy="1107996"/>
          </a:xfrm>
          <a:prstGeom prst="rect">
            <a:avLst/>
          </a:prstGeom>
          <a:noFill/>
        </p:spPr>
        <p:txBody>
          <a:bodyPr wrap="square">
            <a:spAutoFit/>
          </a:bodyPr>
          <a:lstStyle/>
          <a:p>
            <a:pPr algn="ctr"/>
            <a:r>
              <a:rPr lang="en-US" sz="1100" b="1" dirty="0">
                <a:latin typeface="Times New Roman" panose="02020603050405020304" pitchFamily="18" charset="0"/>
                <a:cs typeface="Times New Roman" panose="02020603050405020304" pitchFamily="18" charset="0"/>
              </a:rPr>
              <a:t>Nabil EL BAOUCHARI </a:t>
            </a:r>
          </a:p>
          <a:p>
            <a:pPr algn="ctr"/>
            <a:r>
              <a:rPr lang="en-US" sz="1100" dirty="0">
                <a:latin typeface="Times New Roman" panose="02020603050405020304" pitchFamily="18" charset="0"/>
                <a:cs typeface="Times New Roman" panose="02020603050405020304" pitchFamily="18" charset="0"/>
                <a:hlinkClick r:id="rId11"/>
              </a:rPr>
              <a:t>https://orcid.org/0000-0001-6826-9899</a:t>
            </a:r>
            <a:r>
              <a:rPr lang="en-US" sz="1100" dirty="0">
                <a:latin typeface="Times New Roman" panose="02020603050405020304" pitchFamily="18" charset="0"/>
                <a:cs typeface="Times New Roman" panose="02020603050405020304" pitchFamily="18" charset="0"/>
              </a:rPr>
              <a:t>  Laboratory of Economic Analysis and Modelling (LEAM) Mohammed V University in Rabat, Morocco </a:t>
            </a:r>
          </a:p>
          <a:p>
            <a:pPr algn="ctr"/>
            <a:r>
              <a:rPr lang="en-US" sz="1100" dirty="0">
                <a:latin typeface="Times New Roman" panose="02020603050405020304" pitchFamily="18" charset="0"/>
                <a:cs typeface="Times New Roman" panose="02020603050405020304" pitchFamily="18" charset="0"/>
                <a:hlinkClick r:id="rId12"/>
              </a:rPr>
              <a:t>nabil.elbaouchari@um5s.net.ma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24" name="ZoneTexte 23">
            <a:extLst>
              <a:ext uri="{FF2B5EF4-FFF2-40B4-BE49-F238E27FC236}">
                <a16:creationId xmlns:a16="http://schemas.microsoft.com/office/drawing/2014/main" id="{D9689018-62DA-4D17-9399-277FFA1C0BD1}"/>
              </a:ext>
            </a:extLst>
          </p:cNvPr>
          <p:cNvSpPr txBox="1"/>
          <p:nvPr/>
        </p:nvSpPr>
        <p:spPr>
          <a:xfrm>
            <a:off x="5079999" y="5800189"/>
            <a:ext cx="2309091" cy="523220"/>
          </a:xfrm>
          <a:prstGeom prst="rect">
            <a:avLst/>
          </a:prstGeom>
          <a:noFill/>
        </p:spPr>
        <p:txBody>
          <a:bodyPr wrap="square">
            <a:spAutoFit/>
          </a:bodyPr>
          <a:lstStyle/>
          <a:p>
            <a:r>
              <a:rPr lang="fr-MA" sz="2800" b="1" dirty="0">
                <a:latin typeface="Times New Roman" panose="02020603050405020304" pitchFamily="18" charset="0"/>
                <a:cs typeface="Times New Roman" panose="02020603050405020304" pitchFamily="18" charset="0"/>
              </a:rPr>
              <a:t>27 June 2025</a:t>
            </a:r>
          </a:p>
        </p:txBody>
      </p:sp>
      <p:sp>
        <p:nvSpPr>
          <p:cNvPr id="12" name="ZoneTexte 11">
            <a:extLst>
              <a:ext uri="{FF2B5EF4-FFF2-40B4-BE49-F238E27FC236}">
                <a16:creationId xmlns:a16="http://schemas.microsoft.com/office/drawing/2014/main" id="{3D84742E-FDD6-4E58-BBE8-62183762E06C}"/>
              </a:ext>
            </a:extLst>
          </p:cNvPr>
          <p:cNvSpPr txBox="1"/>
          <p:nvPr/>
        </p:nvSpPr>
        <p:spPr>
          <a:xfrm>
            <a:off x="9144000" y="4208278"/>
            <a:ext cx="3048000" cy="769441"/>
          </a:xfrm>
          <a:prstGeom prst="rect">
            <a:avLst/>
          </a:prstGeom>
          <a:noFill/>
        </p:spPr>
        <p:txBody>
          <a:bodyPr wrap="square">
            <a:spAutoFit/>
          </a:bodyPr>
          <a:lstStyle/>
          <a:p>
            <a:pPr algn="ctr"/>
            <a:r>
              <a:rPr lang="en-US" sz="1100" b="1" dirty="0" err="1">
                <a:latin typeface="Times New Roman" panose="02020603050405020304" pitchFamily="18" charset="0"/>
                <a:cs typeface="Times New Roman" panose="02020603050405020304" pitchFamily="18" charset="0"/>
              </a:rPr>
              <a:t>Fatiha</a:t>
            </a:r>
            <a:r>
              <a:rPr lang="en-US" sz="1100" b="1" dirty="0">
                <a:latin typeface="Times New Roman" panose="02020603050405020304" pitchFamily="18" charset="0"/>
                <a:cs typeface="Times New Roman" panose="02020603050405020304" pitchFamily="18" charset="0"/>
              </a:rPr>
              <a:t> </a:t>
            </a:r>
            <a:r>
              <a:rPr lang="en-US" sz="1100" b="1" dirty="0" err="1">
                <a:latin typeface="Times New Roman" panose="02020603050405020304" pitchFamily="18" charset="0"/>
                <a:cs typeface="Times New Roman" panose="02020603050405020304" pitchFamily="18" charset="0"/>
              </a:rPr>
              <a:t>Agueny</a:t>
            </a:r>
            <a:r>
              <a:rPr lang="en-US" sz="1100" b="1"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PhD Student in Applied Economics, University Mohammed V in Rabat, Morocco </a:t>
            </a:r>
          </a:p>
          <a:p>
            <a:pPr algn="ctr"/>
            <a:r>
              <a:rPr lang="en-US" sz="1100" b="0" i="0" dirty="0">
                <a:solidFill>
                  <a:srgbClr val="000000"/>
                </a:solidFill>
                <a:effectLst/>
                <a:latin typeface="Verdana" panose="020B0604030504040204" pitchFamily="34" charset="0"/>
                <a:hlinkClick r:id="rId13"/>
              </a:rPr>
              <a:t>fatiagueny@gmail.com</a:t>
            </a:r>
            <a:endParaRPr lang="fr-MA"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108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81FF4BD9-90AB-4F42-84A0-9BDAD8581002}"/>
              </a:ext>
            </a:extLst>
          </p:cNvPr>
          <p:cNvSpPr txBox="1"/>
          <p:nvPr/>
        </p:nvSpPr>
        <p:spPr>
          <a:xfrm>
            <a:off x="140857" y="706446"/>
            <a:ext cx="2574351" cy="369332"/>
          </a:xfrm>
          <a:prstGeom prst="rect">
            <a:avLst/>
          </a:prstGeom>
          <a:noFill/>
        </p:spPr>
        <p:txBody>
          <a:bodyPr wrap="square">
            <a:spAutoFit/>
          </a:bodyPr>
          <a:lstStyle/>
          <a:p>
            <a:r>
              <a:rPr lang="fr-MA" b="1" dirty="0">
                <a:solidFill>
                  <a:schemeClr val="accent1"/>
                </a:solidFill>
                <a:latin typeface="Times New Roman" panose="02020603050405020304" pitchFamily="18" charset="0"/>
                <a:cs typeface="Times New Roman" panose="02020603050405020304" pitchFamily="18" charset="0"/>
              </a:rPr>
              <a:t>2. Analyse des données. </a:t>
            </a:r>
          </a:p>
        </p:txBody>
      </p:sp>
      <p:grpSp>
        <p:nvGrpSpPr>
          <p:cNvPr id="22" name="Groupe 21">
            <a:extLst>
              <a:ext uri="{FF2B5EF4-FFF2-40B4-BE49-F238E27FC236}">
                <a16:creationId xmlns:a16="http://schemas.microsoft.com/office/drawing/2014/main" id="{3965D469-5969-45ED-B934-88550B5ABE83}"/>
              </a:ext>
            </a:extLst>
          </p:cNvPr>
          <p:cNvGrpSpPr/>
          <p:nvPr/>
        </p:nvGrpSpPr>
        <p:grpSpPr>
          <a:xfrm>
            <a:off x="518140" y="1075778"/>
            <a:ext cx="11107803" cy="5660924"/>
            <a:chOff x="0" y="0"/>
            <a:chExt cx="5762625" cy="4043527"/>
          </a:xfrm>
        </p:grpSpPr>
        <p:sp>
          <p:nvSpPr>
            <p:cNvPr id="24" name="Text Box 23">
              <a:extLst>
                <a:ext uri="{FF2B5EF4-FFF2-40B4-BE49-F238E27FC236}">
                  <a16:creationId xmlns:a16="http://schemas.microsoft.com/office/drawing/2014/main" id="{B08BEAC5-8329-4B74-86C6-CA9DE279C11B}"/>
                </a:ext>
              </a:extLst>
            </p:cNvPr>
            <p:cNvSpPr txBox="1">
              <a:spLocks noChangeArrowheads="1"/>
            </p:cNvSpPr>
            <p:nvPr/>
          </p:nvSpPr>
          <p:spPr bwMode="auto">
            <a:xfrm>
              <a:off x="0" y="0"/>
              <a:ext cx="5762625" cy="1626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spcAft>
                  <a:spcPts val="1000"/>
                </a:spcAft>
              </a:pPr>
              <a:r>
                <a:rPr lang="en-US"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Figure 2: Structure of the different accounts of the SAM (Social Accounting Matrix)</a:t>
              </a:r>
              <a:endParaRPr lang="fr-MA" sz="9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Box 24">
              <a:extLst>
                <a:ext uri="{FF2B5EF4-FFF2-40B4-BE49-F238E27FC236}">
                  <a16:creationId xmlns:a16="http://schemas.microsoft.com/office/drawing/2014/main" id="{26656A0A-4F97-47AA-8408-DE6D17ED1AC4}"/>
                </a:ext>
              </a:extLst>
            </p:cNvPr>
            <p:cNvSpPr txBox="1">
              <a:spLocks noChangeArrowheads="1"/>
            </p:cNvSpPr>
            <p:nvPr/>
          </p:nvSpPr>
          <p:spPr bwMode="auto">
            <a:xfrm>
              <a:off x="0" y="3862552"/>
              <a:ext cx="5762625" cy="180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spcAft>
                  <a:spcPts val="1000"/>
                </a:spcAft>
              </a:pPr>
              <a:r>
                <a:rPr lang="fr-FR" sz="900" b="1" i="1" kern="100" dirty="0">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Source: </a:t>
              </a:r>
              <a:r>
                <a:rPr lang="fr-FR" sz="900" b="1" i="1" kern="100" dirty="0" err="1">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Authors</a:t>
              </a:r>
              <a:endParaRPr lang="fr-MA" sz="9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pic>
        <p:nvPicPr>
          <p:cNvPr id="14" name="Image 13">
            <a:extLst>
              <a:ext uri="{FF2B5EF4-FFF2-40B4-BE49-F238E27FC236}">
                <a16:creationId xmlns:a16="http://schemas.microsoft.com/office/drawing/2014/main" id="{9AC1BEA5-C9B0-44A9-87B3-837BF1924F6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40" y="1297826"/>
            <a:ext cx="11348278" cy="5185512"/>
          </a:xfrm>
          <a:prstGeom prst="rect">
            <a:avLst/>
          </a:prstGeom>
          <a:noFill/>
        </p:spPr>
      </p:pic>
    </p:spTree>
    <p:extLst>
      <p:ext uri="{BB962C8B-B14F-4D97-AF65-F5344CB8AC3E}">
        <p14:creationId xmlns:p14="http://schemas.microsoft.com/office/powerpoint/2010/main" val="712196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647558C3-3781-4DE2-8E07-E347AB7AAD6A}"/>
              </a:ext>
            </a:extLst>
          </p:cNvPr>
          <p:cNvSpPr txBox="1"/>
          <p:nvPr/>
        </p:nvSpPr>
        <p:spPr>
          <a:xfrm>
            <a:off x="189865" y="752558"/>
            <a:ext cx="11501392" cy="374077"/>
          </a:xfrm>
          <a:prstGeom prst="rect">
            <a:avLst/>
          </a:prstGeom>
          <a:noFill/>
        </p:spPr>
        <p:txBody>
          <a:bodyPr wrap="square">
            <a:spAutoFit/>
          </a:bodyPr>
          <a:lstStyle/>
          <a:p>
            <a:pPr algn="just">
              <a:lnSpc>
                <a:spcPct val="107000"/>
              </a:lnSpc>
              <a:spcAft>
                <a:spcPts val="800"/>
              </a:spcAft>
            </a:pPr>
            <a:r>
              <a:rPr lang="en-US" kern="100" dirty="0">
                <a:latin typeface="Times New Roman" panose="02020603050405020304" pitchFamily="18" charset="0"/>
                <a:ea typeface="Calibri" panose="020F0502020204030204" pitchFamily="34" charset="0"/>
                <a:cs typeface="Arial" panose="020B0604020202020204" pitchFamily="34" charset="0"/>
              </a:rPr>
              <a:t>Our matrix is composed of data from 𝑀𝐶𝑆𝑧𝑙𝑒𝑐𝑎𝑓; the present model requires the following additional data </a:t>
            </a:r>
            <a:r>
              <a:rPr lang="fr-FR" sz="1800" kern="100" dirty="0">
                <a:effectLst/>
                <a:latin typeface="Times New Roman" panose="02020603050405020304" pitchFamily="18" charset="0"/>
                <a:ea typeface="Calibri" panose="020F0502020204030204" pitchFamily="34" charset="0"/>
                <a:cs typeface="Arial" panose="020B0604020202020204" pitchFamily="34" charset="0"/>
              </a:rPr>
              <a:t>: </a:t>
            </a:r>
            <a:endParaRPr lang="fr-MA" sz="16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5" name="ZoneTexte 24">
            <a:extLst>
              <a:ext uri="{FF2B5EF4-FFF2-40B4-BE49-F238E27FC236}">
                <a16:creationId xmlns:a16="http://schemas.microsoft.com/office/drawing/2014/main" id="{BF02F882-0861-4D96-9AD7-8A42EB83121C}"/>
              </a:ext>
            </a:extLst>
          </p:cNvPr>
          <p:cNvSpPr txBox="1"/>
          <p:nvPr/>
        </p:nvSpPr>
        <p:spPr>
          <a:xfrm>
            <a:off x="189865" y="1190930"/>
            <a:ext cx="4816213" cy="369332"/>
          </a:xfrm>
          <a:prstGeom prst="rect">
            <a:avLst/>
          </a:prstGeom>
          <a:noFill/>
        </p:spPr>
        <p:txBody>
          <a:bodyPr wrap="square">
            <a:spAutoFit/>
          </a:bodyPr>
          <a:lstStyle/>
          <a:p>
            <a:r>
              <a:rPr lang="fr-FR" sz="1800" b="1" kern="1200" dirty="0">
                <a:solidFill>
                  <a:schemeClr val="accent1"/>
                </a:solidFill>
                <a:effectLst/>
                <a:latin typeface="Times New Roman" panose="02020603050405020304" pitchFamily="18" charset="0"/>
                <a:ea typeface="+mn-ea"/>
                <a:cs typeface="Times New Roman" panose="02020603050405020304" pitchFamily="18" charset="0"/>
              </a:rPr>
              <a:t>2.1. The </a:t>
            </a:r>
            <a:r>
              <a:rPr lang="fr-FR" sz="1800" b="1" kern="1200" dirty="0" err="1">
                <a:solidFill>
                  <a:schemeClr val="accent1"/>
                </a:solidFill>
                <a:effectLst/>
                <a:latin typeface="Times New Roman" panose="02020603050405020304" pitchFamily="18" charset="0"/>
                <a:ea typeface="+mn-ea"/>
                <a:cs typeface="Times New Roman" panose="02020603050405020304" pitchFamily="18" charset="0"/>
              </a:rPr>
              <a:t>additional</a:t>
            </a:r>
            <a:r>
              <a:rPr lang="fr-FR" sz="1800" b="1" kern="1200" dirty="0">
                <a:solidFill>
                  <a:schemeClr val="accent1"/>
                </a:solidFill>
                <a:effectLst/>
                <a:latin typeface="Times New Roman" panose="02020603050405020304" pitchFamily="18" charset="0"/>
                <a:ea typeface="+mn-ea"/>
                <a:cs typeface="Times New Roman" panose="02020603050405020304" pitchFamily="18" charset="0"/>
              </a:rPr>
              <a:t> variables</a:t>
            </a:r>
            <a:endParaRPr lang="fr-MA" sz="1800" dirty="0">
              <a:solidFill>
                <a:schemeClr val="accent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A63BF0A3-8B74-4BE2-ABD4-867517A52537}"/>
                  </a:ext>
                </a:extLst>
              </p:cNvPr>
              <p:cNvSpPr txBox="1"/>
              <p:nvPr/>
            </p:nvSpPr>
            <p:spPr>
              <a:xfrm>
                <a:off x="270997" y="1560262"/>
                <a:ext cx="11501392" cy="4923207"/>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en-US" b="1" kern="100" dirty="0">
                    <a:latin typeface="Times New Roman" panose="02020603050405020304" pitchFamily="18" charset="0"/>
                    <a:ea typeface="Calibri" panose="020F0502020204030204" pitchFamily="34" charset="0"/>
                    <a:cs typeface="Arial" panose="020B0604020202020204" pitchFamily="34" charset="0"/>
                  </a:rPr>
                  <a:t>The volumes of male labor  </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sSubSup>
                      <m:sSubSup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SupPr>
                      <m:e>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𝑳𝑫</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𝒎𝒂𝒍</m:t>
                        </m:r>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m:t>
                        </m:r>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𝒋</m:t>
                        </m:r>
                      </m:sub>
                      <m:sup>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a:t>
                </a:r>
                <a:r>
                  <a:rPr lang="fr-FR" b="1" kern="100" dirty="0">
                    <a:latin typeface="Times New Roman" panose="02020603050405020304" pitchFamily="18" charset="0"/>
                    <a:ea typeface="Calibri" panose="020F0502020204030204" pitchFamily="34" charset="0"/>
                    <a:cs typeface="Arial" panose="020B0604020202020204" pitchFamily="34" charset="0"/>
                  </a:rPr>
                  <a:t>and </a:t>
                </a:r>
                <a:r>
                  <a:rPr lang="fr-FR" b="1" kern="100" dirty="0" err="1">
                    <a:latin typeface="Times New Roman" panose="02020603050405020304" pitchFamily="18" charset="0"/>
                    <a:ea typeface="Calibri" panose="020F0502020204030204" pitchFamily="34" charset="0"/>
                    <a:cs typeface="Arial" panose="020B0604020202020204" pitchFamily="34" charset="0"/>
                  </a:rPr>
                  <a:t>female</a:t>
                </a:r>
                <a:r>
                  <a:rPr lang="fr-FR" b="1" kern="100" dirty="0">
                    <a:latin typeface="Times New Roman" panose="02020603050405020304" pitchFamily="18" charset="0"/>
                    <a:ea typeface="Calibri" panose="020F0502020204030204" pitchFamily="34" charset="0"/>
                    <a:cs typeface="Arial" panose="020B0604020202020204" pitchFamily="34" charset="0"/>
                  </a:rPr>
                  <a:t> </a:t>
                </a:r>
                <a:r>
                  <a:rPr lang="fr-FR" b="1" kern="100" dirty="0" err="1">
                    <a:latin typeface="Times New Roman" panose="02020603050405020304" pitchFamily="18" charset="0"/>
                    <a:ea typeface="Calibri" panose="020F0502020204030204" pitchFamily="34" charset="0"/>
                    <a:cs typeface="Arial" panose="020B0604020202020204" pitchFamily="34" charset="0"/>
                  </a:rPr>
                  <a:t>labor</a:t>
                </a:r>
                <a:r>
                  <a:rPr lang="fr-FR" b="1" kern="100" dirty="0">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bSup>
                      <m:sSubSup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SupPr>
                      <m:e>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𝑳𝑫</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𝒇𝒆𝒎</m:t>
                        </m:r>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m:t>
                        </m:r>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𝒋</m:t>
                        </m:r>
                      </m:sub>
                      <m:sup>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a:t>
                </a:r>
                <a:r>
                  <a:rPr lang="fr-FR" b="1" kern="100" dirty="0">
                    <a:latin typeface="Times New Roman" panose="02020603050405020304" pitchFamily="18" charset="0"/>
                    <a:ea typeface="Calibri" panose="020F0502020204030204" pitchFamily="34" charset="0"/>
                    <a:cs typeface="Arial" panose="020B0604020202020204" pitchFamily="34" charset="0"/>
                  </a:rPr>
                  <a:t>by sector;</a:t>
                </a:r>
                <a:endParaRPr lang="fr-FR" sz="1800" b="0" i="1" dirty="0">
                  <a:latin typeface="Cambria Math" panose="02040503050406030204" pitchFamily="18" charset="0"/>
                  <a:cs typeface="Times New Roman" panose="02020603050405020304" pitchFamily="18" charset="0"/>
                </a:endParaRPr>
              </a:p>
              <a:p>
                <a:pPr lvl="0">
                  <a:lnSpc>
                    <a:spcPct val="107000"/>
                  </a:lnSpc>
                  <a:spcAft>
                    <a:spcPts val="800"/>
                  </a:spcAft>
                </a:pPr>
                <a14:m>
                  <m:oMathPara xmlns:m="http://schemas.openxmlformats.org/officeDocument/2006/math">
                    <m:oMathParaPr>
                      <m:jc m:val="centerGroup"/>
                    </m:oMathParaPr>
                    <m:oMath xmlns:m="http://schemas.openxmlformats.org/officeDocument/2006/math">
                      <m:d>
                        <m:dPr>
                          <m:begChr m:val="{"/>
                          <m:endChr m:val=""/>
                          <m:ctrlPr>
                            <a:rPr lang="fr-MA" sz="1800" b="0" i="1" smtClean="0">
                              <a:latin typeface="Cambria Math" panose="02040503050406030204" pitchFamily="18" charset="0"/>
                              <a:cs typeface="Times New Roman" panose="02020603050405020304" pitchFamily="18" charset="0"/>
                            </a:rPr>
                          </m:ctrlPr>
                        </m:dPr>
                        <m:e>
                          <m:eqArr>
                            <m:eqArrPr>
                              <m:ctrlPr>
                                <a:rPr lang="fr-MA" sz="1800" b="0" i="1" smtClean="0">
                                  <a:latin typeface="Cambria Math" panose="02040503050406030204" pitchFamily="18" charset="0"/>
                                  <a:cs typeface="Times New Roman" panose="02020603050405020304" pitchFamily="18" charset="0"/>
                                </a:rPr>
                              </m:ctrlPr>
                            </m:eqArrPr>
                            <m:e>
                              <m:sSubSup>
                                <m:sSubSupPr>
                                  <m:ctrlPr>
                                    <a:rPr lang="fr-MA" sz="1800" b="0" i="1" smtClean="0">
                                      <a:effectLst/>
                                      <a:latin typeface="Cambria Math" panose="02040503050406030204" pitchFamily="18" charset="0"/>
                                      <a:cs typeface="Times New Roman" panose="02020603050405020304" pitchFamily="18" charset="0"/>
                                    </a:rPr>
                                  </m:ctrlPr>
                                </m:sSubSupPr>
                                <m:e>
                                  <m:sSub>
                                    <m:sSubPr>
                                      <m:ctrlPr>
                                        <a:rPr lang="fr-MA" sz="1800" b="0" i="1">
                                          <a:effectLst/>
                                          <a:latin typeface="Cambria Math" panose="02040503050406030204" pitchFamily="18" charset="0"/>
                                          <a:cs typeface="Times New Roman" panose="02020603050405020304" pitchFamily="18" charset="0"/>
                                        </a:rPr>
                                      </m:ctrlPr>
                                    </m:sSubPr>
                                    <m:e>
                                      <m:r>
                                        <a:rPr lang="fr-FR" sz="1800" b="0" i="1">
                                          <a:effectLst/>
                                          <a:latin typeface="Cambria Math" panose="02040503050406030204" pitchFamily="18" charset="0"/>
                                          <a:ea typeface="Calibri" panose="020F0502020204030204" pitchFamily="34" charset="0"/>
                                          <a:cs typeface="Times New Roman" panose="02020603050405020304" pitchFamily="18" charset="0"/>
                                        </a:rPr>
                                        <m:t>𝐿𝐷</m:t>
                                      </m:r>
                                    </m:e>
                                    <m:sub>
                                      <m:r>
                                        <a:rPr lang="fr-FR" sz="1800" b="0" i="1">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0" i="1">
                                      <a:effectLst/>
                                      <a:latin typeface="Cambria Math" panose="02040503050406030204" pitchFamily="18" charset="0"/>
                                      <a:ea typeface="Calibri" panose="020F0502020204030204" pitchFamily="34" charset="0"/>
                                      <a:cs typeface="Times New Roman" panose="02020603050405020304" pitchFamily="18" charset="0"/>
                                    </a:rPr>
                                    <m:t>𝑚𝑎𝑙</m:t>
                                  </m:r>
                                  <m:r>
                                    <a:rPr lang="fr-FR" sz="1800" b="0" i="1">
                                      <a:effectLst/>
                                      <a:latin typeface="Cambria Math" panose="02040503050406030204" pitchFamily="18" charset="0"/>
                                      <a:ea typeface="Calibri" panose="020F0502020204030204" pitchFamily="34" charset="0"/>
                                      <a:cs typeface="Times New Roman" panose="02020603050405020304" pitchFamily="18" charset="0"/>
                                    </a:rPr>
                                    <m:t>,</m:t>
                                  </m:r>
                                  <m:r>
                                    <a:rPr lang="fr-FR" sz="1800" b="0" i="1">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800" b="0" i="1">
                                      <a:effectLst/>
                                      <a:latin typeface="Cambria Math" panose="02040503050406030204" pitchFamily="18" charset="0"/>
                                      <a:ea typeface="Calibri" panose="020F0502020204030204" pitchFamily="34" charset="0"/>
                                      <a:cs typeface="Times New Roman" panose="02020603050405020304" pitchFamily="18" charset="0"/>
                                    </a:rPr>
                                    <m:t> </m:t>
                                  </m:r>
                                </m:sup>
                              </m:sSubSup>
                            </m:e>
                            <m:e>
                              <m:sSubSup>
                                <m:sSubSupPr>
                                  <m:ctrlPr>
                                    <a:rPr lang="fr-MA" sz="1800" b="0" i="1" smtClean="0">
                                      <a:effectLst/>
                                      <a:latin typeface="Cambria Math" panose="02040503050406030204" pitchFamily="18" charset="0"/>
                                      <a:cs typeface="Times New Roman" panose="02020603050405020304" pitchFamily="18" charset="0"/>
                                    </a:rPr>
                                  </m:ctrlPr>
                                </m:sSubSupPr>
                                <m:e>
                                  <m:sSub>
                                    <m:sSubPr>
                                      <m:ctrlPr>
                                        <a:rPr lang="fr-MA" sz="1800" b="0" i="1">
                                          <a:effectLst/>
                                          <a:latin typeface="Cambria Math" panose="02040503050406030204" pitchFamily="18" charset="0"/>
                                          <a:cs typeface="Times New Roman" panose="02020603050405020304" pitchFamily="18" charset="0"/>
                                        </a:rPr>
                                      </m:ctrlPr>
                                    </m:sSubPr>
                                    <m:e>
                                      <m:r>
                                        <a:rPr lang="fr-FR" sz="1800" b="0" i="1">
                                          <a:effectLst/>
                                          <a:latin typeface="Cambria Math" panose="02040503050406030204" pitchFamily="18" charset="0"/>
                                          <a:ea typeface="Calibri" panose="020F0502020204030204" pitchFamily="34" charset="0"/>
                                          <a:cs typeface="Times New Roman" panose="02020603050405020304" pitchFamily="18" charset="0"/>
                                        </a:rPr>
                                        <m:t>𝐿𝐷</m:t>
                                      </m:r>
                                    </m:e>
                                    <m:sub>
                                      <m:r>
                                        <a:rPr lang="fr-FR" sz="1800" b="0" i="1">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0" i="1">
                                      <a:effectLst/>
                                      <a:latin typeface="Cambria Math" panose="02040503050406030204" pitchFamily="18" charset="0"/>
                                      <a:ea typeface="Calibri" panose="020F0502020204030204" pitchFamily="34" charset="0"/>
                                      <a:cs typeface="Times New Roman" panose="02020603050405020304" pitchFamily="18" charset="0"/>
                                    </a:rPr>
                                    <m:t>𝑓𝑒𝑚</m:t>
                                  </m:r>
                                  <m:r>
                                    <a:rPr lang="fr-FR" sz="1800" b="0" i="1">
                                      <a:effectLst/>
                                      <a:latin typeface="Cambria Math" panose="02040503050406030204" pitchFamily="18" charset="0"/>
                                      <a:ea typeface="Calibri" panose="020F0502020204030204" pitchFamily="34" charset="0"/>
                                      <a:cs typeface="Times New Roman" panose="02020603050405020304" pitchFamily="18" charset="0"/>
                                    </a:rPr>
                                    <m:t>,</m:t>
                                  </m:r>
                                  <m:r>
                                    <a:rPr lang="fr-FR" sz="1800" b="0" i="1">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800" b="0" i="1">
                                      <a:effectLst/>
                                      <a:latin typeface="Cambria Math" panose="02040503050406030204" pitchFamily="18" charset="0"/>
                                      <a:ea typeface="Calibri" panose="020F0502020204030204" pitchFamily="34" charset="0"/>
                                      <a:cs typeface="Times New Roman" panose="02020603050405020304" pitchFamily="18" charset="0"/>
                                    </a:rPr>
                                    <m:t> </m:t>
                                  </m:r>
                                </m:sup>
                              </m:sSubSup>
                            </m:e>
                          </m:eqArr>
                        </m:e>
                      </m:d>
                    </m:oMath>
                  </m:oMathPara>
                </a14:m>
                <a:endParaRPr lang="fr-FR" sz="1800" b="1" kern="100" dirty="0">
                  <a:effectLst/>
                  <a:latin typeface="Times New Roman" panose="02020603050405020304" pitchFamily="18" charset="0"/>
                  <a:ea typeface="Calibri" panose="020F0502020204030204" pitchFamily="34" charset="0"/>
                  <a:cs typeface="Arial" panose="020B0604020202020204" pitchFamily="34" charset="0"/>
                </a:endParaRPr>
              </a:p>
              <a:p>
                <a:pPr marL="342900" indent="-342900">
                  <a:lnSpc>
                    <a:spcPct val="107000"/>
                  </a:lnSpc>
                  <a:spcAft>
                    <a:spcPts val="800"/>
                  </a:spcAft>
                  <a:buFont typeface="Symbol" panose="05050102010706020507" pitchFamily="18" charset="2"/>
                  <a:buChar char=""/>
                </a:pPr>
                <a:r>
                  <a:rPr lang="en-US" b="1" kern="100" dirty="0">
                    <a:latin typeface="Times New Roman" panose="02020603050405020304" pitchFamily="18" charset="0"/>
                    <a:ea typeface="Calibri" panose="020F0502020204030204" pitchFamily="34" charset="0"/>
                    <a:cs typeface="Arial" panose="020B0604020202020204" pitchFamily="34" charset="0"/>
                  </a:rPr>
                  <a:t>The wages of men and women </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𝑾</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𝒎𝒂𝒍</m:t>
                        </m:r>
                      </m:sub>
                    </m:sSub>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et</a:t>
                </a:r>
                <a14:m>
                  <m:oMath xmlns:m="http://schemas.openxmlformats.org/officeDocument/2006/math">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𝑾</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𝒇𝒆𝒎</m:t>
                        </m:r>
                      </m:sub>
                    </m:sSub>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 </a:t>
                </a:r>
                <a:endParaRPr lang="fr-MA" kern="1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d>
                      <m:dPr>
                        <m:begChr m:val="{"/>
                        <m:endChr m:val=""/>
                        <m:ctrlPr>
                          <a:rPr lang="fr-MA" sz="1800" b="0" i="1" smtClean="0">
                            <a:latin typeface="Cambria Math" panose="02040503050406030204" pitchFamily="18" charset="0"/>
                            <a:cs typeface="Times New Roman" panose="02020603050405020304" pitchFamily="18" charset="0"/>
                          </a:rPr>
                        </m:ctrlPr>
                      </m:dPr>
                      <m:e>
                        <m:eqArr>
                          <m:eqArrPr>
                            <m:ctrlPr>
                              <a:rPr lang="fr-MA" sz="1800" b="0" i="1" smtClean="0">
                                <a:latin typeface="Cambria Math" panose="02040503050406030204" pitchFamily="18" charset="0"/>
                                <a:cs typeface="Times New Roman" panose="02020603050405020304" pitchFamily="18" charset="0"/>
                              </a:rPr>
                            </m:ctrlPr>
                          </m:eqArrPr>
                          <m:e>
                            <m:sSub>
                              <m:sSubPr>
                                <m:ctrlPr>
                                  <a:rPr lang="fr-MA" sz="1800" b="0" i="1" kern="1200" smtClean="0">
                                    <a:solidFill>
                                      <a:schemeClr val="dk1"/>
                                    </a:solidFill>
                                    <a:effectLst/>
                                    <a:latin typeface="Cambria Math" panose="02040503050406030204" pitchFamily="18" charset="0"/>
                                    <a:ea typeface="+mn-ea"/>
                                    <a:cs typeface="+mn-cs"/>
                                  </a:rPr>
                                </m:ctrlPr>
                              </m:sSubPr>
                              <m:e>
                                <m:r>
                                  <a:rPr lang="fr-FR" sz="1800" b="0" i="1" kern="1200">
                                    <a:solidFill>
                                      <a:schemeClr val="dk1"/>
                                    </a:solidFill>
                                    <a:effectLst/>
                                    <a:latin typeface="Cambria Math" panose="02040503050406030204" pitchFamily="18" charset="0"/>
                                    <a:ea typeface="+mn-ea"/>
                                    <a:cs typeface="+mn-cs"/>
                                  </a:rPr>
                                  <m:t>𝑊</m:t>
                                </m:r>
                              </m:e>
                              <m:sub>
                                <m:r>
                                  <a:rPr lang="fr-FR" sz="1800" b="0" i="1" kern="1200">
                                    <a:solidFill>
                                      <a:schemeClr val="dk1"/>
                                    </a:solidFill>
                                    <a:effectLst/>
                                    <a:latin typeface="Cambria Math" panose="02040503050406030204" pitchFamily="18" charset="0"/>
                                    <a:ea typeface="+mn-ea"/>
                                    <a:cs typeface="+mn-cs"/>
                                  </a:rPr>
                                  <m:t>𝑚𝑎𝑙</m:t>
                                </m:r>
                              </m:sub>
                            </m:sSub>
                            <m:r>
                              <a:rPr lang="fr-FR" sz="1800" b="0" i="1" kern="1200" smtClean="0">
                                <a:solidFill>
                                  <a:schemeClr val="dk1"/>
                                </a:solidFill>
                                <a:effectLst/>
                                <a:latin typeface="Cambria Math" panose="02040503050406030204" pitchFamily="18" charset="0"/>
                                <a:ea typeface="+mn-ea"/>
                                <a:cs typeface="+mn-cs"/>
                              </a:rPr>
                              <m:t>=1,3∗</m:t>
                            </m:r>
                            <m:sSub>
                              <m:sSubPr>
                                <m:ctrlPr>
                                  <a:rPr lang="fr-MA" sz="1800" b="0" i="1" kern="1200" smtClean="0">
                                    <a:solidFill>
                                      <a:schemeClr val="dk1"/>
                                    </a:solidFill>
                                    <a:effectLst/>
                                    <a:latin typeface="Cambria Math" panose="02040503050406030204" pitchFamily="18" charset="0"/>
                                    <a:ea typeface="+mn-ea"/>
                                    <a:cs typeface="+mn-cs"/>
                                  </a:rPr>
                                </m:ctrlPr>
                              </m:sSubPr>
                              <m:e>
                                <m:r>
                                  <a:rPr lang="fr-FR" sz="1800" b="0" i="1" kern="1200">
                                    <a:solidFill>
                                      <a:schemeClr val="dk1"/>
                                    </a:solidFill>
                                    <a:effectLst/>
                                    <a:latin typeface="Cambria Math" panose="02040503050406030204" pitchFamily="18" charset="0"/>
                                    <a:ea typeface="+mn-ea"/>
                                    <a:cs typeface="+mn-cs"/>
                                  </a:rPr>
                                  <m:t>𝑊</m:t>
                                </m:r>
                              </m:e>
                              <m:sub>
                                <m:r>
                                  <a:rPr lang="fr-FR" sz="1800" b="0" i="1" kern="1200">
                                    <a:solidFill>
                                      <a:schemeClr val="dk1"/>
                                    </a:solidFill>
                                    <a:effectLst/>
                                    <a:latin typeface="Cambria Math" panose="02040503050406030204" pitchFamily="18" charset="0"/>
                                    <a:ea typeface="+mn-ea"/>
                                    <a:cs typeface="+mn-cs"/>
                                  </a:rPr>
                                  <m:t>𝑓𝑒𝑚</m:t>
                                </m:r>
                              </m:sub>
                            </m:sSub>
                          </m:e>
                          <m:e>
                            <m:sSub>
                              <m:sSubPr>
                                <m:ctrlPr>
                                  <a:rPr lang="fr-MA" sz="1800" b="0" i="1" kern="1200" smtClean="0">
                                    <a:solidFill>
                                      <a:schemeClr val="dk1"/>
                                    </a:solidFill>
                                    <a:effectLst/>
                                    <a:latin typeface="Cambria Math" panose="02040503050406030204" pitchFamily="18" charset="0"/>
                                    <a:ea typeface="+mn-ea"/>
                                    <a:cs typeface="+mn-cs"/>
                                  </a:rPr>
                                </m:ctrlPr>
                              </m:sSubPr>
                              <m:e>
                                <m:r>
                                  <a:rPr lang="fr-FR" sz="1800" b="0" i="1" kern="1200">
                                    <a:solidFill>
                                      <a:schemeClr val="dk1"/>
                                    </a:solidFill>
                                    <a:effectLst/>
                                    <a:latin typeface="Cambria Math" panose="02040503050406030204" pitchFamily="18" charset="0"/>
                                    <a:ea typeface="+mn-ea"/>
                                    <a:cs typeface="+mn-cs"/>
                                  </a:rPr>
                                  <m:t>𝑊</m:t>
                                </m:r>
                              </m:e>
                              <m:sub>
                                <m:r>
                                  <a:rPr lang="fr-FR" sz="1800" b="0" i="1" kern="1200">
                                    <a:solidFill>
                                      <a:schemeClr val="dk1"/>
                                    </a:solidFill>
                                    <a:effectLst/>
                                    <a:latin typeface="Cambria Math" panose="02040503050406030204" pitchFamily="18" charset="0"/>
                                    <a:ea typeface="+mn-ea"/>
                                    <a:cs typeface="+mn-cs"/>
                                  </a:rPr>
                                  <m:t>𝑓𝑒𝑚</m:t>
                                </m:r>
                              </m:sub>
                            </m:sSub>
                            <m:r>
                              <a:rPr lang="fr-FR" sz="1800" b="0" i="1" kern="1200" smtClean="0">
                                <a:solidFill>
                                  <a:schemeClr val="dk1"/>
                                </a:solidFill>
                                <a:effectLst/>
                                <a:latin typeface="Cambria Math" panose="02040503050406030204" pitchFamily="18" charset="0"/>
                                <a:ea typeface="+mn-ea"/>
                                <a:cs typeface="+mn-cs"/>
                              </a:rPr>
                              <m:t>=1</m:t>
                            </m:r>
                          </m:e>
                        </m:eqArr>
                      </m:e>
                    </m:d>
                  </m:oMath>
                </a14:m>
                <a:endParaRPr lang="fr-FR" sz="1800" b="0" kern="1200" dirty="0">
                  <a:solidFill>
                    <a:schemeClr val="dk1"/>
                  </a:solidFill>
                  <a:effectLst/>
                  <a:latin typeface="Times New Roman" panose="02020603050405020304" pitchFamily="18" charset="0"/>
                  <a:ea typeface="+mn-ea"/>
                  <a:cs typeface="+mn-cs"/>
                </a:endParaRPr>
              </a:p>
              <a:p>
                <a:pPr marL="285750" indent="-285750">
                  <a:lnSpc>
                    <a:spcPct val="107000"/>
                  </a:lnSpc>
                  <a:spcAft>
                    <a:spcPts val="800"/>
                  </a:spcAft>
                  <a:buFont typeface="Arial" panose="020B0604020202020204" pitchFamily="34" charset="0"/>
                  <a:buChar char="•"/>
                </a:pPr>
                <a:r>
                  <a:rPr lang="en-US" b="1" kern="100" dirty="0">
                    <a:latin typeface="Times New Roman" panose="02020603050405020304" pitchFamily="18" charset="0"/>
                    <a:ea typeface="Calibri" panose="020F0502020204030204" pitchFamily="34" charset="0"/>
                    <a:cs typeface="Arial" panose="020B0604020202020204" pitchFamily="34" charset="0"/>
                  </a:rPr>
                  <a:t>The labor supply volume in each market </a:t>
                </a: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sSubSup>
                      <m:sSubSup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SupPr>
                      <m:e>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𝑳𝑺</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𝒎𝒂𝒍</m:t>
                        </m:r>
                      </m:sub>
                      <m:sup>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p>
                    </m:sSubSup>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et </a:t>
                </a:r>
                <a14:m>
                  <m:oMath xmlns:m="http://schemas.openxmlformats.org/officeDocument/2006/math">
                    <m:sSubSup>
                      <m:sSubSup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SupPr>
                      <m:e>
                        <m:sSub>
                          <m:sSubPr>
                            <m:ctrlPr>
                              <a:rPr lang="fr-MA"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𝑳𝑺</m:t>
                            </m:r>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b>
                        </m:sSub>
                      </m:e>
                      <m:sub>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𝒇𝒆𝒎</m:t>
                        </m:r>
                      </m:sub>
                      <m:sup>
                        <m:r>
                          <a:rPr lang="fr-FR" sz="1800" b="1"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14:m>
                  <m:oMathPara xmlns:m="http://schemas.openxmlformats.org/officeDocument/2006/math">
                    <m:oMathParaPr>
                      <m:jc m:val="centerGroup"/>
                    </m:oMathParaPr>
                    <m:oMath xmlns:m="http://schemas.openxmlformats.org/officeDocument/2006/math">
                      <m:d>
                        <m:dPr>
                          <m:begChr m:val="{"/>
                          <m:endChr m:val=""/>
                          <m:ctrlPr>
                            <a:rPr lang="fr-MA" sz="1800" i="1" kern="1200" smtClean="0">
                              <a:solidFill>
                                <a:schemeClr val="dk1"/>
                              </a:solidFill>
                              <a:effectLst/>
                              <a:latin typeface="Cambria Math" panose="02040503050406030204" pitchFamily="18" charset="0"/>
                              <a:ea typeface="+mn-ea"/>
                              <a:cs typeface="+mn-cs"/>
                            </a:rPr>
                          </m:ctrlPr>
                        </m:dPr>
                        <m:e>
                          <m:eqArr>
                            <m:eqArrPr>
                              <m:ctrlPr>
                                <a:rPr lang="fr-MA" sz="1800" i="1" kern="1200">
                                  <a:solidFill>
                                    <a:schemeClr val="dk1"/>
                                  </a:solidFill>
                                  <a:effectLst/>
                                  <a:latin typeface="Cambria Math" panose="02040503050406030204" pitchFamily="18" charset="0"/>
                                  <a:ea typeface="+mn-ea"/>
                                  <a:cs typeface="+mn-cs"/>
                                </a:rPr>
                              </m:ctrlPr>
                            </m:eqArrPr>
                            <m:e>
                              <m:sSubSup>
                                <m:sSubSupPr>
                                  <m:ctrlPr>
                                    <a:rPr lang="fr-MA" sz="1800" i="1" kern="1200">
                                      <a:solidFill>
                                        <a:schemeClr val="dk1"/>
                                      </a:solidFill>
                                      <a:effectLst/>
                                      <a:latin typeface="Cambria Math" panose="02040503050406030204" pitchFamily="18" charset="0"/>
                                      <a:ea typeface="+mn-ea"/>
                                      <a:cs typeface="+mn-cs"/>
                                    </a:rPr>
                                  </m:ctrlPr>
                                </m:sSubSupPr>
                                <m:e>
                                  <m:r>
                                    <a:rPr lang="fr-FR" sz="1800" i="1" kern="1200">
                                      <a:solidFill>
                                        <a:schemeClr val="dk1"/>
                                      </a:solidFill>
                                      <a:effectLst/>
                                      <a:latin typeface="Cambria Math" panose="02040503050406030204" pitchFamily="18" charset="0"/>
                                      <a:ea typeface="+mn-ea"/>
                                      <a:cs typeface="+mn-cs"/>
                                    </a:rPr>
                                    <m:t>𝐿𝑆</m:t>
                                  </m:r>
                                </m:e>
                                <m:sub>
                                  <m:r>
                                    <a:rPr lang="fr-FR" sz="1800" i="1" kern="1200">
                                      <a:solidFill>
                                        <a:schemeClr val="dk1"/>
                                      </a:solidFill>
                                      <a:effectLst/>
                                      <a:latin typeface="Cambria Math" panose="02040503050406030204" pitchFamily="18" charset="0"/>
                                      <a:ea typeface="+mn-ea"/>
                                      <a:cs typeface="+mn-cs"/>
                                    </a:rPr>
                                    <m:t>𝑚𝑎𝑙</m:t>
                                  </m:r>
                                </m:sub>
                                <m:sup>
                                  <m:r>
                                    <a:rPr lang="fr-FR" sz="1800" i="1" kern="1200">
                                      <a:solidFill>
                                        <a:schemeClr val="dk1"/>
                                      </a:solidFill>
                                      <a:effectLst/>
                                      <a:latin typeface="Cambria Math" panose="02040503050406030204" pitchFamily="18" charset="0"/>
                                      <a:ea typeface="+mn-ea"/>
                                      <a:cs typeface="+mn-cs"/>
                                    </a:rPr>
                                    <m:t>0</m:t>
                                  </m:r>
                                </m:sup>
                              </m:sSubSup>
                              <m:r>
                                <a:rPr lang="fr-FR" sz="1800" i="1" kern="1200">
                                  <a:solidFill>
                                    <a:schemeClr val="dk1"/>
                                  </a:solidFill>
                                  <a:effectLst/>
                                  <a:latin typeface="Cambria Math" panose="02040503050406030204" pitchFamily="18" charset="0"/>
                                  <a:ea typeface="+mn-ea"/>
                                  <a:cs typeface="+mn-cs"/>
                                </a:rPr>
                                <m:t>=</m:t>
                              </m:r>
                              <m:nary>
                                <m:naryPr>
                                  <m:chr m:val="∑"/>
                                  <m:limLoc m:val="undOvr"/>
                                  <m:supHide m:val="on"/>
                                  <m:ctrlPr>
                                    <a:rPr lang="fr-MA" sz="1800" i="1" kern="1200">
                                      <a:solidFill>
                                        <a:schemeClr val="dk1"/>
                                      </a:solidFill>
                                      <a:effectLst/>
                                      <a:latin typeface="Cambria Math" panose="02040503050406030204" pitchFamily="18" charset="0"/>
                                      <a:ea typeface="+mn-ea"/>
                                      <a:cs typeface="+mn-cs"/>
                                    </a:rPr>
                                  </m:ctrlPr>
                                </m:naryPr>
                                <m:sub>
                                  <m:r>
                                    <a:rPr lang="fr-FR" sz="1800" i="1" kern="1200">
                                      <a:solidFill>
                                        <a:schemeClr val="dk1"/>
                                      </a:solidFill>
                                      <a:effectLst/>
                                      <a:latin typeface="Cambria Math" panose="02040503050406030204" pitchFamily="18" charset="0"/>
                                      <a:ea typeface="+mn-ea"/>
                                      <a:cs typeface="+mn-cs"/>
                                    </a:rPr>
                                    <m:t>𝑗</m:t>
                                  </m:r>
                                </m:sub>
                                <m:sup/>
                                <m:e>
                                  <m:sSubSup>
                                    <m:sSubSupPr>
                                      <m:ctrlPr>
                                        <a:rPr lang="fr-MA" sz="1800" i="1" kern="1200">
                                          <a:solidFill>
                                            <a:schemeClr val="dk1"/>
                                          </a:solidFill>
                                          <a:effectLst/>
                                          <a:latin typeface="Cambria Math" panose="02040503050406030204" pitchFamily="18" charset="0"/>
                                          <a:ea typeface="+mn-ea"/>
                                          <a:cs typeface="+mn-cs"/>
                                        </a:rPr>
                                      </m:ctrlPr>
                                    </m:sSubSupPr>
                                    <m:e>
                                      <m:r>
                                        <a:rPr lang="fr-FR" sz="1800" i="1" kern="1200">
                                          <a:solidFill>
                                            <a:schemeClr val="dk1"/>
                                          </a:solidFill>
                                          <a:effectLst/>
                                          <a:latin typeface="Cambria Math" panose="02040503050406030204" pitchFamily="18" charset="0"/>
                                          <a:ea typeface="+mn-ea"/>
                                          <a:cs typeface="+mn-cs"/>
                                        </a:rPr>
                                        <m:t>𝐿𝐷</m:t>
                                      </m:r>
                                    </m:e>
                                    <m:sub>
                                      <m:r>
                                        <a:rPr lang="fr-FR" sz="1800" i="1" kern="1200">
                                          <a:solidFill>
                                            <a:schemeClr val="dk1"/>
                                          </a:solidFill>
                                          <a:effectLst/>
                                          <a:latin typeface="Cambria Math" panose="02040503050406030204" pitchFamily="18" charset="0"/>
                                          <a:ea typeface="+mn-ea"/>
                                          <a:cs typeface="+mn-cs"/>
                                        </a:rPr>
                                        <m:t>𝑚𝑎𝑙</m:t>
                                      </m:r>
                                      <m:r>
                                        <a:rPr lang="fr-FR" sz="1800" i="1" kern="1200">
                                          <a:solidFill>
                                            <a:schemeClr val="dk1"/>
                                          </a:solidFill>
                                          <a:effectLst/>
                                          <a:latin typeface="Cambria Math" panose="02040503050406030204" pitchFamily="18" charset="0"/>
                                          <a:ea typeface="+mn-ea"/>
                                          <a:cs typeface="+mn-cs"/>
                                        </a:rPr>
                                        <m:t>,</m:t>
                                      </m:r>
                                      <m:r>
                                        <a:rPr lang="fr-FR" sz="1800" i="1" kern="1200">
                                          <a:solidFill>
                                            <a:schemeClr val="dk1"/>
                                          </a:solidFill>
                                          <a:effectLst/>
                                          <a:latin typeface="Cambria Math" panose="02040503050406030204" pitchFamily="18" charset="0"/>
                                          <a:ea typeface="+mn-ea"/>
                                          <a:cs typeface="+mn-cs"/>
                                        </a:rPr>
                                        <m:t>𝑗</m:t>
                                      </m:r>
                                    </m:sub>
                                    <m:sup>
                                      <m:r>
                                        <a:rPr lang="fr-FR" sz="1800" i="1" kern="1200">
                                          <a:solidFill>
                                            <a:schemeClr val="dk1"/>
                                          </a:solidFill>
                                          <a:effectLst/>
                                          <a:latin typeface="Cambria Math" panose="02040503050406030204" pitchFamily="18" charset="0"/>
                                          <a:ea typeface="+mn-ea"/>
                                          <a:cs typeface="+mn-cs"/>
                                        </a:rPr>
                                        <m:t>0</m:t>
                                      </m:r>
                                    </m:sup>
                                  </m:sSubSup>
                                </m:e>
                              </m:nary>
                            </m:e>
                            <m:e>
                              <m:sSubSup>
                                <m:sSubSupPr>
                                  <m:ctrlPr>
                                    <a:rPr lang="fr-MA" sz="1800" i="1" kern="1200">
                                      <a:solidFill>
                                        <a:schemeClr val="dk1"/>
                                      </a:solidFill>
                                      <a:effectLst/>
                                      <a:latin typeface="Cambria Math" panose="02040503050406030204" pitchFamily="18" charset="0"/>
                                      <a:ea typeface="+mn-ea"/>
                                      <a:cs typeface="+mn-cs"/>
                                    </a:rPr>
                                  </m:ctrlPr>
                                </m:sSubSupPr>
                                <m:e>
                                  <m:r>
                                    <a:rPr lang="fr-FR" sz="1800" i="1" kern="1200">
                                      <a:solidFill>
                                        <a:schemeClr val="dk1"/>
                                      </a:solidFill>
                                      <a:effectLst/>
                                      <a:latin typeface="Cambria Math" panose="02040503050406030204" pitchFamily="18" charset="0"/>
                                      <a:ea typeface="+mn-ea"/>
                                      <a:cs typeface="+mn-cs"/>
                                    </a:rPr>
                                    <m:t>𝐿𝑆</m:t>
                                  </m:r>
                                </m:e>
                                <m:sub>
                                  <m:r>
                                    <a:rPr lang="fr-FR" sz="1800" i="1" kern="1200">
                                      <a:solidFill>
                                        <a:schemeClr val="dk1"/>
                                      </a:solidFill>
                                      <a:effectLst/>
                                      <a:latin typeface="Cambria Math" panose="02040503050406030204" pitchFamily="18" charset="0"/>
                                      <a:ea typeface="+mn-ea"/>
                                      <a:cs typeface="+mn-cs"/>
                                    </a:rPr>
                                    <m:t>𝑓𝑒𝑚</m:t>
                                  </m:r>
                                </m:sub>
                                <m:sup>
                                  <m:r>
                                    <a:rPr lang="fr-FR" sz="1800" i="1" kern="1200">
                                      <a:solidFill>
                                        <a:schemeClr val="dk1"/>
                                      </a:solidFill>
                                      <a:effectLst/>
                                      <a:latin typeface="Cambria Math" panose="02040503050406030204" pitchFamily="18" charset="0"/>
                                      <a:ea typeface="+mn-ea"/>
                                      <a:cs typeface="+mn-cs"/>
                                    </a:rPr>
                                    <m:t>0</m:t>
                                  </m:r>
                                </m:sup>
                              </m:sSubSup>
                              <m:r>
                                <a:rPr lang="fr-FR" sz="1800" i="1" kern="1200">
                                  <a:solidFill>
                                    <a:schemeClr val="dk1"/>
                                  </a:solidFill>
                                  <a:effectLst/>
                                  <a:latin typeface="Cambria Math" panose="02040503050406030204" pitchFamily="18" charset="0"/>
                                  <a:ea typeface="+mn-ea"/>
                                  <a:cs typeface="+mn-cs"/>
                                </a:rPr>
                                <m:t>=</m:t>
                              </m:r>
                              <m:nary>
                                <m:naryPr>
                                  <m:chr m:val="∑"/>
                                  <m:limLoc m:val="undOvr"/>
                                  <m:supHide m:val="on"/>
                                  <m:ctrlPr>
                                    <a:rPr lang="fr-MA" sz="1800" i="1" kern="1200">
                                      <a:solidFill>
                                        <a:schemeClr val="dk1"/>
                                      </a:solidFill>
                                      <a:effectLst/>
                                      <a:latin typeface="Cambria Math" panose="02040503050406030204" pitchFamily="18" charset="0"/>
                                      <a:ea typeface="+mn-ea"/>
                                      <a:cs typeface="+mn-cs"/>
                                    </a:rPr>
                                  </m:ctrlPr>
                                </m:naryPr>
                                <m:sub>
                                  <m:r>
                                    <a:rPr lang="fr-FR" sz="1800" i="1" kern="1200">
                                      <a:solidFill>
                                        <a:schemeClr val="dk1"/>
                                      </a:solidFill>
                                      <a:effectLst/>
                                      <a:latin typeface="Cambria Math" panose="02040503050406030204" pitchFamily="18" charset="0"/>
                                      <a:ea typeface="+mn-ea"/>
                                      <a:cs typeface="+mn-cs"/>
                                    </a:rPr>
                                    <m:t>𝑗</m:t>
                                  </m:r>
                                </m:sub>
                                <m:sup/>
                                <m:e>
                                  <m:sSubSup>
                                    <m:sSubSupPr>
                                      <m:ctrlPr>
                                        <a:rPr lang="fr-MA" sz="1800" i="1" kern="1200">
                                          <a:solidFill>
                                            <a:schemeClr val="dk1"/>
                                          </a:solidFill>
                                          <a:effectLst/>
                                          <a:latin typeface="Cambria Math" panose="02040503050406030204" pitchFamily="18" charset="0"/>
                                          <a:ea typeface="+mn-ea"/>
                                          <a:cs typeface="+mn-cs"/>
                                        </a:rPr>
                                      </m:ctrlPr>
                                    </m:sSubSupPr>
                                    <m:e>
                                      <m:r>
                                        <a:rPr lang="fr-FR" sz="1800" i="1" kern="1200">
                                          <a:solidFill>
                                            <a:schemeClr val="dk1"/>
                                          </a:solidFill>
                                          <a:effectLst/>
                                          <a:latin typeface="Cambria Math" panose="02040503050406030204" pitchFamily="18" charset="0"/>
                                          <a:ea typeface="+mn-ea"/>
                                          <a:cs typeface="+mn-cs"/>
                                        </a:rPr>
                                        <m:t>𝐿𝑆</m:t>
                                      </m:r>
                                    </m:e>
                                    <m:sub>
                                      <m:r>
                                        <a:rPr lang="fr-FR" sz="1800" i="1" kern="1200">
                                          <a:solidFill>
                                            <a:schemeClr val="dk1"/>
                                          </a:solidFill>
                                          <a:effectLst/>
                                          <a:latin typeface="Cambria Math" panose="02040503050406030204" pitchFamily="18" charset="0"/>
                                          <a:ea typeface="+mn-ea"/>
                                          <a:cs typeface="+mn-cs"/>
                                        </a:rPr>
                                        <m:t>𝑓𝑒𝑚</m:t>
                                      </m:r>
                                      <m:r>
                                        <a:rPr lang="fr-FR" sz="1800" i="1" kern="1200">
                                          <a:solidFill>
                                            <a:schemeClr val="dk1"/>
                                          </a:solidFill>
                                          <a:effectLst/>
                                          <a:latin typeface="Cambria Math" panose="02040503050406030204" pitchFamily="18" charset="0"/>
                                          <a:ea typeface="+mn-ea"/>
                                          <a:cs typeface="+mn-cs"/>
                                        </a:rPr>
                                        <m:t>,</m:t>
                                      </m:r>
                                      <m:r>
                                        <a:rPr lang="fr-FR" sz="1800" i="1" kern="1200">
                                          <a:solidFill>
                                            <a:schemeClr val="dk1"/>
                                          </a:solidFill>
                                          <a:effectLst/>
                                          <a:latin typeface="Cambria Math" panose="02040503050406030204" pitchFamily="18" charset="0"/>
                                          <a:ea typeface="+mn-ea"/>
                                          <a:cs typeface="+mn-cs"/>
                                        </a:rPr>
                                        <m:t>𝑗</m:t>
                                      </m:r>
                                    </m:sub>
                                    <m:sup>
                                      <m:r>
                                        <a:rPr lang="fr-FR" sz="1800" i="1" kern="1200">
                                          <a:solidFill>
                                            <a:schemeClr val="dk1"/>
                                          </a:solidFill>
                                          <a:effectLst/>
                                          <a:latin typeface="Cambria Math" panose="02040503050406030204" pitchFamily="18" charset="0"/>
                                          <a:ea typeface="+mn-ea"/>
                                          <a:cs typeface="+mn-cs"/>
                                        </a:rPr>
                                        <m:t>0</m:t>
                                      </m:r>
                                    </m:sup>
                                  </m:sSubSup>
                                </m:e>
                              </m:nary>
                            </m:e>
                          </m:eqArr>
                        </m:e>
                      </m:d>
                    </m:oMath>
                  </m:oMathPara>
                </a14:m>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7" name="ZoneTexte 26">
                <a:extLst>
                  <a:ext uri="{FF2B5EF4-FFF2-40B4-BE49-F238E27FC236}">
                    <a16:creationId xmlns:a16="http://schemas.microsoft.com/office/drawing/2014/main" id="{A63BF0A3-8B74-4BE2-ABD4-867517A52537}"/>
                  </a:ext>
                </a:extLst>
              </p:cNvPr>
              <p:cNvSpPr txBox="1">
                <a:spLocks noRot="1" noChangeAspect="1" noMove="1" noResize="1" noEditPoints="1" noAdjustHandles="1" noChangeArrowheads="1" noChangeShapeType="1" noTextEdit="1"/>
              </p:cNvSpPr>
              <p:nvPr/>
            </p:nvSpPr>
            <p:spPr>
              <a:xfrm>
                <a:off x="270997" y="1560262"/>
                <a:ext cx="11501392" cy="4923207"/>
              </a:xfrm>
              <a:prstGeom prst="rect">
                <a:avLst/>
              </a:prstGeom>
              <a:blipFill>
                <a:blip r:embed="rId3"/>
                <a:stretch>
                  <a:fillRect l="-424" t="-371"/>
                </a:stretch>
              </a:blipFill>
            </p:spPr>
            <p:txBody>
              <a:bodyPr/>
              <a:lstStyle/>
              <a:p>
                <a:r>
                  <a:rPr lang="fr-MA">
                    <a:noFill/>
                  </a:rPr>
                  <a:t> </a:t>
                </a:r>
              </a:p>
            </p:txBody>
          </p:sp>
        </mc:Fallback>
      </mc:AlternateContent>
    </p:spTree>
    <p:extLst>
      <p:ext uri="{BB962C8B-B14F-4D97-AF65-F5344CB8AC3E}">
        <p14:creationId xmlns:p14="http://schemas.microsoft.com/office/powerpoint/2010/main" val="3273443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25" name="ZoneTexte 24">
            <a:extLst>
              <a:ext uri="{FF2B5EF4-FFF2-40B4-BE49-F238E27FC236}">
                <a16:creationId xmlns:a16="http://schemas.microsoft.com/office/drawing/2014/main" id="{BF02F882-0861-4D96-9AD7-8A42EB83121C}"/>
              </a:ext>
            </a:extLst>
          </p:cNvPr>
          <p:cNvSpPr txBox="1"/>
          <p:nvPr/>
        </p:nvSpPr>
        <p:spPr>
          <a:xfrm>
            <a:off x="189865" y="937077"/>
            <a:ext cx="4816213" cy="369332"/>
          </a:xfrm>
          <a:prstGeom prst="rect">
            <a:avLst/>
          </a:prstGeom>
          <a:noFill/>
        </p:spPr>
        <p:txBody>
          <a:bodyPr wrap="square">
            <a:spAutoFit/>
          </a:bodyPr>
          <a:lstStyle/>
          <a:p>
            <a:r>
              <a:rPr lang="fr-FR" sz="1800" b="1" kern="1200" dirty="0">
                <a:solidFill>
                  <a:schemeClr val="accent1"/>
                </a:solidFill>
                <a:effectLst/>
                <a:latin typeface="Times New Roman" panose="02020603050405020304" pitchFamily="18" charset="0"/>
                <a:ea typeface="+mn-ea"/>
                <a:cs typeface="Times New Roman" panose="02020603050405020304" pitchFamily="18" charset="0"/>
              </a:rPr>
              <a:t>2.2. Les paramètres additionnels </a:t>
            </a:r>
          </a:p>
        </p:txBody>
      </p:sp>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7DCD4F4F-BD45-49CF-A9AC-AEE95D63648A}"/>
                  </a:ext>
                </a:extLst>
              </p:cNvPr>
              <p:cNvSpPr txBox="1"/>
              <p:nvPr/>
            </p:nvSpPr>
            <p:spPr>
              <a:xfrm>
                <a:off x="189865" y="1306409"/>
                <a:ext cx="11677670" cy="3600345"/>
              </a:xfrm>
              <a:prstGeom prst="rect">
                <a:avLst/>
              </a:prstGeom>
              <a:noFill/>
            </p:spPr>
            <p:txBody>
              <a:bodyPr wrap="square">
                <a:spAutoFit/>
              </a:bodyPr>
              <a:lstStyle/>
              <a:p>
                <a:pPr marL="342900" lvl="0" indent="-342900" algn="just">
                  <a:lnSpc>
                    <a:spcPct val="107000"/>
                  </a:lnSpc>
                  <a:spcAft>
                    <a:spcPts val="800"/>
                  </a:spcAft>
                  <a:buFont typeface="Symbol" panose="05050102010706020507" pitchFamily="18" charset="2"/>
                  <a:buChar char=""/>
                </a:pPr>
                <a:r>
                  <a:rPr lang="en-US" b="1" kern="100" dirty="0">
                    <a:latin typeface="Calibri" panose="020F0502020204030204" pitchFamily="34" charset="0"/>
                    <a:ea typeface="Calibri" panose="020F0502020204030204" pitchFamily="34" charset="0"/>
                    <a:cs typeface="Arial" panose="020B0604020202020204" pitchFamily="34" charset="0"/>
                  </a:rPr>
                  <a:t>The elasticity of male and female labor supply with respect to the real wage </a:t>
                </a:r>
                <a:r>
                  <a:rPr lang="fr-FR" sz="1800" b="1" kern="100" dirty="0">
                    <a:effectLst/>
                    <a:latin typeface="Calibri" panose="020F0502020204030204" pitchFamily="34" charset="0"/>
                    <a:ea typeface="Calibri" panose="020F0502020204030204" pitchFamily="34" charset="0"/>
                    <a:cs typeface="Arial" panose="020B0604020202020204" pitchFamily="34" charset="0"/>
                  </a:rPr>
                  <a:t>(</a:t>
                </a:r>
                <a14:m>
                  <m:oMath xmlns:m="http://schemas.openxmlformats.org/officeDocument/2006/math">
                    <m:sSub>
                      <m:sSubPr>
                        <m:ctrlPr>
                          <a:rPr lang="fr-MA" sz="1800" i="1" kern="100">
                            <a:effectLst/>
                            <a:latin typeface="Cambria Math" panose="02040503050406030204" pitchFamily="18" charset="0"/>
                            <a:ea typeface="Calibri" panose="020F0502020204030204" pitchFamily="34" charset="0"/>
                            <a:cs typeface="Arial" panose="020B0604020202020204" pitchFamily="34" charset="0"/>
                          </a:rPr>
                        </m:ctrlPr>
                      </m:sSubPr>
                      <m:e>
                        <m:r>
                          <a:rPr lang="fr-FR" sz="1800" i="1" kern="100">
                            <a:effectLst/>
                            <a:latin typeface="Cambria Math" panose="02040503050406030204" pitchFamily="18" charset="0"/>
                            <a:ea typeface="Calibri" panose="020F0502020204030204" pitchFamily="34" charset="0"/>
                            <a:cs typeface="Arial" panose="020B0604020202020204" pitchFamily="34" charset="0"/>
                          </a:rPr>
                          <m:t>𝜀</m:t>
                        </m:r>
                      </m:e>
                      <m:sub>
                        <m:r>
                          <a:rPr lang="fr-FR" sz="1800" i="1" kern="100">
                            <a:effectLst/>
                            <a:latin typeface="Cambria Math" panose="02040503050406030204" pitchFamily="18" charset="0"/>
                            <a:ea typeface="Calibri" panose="020F0502020204030204" pitchFamily="34" charset="0"/>
                            <a:cs typeface="Arial" panose="020B0604020202020204" pitchFamily="34" charset="0"/>
                          </a:rPr>
                          <m:t>𝑙</m:t>
                        </m:r>
                      </m:sub>
                    </m:sSub>
                  </m:oMath>
                </a14:m>
                <a:r>
                  <a:rPr lang="fr-FR" sz="1800" b="1" kern="100" dirty="0">
                    <a:effectLst/>
                    <a:latin typeface="Calibri" panose="020F0502020204030204" pitchFamily="34" charset="0"/>
                    <a:ea typeface="Calibri" panose="020F0502020204030204" pitchFamily="34" charset="0"/>
                    <a:cs typeface="Arial" panose="020B0604020202020204" pitchFamily="34" charset="0"/>
                  </a:rPr>
                  <a:t>) :</a:t>
                </a:r>
              </a:p>
              <a:p>
                <a:pPr algn="just">
                  <a:lnSpc>
                    <a:spcPct val="107000"/>
                  </a:lnSpc>
                  <a:spcAft>
                    <a:spcPts val="800"/>
                  </a:spcAft>
                </a:pPr>
                <a14:m>
                  <m:oMathPara xmlns:m="http://schemas.openxmlformats.org/officeDocument/2006/math">
                    <m:oMathParaPr>
                      <m:jc m:val="centerGroup"/>
                    </m:oMathParaPr>
                    <m:oMath xmlns:m="http://schemas.openxmlformats.org/officeDocument/2006/math">
                      <m:d>
                        <m:dPr>
                          <m:begChr m:val="{"/>
                          <m:endChr m:val=""/>
                          <m:ctrlPr>
                            <a:rPr lang="fr-MA" sz="1800" i="1" kern="100" smtClean="0">
                              <a:effectLst/>
                              <a:latin typeface="Cambria Math" panose="02040503050406030204" pitchFamily="18" charset="0"/>
                              <a:ea typeface="Calibri" panose="020F0502020204030204" pitchFamily="34" charset="0"/>
                              <a:cs typeface="Arial" panose="020B0604020202020204" pitchFamily="34" charset="0"/>
                            </a:rPr>
                          </m:ctrlPr>
                        </m:dPr>
                        <m:e>
                          <m:eqArr>
                            <m:eqArrPr>
                              <m:ctrlPr>
                                <a:rPr lang="fr-MA" sz="1800" i="1" kern="100">
                                  <a:effectLst/>
                                  <a:latin typeface="Cambria Math" panose="02040503050406030204" pitchFamily="18" charset="0"/>
                                  <a:ea typeface="Calibri" panose="020F0502020204030204" pitchFamily="34" charset="0"/>
                                  <a:cs typeface="Arial" panose="020B0604020202020204" pitchFamily="34" charset="0"/>
                                </a:rPr>
                              </m:ctrlPr>
                            </m:eqArrPr>
                            <m:e>
                              <m:sSub>
                                <m:sSubPr>
                                  <m:ctrlPr>
                                    <a:rPr lang="fr-MA" sz="1800" i="1" kern="100">
                                      <a:effectLst/>
                                      <a:latin typeface="Cambria Math" panose="02040503050406030204" pitchFamily="18" charset="0"/>
                                      <a:ea typeface="Calibri" panose="020F0502020204030204" pitchFamily="34" charset="0"/>
                                      <a:cs typeface="Arial" panose="020B0604020202020204" pitchFamily="34" charset="0"/>
                                    </a:rPr>
                                  </m:ctrlPr>
                                </m:sSubPr>
                                <m:e>
                                  <m:r>
                                    <a:rPr lang="fr-FR" sz="1800" i="1" kern="100">
                                      <a:effectLst/>
                                      <a:latin typeface="Cambria Math" panose="02040503050406030204" pitchFamily="18" charset="0"/>
                                      <a:ea typeface="Calibri" panose="020F0502020204030204" pitchFamily="34" charset="0"/>
                                      <a:cs typeface="Arial" panose="020B0604020202020204" pitchFamily="34" charset="0"/>
                                    </a:rPr>
                                    <m:t>𝜀</m:t>
                                  </m:r>
                                </m:e>
                                <m:sub>
                                  <m:r>
                                    <a:rPr lang="fr-FR" sz="1800" i="1" kern="100">
                                      <a:effectLst/>
                                      <a:latin typeface="Cambria Math" panose="02040503050406030204" pitchFamily="18" charset="0"/>
                                      <a:ea typeface="Calibri" panose="020F0502020204030204" pitchFamily="34" charset="0"/>
                                      <a:cs typeface="Arial" panose="020B0604020202020204" pitchFamily="34" charset="0"/>
                                    </a:rPr>
                                    <m:t>𝑓𝑒𝑚</m:t>
                                  </m:r>
                                </m:sub>
                              </m:sSub>
                              <m:r>
                                <a:rPr lang="fr-FR" sz="1800" i="1" kern="100">
                                  <a:effectLst/>
                                  <a:latin typeface="Cambria Math" panose="02040503050406030204" pitchFamily="18" charset="0"/>
                                  <a:ea typeface="Calibri" panose="020F0502020204030204" pitchFamily="34" charset="0"/>
                                  <a:cs typeface="Arial" panose="020B0604020202020204" pitchFamily="34" charset="0"/>
                                </a:rPr>
                                <m:t>=0.8</m:t>
                              </m:r>
                            </m:e>
                            <m:e>
                              <m:sSub>
                                <m:sSubPr>
                                  <m:ctrlPr>
                                    <a:rPr lang="fr-MA" sz="1800" i="1" kern="100">
                                      <a:effectLst/>
                                      <a:latin typeface="Cambria Math" panose="02040503050406030204" pitchFamily="18" charset="0"/>
                                      <a:ea typeface="Calibri" panose="020F0502020204030204" pitchFamily="34" charset="0"/>
                                      <a:cs typeface="Arial" panose="020B0604020202020204" pitchFamily="34" charset="0"/>
                                    </a:rPr>
                                  </m:ctrlPr>
                                </m:sSubPr>
                                <m:e>
                                  <m:r>
                                    <a:rPr lang="fr-FR" sz="1800" i="1" kern="100">
                                      <a:effectLst/>
                                      <a:latin typeface="Cambria Math" panose="02040503050406030204" pitchFamily="18" charset="0"/>
                                      <a:ea typeface="Calibri" panose="020F0502020204030204" pitchFamily="34" charset="0"/>
                                      <a:cs typeface="Arial" panose="020B0604020202020204" pitchFamily="34" charset="0"/>
                                    </a:rPr>
                                    <m:t>𝜀</m:t>
                                  </m:r>
                                </m:e>
                                <m:sub>
                                  <m:r>
                                    <a:rPr lang="fr-FR" sz="1800" i="1" kern="100">
                                      <a:effectLst/>
                                      <a:latin typeface="Cambria Math" panose="02040503050406030204" pitchFamily="18" charset="0"/>
                                      <a:ea typeface="Calibri" panose="020F0502020204030204" pitchFamily="34" charset="0"/>
                                      <a:cs typeface="Arial" panose="020B0604020202020204" pitchFamily="34" charset="0"/>
                                    </a:rPr>
                                    <m:t>𝑚𝑎𝑙</m:t>
                                  </m:r>
                                </m:sub>
                              </m:sSub>
                              <m:r>
                                <a:rPr lang="fr-FR" sz="1800" i="1" kern="100">
                                  <a:effectLst/>
                                  <a:latin typeface="Cambria Math" panose="02040503050406030204" pitchFamily="18" charset="0"/>
                                  <a:ea typeface="Calibri" panose="020F0502020204030204" pitchFamily="34" charset="0"/>
                                  <a:cs typeface="Arial" panose="020B0604020202020204" pitchFamily="34" charset="0"/>
                                </a:rPr>
                                <m:t>=1000</m:t>
                              </m:r>
                            </m:e>
                          </m:eqArr>
                        </m:e>
                      </m:d>
                    </m:oMath>
                  </m:oMathPara>
                </a14:m>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Symbol" panose="05050102010706020507" pitchFamily="18" charset="2"/>
                  <a:buChar char=""/>
                </a:pPr>
                <a:r>
                  <a:rPr lang="en-US" b="1" kern="100" dirty="0">
                    <a:latin typeface="Calibri" panose="020F0502020204030204" pitchFamily="34" charset="0"/>
                    <a:ea typeface="Calibri" panose="020F0502020204030204" pitchFamily="34" charset="0"/>
                    <a:cs typeface="Arial" panose="020B0604020202020204" pitchFamily="34" charset="0"/>
                  </a:rPr>
                  <a:t>The elasticity of substitution between male and female labor by sector </a:t>
                </a:r>
                <a:r>
                  <a:rPr lang="fr-FR" sz="1800" b="1" kern="100" dirty="0">
                    <a:effectLst/>
                    <a:latin typeface="Calibri" panose="020F0502020204030204" pitchFamily="34" charset="0"/>
                    <a:ea typeface="Calibri" panose="020F0502020204030204" pitchFamily="34" charset="0"/>
                    <a:cs typeface="Arial" panose="020B0604020202020204" pitchFamily="34" charset="0"/>
                  </a:rPr>
                  <a:t>(</a:t>
                </a:r>
                <a14:m>
                  <m:oMath xmlns:m="http://schemas.openxmlformats.org/officeDocument/2006/math">
                    <m:sSubSup>
                      <m:sSubSupPr>
                        <m:ctrlPr>
                          <a:rPr lang="fr-MA" sz="1800" i="1" kern="100">
                            <a:effectLst/>
                            <a:latin typeface="Cambria Math" panose="02040503050406030204" pitchFamily="18" charset="0"/>
                            <a:ea typeface="Calibri" panose="020F0502020204030204" pitchFamily="34" charset="0"/>
                            <a:cs typeface="Arial" panose="020B0604020202020204" pitchFamily="34" charset="0"/>
                          </a:rPr>
                        </m:ctrlPr>
                      </m:sSubSupPr>
                      <m:e>
                        <m:r>
                          <a:rPr lang="fr-FR" sz="1800" i="1" kern="100">
                            <a:effectLst/>
                            <a:latin typeface="Cambria Math" panose="02040503050406030204" pitchFamily="18" charset="0"/>
                            <a:ea typeface="Calibri" panose="020F0502020204030204" pitchFamily="34" charset="0"/>
                            <a:cs typeface="Arial" panose="020B0604020202020204" pitchFamily="34" charset="0"/>
                          </a:rPr>
                          <m:t>𝜎</m:t>
                        </m:r>
                      </m:e>
                      <m:sub>
                        <m:r>
                          <a:rPr lang="fr-FR" sz="1800" i="1" kern="100">
                            <a:effectLst/>
                            <a:latin typeface="Cambria Math" panose="02040503050406030204" pitchFamily="18" charset="0"/>
                            <a:ea typeface="Calibri" panose="020F0502020204030204" pitchFamily="34" charset="0"/>
                            <a:cs typeface="Arial" panose="020B0604020202020204" pitchFamily="34" charset="0"/>
                          </a:rPr>
                          <m:t>𝑗</m:t>
                        </m:r>
                      </m:sub>
                      <m:sup>
                        <m:r>
                          <a:rPr lang="fr-FR" sz="1800" i="1" kern="100">
                            <a:effectLst/>
                            <a:latin typeface="Cambria Math" panose="02040503050406030204" pitchFamily="18" charset="0"/>
                            <a:ea typeface="Calibri" panose="020F0502020204030204" pitchFamily="34" charset="0"/>
                            <a:cs typeface="Arial" panose="020B0604020202020204" pitchFamily="34" charset="0"/>
                          </a:rPr>
                          <m:t>𝐿𝐷</m:t>
                        </m:r>
                      </m:sup>
                    </m:sSubSup>
                  </m:oMath>
                </a14:m>
                <a:r>
                  <a:rPr lang="fr-FR" sz="1800" b="1" kern="100" dirty="0">
                    <a:effectLst/>
                    <a:latin typeface="Calibri" panose="020F0502020204030204" pitchFamily="34" charset="0"/>
                    <a:ea typeface="Calibri" panose="020F0502020204030204" pitchFamily="34" charset="0"/>
                    <a:cs typeface="Arial" panose="020B0604020202020204" pitchFamily="34" charset="0"/>
                  </a:rPr>
                  <a:t>) :</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lvl="0" algn="just" rtl="0">
                  <a:lnSpc>
                    <a:spcPct val="107000"/>
                  </a:lnSpc>
                  <a:spcAft>
                    <a:spcPts val="800"/>
                  </a:spcAft>
                </a:pPr>
                <a14:m>
                  <m:oMathPara xmlns:m="http://schemas.openxmlformats.org/officeDocument/2006/math">
                    <m:oMathParaPr>
                      <m:jc m:val="centerGroup"/>
                    </m:oMathParaPr>
                    <m:oMath xmlns:m="http://schemas.openxmlformats.org/officeDocument/2006/math">
                      <m:sSubSup>
                        <m:sSubSupPr>
                          <m:ctrlPr>
                            <a:rPr lang="fr-MA" sz="1800" i="1" kern="1200" smtClean="0">
                              <a:solidFill>
                                <a:schemeClr val="dk1"/>
                              </a:solidFill>
                              <a:effectLst/>
                              <a:latin typeface="Cambria Math" panose="02040503050406030204" pitchFamily="18" charset="0"/>
                              <a:ea typeface="+mn-ea"/>
                              <a:cs typeface="+mn-cs"/>
                            </a:rPr>
                          </m:ctrlPr>
                        </m:sSubSupPr>
                        <m:e>
                          <m:r>
                            <a:rPr lang="fr-FR" sz="1800" i="1" kern="1200">
                              <a:solidFill>
                                <a:schemeClr val="dk1"/>
                              </a:solidFill>
                              <a:effectLst/>
                              <a:latin typeface="Cambria Math" panose="02040503050406030204" pitchFamily="18" charset="0"/>
                              <a:ea typeface="+mn-ea"/>
                              <a:cs typeface="+mn-cs"/>
                            </a:rPr>
                            <m:t>𝜎</m:t>
                          </m:r>
                        </m:e>
                        <m:sub>
                          <m:r>
                            <a:rPr lang="fr-FR" sz="1800" i="1" kern="1200">
                              <a:solidFill>
                                <a:schemeClr val="dk1"/>
                              </a:solidFill>
                              <a:effectLst/>
                              <a:latin typeface="Cambria Math" panose="02040503050406030204" pitchFamily="18" charset="0"/>
                              <a:ea typeface="+mn-ea"/>
                              <a:cs typeface="+mn-cs"/>
                            </a:rPr>
                            <m:t>𝑗</m:t>
                          </m:r>
                        </m:sub>
                        <m:sup>
                          <m:r>
                            <a:rPr lang="fr-FR" sz="1800" i="1" kern="1200">
                              <a:solidFill>
                                <a:schemeClr val="dk1"/>
                              </a:solidFill>
                              <a:effectLst/>
                              <a:latin typeface="Cambria Math" panose="02040503050406030204" pitchFamily="18" charset="0"/>
                              <a:ea typeface="+mn-ea"/>
                              <a:cs typeface="+mn-cs"/>
                            </a:rPr>
                            <m:t>𝐿𝐷</m:t>
                          </m:r>
                        </m:sup>
                      </m:sSubSup>
                      <m:r>
                        <a:rPr lang="fr-FR" sz="1800" b="1" i="0" kern="1200" smtClean="0">
                          <a:solidFill>
                            <a:schemeClr val="dk1"/>
                          </a:solidFill>
                          <a:effectLst/>
                          <a:latin typeface="Cambria Math" panose="02040503050406030204" pitchFamily="18" charset="0"/>
                          <a:ea typeface="+mn-ea"/>
                          <a:cs typeface="+mn-cs"/>
                        </a:rPr>
                        <m:t>=</m:t>
                      </m:r>
                      <m:r>
                        <a:rPr lang="fr-FR" sz="1800" b="0" i="0" kern="1200" smtClean="0">
                          <a:solidFill>
                            <a:schemeClr val="dk1"/>
                          </a:solidFill>
                          <a:effectLst/>
                          <a:latin typeface="Cambria Math" panose="02040503050406030204" pitchFamily="18" charset="0"/>
                          <a:ea typeface="+mn-ea"/>
                          <a:cs typeface="+mn-cs"/>
                        </a:rPr>
                        <m:t>0,5</m:t>
                      </m:r>
                    </m:oMath>
                  </m:oMathPara>
                </a14:m>
                <a:endParaRPr lang="fr-FR" b="1" kern="100" dirty="0">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Symbol" panose="05050102010706020507" pitchFamily="18" charset="2"/>
                  <a:buChar char=""/>
                </a:pPr>
                <a:r>
                  <a:rPr lang="en-US" b="1" kern="100" dirty="0">
                    <a:latin typeface="Calibri" panose="020F0502020204030204" pitchFamily="34" charset="0"/>
                    <a:ea typeface="Calibri" panose="020F0502020204030204" pitchFamily="34" charset="0"/>
                    <a:cs typeface="Arial" panose="020B0604020202020204" pitchFamily="34" charset="0"/>
                  </a:rPr>
                  <a:t>The other parameters are calibrated </a:t>
                </a:r>
                <a:r>
                  <a:rPr lang="fr-FR" b="1" kern="100" dirty="0">
                    <a:latin typeface="Calibri" panose="020F0502020204030204" pitchFamily="34" charset="0"/>
                    <a:ea typeface="Calibri" panose="020F0502020204030204" pitchFamily="34" charset="0"/>
                    <a:cs typeface="Arial" panose="020B0604020202020204" pitchFamily="34" charset="0"/>
                  </a:rPr>
                  <a:t>:</a:t>
                </a:r>
                <a:endParaRPr lang="fr-FR" sz="1800" b="1"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fr-MA" sz="12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sSup>
                        <m:sSupPr>
                          <m:ctrlPr>
                            <a:rPr lang="fr-MA" sz="1200" i="1" kern="100" smtClean="0">
                              <a:effectLst/>
                              <a:latin typeface="Cambria Math" panose="02040503050406030204" pitchFamily="18" charset="0"/>
                              <a:ea typeface="Calibri" panose="020F0502020204030204" pitchFamily="34" charset="0"/>
                              <a:cs typeface="Arial" panose="020B0604020202020204" pitchFamily="34" charset="0"/>
                            </a:rPr>
                          </m:ctrlPr>
                        </m:sSupPr>
                        <m:e>
                          <m:r>
                            <a:rPr lang="fr-FR" sz="1200" i="1" kern="100">
                              <a:effectLst/>
                              <a:latin typeface="Cambria Math" panose="02040503050406030204" pitchFamily="18" charset="0"/>
                              <a:ea typeface="Calibri" panose="020F0502020204030204" pitchFamily="34" charset="0"/>
                              <a:cs typeface="Arial" panose="020B0604020202020204" pitchFamily="34" charset="0"/>
                            </a:rPr>
                            <m:t> </m:t>
                          </m:r>
                        </m:e>
                        <m:sup>
                          <m:r>
                            <a:rPr lang="fr-FR" sz="1200" i="1" kern="100">
                              <a:effectLst/>
                              <a:latin typeface="Cambria Math" panose="02040503050406030204" pitchFamily="18" charset="0"/>
                              <a:ea typeface="Calibri" panose="020F0502020204030204" pitchFamily="34" charset="0"/>
                              <a:cs typeface="Arial" panose="020B0604020202020204" pitchFamily="34" charset="0"/>
                            </a:rPr>
                            <m:t> </m:t>
                          </m:r>
                        </m:sup>
                      </m:sSup>
                    </m:oMath>
                  </m:oMathPara>
                </a14:m>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1" name="ZoneTexte 10">
                <a:extLst>
                  <a:ext uri="{FF2B5EF4-FFF2-40B4-BE49-F238E27FC236}">
                    <a16:creationId xmlns:a16="http://schemas.microsoft.com/office/drawing/2014/main" id="{7DCD4F4F-BD45-49CF-A9AC-AEE95D63648A}"/>
                  </a:ext>
                </a:extLst>
              </p:cNvPr>
              <p:cNvSpPr txBox="1">
                <a:spLocks noRot="1" noChangeAspect="1" noMove="1" noResize="1" noEditPoints="1" noAdjustHandles="1" noChangeArrowheads="1" noChangeShapeType="1" noTextEdit="1"/>
              </p:cNvSpPr>
              <p:nvPr/>
            </p:nvSpPr>
            <p:spPr>
              <a:xfrm>
                <a:off x="189865" y="1306409"/>
                <a:ext cx="11677670" cy="3600345"/>
              </a:xfrm>
              <a:prstGeom prst="rect">
                <a:avLst/>
              </a:prstGeom>
              <a:blipFill>
                <a:blip r:embed="rId3"/>
                <a:stretch>
                  <a:fillRect l="-418" t="-1015"/>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graphicFrame>
            <p:nvGraphicFramePr>
              <p:cNvPr id="4" name="Tableau 5">
                <a:extLst>
                  <a:ext uri="{FF2B5EF4-FFF2-40B4-BE49-F238E27FC236}">
                    <a16:creationId xmlns:a16="http://schemas.microsoft.com/office/drawing/2014/main" id="{A1687C8C-A4A6-4C1C-8F1F-B44C5995EB4B}"/>
                  </a:ext>
                </a:extLst>
              </p:cNvPr>
              <p:cNvGraphicFramePr>
                <a:graphicFrameLocks noGrp="1"/>
              </p:cNvGraphicFramePr>
              <p:nvPr>
                <p:extLst>
                  <p:ext uri="{D42A27DB-BD31-4B8C-83A1-F6EECF244321}">
                    <p14:modId xmlns:p14="http://schemas.microsoft.com/office/powerpoint/2010/main" val="4109033015"/>
                  </p:ext>
                </p:extLst>
              </p:nvPr>
            </p:nvGraphicFramePr>
            <p:xfrm>
              <a:off x="348146" y="4429055"/>
              <a:ext cx="11495708" cy="787464"/>
            </p:xfrm>
            <a:graphic>
              <a:graphicData uri="http://schemas.openxmlformats.org/drawingml/2006/table">
                <a:tbl>
                  <a:tblPr firstRow="1" bandRow="1">
                    <a:tableStyleId>{2D5ABB26-0587-4C30-8999-92F81FD0307C}</a:tableStyleId>
                  </a:tblPr>
                  <a:tblGrid>
                    <a:gridCol w="1410863">
                      <a:extLst>
                        <a:ext uri="{9D8B030D-6E8A-4147-A177-3AD203B41FA5}">
                          <a16:colId xmlns:a16="http://schemas.microsoft.com/office/drawing/2014/main" val="2301510572"/>
                        </a:ext>
                      </a:extLst>
                    </a:gridCol>
                    <a:gridCol w="2635045">
                      <a:extLst>
                        <a:ext uri="{9D8B030D-6E8A-4147-A177-3AD203B41FA5}">
                          <a16:colId xmlns:a16="http://schemas.microsoft.com/office/drawing/2014/main" val="1995407728"/>
                        </a:ext>
                      </a:extLst>
                    </a:gridCol>
                    <a:gridCol w="3716594">
                      <a:extLst>
                        <a:ext uri="{9D8B030D-6E8A-4147-A177-3AD203B41FA5}">
                          <a16:colId xmlns:a16="http://schemas.microsoft.com/office/drawing/2014/main" val="1939027849"/>
                        </a:ext>
                      </a:extLst>
                    </a:gridCol>
                    <a:gridCol w="1907458">
                      <a:extLst>
                        <a:ext uri="{9D8B030D-6E8A-4147-A177-3AD203B41FA5}">
                          <a16:colId xmlns:a16="http://schemas.microsoft.com/office/drawing/2014/main" val="3363359008"/>
                        </a:ext>
                      </a:extLst>
                    </a:gridCol>
                    <a:gridCol w="1825748">
                      <a:extLst>
                        <a:ext uri="{9D8B030D-6E8A-4147-A177-3AD203B41FA5}">
                          <a16:colId xmlns:a16="http://schemas.microsoft.com/office/drawing/2014/main" val="2778131939"/>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lang="fr-MA" sz="1200" i="1" kern="100" smtClean="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r>
                                  <a:rPr lang="fr-FR" sz="1200" kern="100">
                                    <a:solidFill>
                                      <a:schemeClr val="tx1"/>
                                    </a:solidFill>
                                    <a:effectLst/>
                                    <a:latin typeface="Cambria Math" panose="02040503050406030204" pitchFamily="18" charset="0"/>
                                  </a:rPr>
                                  <m:t>=</m:t>
                                </m:r>
                                <m:f>
                                  <m:fPr>
                                    <m:ctrlPr>
                                      <a:rPr lang="fr-MA" sz="1200" i="1" kern="100">
                                        <a:solidFill>
                                          <a:schemeClr val="tx1"/>
                                        </a:solidFill>
                                        <a:effectLst/>
                                        <a:latin typeface="Cambria Math" panose="02040503050406030204" pitchFamily="18" charset="0"/>
                                      </a:rPr>
                                    </m:ctrlPr>
                                  </m:fPr>
                                  <m:num>
                                    <m:r>
                                      <a:rPr lang="fr-FR" sz="1200" kern="100">
                                        <a:solidFill>
                                          <a:schemeClr val="tx1"/>
                                        </a:solidFill>
                                        <a:effectLst/>
                                        <a:latin typeface="Cambria Math" panose="02040503050406030204" pitchFamily="18" charset="0"/>
                                      </a:rPr>
                                      <m:t>1−</m:t>
                                    </m:r>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𝜎</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num>
                                  <m:den>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𝜎</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den>
                                </m:f>
                              </m:oMath>
                            </m:oMathPara>
                          </a14:m>
                          <a:endParaRPr lang="fr-MA" sz="12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fr-MA" sz="1200" i="1" kern="100" smtClean="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𝛽</m:t>
                                    </m:r>
                                  </m:e>
                                  <m:sub>
                                    <m:r>
                                      <a:rPr lang="fr-FR" sz="1200" kern="100">
                                        <a:solidFill>
                                          <a:schemeClr val="tx1"/>
                                        </a:solidFill>
                                        <a:effectLst/>
                                        <a:latin typeface="Cambria Math" panose="02040503050406030204" pitchFamily="18" charset="0"/>
                                      </a:rPr>
                                      <m:t>𝑙</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r>
                                  <a:rPr lang="fr-FR" sz="1200" kern="100">
                                    <a:solidFill>
                                      <a:schemeClr val="tx1"/>
                                    </a:solidFill>
                                    <a:effectLst/>
                                    <a:latin typeface="Cambria Math" panose="02040503050406030204" pitchFamily="18" charset="0"/>
                                  </a:rPr>
                                  <m:t>=</m:t>
                                </m:r>
                                <m:f>
                                  <m:fPr>
                                    <m:ctrlPr>
                                      <a:rPr lang="fr-MA" sz="1200" i="1" kern="100">
                                        <a:solidFill>
                                          <a:schemeClr val="tx1"/>
                                        </a:solidFill>
                                        <a:effectLst/>
                                        <a:latin typeface="Cambria Math" panose="02040503050406030204" pitchFamily="18" charset="0"/>
                                      </a:rPr>
                                    </m:ctrlPr>
                                  </m:fPr>
                                  <m:num>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𝑅𝑇𝐼</m:t>
                                        </m:r>
                                      </m:e>
                                      <m:sub>
                                        <m:r>
                                          <a:rPr lang="fr-FR" sz="1200" kern="100">
                                            <a:solidFill>
                                              <a:schemeClr val="tx1"/>
                                            </a:solidFill>
                                            <a:effectLst/>
                                            <a:latin typeface="Cambria Math" panose="02040503050406030204" pitchFamily="18" charset="0"/>
                                          </a:rPr>
                                          <m:t>𝑙</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𝑂</m:t>
                                        </m:r>
                                      </m:sup>
                                    </m:sSubSup>
                                    <m:r>
                                      <a:rPr lang="fr-FR" sz="1200" kern="100">
                                        <a:solidFill>
                                          <a:schemeClr val="tx1"/>
                                        </a:solidFill>
                                        <a:effectLst/>
                                        <a:latin typeface="Cambria Math" panose="02040503050406030204" pitchFamily="18" charset="0"/>
                                      </a:rPr>
                                      <m:t>∗</m:t>
                                    </m:r>
                                    <m:sSup>
                                      <m:sSupPr>
                                        <m:ctrlPr>
                                          <a:rPr lang="fr-MA" sz="1200" i="1" kern="100">
                                            <a:solidFill>
                                              <a:schemeClr val="tx1"/>
                                            </a:solidFill>
                                            <a:effectLst/>
                                            <a:latin typeface="Cambria Math" panose="02040503050406030204" pitchFamily="18" charset="0"/>
                                          </a:rPr>
                                        </m:ctrlPr>
                                      </m:sSupPr>
                                      <m:e>
                                        <m:d>
                                          <m:dPr>
                                            <m:ctrlPr>
                                              <a:rPr lang="fr-MA" sz="1200" i="1" kern="100">
                                                <a:solidFill>
                                                  <a:schemeClr val="tx1"/>
                                                </a:solidFill>
                                                <a:effectLst/>
                                                <a:latin typeface="Cambria Math" panose="02040503050406030204" pitchFamily="18" charset="0"/>
                                              </a:rPr>
                                            </m:ctrlPr>
                                          </m:dPr>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𝐿𝐷</m:t>
                                                </m:r>
                                              </m:e>
                                              <m:sub>
                                                <m:r>
                                                  <a:rPr lang="fr-FR" sz="1200" kern="100">
                                                    <a:solidFill>
                                                      <a:schemeClr val="tx1"/>
                                                    </a:solidFill>
                                                    <a:effectLst/>
                                                    <a:latin typeface="Cambria Math" panose="02040503050406030204" pitchFamily="18" charset="0"/>
                                                  </a:rPr>
                                                  <m:t>𝑙</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𝑂</m:t>
                                                </m:r>
                                              </m:sup>
                                            </m:sSubSup>
                                          </m:e>
                                        </m:d>
                                      </m:e>
                                      <m:sup>
                                        <m:d>
                                          <m:dPr>
                                            <m:ctrlPr>
                                              <a:rPr lang="fr-MA" sz="1200" i="1" kern="100">
                                                <a:solidFill>
                                                  <a:schemeClr val="tx1"/>
                                                </a:solidFill>
                                                <a:effectLst/>
                                                <a:latin typeface="Cambria Math" panose="02040503050406030204" pitchFamily="18" charset="0"/>
                                              </a:rPr>
                                            </m:ctrlPr>
                                          </m:dPr>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r>
                                              <a:rPr lang="fr-FR" sz="1200" kern="100">
                                                <a:solidFill>
                                                  <a:schemeClr val="tx1"/>
                                                </a:solidFill>
                                                <a:effectLst/>
                                                <a:latin typeface="Cambria Math" panose="02040503050406030204" pitchFamily="18" charset="0"/>
                                              </a:rPr>
                                              <m:t>+1</m:t>
                                            </m:r>
                                          </m:e>
                                        </m:d>
                                      </m:sup>
                                    </m:sSup>
                                  </m:num>
                                  <m:den>
                                    <m:nary>
                                      <m:naryPr>
                                        <m:chr m:val="∑"/>
                                        <m:limLoc m:val="undOvr"/>
                                        <m:supHide m:val="on"/>
                                        <m:ctrlPr>
                                          <a:rPr lang="fr-MA" sz="1200" i="1" kern="100">
                                            <a:solidFill>
                                              <a:schemeClr val="tx1"/>
                                            </a:solidFill>
                                            <a:effectLst/>
                                            <a:latin typeface="Cambria Math" panose="02040503050406030204" pitchFamily="18" charset="0"/>
                                          </a:rPr>
                                        </m:ctrlPr>
                                      </m:naryPr>
                                      <m:sub>
                                        <m:r>
                                          <a:rPr lang="fr-FR" sz="1200" kern="100">
                                            <a:solidFill>
                                              <a:schemeClr val="tx1"/>
                                            </a:solidFill>
                                            <a:effectLst/>
                                            <a:latin typeface="Cambria Math" panose="02040503050406030204" pitchFamily="18" charset="0"/>
                                          </a:rPr>
                                          <m:t>𝑙𝑗</m:t>
                                        </m:r>
                                      </m:sub>
                                      <m:sup/>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𝑅𝑇𝐼</m:t>
                                            </m:r>
                                          </m:e>
                                          <m:sub>
                                            <m:r>
                                              <a:rPr lang="fr-FR" sz="1200" kern="100">
                                                <a:solidFill>
                                                  <a:schemeClr val="tx1"/>
                                                </a:solidFill>
                                                <a:effectLst/>
                                                <a:latin typeface="Cambria Math" panose="02040503050406030204" pitchFamily="18" charset="0"/>
                                              </a:rPr>
                                              <m:t>𝑙𝑗</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𝑂</m:t>
                                            </m:r>
                                          </m:sup>
                                        </m:sSubSup>
                                        <m:r>
                                          <a:rPr lang="fr-FR" sz="1200" kern="100">
                                            <a:solidFill>
                                              <a:schemeClr val="tx1"/>
                                            </a:solidFill>
                                            <a:effectLst/>
                                            <a:latin typeface="Cambria Math" panose="02040503050406030204" pitchFamily="18" charset="0"/>
                                          </a:rPr>
                                          <m:t>∗</m:t>
                                        </m:r>
                                      </m:e>
                                    </m:nary>
                                    <m:sSup>
                                      <m:sSupPr>
                                        <m:ctrlPr>
                                          <a:rPr lang="fr-MA" sz="1200" i="1" kern="100">
                                            <a:solidFill>
                                              <a:schemeClr val="tx1"/>
                                            </a:solidFill>
                                            <a:effectLst/>
                                            <a:latin typeface="Cambria Math" panose="02040503050406030204" pitchFamily="18" charset="0"/>
                                          </a:rPr>
                                        </m:ctrlPr>
                                      </m:sSupPr>
                                      <m:e>
                                        <m:d>
                                          <m:dPr>
                                            <m:ctrlPr>
                                              <a:rPr lang="fr-MA" sz="1200" i="1" kern="100">
                                                <a:solidFill>
                                                  <a:schemeClr val="tx1"/>
                                                </a:solidFill>
                                                <a:effectLst/>
                                                <a:latin typeface="Cambria Math" panose="02040503050406030204" pitchFamily="18" charset="0"/>
                                              </a:rPr>
                                            </m:ctrlPr>
                                          </m:dPr>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𝐿𝐷</m:t>
                                                </m:r>
                                              </m:e>
                                              <m:sub>
                                                <m:r>
                                                  <a:rPr lang="fr-FR" sz="1200" kern="100">
                                                    <a:solidFill>
                                                      <a:schemeClr val="tx1"/>
                                                    </a:solidFill>
                                                    <a:effectLst/>
                                                    <a:latin typeface="Cambria Math" panose="02040503050406030204" pitchFamily="18" charset="0"/>
                                                  </a:rPr>
                                                  <m:t>𝑙𝑗</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𝑂</m:t>
                                                </m:r>
                                              </m:sup>
                                            </m:sSubSup>
                                          </m:e>
                                        </m:d>
                                      </m:e>
                                      <m:sup>
                                        <m:d>
                                          <m:dPr>
                                            <m:ctrlPr>
                                              <a:rPr lang="fr-MA" sz="1200" i="1" kern="100">
                                                <a:solidFill>
                                                  <a:schemeClr val="tx1"/>
                                                </a:solidFill>
                                                <a:effectLst/>
                                                <a:latin typeface="Cambria Math" panose="02040503050406030204" pitchFamily="18" charset="0"/>
                                              </a:rPr>
                                            </m:ctrlPr>
                                          </m:dPr>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r>
                                              <a:rPr lang="fr-FR" sz="1200" kern="100">
                                                <a:solidFill>
                                                  <a:schemeClr val="tx1"/>
                                                </a:solidFill>
                                                <a:effectLst/>
                                                <a:latin typeface="Cambria Math" panose="02040503050406030204" pitchFamily="18" charset="0"/>
                                              </a:rPr>
                                              <m:t>+1</m:t>
                                            </m:r>
                                          </m:e>
                                        </m:d>
                                      </m:sup>
                                    </m:sSup>
                                  </m:den>
                                </m:f>
                              </m:oMath>
                            </m:oMathPara>
                          </a14:m>
                          <a:endParaRPr lang="fr-MA" sz="1200" dirty="0">
                            <a:solidFill>
                              <a:schemeClr val="tx1"/>
                            </a:solidFill>
                          </a:endParaRPr>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fr-MA" sz="1200" i="1" kern="100" smtClean="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𝐵</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r>
                                  <a:rPr lang="fr-FR" sz="1200" kern="100">
                                    <a:solidFill>
                                      <a:schemeClr val="tx1"/>
                                    </a:solidFill>
                                    <a:effectLst/>
                                    <a:latin typeface="Cambria Math" panose="02040503050406030204" pitchFamily="18" charset="0"/>
                                  </a:rPr>
                                  <m:t>=</m:t>
                                </m:r>
                                <m:f>
                                  <m:fPr>
                                    <m:ctrlPr>
                                      <a:rPr lang="fr-MA" sz="1200" i="1" kern="100">
                                        <a:solidFill>
                                          <a:schemeClr val="tx1"/>
                                        </a:solidFill>
                                        <a:effectLst/>
                                        <a:latin typeface="Cambria Math" panose="02040503050406030204" pitchFamily="18" charset="0"/>
                                      </a:rPr>
                                    </m:ctrlPr>
                                  </m:fPr>
                                  <m:num>
                                    <m:r>
                                      <a:rPr lang="fr-FR" sz="1200" kern="100">
                                        <a:solidFill>
                                          <a:schemeClr val="tx1"/>
                                        </a:solidFill>
                                        <a:effectLst/>
                                        <a:latin typeface="Cambria Math" panose="02040503050406030204" pitchFamily="18" charset="0"/>
                                      </a:rPr>
                                      <m:t>𝐿𝐷𝐶𝑗</m:t>
                                    </m:r>
                                  </m:num>
                                  <m:den>
                                    <m:sSup>
                                      <m:sSupPr>
                                        <m:ctrlPr>
                                          <a:rPr lang="fr-MA" sz="1200" i="1" kern="100">
                                            <a:solidFill>
                                              <a:schemeClr val="tx1"/>
                                            </a:solidFill>
                                            <a:effectLst/>
                                            <a:latin typeface="Cambria Math" panose="02040503050406030204" pitchFamily="18" charset="0"/>
                                          </a:rPr>
                                        </m:ctrlPr>
                                      </m:sSupPr>
                                      <m:e>
                                        <m:d>
                                          <m:dPr>
                                            <m:begChr m:val="["/>
                                            <m:endChr m:val="]"/>
                                            <m:ctrlPr>
                                              <a:rPr lang="fr-MA" sz="1200" i="1" kern="100">
                                                <a:solidFill>
                                                  <a:schemeClr val="tx1"/>
                                                </a:solidFill>
                                                <a:effectLst/>
                                                <a:latin typeface="Cambria Math" panose="02040503050406030204" pitchFamily="18" charset="0"/>
                                              </a:rPr>
                                            </m:ctrlPr>
                                          </m:dPr>
                                          <m:e>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𝛽</m:t>
                                                </m:r>
                                              </m:e>
                                              <m:sub>
                                                <m:r>
                                                  <a:rPr lang="fr-FR" sz="1200" kern="100">
                                                    <a:solidFill>
                                                      <a:schemeClr val="tx1"/>
                                                    </a:solidFill>
                                                    <a:effectLst/>
                                                    <a:latin typeface="Cambria Math" panose="02040503050406030204" pitchFamily="18" charset="0"/>
                                                  </a:rPr>
                                                  <m:t>𝑚𝑎𝑙</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sSubSup>
                                              <m:sSubSupPr>
                                                <m:ctrlPr>
                                                  <a:rPr lang="fr-MA" sz="1200" i="1" kern="100">
                                                    <a:solidFill>
                                                      <a:schemeClr val="tx1"/>
                                                    </a:solidFill>
                                                    <a:effectLst/>
                                                    <a:latin typeface="Cambria Math" panose="02040503050406030204" pitchFamily="18" charset="0"/>
                                                  </a:rPr>
                                                </m:ctrlPr>
                                              </m:sSubSupPr>
                                              <m:e>
                                                <m:d>
                                                  <m:dPr>
                                                    <m:begChr m:val="["/>
                                                    <m:endChr m:val="]"/>
                                                    <m:ctrlPr>
                                                      <a:rPr lang="fr-MA" sz="1200" i="1" kern="100">
                                                        <a:solidFill>
                                                          <a:schemeClr val="tx1"/>
                                                        </a:solidFill>
                                                        <a:effectLst/>
                                                        <a:latin typeface="Cambria Math" panose="02040503050406030204" pitchFamily="18" charset="0"/>
                                                      </a:rPr>
                                                    </m:ctrlPr>
                                                  </m:dPr>
                                                  <m:e>
                                                    <m:sSup>
                                                      <m:sSupPr>
                                                        <m:ctrlPr>
                                                          <a:rPr lang="fr-MA" sz="1200" i="1" kern="100">
                                                            <a:solidFill>
                                                              <a:schemeClr val="tx1"/>
                                                            </a:solidFill>
                                                            <a:effectLst/>
                                                            <a:latin typeface="Cambria Math" panose="02040503050406030204" pitchFamily="18" charset="0"/>
                                                          </a:rPr>
                                                        </m:ctrlPr>
                                                      </m:sSupPr>
                                                      <m:e>
                                                        <m:r>
                                                          <a:rPr lang="fr-FR" sz="1200" kern="100">
                                                            <a:solidFill>
                                                              <a:schemeClr val="tx1"/>
                                                            </a:solidFill>
                                                            <a:effectLst/>
                                                            <a:latin typeface="Cambria Math" panose="02040503050406030204" pitchFamily="18" charset="0"/>
                                                          </a:rPr>
                                                          <m:t>𝐿𝐷</m:t>
                                                        </m:r>
                                                      </m:e>
                                                      <m:sup>
                                                        <m:r>
                                                          <a:rPr lang="fr-FR" sz="1200" kern="100">
                                                            <a:solidFill>
                                                              <a:schemeClr val="tx1"/>
                                                            </a:solidFill>
                                                            <a:effectLst/>
                                                            <a:latin typeface="Cambria Math" panose="02040503050406030204" pitchFamily="18" charset="0"/>
                                                          </a:rPr>
                                                          <m:t>𝑂</m:t>
                                                        </m:r>
                                                      </m:sup>
                                                    </m:sSup>
                                                  </m:e>
                                                </m:d>
                                              </m:e>
                                              <m:sub>
                                                <m:r>
                                                  <a:rPr lang="fr-FR" sz="1200" kern="100">
                                                    <a:solidFill>
                                                      <a:schemeClr val="tx1"/>
                                                    </a:solidFill>
                                                    <a:effectLst/>
                                                    <a:latin typeface="Cambria Math" panose="02040503050406030204" pitchFamily="18" charset="0"/>
                                                  </a:rPr>
                                                  <m:t>𝑚𝑎𝑙</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m:t>
                                                </m:r>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sup>
                                            </m:sSubSup>
                                            <m:r>
                                              <a:rPr lang="fr-FR" sz="1200" kern="100">
                                                <a:solidFill>
                                                  <a:schemeClr val="tx1"/>
                                                </a:solidFill>
                                                <a:effectLst/>
                                                <a:latin typeface="Cambria Math" panose="02040503050406030204" pitchFamily="18" charset="0"/>
                                              </a:rPr>
                                              <m:t>+</m:t>
                                            </m:r>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𝛽</m:t>
                                                </m:r>
                                              </m:e>
                                              <m:sub>
                                                <m:r>
                                                  <a:rPr lang="fr-FR" sz="1200" kern="100">
                                                    <a:solidFill>
                                                      <a:schemeClr val="tx1"/>
                                                    </a:solidFill>
                                                    <a:effectLst/>
                                                    <a:latin typeface="Cambria Math" panose="02040503050406030204" pitchFamily="18" charset="0"/>
                                                  </a:rPr>
                                                  <m:t>𝑓𝑒𝑚𝑗</m:t>
                                                </m:r>
                                              </m:sub>
                                              <m:sup>
                                                <m:r>
                                                  <a:rPr lang="fr-FR" sz="1200" kern="100">
                                                    <a:solidFill>
                                                      <a:schemeClr val="tx1"/>
                                                    </a:solidFill>
                                                    <a:effectLst/>
                                                    <a:latin typeface="Cambria Math" panose="02040503050406030204" pitchFamily="18" charset="0"/>
                                                  </a:rPr>
                                                  <m:t>𝐿𝐷</m:t>
                                                </m:r>
                                              </m:sup>
                                            </m:sSubSup>
                                            <m:sSubSup>
                                              <m:sSubSupPr>
                                                <m:ctrlPr>
                                                  <a:rPr lang="fr-MA" sz="1200" i="1" kern="100">
                                                    <a:solidFill>
                                                      <a:schemeClr val="tx1"/>
                                                    </a:solidFill>
                                                    <a:effectLst/>
                                                    <a:latin typeface="Cambria Math" panose="02040503050406030204" pitchFamily="18" charset="0"/>
                                                  </a:rPr>
                                                </m:ctrlPr>
                                              </m:sSubSupPr>
                                              <m:e>
                                                <m:d>
                                                  <m:dPr>
                                                    <m:begChr m:val="["/>
                                                    <m:endChr m:val="]"/>
                                                    <m:ctrlPr>
                                                      <a:rPr lang="fr-MA" sz="1200" i="1" kern="100">
                                                        <a:solidFill>
                                                          <a:schemeClr val="tx1"/>
                                                        </a:solidFill>
                                                        <a:effectLst/>
                                                        <a:latin typeface="Cambria Math" panose="02040503050406030204" pitchFamily="18" charset="0"/>
                                                      </a:rPr>
                                                    </m:ctrlPr>
                                                  </m:dPr>
                                                  <m:e>
                                                    <m:sSup>
                                                      <m:sSupPr>
                                                        <m:ctrlPr>
                                                          <a:rPr lang="fr-MA" sz="1200" i="1" kern="100">
                                                            <a:solidFill>
                                                              <a:schemeClr val="tx1"/>
                                                            </a:solidFill>
                                                            <a:effectLst/>
                                                            <a:latin typeface="Cambria Math" panose="02040503050406030204" pitchFamily="18" charset="0"/>
                                                          </a:rPr>
                                                        </m:ctrlPr>
                                                      </m:sSupPr>
                                                      <m:e>
                                                        <m:r>
                                                          <a:rPr lang="fr-FR" sz="1200" kern="100">
                                                            <a:solidFill>
                                                              <a:schemeClr val="tx1"/>
                                                            </a:solidFill>
                                                            <a:effectLst/>
                                                            <a:latin typeface="Cambria Math" panose="02040503050406030204" pitchFamily="18" charset="0"/>
                                                          </a:rPr>
                                                          <m:t>𝐿𝐷</m:t>
                                                        </m:r>
                                                      </m:e>
                                                      <m:sup>
                                                        <m:r>
                                                          <a:rPr lang="fr-FR" sz="1200" kern="100">
                                                            <a:solidFill>
                                                              <a:schemeClr val="tx1"/>
                                                            </a:solidFill>
                                                            <a:effectLst/>
                                                            <a:latin typeface="Cambria Math" panose="02040503050406030204" pitchFamily="18" charset="0"/>
                                                          </a:rPr>
                                                          <m:t>𝑂</m:t>
                                                        </m:r>
                                                      </m:sup>
                                                    </m:sSup>
                                                  </m:e>
                                                </m:d>
                                              </m:e>
                                              <m:sub>
                                                <m:r>
                                                  <a:rPr lang="fr-FR" sz="1200" kern="100">
                                                    <a:solidFill>
                                                      <a:schemeClr val="tx1"/>
                                                    </a:solidFill>
                                                    <a:effectLst/>
                                                    <a:latin typeface="Cambria Math" panose="02040503050406030204" pitchFamily="18" charset="0"/>
                                                  </a:rPr>
                                                  <m:t>𝑓𝑒𝑚</m:t>
                                                </m:r>
                                                <m:r>
                                                  <a:rPr lang="fr-FR" sz="1200" kern="100">
                                                    <a:solidFill>
                                                      <a:schemeClr val="tx1"/>
                                                    </a:solidFill>
                                                    <a:effectLst/>
                                                    <a:latin typeface="Cambria Math" panose="02040503050406030204" pitchFamily="18" charset="0"/>
                                                  </a:rPr>
                                                  <m:t>,</m:t>
                                                </m:r>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m:t>
                                                </m:r>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sup>
                                            </m:sSubSup>
                                          </m:e>
                                        </m:d>
                                      </m:e>
                                      <m:sup>
                                        <m:r>
                                          <a:rPr lang="fr-FR" sz="1200" kern="100">
                                            <a:solidFill>
                                              <a:schemeClr val="tx1"/>
                                            </a:solidFill>
                                            <a:effectLst/>
                                            <a:latin typeface="Cambria Math" panose="02040503050406030204" pitchFamily="18" charset="0"/>
                                          </a:rPr>
                                          <m:t>−</m:t>
                                        </m:r>
                                        <m:f>
                                          <m:fPr>
                                            <m:type m:val="skw"/>
                                            <m:ctrlPr>
                                              <a:rPr lang="fr-MA" sz="1200" i="1" kern="100">
                                                <a:solidFill>
                                                  <a:schemeClr val="tx1"/>
                                                </a:solidFill>
                                                <a:effectLst/>
                                                <a:latin typeface="Cambria Math" panose="02040503050406030204" pitchFamily="18" charset="0"/>
                                              </a:rPr>
                                            </m:ctrlPr>
                                          </m:fPr>
                                          <m:num>
                                            <m:r>
                                              <a:rPr lang="fr-FR" sz="1200" kern="100">
                                                <a:solidFill>
                                                  <a:schemeClr val="tx1"/>
                                                </a:solidFill>
                                                <a:effectLst/>
                                                <a:latin typeface="Cambria Math" panose="02040503050406030204" pitchFamily="18" charset="0"/>
                                              </a:rPr>
                                              <m:t>1</m:t>
                                            </m:r>
                                          </m:num>
                                          <m:den>
                                            <m:sSubSup>
                                              <m:sSubSupPr>
                                                <m:ctrlPr>
                                                  <a:rPr lang="fr-MA" sz="1200" i="1" kern="100">
                                                    <a:solidFill>
                                                      <a:schemeClr val="tx1"/>
                                                    </a:solidFill>
                                                    <a:effectLst/>
                                                    <a:latin typeface="Cambria Math" panose="02040503050406030204" pitchFamily="18" charset="0"/>
                                                  </a:rPr>
                                                </m:ctrlPr>
                                              </m:sSubSupPr>
                                              <m:e>
                                                <m:r>
                                                  <a:rPr lang="fr-FR" sz="1200" kern="100">
                                                    <a:solidFill>
                                                      <a:schemeClr val="tx1"/>
                                                    </a:solidFill>
                                                    <a:effectLst/>
                                                    <a:latin typeface="Cambria Math" panose="02040503050406030204" pitchFamily="18" charset="0"/>
                                                  </a:rPr>
                                                  <m:t>𝜌</m:t>
                                                </m:r>
                                              </m:e>
                                              <m:sub>
                                                <m:r>
                                                  <a:rPr lang="fr-FR" sz="1200" kern="100">
                                                    <a:solidFill>
                                                      <a:schemeClr val="tx1"/>
                                                    </a:solidFill>
                                                    <a:effectLst/>
                                                    <a:latin typeface="Cambria Math" panose="02040503050406030204" pitchFamily="18" charset="0"/>
                                                  </a:rPr>
                                                  <m:t>𝑗</m:t>
                                                </m:r>
                                              </m:sub>
                                              <m:sup>
                                                <m:r>
                                                  <a:rPr lang="fr-FR" sz="1200" kern="100">
                                                    <a:solidFill>
                                                      <a:schemeClr val="tx1"/>
                                                    </a:solidFill>
                                                    <a:effectLst/>
                                                    <a:latin typeface="Cambria Math" panose="02040503050406030204" pitchFamily="18" charset="0"/>
                                                  </a:rPr>
                                                  <m:t>𝐿𝐷</m:t>
                                                </m:r>
                                              </m:sup>
                                            </m:sSubSup>
                                          </m:den>
                                        </m:f>
                                      </m:sup>
                                    </m:sSup>
                                  </m:den>
                                </m:f>
                              </m:oMath>
                            </m:oMathPara>
                          </a14:m>
                          <a:endParaRPr lang="fr-MA" sz="12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fr-MA" sz="1200" b="1" i="1" kern="1200" smtClean="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𝑚𝐿</m:t>
                                    </m:r>
                                  </m:e>
                                  <m:sub>
                                    <m:r>
                                      <a:rPr lang="fr-FR" sz="1200" b="1" kern="1200">
                                        <a:solidFill>
                                          <a:schemeClr val="tx1"/>
                                        </a:solidFill>
                                        <a:effectLst/>
                                        <a:latin typeface="Cambria Math" panose="02040503050406030204" pitchFamily="18" charset="0"/>
                                      </a:rPr>
                                      <m:t>𝑚𝑎𝑙</m:t>
                                    </m:r>
                                  </m:sub>
                                </m:sSub>
                                <m:r>
                                  <a:rPr lang="fr-FR" sz="1200" b="1" kern="1200">
                                    <a:solidFill>
                                      <a:schemeClr val="tx1"/>
                                    </a:solidFill>
                                    <a:effectLst/>
                                    <a:latin typeface="Cambria Math" panose="02040503050406030204" pitchFamily="18" charset="0"/>
                                  </a:rPr>
                                  <m:t>=</m:t>
                                </m:r>
                                <m:f>
                                  <m:fPr>
                                    <m:ctrlPr>
                                      <a:rPr lang="fr-MA" sz="1200" b="1" i="1" kern="1200">
                                        <a:solidFill>
                                          <a:schemeClr val="tx1"/>
                                        </a:solidFill>
                                        <a:effectLst/>
                                        <a:latin typeface="Cambria Math" panose="02040503050406030204" pitchFamily="18" charset="0"/>
                                      </a:rPr>
                                    </m:ctrlPr>
                                  </m:fPr>
                                  <m:num>
                                    <m:sSubSup>
                                      <m:sSubSupPr>
                                        <m:ctrlPr>
                                          <a:rPr lang="fr-MA" sz="1200" b="1" i="1" kern="1200">
                                            <a:solidFill>
                                              <a:schemeClr val="tx1"/>
                                            </a:solidFill>
                                            <a:effectLst/>
                                            <a:latin typeface="Cambria Math" panose="02040503050406030204" pitchFamily="18" charset="0"/>
                                          </a:rPr>
                                        </m:ctrlPr>
                                      </m:sSubSupPr>
                                      <m:e>
                                        <m:r>
                                          <a:rPr lang="fr-FR" sz="1200" b="1" kern="1200">
                                            <a:solidFill>
                                              <a:schemeClr val="tx1"/>
                                            </a:solidFill>
                                            <a:effectLst/>
                                            <a:latin typeface="Cambria Math" panose="02040503050406030204" pitchFamily="18" charset="0"/>
                                          </a:rPr>
                                          <m:t>𝐿𝑆</m:t>
                                        </m:r>
                                      </m:e>
                                      <m:sub>
                                        <m:r>
                                          <a:rPr lang="fr-FR" sz="1200" b="1" kern="1200">
                                            <a:solidFill>
                                              <a:schemeClr val="tx1"/>
                                            </a:solidFill>
                                            <a:effectLst/>
                                            <a:latin typeface="Cambria Math" panose="02040503050406030204" pitchFamily="18" charset="0"/>
                                          </a:rPr>
                                          <m:t>𝑚𝑎𝑙</m:t>
                                        </m:r>
                                      </m:sub>
                                      <m:sup>
                                        <m:r>
                                          <a:rPr lang="fr-FR" sz="1200" b="1" kern="1200">
                                            <a:solidFill>
                                              <a:schemeClr val="tx1"/>
                                            </a:solidFill>
                                            <a:effectLst/>
                                            <a:latin typeface="Cambria Math" panose="02040503050406030204" pitchFamily="18" charset="0"/>
                                          </a:rPr>
                                          <m:t>0</m:t>
                                        </m:r>
                                      </m:sup>
                                    </m:sSubSup>
                                  </m:num>
                                  <m:den>
                                    <m:sSup>
                                      <m:sSupPr>
                                        <m:ctrlPr>
                                          <a:rPr lang="fr-MA" sz="1200" b="1" i="1" kern="1200">
                                            <a:solidFill>
                                              <a:schemeClr val="tx1"/>
                                            </a:solidFill>
                                            <a:effectLst/>
                                            <a:latin typeface="Cambria Math" panose="02040503050406030204" pitchFamily="18" charset="0"/>
                                          </a:rPr>
                                        </m:ctrlPr>
                                      </m:sSupPr>
                                      <m:e>
                                        <m:d>
                                          <m:dPr>
                                            <m:begChr m:val="["/>
                                            <m:endChr m:val="]"/>
                                            <m:ctrlPr>
                                              <a:rPr lang="fr-MA" sz="1200" b="1" i="1" kern="1200">
                                                <a:solidFill>
                                                  <a:schemeClr val="tx1"/>
                                                </a:solidFill>
                                                <a:effectLst/>
                                                <a:latin typeface="Cambria Math" panose="02040503050406030204" pitchFamily="18" charset="0"/>
                                              </a:rPr>
                                            </m:ctrlPr>
                                          </m:dPr>
                                          <m:e>
                                            <m:f>
                                              <m:fPr>
                                                <m:ctrlPr>
                                                  <a:rPr lang="fr-MA" sz="1200" b="1" i="1" kern="1200">
                                                    <a:solidFill>
                                                      <a:schemeClr val="tx1"/>
                                                    </a:solidFill>
                                                    <a:effectLst/>
                                                    <a:latin typeface="Cambria Math" panose="02040503050406030204" pitchFamily="18" charset="0"/>
                                                  </a:rPr>
                                                </m:ctrlPr>
                                              </m:fPr>
                                              <m:num>
                                                <m:sSub>
                                                  <m:sSubPr>
                                                    <m:ctrlPr>
                                                      <a:rPr lang="fr-MA" sz="1200" b="1" i="1" kern="120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𝑤</m:t>
                                                    </m:r>
                                                  </m:e>
                                                  <m:sub>
                                                    <m:r>
                                                      <a:rPr lang="fr-FR" sz="1200" b="1" kern="1200">
                                                        <a:solidFill>
                                                          <a:schemeClr val="tx1"/>
                                                        </a:solidFill>
                                                        <a:effectLst/>
                                                        <a:latin typeface="Cambria Math" panose="02040503050406030204" pitchFamily="18" charset="0"/>
                                                      </a:rPr>
                                                      <m:t>𝑚𝑎𝑙</m:t>
                                                    </m:r>
                                                  </m:sub>
                                                </m:sSub>
                                              </m:num>
                                              <m:den>
                                                <m:r>
                                                  <a:rPr lang="fr-FR" sz="1200" b="1" kern="1200">
                                                    <a:solidFill>
                                                      <a:schemeClr val="tx1"/>
                                                    </a:solidFill>
                                                    <a:effectLst/>
                                                    <a:latin typeface="Cambria Math" panose="02040503050406030204" pitchFamily="18" charset="0"/>
                                                  </a:rPr>
                                                  <m:t>𝑃𝐼𝑋𝐺𝐷𝑃</m:t>
                                                </m:r>
                                              </m:den>
                                            </m:f>
                                          </m:e>
                                        </m:d>
                                      </m:e>
                                      <m:sup>
                                        <m:sSub>
                                          <m:sSubPr>
                                            <m:ctrlPr>
                                              <a:rPr lang="fr-MA" sz="1200" b="1" i="1" kern="120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𝜀</m:t>
                                            </m:r>
                                          </m:e>
                                          <m:sub>
                                            <m:r>
                                              <a:rPr lang="fr-FR" sz="1200" b="1" kern="1200">
                                                <a:solidFill>
                                                  <a:schemeClr val="tx1"/>
                                                </a:solidFill>
                                                <a:effectLst/>
                                                <a:latin typeface="Cambria Math" panose="02040503050406030204" pitchFamily="18" charset="0"/>
                                              </a:rPr>
                                              <m:t>𝑚𝑎𝑙</m:t>
                                            </m:r>
                                          </m:sub>
                                        </m:sSub>
                                      </m:sup>
                                    </m:sSup>
                                  </m:den>
                                </m:f>
                              </m:oMath>
                            </m:oMathPara>
                          </a14:m>
                          <a:endParaRPr lang="fr-MA" sz="1200" b="1" kern="1200" dirty="0">
                            <a:solidFill>
                              <a:schemeClr val="tx1"/>
                            </a:solidFill>
                            <a:effectLs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fr-MA" sz="1200" b="1" i="1" kern="1200" smtClean="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𝑚𝐿</m:t>
                                    </m:r>
                                  </m:e>
                                  <m:sub>
                                    <m:r>
                                      <a:rPr lang="fr-FR" sz="1200" b="1" kern="1200">
                                        <a:solidFill>
                                          <a:schemeClr val="tx1"/>
                                        </a:solidFill>
                                        <a:effectLst/>
                                        <a:latin typeface="Cambria Math" panose="02040503050406030204" pitchFamily="18" charset="0"/>
                                      </a:rPr>
                                      <m:t>𝑓𝑒𝑚</m:t>
                                    </m:r>
                                  </m:sub>
                                </m:sSub>
                                <m:r>
                                  <a:rPr lang="fr-FR" sz="1200" b="1" kern="1200">
                                    <a:solidFill>
                                      <a:schemeClr val="tx1"/>
                                    </a:solidFill>
                                    <a:effectLst/>
                                    <a:latin typeface="Cambria Math" panose="02040503050406030204" pitchFamily="18" charset="0"/>
                                  </a:rPr>
                                  <m:t>=</m:t>
                                </m:r>
                                <m:f>
                                  <m:fPr>
                                    <m:ctrlPr>
                                      <a:rPr lang="fr-MA" sz="1200" b="1" i="1" kern="1200">
                                        <a:solidFill>
                                          <a:schemeClr val="tx1"/>
                                        </a:solidFill>
                                        <a:effectLst/>
                                        <a:latin typeface="Cambria Math" panose="02040503050406030204" pitchFamily="18" charset="0"/>
                                      </a:rPr>
                                    </m:ctrlPr>
                                  </m:fPr>
                                  <m:num>
                                    <m:sSubSup>
                                      <m:sSubSupPr>
                                        <m:ctrlPr>
                                          <a:rPr lang="fr-MA" sz="1200" b="1" i="1" kern="1200">
                                            <a:solidFill>
                                              <a:schemeClr val="tx1"/>
                                            </a:solidFill>
                                            <a:effectLst/>
                                            <a:latin typeface="Cambria Math" panose="02040503050406030204" pitchFamily="18" charset="0"/>
                                          </a:rPr>
                                        </m:ctrlPr>
                                      </m:sSubSupPr>
                                      <m:e>
                                        <m:r>
                                          <a:rPr lang="fr-FR" sz="1200" b="1" kern="1200">
                                            <a:solidFill>
                                              <a:schemeClr val="tx1"/>
                                            </a:solidFill>
                                            <a:effectLst/>
                                            <a:latin typeface="Cambria Math" panose="02040503050406030204" pitchFamily="18" charset="0"/>
                                          </a:rPr>
                                          <m:t>𝐿𝑆</m:t>
                                        </m:r>
                                      </m:e>
                                      <m:sub>
                                        <m:r>
                                          <a:rPr lang="fr-FR" sz="1200" b="1" kern="1200">
                                            <a:solidFill>
                                              <a:schemeClr val="tx1"/>
                                            </a:solidFill>
                                            <a:effectLst/>
                                            <a:latin typeface="Cambria Math" panose="02040503050406030204" pitchFamily="18" charset="0"/>
                                          </a:rPr>
                                          <m:t>𝑓𝑒𝑚</m:t>
                                        </m:r>
                                      </m:sub>
                                      <m:sup>
                                        <m:r>
                                          <a:rPr lang="fr-FR" sz="1200" b="1" kern="1200">
                                            <a:solidFill>
                                              <a:schemeClr val="tx1"/>
                                            </a:solidFill>
                                            <a:effectLst/>
                                            <a:latin typeface="Cambria Math" panose="02040503050406030204" pitchFamily="18" charset="0"/>
                                          </a:rPr>
                                          <m:t>0</m:t>
                                        </m:r>
                                      </m:sup>
                                    </m:sSubSup>
                                  </m:num>
                                  <m:den>
                                    <m:sSup>
                                      <m:sSupPr>
                                        <m:ctrlPr>
                                          <a:rPr lang="fr-MA" sz="1200" b="1" i="1" kern="1200">
                                            <a:solidFill>
                                              <a:schemeClr val="tx1"/>
                                            </a:solidFill>
                                            <a:effectLst/>
                                            <a:latin typeface="Cambria Math" panose="02040503050406030204" pitchFamily="18" charset="0"/>
                                          </a:rPr>
                                        </m:ctrlPr>
                                      </m:sSupPr>
                                      <m:e>
                                        <m:d>
                                          <m:dPr>
                                            <m:begChr m:val="["/>
                                            <m:endChr m:val="]"/>
                                            <m:ctrlPr>
                                              <a:rPr lang="fr-MA" sz="1200" b="1" i="1" kern="1200">
                                                <a:solidFill>
                                                  <a:schemeClr val="tx1"/>
                                                </a:solidFill>
                                                <a:effectLst/>
                                                <a:latin typeface="Cambria Math" panose="02040503050406030204" pitchFamily="18" charset="0"/>
                                              </a:rPr>
                                            </m:ctrlPr>
                                          </m:dPr>
                                          <m:e>
                                            <m:f>
                                              <m:fPr>
                                                <m:ctrlPr>
                                                  <a:rPr lang="fr-MA" sz="1200" b="1" i="1" kern="1200">
                                                    <a:solidFill>
                                                      <a:schemeClr val="tx1"/>
                                                    </a:solidFill>
                                                    <a:effectLst/>
                                                    <a:latin typeface="Cambria Math" panose="02040503050406030204" pitchFamily="18" charset="0"/>
                                                  </a:rPr>
                                                </m:ctrlPr>
                                              </m:fPr>
                                              <m:num>
                                                <m:sSub>
                                                  <m:sSubPr>
                                                    <m:ctrlPr>
                                                      <a:rPr lang="fr-MA" sz="1200" b="1" i="1" kern="120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𝑤</m:t>
                                                    </m:r>
                                                  </m:e>
                                                  <m:sub>
                                                    <m:r>
                                                      <a:rPr lang="fr-FR" sz="1200" b="1" kern="1200">
                                                        <a:solidFill>
                                                          <a:schemeClr val="tx1"/>
                                                        </a:solidFill>
                                                        <a:effectLst/>
                                                        <a:latin typeface="Cambria Math" panose="02040503050406030204" pitchFamily="18" charset="0"/>
                                                      </a:rPr>
                                                      <m:t>𝑓𝑒𝑚</m:t>
                                                    </m:r>
                                                  </m:sub>
                                                </m:sSub>
                                              </m:num>
                                              <m:den>
                                                <m:r>
                                                  <a:rPr lang="fr-FR" sz="1200" b="1" kern="1200">
                                                    <a:solidFill>
                                                      <a:schemeClr val="tx1"/>
                                                    </a:solidFill>
                                                    <a:effectLst/>
                                                    <a:latin typeface="Cambria Math" panose="02040503050406030204" pitchFamily="18" charset="0"/>
                                                  </a:rPr>
                                                  <m:t>𝑃𝐼𝑋𝐺𝐷𝑃</m:t>
                                                </m:r>
                                              </m:den>
                                            </m:f>
                                          </m:e>
                                        </m:d>
                                      </m:e>
                                      <m:sup>
                                        <m:sSub>
                                          <m:sSubPr>
                                            <m:ctrlPr>
                                              <a:rPr lang="fr-MA" sz="1200" b="1" i="1" kern="1200">
                                                <a:solidFill>
                                                  <a:schemeClr val="tx1"/>
                                                </a:solidFill>
                                                <a:effectLst/>
                                                <a:latin typeface="Cambria Math" panose="02040503050406030204" pitchFamily="18" charset="0"/>
                                              </a:rPr>
                                            </m:ctrlPr>
                                          </m:sSubPr>
                                          <m:e>
                                            <m:r>
                                              <a:rPr lang="fr-FR" sz="1200" b="1" kern="1200">
                                                <a:solidFill>
                                                  <a:schemeClr val="tx1"/>
                                                </a:solidFill>
                                                <a:effectLst/>
                                                <a:latin typeface="Cambria Math" panose="02040503050406030204" pitchFamily="18" charset="0"/>
                                              </a:rPr>
                                              <m:t>𝜀</m:t>
                                            </m:r>
                                          </m:e>
                                          <m:sub>
                                            <m:r>
                                              <a:rPr lang="fr-FR" sz="1200" b="1" kern="1200">
                                                <a:solidFill>
                                                  <a:schemeClr val="tx1"/>
                                                </a:solidFill>
                                                <a:effectLst/>
                                                <a:latin typeface="Cambria Math" panose="02040503050406030204" pitchFamily="18" charset="0"/>
                                              </a:rPr>
                                              <m:t>𝑓𝑒𝑚</m:t>
                                            </m:r>
                                          </m:sub>
                                        </m:sSub>
                                      </m:sup>
                                    </m:sSup>
                                  </m:den>
                                </m:f>
                              </m:oMath>
                            </m:oMathPara>
                          </a14:m>
                          <a:endParaRPr lang="fr-MA" sz="1200" b="1" kern="1200" dirty="0">
                            <a:solidFill>
                              <a:schemeClr val="tx1"/>
                            </a:solidFill>
                            <a:effectLst/>
                          </a:endParaRPr>
                        </a:p>
                      </a:txBody>
                      <a:tcPr anchor="ctr"/>
                    </a:tc>
                    <a:extLst>
                      <a:ext uri="{0D108BD9-81ED-4DB2-BD59-A6C34878D82A}">
                        <a16:rowId xmlns:a16="http://schemas.microsoft.com/office/drawing/2014/main" val="1670377307"/>
                      </a:ext>
                    </a:extLst>
                  </a:tr>
                </a:tbl>
              </a:graphicData>
            </a:graphic>
          </p:graphicFrame>
        </mc:Choice>
        <mc:Fallback xmlns="">
          <p:graphicFrame>
            <p:nvGraphicFramePr>
              <p:cNvPr id="4" name="Tableau 5">
                <a:extLst>
                  <a:ext uri="{FF2B5EF4-FFF2-40B4-BE49-F238E27FC236}">
                    <a16:creationId xmlns:a16="http://schemas.microsoft.com/office/drawing/2014/main" id="{A1687C8C-A4A6-4C1C-8F1F-B44C5995EB4B}"/>
                  </a:ext>
                </a:extLst>
              </p:cNvPr>
              <p:cNvGraphicFramePr>
                <a:graphicFrameLocks noGrp="1"/>
              </p:cNvGraphicFramePr>
              <p:nvPr>
                <p:extLst>
                  <p:ext uri="{D42A27DB-BD31-4B8C-83A1-F6EECF244321}">
                    <p14:modId xmlns:p14="http://schemas.microsoft.com/office/powerpoint/2010/main" val="4109033015"/>
                  </p:ext>
                </p:extLst>
              </p:nvPr>
            </p:nvGraphicFramePr>
            <p:xfrm>
              <a:off x="348146" y="4429055"/>
              <a:ext cx="11495708" cy="729044"/>
            </p:xfrm>
            <a:graphic>
              <a:graphicData uri="http://schemas.openxmlformats.org/drawingml/2006/table">
                <a:tbl>
                  <a:tblPr firstRow="1" bandRow="1">
                    <a:tableStyleId>{2D5ABB26-0587-4C30-8999-92F81FD0307C}</a:tableStyleId>
                  </a:tblPr>
                  <a:tblGrid>
                    <a:gridCol w="1410863">
                      <a:extLst>
                        <a:ext uri="{9D8B030D-6E8A-4147-A177-3AD203B41FA5}">
                          <a16:colId xmlns:a16="http://schemas.microsoft.com/office/drawing/2014/main" val="2301510572"/>
                        </a:ext>
                      </a:extLst>
                    </a:gridCol>
                    <a:gridCol w="2635045">
                      <a:extLst>
                        <a:ext uri="{9D8B030D-6E8A-4147-A177-3AD203B41FA5}">
                          <a16:colId xmlns:a16="http://schemas.microsoft.com/office/drawing/2014/main" val="1995407728"/>
                        </a:ext>
                      </a:extLst>
                    </a:gridCol>
                    <a:gridCol w="3716594">
                      <a:extLst>
                        <a:ext uri="{9D8B030D-6E8A-4147-A177-3AD203B41FA5}">
                          <a16:colId xmlns:a16="http://schemas.microsoft.com/office/drawing/2014/main" val="1939027849"/>
                        </a:ext>
                      </a:extLst>
                    </a:gridCol>
                    <a:gridCol w="1907458">
                      <a:extLst>
                        <a:ext uri="{9D8B030D-6E8A-4147-A177-3AD203B41FA5}">
                          <a16:colId xmlns:a16="http://schemas.microsoft.com/office/drawing/2014/main" val="3363359008"/>
                        </a:ext>
                      </a:extLst>
                    </a:gridCol>
                    <a:gridCol w="1825748">
                      <a:extLst>
                        <a:ext uri="{9D8B030D-6E8A-4147-A177-3AD203B41FA5}">
                          <a16:colId xmlns:a16="http://schemas.microsoft.com/office/drawing/2014/main" val="2778131939"/>
                        </a:ext>
                      </a:extLst>
                    </a:gridCol>
                  </a:tblGrid>
                  <a:tr h="729044">
                    <a:tc>
                      <a:txBody>
                        <a:bodyPr/>
                        <a:lstStyle/>
                        <a:p>
                          <a:endParaRPr lang="fr-FR"/>
                        </a:p>
                      </a:txBody>
                      <a:tcPr anchor="ctr">
                        <a:blipFill>
                          <a:blip r:embed="rId4"/>
                          <a:stretch>
                            <a:fillRect t="-30579" r="-716450" b="-66942"/>
                          </a:stretch>
                        </a:blipFill>
                      </a:tcPr>
                    </a:tc>
                    <a:tc>
                      <a:txBody>
                        <a:bodyPr/>
                        <a:lstStyle/>
                        <a:p>
                          <a:endParaRPr lang="fr-FR"/>
                        </a:p>
                      </a:txBody>
                      <a:tcPr anchor="ctr">
                        <a:blipFill>
                          <a:blip r:embed="rId4"/>
                          <a:stretch>
                            <a:fillRect l="-53349" t="-30579" r="-282217" b="-66942"/>
                          </a:stretch>
                        </a:blipFill>
                      </a:tcPr>
                    </a:tc>
                    <a:tc>
                      <a:txBody>
                        <a:bodyPr/>
                        <a:lstStyle/>
                        <a:p>
                          <a:endParaRPr lang="fr-FR"/>
                        </a:p>
                      </a:txBody>
                      <a:tcPr anchor="ctr">
                        <a:blipFill>
                          <a:blip r:embed="rId4"/>
                          <a:stretch>
                            <a:fillRect l="-108852" t="-30579" r="-100328" b="-66942"/>
                          </a:stretch>
                        </a:blipFill>
                      </a:tcPr>
                    </a:tc>
                    <a:tc>
                      <a:txBody>
                        <a:bodyPr/>
                        <a:lstStyle/>
                        <a:p>
                          <a:endParaRPr lang="fr-FR"/>
                        </a:p>
                      </a:txBody>
                      <a:tcPr anchor="ctr">
                        <a:blipFill>
                          <a:blip r:embed="rId4"/>
                          <a:stretch>
                            <a:fillRect l="-408333" t="-30579" r="-96154" b="-66942"/>
                          </a:stretch>
                        </a:blipFill>
                      </a:tcPr>
                    </a:tc>
                    <a:tc>
                      <a:txBody>
                        <a:bodyPr/>
                        <a:lstStyle/>
                        <a:p>
                          <a:endParaRPr lang="fr-FR"/>
                        </a:p>
                      </a:txBody>
                      <a:tcPr anchor="ctr">
                        <a:blipFill>
                          <a:blip r:embed="rId4"/>
                          <a:stretch>
                            <a:fillRect l="-528667" t="-30579" b="-66942"/>
                          </a:stretch>
                        </a:blipFill>
                      </a:tcPr>
                    </a:tc>
                    <a:extLst>
                      <a:ext uri="{0D108BD9-81ED-4DB2-BD59-A6C34878D82A}">
                        <a16:rowId xmlns:a16="http://schemas.microsoft.com/office/drawing/2014/main" val="1670377307"/>
                      </a:ext>
                    </a:extLst>
                  </a:tr>
                </a:tbl>
              </a:graphicData>
            </a:graphic>
          </p:graphicFrame>
        </mc:Fallback>
      </mc:AlternateContent>
    </p:spTree>
    <p:extLst>
      <p:ext uri="{BB962C8B-B14F-4D97-AF65-F5344CB8AC3E}">
        <p14:creationId xmlns:p14="http://schemas.microsoft.com/office/powerpoint/2010/main" val="347339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10363200"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1. </a:t>
            </a:r>
            <a:r>
              <a:rPr lang="en-US" b="1" dirty="0">
                <a:solidFill>
                  <a:schemeClr val="accent1"/>
                </a:solidFill>
                <a:latin typeface="Times New Roman" panose="02020603050405020304" pitchFamily="18" charset="0"/>
                <a:cs typeface="Times New Roman" panose="02020603050405020304" pitchFamily="18" charset="0"/>
              </a:rPr>
              <a:t>Analysis of full liberalization of international trade.</a:t>
            </a:r>
            <a:endParaRPr lang="fr-MA"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5" name="Tableau 4">
            <a:extLst>
              <a:ext uri="{FF2B5EF4-FFF2-40B4-BE49-F238E27FC236}">
                <a16:creationId xmlns:a16="http://schemas.microsoft.com/office/drawing/2014/main" id="{B211797F-A2A4-493D-80D0-116E06B69EDA}"/>
              </a:ext>
            </a:extLst>
          </p:cNvPr>
          <p:cNvGraphicFramePr>
            <a:graphicFrameLocks noGrp="1"/>
          </p:cNvGraphicFramePr>
          <p:nvPr>
            <p:extLst>
              <p:ext uri="{D42A27DB-BD31-4B8C-83A1-F6EECF244321}">
                <p14:modId xmlns:p14="http://schemas.microsoft.com/office/powerpoint/2010/main" val="3339125838"/>
              </p:ext>
            </p:extLst>
          </p:nvPr>
        </p:nvGraphicFramePr>
        <p:xfrm>
          <a:off x="235602" y="1515052"/>
          <a:ext cx="5760721" cy="4771794"/>
        </p:xfrm>
        <a:graphic>
          <a:graphicData uri="http://schemas.openxmlformats.org/drawingml/2006/table">
            <a:tbl>
              <a:tblPr firstRow="1" firstCol="1" bandRow="1">
                <a:tableStyleId>{5C22544A-7EE6-4342-B048-85BDC9FD1C3A}</a:tableStyleId>
              </a:tblPr>
              <a:tblGrid>
                <a:gridCol w="428862">
                  <a:extLst>
                    <a:ext uri="{9D8B030D-6E8A-4147-A177-3AD203B41FA5}">
                      <a16:colId xmlns:a16="http://schemas.microsoft.com/office/drawing/2014/main" val="35112801"/>
                    </a:ext>
                  </a:extLst>
                </a:gridCol>
                <a:gridCol w="524799">
                  <a:extLst>
                    <a:ext uri="{9D8B030D-6E8A-4147-A177-3AD203B41FA5}">
                      <a16:colId xmlns:a16="http://schemas.microsoft.com/office/drawing/2014/main" val="891278871"/>
                    </a:ext>
                  </a:extLst>
                </a:gridCol>
                <a:gridCol w="634079">
                  <a:extLst>
                    <a:ext uri="{9D8B030D-6E8A-4147-A177-3AD203B41FA5}">
                      <a16:colId xmlns:a16="http://schemas.microsoft.com/office/drawing/2014/main" val="1552289631"/>
                    </a:ext>
                  </a:extLst>
                </a:gridCol>
                <a:gridCol w="475877">
                  <a:extLst>
                    <a:ext uri="{9D8B030D-6E8A-4147-A177-3AD203B41FA5}">
                      <a16:colId xmlns:a16="http://schemas.microsoft.com/office/drawing/2014/main" val="3628164945"/>
                    </a:ext>
                  </a:extLst>
                </a:gridCol>
                <a:gridCol w="475877">
                  <a:extLst>
                    <a:ext uri="{9D8B030D-6E8A-4147-A177-3AD203B41FA5}">
                      <a16:colId xmlns:a16="http://schemas.microsoft.com/office/drawing/2014/main" val="1179549771"/>
                    </a:ext>
                  </a:extLst>
                </a:gridCol>
                <a:gridCol w="468889">
                  <a:extLst>
                    <a:ext uri="{9D8B030D-6E8A-4147-A177-3AD203B41FA5}">
                      <a16:colId xmlns:a16="http://schemas.microsoft.com/office/drawing/2014/main" val="500127308"/>
                    </a:ext>
                  </a:extLst>
                </a:gridCol>
                <a:gridCol w="619467">
                  <a:extLst>
                    <a:ext uri="{9D8B030D-6E8A-4147-A177-3AD203B41FA5}">
                      <a16:colId xmlns:a16="http://schemas.microsoft.com/office/drawing/2014/main" val="2351761556"/>
                    </a:ext>
                  </a:extLst>
                </a:gridCol>
                <a:gridCol w="533060">
                  <a:extLst>
                    <a:ext uri="{9D8B030D-6E8A-4147-A177-3AD203B41FA5}">
                      <a16:colId xmlns:a16="http://schemas.microsoft.com/office/drawing/2014/main" val="3649054601"/>
                    </a:ext>
                  </a:extLst>
                </a:gridCol>
                <a:gridCol w="475877">
                  <a:extLst>
                    <a:ext uri="{9D8B030D-6E8A-4147-A177-3AD203B41FA5}">
                      <a16:colId xmlns:a16="http://schemas.microsoft.com/office/drawing/2014/main" val="3490511868"/>
                    </a:ext>
                  </a:extLst>
                </a:gridCol>
                <a:gridCol w="583886">
                  <a:extLst>
                    <a:ext uri="{9D8B030D-6E8A-4147-A177-3AD203B41FA5}">
                      <a16:colId xmlns:a16="http://schemas.microsoft.com/office/drawing/2014/main" val="2517011462"/>
                    </a:ext>
                  </a:extLst>
                </a:gridCol>
                <a:gridCol w="540048">
                  <a:extLst>
                    <a:ext uri="{9D8B030D-6E8A-4147-A177-3AD203B41FA5}">
                      <a16:colId xmlns:a16="http://schemas.microsoft.com/office/drawing/2014/main" val="2821347389"/>
                    </a:ext>
                  </a:extLst>
                </a:gridCol>
              </a:tblGrid>
              <a:tr h="983226">
                <a:tc>
                  <a:txBody>
                    <a:bodyPr/>
                    <a:lstStyle/>
                    <a:p>
                      <a:pPr algn="just">
                        <a:lnSpc>
                          <a:spcPct val="107000"/>
                        </a:lnSpc>
                        <a:spcAft>
                          <a:spcPts val="800"/>
                        </a:spcAft>
                      </a:pPr>
                      <a:r>
                        <a:rPr lang="fr-FR" sz="800" kern="1200" dirty="0">
                          <a:effectLst/>
                          <a:latin typeface="Times New Roman" panose="02020603050405020304" pitchFamily="18" charset="0"/>
                          <a:ea typeface="Tahoma" panose="020B0604030504040204" pitchFamily="34" charset="0"/>
                          <a:cs typeface="Times New Roman" panose="02020603050405020304" pitchFamily="18" charset="0"/>
                        </a:rPr>
                        <a:t> </a:t>
                      </a:r>
                      <a:endParaRPr lang="fr-MA" sz="8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Export variation in %</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Import variation in %</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Male labor demand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Female labor demand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Capital factor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Capital intensity</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Total production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Demand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a:solidFill>
                            <a:schemeClr val="bg1"/>
                          </a:solidFill>
                          <a:effectLst/>
                          <a:latin typeface="Arial Narrow" panose="020B0606020202030204" pitchFamily="34" charset="0"/>
                          <a:ea typeface="Calibri" panose="020F0502020204030204" pitchFamily="34" charset="0"/>
                          <a:cs typeface="Calibri" panose="020F0502020204030204" pitchFamily="34" charset="0"/>
                        </a:rPr>
                        <a:t>Import variation</a:t>
                      </a:r>
                      <a:endParaRPr lang="fr-MA" sz="1400" kern="1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a:r>
                        <a:rPr lang="fr-FR" sz="800" b="1" kern="12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Export variation</a:t>
                      </a:r>
                      <a:endParaRPr lang="fr-MA" sz="1400" kern="1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vert="vert270" anchor="ctr"/>
                </a:tc>
                <a:extLst>
                  <a:ext uri="{0D108BD9-81ED-4DB2-BD59-A6C34878D82A}">
                    <a16:rowId xmlns:a16="http://schemas.microsoft.com/office/drawing/2014/main" val="1518811741"/>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A00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0,47</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5,29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1094,47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5,29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49642683"/>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A05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1,03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69,73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1,03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60590905"/>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B00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2,69</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0,95</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0,84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197,86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0,89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2,69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36975405"/>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CA0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9,73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425,68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9,73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79250859"/>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CB0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3,18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7,09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235,02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-2,10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7,09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3,18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85027147"/>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CC0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13,57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1,20</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1,81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319,84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1,84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1,20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13,57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005068"/>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CED</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1,96</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464,11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43107801"/>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CF0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7,03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1,52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2,00</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1,88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231,73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1,52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7,03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30332849"/>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CGM</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1,37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248,06</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1,37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63015905"/>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DE0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296,88</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779937"/>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F00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2,32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0,42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0,28</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99,39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2,32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27959602"/>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G00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23,22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0,27</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280,85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23,22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66786631"/>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H00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1,20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1,23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1,09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175,33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1,14</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2,06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48508633"/>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I00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1,52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0,32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331,62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1,52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6512596"/>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J00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1,65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222,71</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1,65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-0,20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99211941"/>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K00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201,73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0,05</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1,96</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92780579"/>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L68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1,99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5472,34</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-0,02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1,99</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-0,43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26177848"/>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MN0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1,18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-0,13</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88,17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-0,13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1,18</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0,51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28090623"/>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O84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0,89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-0,82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-0,79</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-0,91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26,31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-0,82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-0,80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0,89</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9397799"/>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PQ8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1,15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-0,76</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15,57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-0,67</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-0,65</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1,15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-0,71</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2466470"/>
                  </a:ext>
                </a:extLst>
              </a:tr>
              <a:tr h="180408">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RS0</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-0,32</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1,75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0,08</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0,11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-0,01</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141,15</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a:effectLst/>
                          <a:latin typeface="Times New Roman" panose="02020603050405020304" pitchFamily="18" charset="0"/>
                          <a:ea typeface="Tahoma" panose="020B0604030504040204" pitchFamily="34" charset="0"/>
                          <a:cs typeface="Times New Roman" panose="02020603050405020304" pitchFamily="18" charset="0"/>
                        </a:rPr>
                        <a:t>0,04</a:t>
                      </a:r>
                      <a:endParaRPr lang="fr-MA" sz="900" kern="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0,13</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1,75</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fr-FR" sz="900" kern="1200" dirty="0">
                          <a:effectLst/>
                          <a:latin typeface="Times New Roman" panose="02020603050405020304" pitchFamily="18" charset="0"/>
                          <a:ea typeface="Tahoma" panose="020B0604030504040204" pitchFamily="34" charset="0"/>
                          <a:cs typeface="Times New Roman" panose="02020603050405020304" pitchFamily="18" charset="0"/>
                        </a:rPr>
                        <a:t>-0,32</a:t>
                      </a:r>
                      <a:endParaRPr lang="fr-MA" sz="900" kern="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97516820"/>
                  </a:ext>
                </a:extLst>
              </a:tr>
            </a:tbl>
          </a:graphicData>
        </a:graphic>
      </p:graphicFrame>
      <p:sp>
        <p:nvSpPr>
          <p:cNvPr id="22" name="ZoneTexte 21">
            <a:extLst>
              <a:ext uri="{FF2B5EF4-FFF2-40B4-BE49-F238E27FC236}">
                <a16:creationId xmlns:a16="http://schemas.microsoft.com/office/drawing/2014/main" id="{3D2CF41E-DBD3-44B1-AD10-3CBF0C187174}"/>
              </a:ext>
            </a:extLst>
          </p:cNvPr>
          <p:cNvSpPr txBox="1"/>
          <p:nvPr/>
        </p:nvSpPr>
        <p:spPr>
          <a:xfrm>
            <a:off x="65504" y="1233972"/>
            <a:ext cx="6100916" cy="307777"/>
          </a:xfrm>
          <a:prstGeom prst="rect">
            <a:avLst/>
          </a:prstGeom>
          <a:noFill/>
        </p:spPr>
        <p:txBody>
          <a:bodyPr wrap="square">
            <a:spAutoFit/>
          </a:bodyPr>
          <a:lstStyle/>
          <a:p>
            <a:pPr algn="ctr">
              <a:spcAft>
                <a:spcPts val="1000"/>
              </a:spcAft>
            </a:pPr>
            <a:r>
              <a:rPr lang="en-US" sz="14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Table 2: Simulation results for selected variables (% of base year)</a:t>
            </a:r>
            <a:endParaRPr lang="fr-MA" sz="105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Zone de texte 1">
                <a:extLst>
                  <a:ext uri="{FF2B5EF4-FFF2-40B4-BE49-F238E27FC236}">
                    <a16:creationId xmlns:a16="http://schemas.microsoft.com/office/drawing/2014/main" id="{6B4F2DDD-D4D0-483B-BC8E-DE4144E7F32E}"/>
                  </a:ext>
                </a:extLst>
              </p:cNvPr>
              <p:cNvSpPr txBox="1"/>
              <p:nvPr/>
            </p:nvSpPr>
            <p:spPr>
              <a:xfrm>
                <a:off x="363794" y="6306510"/>
                <a:ext cx="5506064" cy="26141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14:m>
                  <m:oMathPara xmlns:m="http://schemas.openxmlformats.org/officeDocument/2006/math">
                    <m:oMathParaPr>
                      <m:jc m:val="centerGroup"/>
                    </m:oMathParaPr>
                    <m:oMath xmlns:m="http://schemas.openxmlformats.org/officeDocument/2006/math">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𝑆𝑜𝑢𝑟𝑐𝑒</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𝐴𝑢𝑡h𝑜𝑟𝑠</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𝑣𝑖𝑎</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900" i="1" kern="100">
                          <a:solidFill>
                            <a:srgbClr val="44546A"/>
                          </a:solidFill>
                          <a:latin typeface="Cambria Math" panose="02040503050406030204" pitchFamily="18" charset="0"/>
                          <a:ea typeface="Calibri" panose="020F0502020204030204" pitchFamily="34" charset="0"/>
                          <a:cs typeface="Cambria Math" panose="02040503050406030204" pitchFamily="18" charset="0"/>
                        </a:rPr>
                        <m:t>𝐺𝐴𝑀𝑆</m:t>
                      </m:r>
                    </m:oMath>
                  </m:oMathPara>
                </a14:m>
                <a:endParaRPr lang="fr-MA" sz="9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3" name="Zone de texte 1">
                <a:extLst>
                  <a:ext uri="{FF2B5EF4-FFF2-40B4-BE49-F238E27FC236}">
                    <a16:creationId xmlns:a16="http://schemas.microsoft.com/office/drawing/2014/main" id="{6B4F2DDD-D4D0-483B-BC8E-DE4144E7F32E}"/>
                  </a:ext>
                </a:extLst>
              </p:cNvPr>
              <p:cNvSpPr txBox="1">
                <a:spLocks noRot="1" noChangeAspect="1" noMove="1" noResize="1" noEditPoints="1" noAdjustHandles="1" noChangeArrowheads="1" noChangeShapeType="1" noTextEdit="1"/>
              </p:cNvSpPr>
              <p:nvPr/>
            </p:nvSpPr>
            <p:spPr>
              <a:xfrm>
                <a:off x="363794" y="6306510"/>
                <a:ext cx="5506064" cy="261416"/>
              </a:xfrm>
              <a:prstGeom prst="rect">
                <a:avLst/>
              </a:prstGeom>
              <a:blipFill>
                <a:blip r:embed="rId3"/>
                <a:stretch>
                  <a:fillRect/>
                </a:stretch>
              </a:blipFill>
              <a:ln>
                <a:noFill/>
              </a:ln>
            </p:spPr>
            <p:txBody>
              <a:bodyPr/>
              <a:lstStyle/>
              <a:p>
                <a:r>
                  <a:rPr lang="fr-MA">
                    <a:noFill/>
                  </a:rPr>
                  <a:t> </a:t>
                </a:r>
              </a:p>
            </p:txBody>
          </p:sp>
        </mc:Fallback>
      </mc:AlternateContent>
      <p:grpSp>
        <p:nvGrpSpPr>
          <p:cNvPr id="14" name="Groupe 13">
            <a:extLst>
              <a:ext uri="{FF2B5EF4-FFF2-40B4-BE49-F238E27FC236}">
                <a16:creationId xmlns:a16="http://schemas.microsoft.com/office/drawing/2014/main" id="{327E08B8-21AC-46B1-8AEE-0ED26CBD5D1C}"/>
              </a:ext>
            </a:extLst>
          </p:cNvPr>
          <p:cNvGrpSpPr/>
          <p:nvPr/>
        </p:nvGrpSpPr>
        <p:grpSpPr>
          <a:xfrm>
            <a:off x="6195679" y="2406794"/>
            <a:ext cx="5760720" cy="2988310"/>
            <a:chOff x="0" y="0"/>
            <a:chExt cx="5760720" cy="2988798"/>
          </a:xfrm>
        </p:grpSpPr>
        <p:grpSp>
          <p:nvGrpSpPr>
            <p:cNvPr id="24" name="Groupe 23">
              <a:extLst>
                <a:ext uri="{FF2B5EF4-FFF2-40B4-BE49-F238E27FC236}">
                  <a16:creationId xmlns:a16="http://schemas.microsoft.com/office/drawing/2014/main" id="{DB135391-D30E-4ED1-9594-B26684B7B7B7}"/>
                </a:ext>
              </a:extLst>
            </p:cNvPr>
            <p:cNvGrpSpPr/>
            <p:nvPr/>
          </p:nvGrpSpPr>
          <p:grpSpPr>
            <a:xfrm>
              <a:off x="0" y="246144"/>
              <a:ext cx="5760720" cy="2742654"/>
              <a:chOff x="0" y="-40"/>
              <a:chExt cx="5760720" cy="2742654"/>
            </a:xfrm>
          </p:grpSpPr>
          <p:pic>
            <p:nvPicPr>
              <p:cNvPr id="26" name="Image 25">
                <a:extLst>
                  <a:ext uri="{FF2B5EF4-FFF2-40B4-BE49-F238E27FC236}">
                    <a16:creationId xmlns:a16="http://schemas.microsoft.com/office/drawing/2014/main" id="{322E648E-40B3-4CF9-B816-6211985E4A2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0"/>
                <a:ext cx="5741377" cy="2511425"/>
              </a:xfrm>
              <a:prstGeom prst="rect">
                <a:avLst/>
              </a:prstGeom>
              <a:noFill/>
            </p:spPr>
          </p:pic>
          <p:sp>
            <p:nvSpPr>
              <p:cNvPr id="27" name="Zone de texte 29">
                <a:extLst>
                  <a:ext uri="{FF2B5EF4-FFF2-40B4-BE49-F238E27FC236}">
                    <a16:creationId xmlns:a16="http://schemas.microsoft.com/office/drawing/2014/main" id="{994D8B12-AB47-4527-AABB-F6DCCA466C2E}"/>
                  </a:ext>
                </a:extLst>
              </p:cNvPr>
              <p:cNvSpPr txBox="1"/>
              <p:nvPr/>
            </p:nvSpPr>
            <p:spPr>
              <a:xfrm>
                <a:off x="0" y="2567354"/>
                <a:ext cx="5760720" cy="17526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MA" sz="900" i="1">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Source: authors, by GAMS</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sp>
          <p:nvSpPr>
            <p:cNvPr id="25" name="Zone de texte 30">
              <a:extLst>
                <a:ext uri="{FF2B5EF4-FFF2-40B4-BE49-F238E27FC236}">
                  <a16:creationId xmlns:a16="http://schemas.microsoft.com/office/drawing/2014/main" id="{60B65351-C731-4B04-9E35-C4F10FD19F85}"/>
                </a:ext>
              </a:extLst>
            </p:cNvPr>
            <p:cNvSpPr txBox="1"/>
            <p:nvPr/>
          </p:nvSpPr>
          <p:spPr>
            <a:xfrm>
              <a:off x="0" y="0"/>
              <a:ext cx="5760720" cy="21336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1000" b="1" i="0">
                  <a:solidFill>
                    <a:srgbClr val="44546A"/>
                  </a:solidFill>
                  <a:effectLst/>
                  <a:latin typeface="Arial Narrow" panose="020B0606020202030204" pitchFamily="34" charset="0"/>
                  <a:ea typeface="Calibri" panose="020F0502020204030204" pitchFamily="34" charset="0"/>
                  <a:cs typeface="Times New Roman" panose="02020603050405020304" pitchFamily="18" charset="0"/>
                </a:rPr>
                <a:t>Figure 3: Allocation of the Nested Structure of Production by Sector (% Base Year).</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4085730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10363200"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1. </a:t>
            </a:r>
            <a:r>
              <a:rPr lang="en-US" b="1" dirty="0">
                <a:solidFill>
                  <a:schemeClr val="accent1"/>
                </a:solidFill>
                <a:latin typeface="Times New Roman" panose="02020603050405020304" pitchFamily="18" charset="0"/>
                <a:cs typeface="Times New Roman" panose="02020603050405020304" pitchFamily="18" charset="0"/>
              </a:rPr>
              <a:t>Analysis of full liberalization of international trade</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p:grpSp>
        <p:nvGrpSpPr>
          <p:cNvPr id="20" name="Groupe 19">
            <a:extLst>
              <a:ext uri="{FF2B5EF4-FFF2-40B4-BE49-F238E27FC236}">
                <a16:creationId xmlns:a16="http://schemas.microsoft.com/office/drawing/2014/main" id="{E399C326-6A53-449F-8510-D12D96227D4B}"/>
              </a:ext>
            </a:extLst>
          </p:cNvPr>
          <p:cNvGrpSpPr/>
          <p:nvPr/>
        </p:nvGrpSpPr>
        <p:grpSpPr>
          <a:xfrm>
            <a:off x="2349383" y="1681163"/>
            <a:ext cx="7269357" cy="4116964"/>
            <a:chOff x="0" y="0"/>
            <a:chExt cx="5768671" cy="3267682"/>
          </a:xfrm>
        </p:grpSpPr>
        <p:sp>
          <p:nvSpPr>
            <p:cNvPr id="23" name="Zone de texte 1">
              <a:extLst>
                <a:ext uri="{FF2B5EF4-FFF2-40B4-BE49-F238E27FC236}">
                  <a16:creationId xmlns:a16="http://schemas.microsoft.com/office/drawing/2014/main" id="{B73B7A93-6C31-4D46-852C-55014C03AAE3}"/>
                </a:ext>
              </a:extLst>
            </p:cNvPr>
            <p:cNvSpPr txBox="1"/>
            <p:nvPr/>
          </p:nvSpPr>
          <p:spPr>
            <a:xfrm>
              <a:off x="7951" y="0"/>
              <a:ext cx="5760720" cy="22225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1000" b="1" i="0">
                  <a:solidFill>
                    <a:srgbClr val="44546A"/>
                  </a:solidFill>
                  <a:effectLst/>
                  <a:latin typeface="Arial Narrow" panose="020B0606020202030204" pitchFamily="34" charset="0"/>
                  <a:ea typeface="Calibri" panose="020F0502020204030204" pitchFamily="34" charset="0"/>
                  <a:cs typeface="Times New Roman" panose="02020603050405020304" pitchFamily="18" charset="0"/>
                </a:rPr>
                <a:t>Figure 4: Simulation Results of Some Variables (% Base Year).</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8" name="Zone de texte 1">
              <a:extLst>
                <a:ext uri="{FF2B5EF4-FFF2-40B4-BE49-F238E27FC236}">
                  <a16:creationId xmlns:a16="http://schemas.microsoft.com/office/drawing/2014/main" id="{65CFC63F-0202-4E6B-BC52-EACD1D896780}"/>
                </a:ext>
              </a:extLst>
            </p:cNvPr>
            <p:cNvSpPr txBox="1"/>
            <p:nvPr/>
          </p:nvSpPr>
          <p:spPr>
            <a:xfrm>
              <a:off x="0" y="3093057"/>
              <a:ext cx="5760720" cy="17462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MA" sz="900" i="1">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Source: authors, by GAMS</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graphicFrame>
        <p:nvGraphicFramePr>
          <p:cNvPr id="22" name="Graphique 21">
            <a:extLst>
              <a:ext uri="{FF2B5EF4-FFF2-40B4-BE49-F238E27FC236}">
                <a16:creationId xmlns:a16="http://schemas.microsoft.com/office/drawing/2014/main" id="{5AE8901B-3289-61E5-A27D-1E39DBB753E4}"/>
              </a:ext>
            </a:extLst>
          </p:cNvPr>
          <p:cNvGraphicFramePr/>
          <p:nvPr>
            <p:extLst>
              <p:ext uri="{D42A27DB-BD31-4B8C-83A1-F6EECF244321}">
                <p14:modId xmlns:p14="http://schemas.microsoft.com/office/powerpoint/2010/main" val="2529392042"/>
              </p:ext>
            </p:extLst>
          </p:nvPr>
        </p:nvGraphicFramePr>
        <p:xfrm>
          <a:off x="2366529" y="1911668"/>
          <a:ext cx="7240548" cy="3604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5619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2835564"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 </a:t>
            </a:r>
            <a:r>
              <a:rPr lang="fr-FR" b="1" dirty="0" err="1">
                <a:solidFill>
                  <a:schemeClr val="accent1"/>
                </a:solidFill>
                <a:latin typeface="Times New Roman" panose="02020603050405020304" pitchFamily="18" charset="0"/>
                <a:cs typeface="Times New Roman" panose="02020603050405020304" pitchFamily="18" charset="0"/>
              </a:rPr>
              <a:t>Sensitivity</a:t>
            </a:r>
            <a:r>
              <a:rPr lang="fr-FR" b="1" dirty="0">
                <a:solidFill>
                  <a:schemeClr val="accent1"/>
                </a:solidFill>
                <a:latin typeface="Times New Roman" panose="02020603050405020304" pitchFamily="18" charset="0"/>
                <a:cs typeface="Times New Roman" panose="02020603050405020304" pitchFamily="18" charset="0"/>
              </a:rPr>
              <a:t> analyses.</a:t>
            </a:r>
            <a:endParaRPr lang="fr-MA" b="1" dirty="0">
              <a:solidFill>
                <a:schemeClr val="accent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5E346157-0C7B-4CDE-B5A5-6519A3010579}"/>
                  </a:ext>
                </a:extLst>
              </p:cNvPr>
              <p:cNvSpPr txBox="1"/>
              <p:nvPr/>
            </p:nvSpPr>
            <p:spPr>
              <a:xfrm>
                <a:off x="6311038" y="1350575"/>
                <a:ext cx="5664336" cy="492764"/>
              </a:xfrm>
              <a:prstGeom prst="rect">
                <a:avLst/>
              </a:prstGeom>
              <a:noFill/>
            </p:spPr>
            <p:txBody>
              <a:bodyPr wrap="square">
                <a:spAutoFit/>
              </a:bodyPr>
              <a:lstStyle/>
              <a:p>
                <a:pPr algn="ctr">
                  <a:spcAft>
                    <a:spcPts val="1000"/>
                  </a:spcAft>
                </a:pPr>
                <a:r>
                  <a:rPr lang="fr-FR" sz="1200"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Table 3 </a:t>
                </a:r>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 </a:t>
                </a:r>
                <a:r>
                  <a:rPr lang="en-US" sz="1200"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Deterioration of the Moroccan economic situation (comparison between the initial situation and the case</a:t>
                </a:r>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bSup>
                      <m:sSubSupPr>
                        <m:ctrlPr>
                          <a:rPr lang="fr-MA"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𝐿𝐷</m:t>
                        </m:r>
                      </m:sup>
                    </m:sSubSup>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=10</m:t>
                    </m:r>
                  </m:oMath>
                </a14:m>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endParaRPr lang="fr-MA" sz="12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8" name="ZoneTexte 17">
                <a:extLst>
                  <a:ext uri="{FF2B5EF4-FFF2-40B4-BE49-F238E27FC236}">
                    <a16:creationId xmlns:a16="http://schemas.microsoft.com/office/drawing/2014/main" id="{5E346157-0C7B-4CDE-B5A5-6519A3010579}"/>
                  </a:ext>
                </a:extLst>
              </p:cNvPr>
              <p:cNvSpPr txBox="1">
                <a:spLocks noRot="1" noChangeAspect="1" noMove="1" noResize="1" noEditPoints="1" noAdjustHandles="1" noChangeArrowheads="1" noChangeShapeType="1" noTextEdit="1"/>
              </p:cNvSpPr>
              <p:nvPr/>
            </p:nvSpPr>
            <p:spPr>
              <a:xfrm>
                <a:off x="6311038" y="1350575"/>
                <a:ext cx="5664336" cy="492764"/>
              </a:xfrm>
              <a:prstGeom prst="rect">
                <a:avLst/>
              </a:prstGeom>
              <a:blipFill>
                <a:blip r:embed="rId3"/>
                <a:stretch>
                  <a:fillRect t="-1250" b="-5000"/>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F596B6D5-91DB-444B-9F2A-4E55D081C465}"/>
                  </a:ext>
                </a:extLst>
              </p:cNvPr>
              <p:cNvSpPr txBox="1"/>
              <p:nvPr/>
            </p:nvSpPr>
            <p:spPr>
              <a:xfrm>
                <a:off x="7738422" y="6058868"/>
                <a:ext cx="2809568" cy="405239"/>
              </a:xfrm>
              <a:prstGeom prst="rect">
                <a:avLst/>
              </a:prstGeom>
              <a:noFill/>
            </p:spPr>
            <p:txBody>
              <a:bodyPr wrap="square">
                <a:spAutoFit/>
              </a:bodyPr>
              <a:lstStyle/>
              <a:p>
                <a:pPr algn="ctr">
                  <a:spcAft>
                    <a:spcPts val="1000"/>
                  </a:spcAft>
                </a:pPr>
                <a14:m>
                  <m:oMathPara xmlns:m="http://schemas.openxmlformats.org/officeDocument/2006/math">
                    <m:oMathParaPr>
                      <m:jc m:val="centerGroup"/>
                    </m:oMathParaPr>
                    <m:oMath xmlns:m="http://schemas.openxmlformats.org/officeDocument/2006/math">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𝑆𝑜𝑢𝑟𝑐𝑒</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𝐴𝑢𝑡h𝑜𝑟𝑠</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𝑣𝑖𝑎</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 </m:t>
                      </m:r>
                      <m:r>
                        <a:rPr lang="fr-FR" sz="1200" i="1" kern="100" smtClean="0">
                          <a:solidFill>
                            <a:srgbClr val="44546A"/>
                          </a:solidFill>
                          <a:latin typeface="Cambria Math" panose="02040503050406030204" pitchFamily="18" charset="0"/>
                          <a:ea typeface="Calibri" panose="020F0502020204030204" pitchFamily="34" charset="0"/>
                          <a:cs typeface="Cambria Math" panose="02040503050406030204" pitchFamily="18" charset="0"/>
                        </a:rPr>
                        <m:t>𝐺𝐴𝑀𝑆</m:t>
                      </m:r>
                    </m:oMath>
                  </m:oMathPara>
                </a14:m>
                <a:endParaRPr lang="fr-MA" sz="12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0" name="ZoneTexte 19">
                <a:extLst>
                  <a:ext uri="{FF2B5EF4-FFF2-40B4-BE49-F238E27FC236}">
                    <a16:creationId xmlns:a16="http://schemas.microsoft.com/office/drawing/2014/main" id="{F596B6D5-91DB-444B-9F2A-4E55D081C465}"/>
                  </a:ext>
                </a:extLst>
              </p:cNvPr>
              <p:cNvSpPr txBox="1">
                <a:spLocks noRot="1" noChangeAspect="1" noMove="1" noResize="1" noEditPoints="1" noAdjustHandles="1" noChangeArrowheads="1" noChangeShapeType="1" noTextEdit="1"/>
              </p:cNvSpPr>
              <p:nvPr/>
            </p:nvSpPr>
            <p:spPr>
              <a:xfrm>
                <a:off x="7738422" y="6058868"/>
                <a:ext cx="2809568" cy="405239"/>
              </a:xfrm>
              <a:prstGeom prst="rect">
                <a:avLst/>
              </a:prstGeom>
              <a:blipFill>
                <a:blip r:embed="rId4"/>
                <a:stretch>
                  <a:fillRect/>
                </a:stretch>
              </a:blipFill>
            </p:spPr>
            <p:txBody>
              <a:bodyPr/>
              <a:lstStyle/>
              <a:p>
                <a:r>
                  <a:rPr lang="fr-MA">
                    <a:noFill/>
                  </a:rPr>
                  <a:t> </a:t>
                </a:r>
              </a:p>
            </p:txBody>
          </p:sp>
        </mc:Fallback>
      </mc:AlternateContent>
      <p:sp>
        <p:nvSpPr>
          <p:cNvPr id="22" name="ZoneTexte 21">
            <a:extLst>
              <a:ext uri="{FF2B5EF4-FFF2-40B4-BE49-F238E27FC236}">
                <a16:creationId xmlns:a16="http://schemas.microsoft.com/office/drawing/2014/main" id="{8C1FFD08-5100-4266-ADEB-CB561B5010E3}"/>
              </a:ext>
            </a:extLst>
          </p:cNvPr>
          <p:cNvSpPr txBox="1"/>
          <p:nvPr/>
        </p:nvSpPr>
        <p:spPr>
          <a:xfrm>
            <a:off x="117987" y="982485"/>
            <a:ext cx="5664336"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2.1. </a:t>
            </a:r>
            <a:r>
              <a:rPr lang="en-US" b="1" dirty="0">
                <a:solidFill>
                  <a:schemeClr val="accent1"/>
                </a:solidFill>
                <a:latin typeface="Times New Roman" panose="02020603050405020304" pitchFamily="18" charset="0"/>
                <a:cs typeface="Times New Roman" panose="02020603050405020304" pitchFamily="18" charset="0"/>
              </a:rPr>
              <a:t>Results of the first simulation: Legal equality</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p:grpSp>
        <p:nvGrpSpPr>
          <p:cNvPr id="13" name="Groupe 12">
            <a:extLst>
              <a:ext uri="{FF2B5EF4-FFF2-40B4-BE49-F238E27FC236}">
                <a16:creationId xmlns:a16="http://schemas.microsoft.com/office/drawing/2014/main" id="{AFF63B67-7244-445D-816B-A2DE7E4C8720}"/>
              </a:ext>
            </a:extLst>
          </p:cNvPr>
          <p:cNvGrpSpPr/>
          <p:nvPr/>
        </p:nvGrpSpPr>
        <p:grpSpPr>
          <a:xfrm>
            <a:off x="168275" y="1350575"/>
            <a:ext cx="5848061" cy="5507425"/>
            <a:chOff x="0" y="0"/>
            <a:chExt cx="5736772" cy="6302828"/>
          </a:xfrm>
        </p:grpSpPr>
        <p:grpSp>
          <p:nvGrpSpPr>
            <p:cNvPr id="14" name="Groupe 13">
              <a:extLst>
                <a:ext uri="{FF2B5EF4-FFF2-40B4-BE49-F238E27FC236}">
                  <a16:creationId xmlns:a16="http://schemas.microsoft.com/office/drawing/2014/main" id="{1E539C4D-B1FC-4CD9-8F25-2E7D6C02274E}"/>
                </a:ext>
              </a:extLst>
            </p:cNvPr>
            <p:cNvGrpSpPr/>
            <p:nvPr/>
          </p:nvGrpSpPr>
          <p:grpSpPr>
            <a:xfrm>
              <a:off x="0" y="0"/>
              <a:ext cx="5736772" cy="6030685"/>
              <a:chOff x="0" y="0"/>
              <a:chExt cx="5736772" cy="6030685"/>
            </a:xfrm>
          </p:grpSpPr>
          <p:grpSp>
            <p:nvGrpSpPr>
              <p:cNvPr id="23" name="Groupe 22">
                <a:extLst>
                  <a:ext uri="{FF2B5EF4-FFF2-40B4-BE49-F238E27FC236}">
                    <a16:creationId xmlns:a16="http://schemas.microsoft.com/office/drawing/2014/main" id="{E797D7D5-CEFA-48C0-A7DA-7868761EFD37}"/>
                  </a:ext>
                </a:extLst>
              </p:cNvPr>
              <p:cNvGrpSpPr/>
              <p:nvPr/>
            </p:nvGrpSpPr>
            <p:grpSpPr>
              <a:xfrm>
                <a:off x="0" y="239485"/>
                <a:ext cx="5736772" cy="5791200"/>
                <a:chOff x="0" y="0"/>
                <a:chExt cx="6370821" cy="6820525"/>
              </a:xfrm>
            </p:grpSpPr>
            <p:sp>
              <p:nvSpPr>
                <p:cNvPr id="25" name="Rectangle 24">
                  <a:extLst>
                    <a:ext uri="{FF2B5EF4-FFF2-40B4-BE49-F238E27FC236}">
                      <a16:creationId xmlns:a16="http://schemas.microsoft.com/office/drawing/2014/main" id="{3D0D326B-CB04-4B77-B492-F62C78FB1199}"/>
                    </a:ext>
                  </a:extLst>
                </p:cNvPr>
                <p:cNvSpPr/>
                <p:nvPr/>
              </p:nvSpPr>
              <p:spPr>
                <a:xfrm>
                  <a:off x="0" y="0"/>
                  <a:ext cx="6370821" cy="6820525"/>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endParaRPr lang="fr-MA"/>
                </a:p>
              </p:txBody>
            </p:sp>
            <p:graphicFrame>
              <p:nvGraphicFramePr>
                <p:cNvPr id="26" name="Graphique 25">
                  <a:extLst>
                    <a:ext uri="{FF2B5EF4-FFF2-40B4-BE49-F238E27FC236}">
                      <a16:creationId xmlns:a16="http://schemas.microsoft.com/office/drawing/2014/main" id="{39DA381A-6ABE-4558-A875-D102470B386E}"/>
                    </a:ext>
                  </a:extLst>
                </p:cNvPr>
                <p:cNvGraphicFramePr>
                  <a:graphicFrameLocks/>
                </p:cNvGraphicFramePr>
                <p:nvPr/>
              </p:nvGraphicFramePr>
              <p:xfrm>
                <a:off x="165313" y="149903"/>
                <a:ext cx="6056571" cy="32975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raphique 26">
                  <a:extLst>
                    <a:ext uri="{FF2B5EF4-FFF2-40B4-BE49-F238E27FC236}">
                      <a16:creationId xmlns:a16="http://schemas.microsoft.com/office/drawing/2014/main" id="{EDA8ECC8-51B1-4138-9A82-773057AF1063}"/>
                    </a:ext>
                  </a:extLst>
                </p:cNvPr>
                <p:cNvGraphicFramePr>
                  <a:graphicFrameLocks/>
                </p:cNvGraphicFramePr>
                <p:nvPr/>
              </p:nvGraphicFramePr>
              <p:xfrm>
                <a:off x="165313" y="3597377"/>
                <a:ext cx="6056570" cy="3045279"/>
              </p:xfrm>
              <a:graphic>
                <a:graphicData uri="http://schemas.openxmlformats.org/drawingml/2006/chart">
                  <c:chart xmlns:c="http://schemas.openxmlformats.org/drawingml/2006/chart" xmlns:r="http://schemas.openxmlformats.org/officeDocument/2006/relationships" r:id="rId6"/>
                </a:graphicData>
              </a:graphic>
            </p:graphicFrame>
            <p:sp>
              <p:nvSpPr>
                <p:cNvPr id="28" name="Rectangle 27">
                  <a:extLst>
                    <a:ext uri="{FF2B5EF4-FFF2-40B4-BE49-F238E27FC236}">
                      <a16:creationId xmlns:a16="http://schemas.microsoft.com/office/drawing/2014/main" id="{D4795550-CE69-4C76-AB37-4B7911254C76}"/>
                    </a:ext>
                  </a:extLst>
                </p:cNvPr>
                <p:cNvSpPr/>
                <p:nvPr/>
              </p:nvSpPr>
              <p:spPr>
                <a:xfrm>
                  <a:off x="787576" y="6291430"/>
                  <a:ext cx="1642282" cy="234223"/>
                </a:xfrm>
                <a:prstGeom prst="rect">
                  <a:avLst/>
                </a:prstGeom>
                <a:solidFill>
                  <a:sysClr val="window" lastClr="FFFFFF"/>
                </a:solidFill>
                <a:ln w="12700" cap="flat" cmpd="sng" algn="ctr">
                  <a:noFill/>
                  <a:prstDash val="solid"/>
                  <a:miter lim="800000"/>
                </a:ln>
                <a:effectLst/>
              </p:spPr>
              <p:txBody>
                <a:bodyPr rtlCol="0" anchor="ctr"/>
                <a:lstStyle/>
                <a:p>
                  <a:r>
                    <a:rPr lang="en-GB" sz="900" kern="1200">
                      <a:solidFill>
                        <a:srgbClr val="808080"/>
                      </a:solidFill>
                      <a:effectLst/>
                      <a:latin typeface="Times New Roman" panose="02020603050405020304" pitchFamily="18" charset="0"/>
                      <a:ea typeface="Tahoma" panose="020B0604030504040204" pitchFamily="34" charset="0"/>
                    </a:rPr>
                    <a:t>Female labor demand</a:t>
                  </a:r>
                  <a:endParaRPr lang="fr-MA" sz="1200">
                    <a:effectLst/>
                    <a:latin typeface="Times New Roman" panose="02020603050405020304" pitchFamily="18" charset="0"/>
                    <a:ea typeface="Times New Roman" panose="02020603050405020304" pitchFamily="18" charset="0"/>
                  </a:endParaRPr>
                </a:p>
              </p:txBody>
            </p:sp>
            <p:sp>
              <p:nvSpPr>
                <p:cNvPr id="29" name="Rectangle 28">
                  <a:extLst>
                    <a:ext uri="{FF2B5EF4-FFF2-40B4-BE49-F238E27FC236}">
                      <a16:creationId xmlns:a16="http://schemas.microsoft.com/office/drawing/2014/main" id="{113645FA-6829-4554-B4B7-21F53C976EB5}"/>
                    </a:ext>
                  </a:extLst>
                </p:cNvPr>
                <p:cNvSpPr/>
                <p:nvPr/>
              </p:nvSpPr>
              <p:spPr>
                <a:xfrm>
                  <a:off x="2769738" y="6266422"/>
                  <a:ext cx="3318984" cy="348975"/>
                </a:xfrm>
                <a:prstGeom prst="rect">
                  <a:avLst/>
                </a:prstGeom>
                <a:solidFill>
                  <a:sysClr val="window" lastClr="FFFFFF"/>
                </a:solidFill>
                <a:ln w="12700" cap="flat" cmpd="sng" algn="ctr">
                  <a:noFill/>
                  <a:prstDash val="solid"/>
                  <a:miter lim="800000"/>
                </a:ln>
                <a:effectLst/>
              </p:spPr>
              <p:txBody>
                <a:bodyPr rtlCol="0" anchor="ctr"/>
                <a:lstStyle/>
                <a:p>
                  <a:r>
                    <a:rPr lang="en-US" sz="900" kern="1200">
                      <a:solidFill>
                        <a:srgbClr val="808080"/>
                      </a:solidFill>
                      <a:effectLst/>
                      <a:latin typeface="Times New Roman" panose="02020603050405020304" pitchFamily="18" charset="0"/>
                      <a:ea typeface="Tahoma" panose="020B0604030504040204" pitchFamily="34" charset="0"/>
                    </a:rPr>
                    <a:t>Real wage gap between male and female reference groups.</a:t>
                  </a:r>
                  <a:endParaRPr lang="fr-MA" sz="1200">
                    <a:effectLst/>
                    <a:latin typeface="Times New Roman" panose="02020603050405020304" pitchFamily="18" charset="0"/>
                    <a:ea typeface="Times New Roman" panose="02020603050405020304" pitchFamily="18" charset="0"/>
                  </a:endParaRPr>
                </a:p>
              </p:txBody>
            </p:sp>
          </p:grpSp>
          <p:sp>
            <p:nvSpPr>
              <p:cNvPr id="24" name="Zone de texte 101474496">
                <a:extLst>
                  <a:ext uri="{FF2B5EF4-FFF2-40B4-BE49-F238E27FC236}">
                    <a16:creationId xmlns:a16="http://schemas.microsoft.com/office/drawing/2014/main" id="{9B80B0A6-5B89-418D-9634-17C054D6F4F6}"/>
                  </a:ext>
                </a:extLst>
              </p:cNvPr>
              <p:cNvSpPr txBox="1"/>
              <p:nvPr/>
            </p:nvSpPr>
            <p:spPr>
              <a:xfrm>
                <a:off x="0" y="0"/>
                <a:ext cx="5736590" cy="206829"/>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1000" i="0">
                    <a:solidFill>
                      <a:srgbClr val="44546A"/>
                    </a:solidFill>
                    <a:effectLst/>
                    <a:latin typeface="Arial Narrow" panose="020B0606020202030204" pitchFamily="34" charset="0"/>
                    <a:ea typeface="Calibri" panose="020F0502020204030204" pitchFamily="34" charset="0"/>
                    <a:cs typeface="Times New Roman" panose="02020603050405020304" pitchFamily="18" charset="0"/>
                  </a:rPr>
                  <a:t>Fig 6: Impact of the variation in the elasticity of substitution on real wage.</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en-US" sz="1200" i="1">
                    <a:solidFill>
                      <a:srgbClr val="44546A"/>
                    </a:solidFill>
                    <a:effectLst/>
                    <a:latin typeface="Times New Roman" panose="02020603050405020304" pitchFamily="18" charset="0"/>
                    <a:ea typeface="Calibri" panose="020F0502020204030204" pitchFamily="34" charset="0"/>
                    <a:cs typeface="Arial" panose="020B0604020202020204" pitchFamily="34" charset="0"/>
                  </a:rPr>
                  <a:t> </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sp>
          <p:nvSpPr>
            <p:cNvPr id="15" name="Zone de texte 101474497">
              <a:extLst>
                <a:ext uri="{FF2B5EF4-FFF2-40B4-BE49-F238E27FC236}">
                  <a16:creationId xmlns:a16="http://schemas.microsoft.com/office/drawing/2014/main" id="{FEB27D63-6798-44A3-B431-C0FB486EAAC8}"/>
                </a:ext>
              </a:extLst>
            </p:cNvPr>
            <p:cNvSpPr txBox="1"/>
            <p:nvPr/>
          </p:nvSpPr>
          <p:spPr>
            <a:xfrm>
              <a:off x="0" y="6085114"/>
              <a:ext cx="5736590" cy="21771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MA" sz="900" i="1">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Source: authors, by GAMS</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rPr>
                <a:t> </a:t>
              </a:r>
            </a:p>
          </p:txBody>
        </p:sp>
      </p:grpSp>
      <mc:AlternateContent xmlns:mc="http://schemas.openxmlformats.org/markup-compatibility/2006" xmlns:a14="http://schemas.microsoft.com/office/drawing/2010/main">
        <mc:Choice Requires="a14">
          <p:graphicFrame>
            <p:nvGraphicFramePr>
              <p:cNvPr id="8" name="Tableau 7">
                <a:extLst>
                  <a:ext uri="{FF2B5EF4-FFF2-40B4-BE49-F238E27FC236}">
                    <a16:creationId xmlns:a16="http://schemas.microsoft.com/office/drawing/2014/main" id="{48D80AB7-1576-4165-A9C5-13079ADE574B}"/>
                  </a:ext>
                </a:extLst>
              </p:cNvPr>
              <p:cNvGraphicFramePr>
                <a:graphicFrameLocks noGrp="1"/>
              </p:cNvGraphicFramePr>
              <p:nvPr>
                <p:extLst>
                  <p:ext uri="{D42A27DB-BD31-4B8C-83A1-F6EECF244321}">
                    <p14:modId xmlns:p14="http://schemas.microsoft.com/office/powerpoint/2010/main" val="272001874"/>
                  </p:ext>
                </p:extLst>
              </p:nvPr>
            </p:nvGraphicFramePr>
            <p:xfrm>
              <a:off x="6220369" y="1843339"/>
              <a:ext cx="5755005" cy="4215513"/>
            </p:xfrm>
            <a:graphic>
              <a:graphicData uri="http://schemas.openxmlformats.org/drawingml/2006/table">
                <a:tbl>
                  <a:tblPr firstRow="1" firstCol="1" bandRow="1"/>
                  <a:tblGrid>
                    <a:gridCol w="821690">
                      <a:extLst>
                        <a:ext uri="{9D8B030D-6E8A-4147-A177-3AD203B41FA5}">
                          <a16:colId xmlns:a16="http://schemas.microsoft.com/office/drawing/2014/main" val="3671519675"/>
                        </a:ext>
                      </a:extLst>
                    </a:gridCol>
                    <a:gridCol w="821690">
                      <a:extLst>
                        <a:ext uri="{9D8B030D-6E8A-4147-A177-3AD203B41FA5}">
                          <a16:colId xmlns:a16="http://schemas.microsoft.com/office/drawing/2014/main" val="3001133388"/>
                        </a:ext>
                      </a:extLst>
                    </a:gridCol>
                    <a:gridCol w="822325">
                      <a:extLst>
                        <a:ext uri="{9D8B030D-6E8A-4147-A177-3AD203B41FA5}">
                          <a16:colId xmlns:a16="http://schemas.microsoft.com/office/drawing/2014/main" val="3298771684"/>
                        </a:ext>
                      </a:extLst>
                    </a:gridCol>
                    <a:gridCol w="822325">
                      <a:extLst>
                        <a:ext uri="{9D8B030D-6E8A-4147-A177-3AD203B41FA5}">
                          <a16:colId xmlns:a16="http://schemas.microsoft.com/office/drawing/2014/main" val="2825663983"/>
                        </a:ext>
                      </a:extLst>
                    </a:gridCol>
                    <a:gridCol w="822325">
                      <a:extLst>
                        <a:ext uri="{9D8B030D-6E8A-4147-A177-3AD203B41FA5}">
                          <a16:colId xmlns:a16="http://schemas.microsoft.com/office/drawing/2014/main" val="1022311563"/>
                        </a:ext>
                      </a:extLst>
                    </a:gridCol>
                    <a:gridCol w="822325">
                      <a:extLst>
                        <a:ext uri="{9D8B030D-6E8A-4147-A177-3AD203B41FA5}">
                          <a16:colId xmlns:a16="http://schemas.microsoft.com/office/drawing/2014/main" val="1944237511"/>
                        </a:ext>
                      </a:extLst>
                    </a:gridCol>
                    <a:gridCol w="822325">
                      <a:extLst>
                        <a:ext uri="{9D8B030D-6E8A-4147-A177-3AD203B41FA5}">
                          <a16:colId xmlns:a16="http://schemas.microsoft.com/office/drawing/2014/main" val="1133042580"/>
                        </a:ext>
                      </a:extLst>
                    </a:gridCol>
                  </a:tblGrid>
                  <a:tr h="181739">
                    <a:tc rowSpan="2">
                      <a:txBody>
                        <a:bodyPr/>
                        <a:lstStyle/>
                        <a:p>
                          <a:r>
                            <a:rPr lang="en-US" sz="1000" kern="100">
                              <a:effectLst/>
                              <a:latin typeface="Arial Narrow" panose="020B0606020202030204" pitchFamily="34" charset="0"/>
                              <a:ea typeface="Calibri" panose="020F0502020204030204" pitchFamily="34" charset="0"/>
                              <a:cs typeface="Arial" panose="020B0604020202020204" pitchFamily="34" charset="0"/>
                            </a:rPr>
                            <a:t> </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Demand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dirty="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Total Production</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Exports</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extLst>
                      <a:ext uri="{0D108BD9-81ED-4DB2-BD59-A6C34878D82A}">
                        <a16:rowId xmlns:a16="http://schemas.microsoft.com/office/drawing/2014/main" val="1146334909"/>
                      </a:ext>
                    </a:extLst>
                  </a:tr>
                  <a:tr h="217255">
                    <a:tc vMerge="1">
                      <a:txBody>
                        <a:bodyPr/>
                        <a:lstStyle/>
                        <a:p>
                          <a:endParaRPr lang="fr-MA"/>
                        </a:p>
                      </a:txBody>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𝟎</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𝟓</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𝟏𝟎</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𝟎</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𝟓</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𝟏𝟎</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𝟎</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𝟓</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Sup>
                                  <m:sSubSup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Sup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𝝈</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𝒋</m:t>
                                    </m:r>
                                  </m:sub>
                                  <m: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𝑳𝑫</m:t>
                                    </m:r>
                                  </m:sup>
                                </m:sSubSup>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m:t>
                                </m:r>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𝟏𝟎</m:t>
                                </m:r>
                              </m:oMath>
                            </m:oMathPara>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795214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8367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36298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B00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0,89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247897"/>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CA0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414458"/>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CB0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-2,11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3,18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3,17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75298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CC0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13,57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13,55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10066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CED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16237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CF0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7,03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7,01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7112354"/>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CGM</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6683639"/>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DE0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873380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F00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752737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G00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959706"/>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H00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30991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I00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786502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J00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0383228"/>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K00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28351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L68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7517169"/>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MN0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636425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O84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62619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PQ8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341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RS0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dirty="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469935"/>
                      </a:ext>
                    </a:extLst>
                  </a:tr>
                </a:tbl>
              </a:graphicData>
            </a:graphic>
          </p:graphicFrame>
        </mc:Choice>
        <mc:Fallback xmlns="">
          <p:graphicFrame>
            <p:nvGraphicFramePr>
              <p:cNvPr id="8" name="Tableau 7">
                <a:extLst>
                  <a:ext uri="{FF2B5EF4-FFF2-40B4-BE49-F238E27FC236}">
                    <a16:creationId xmlns:a16="http://schemas.microsoft.com/office/drawing/2014/main" id="{48D80AB7-1576-4165-A9C5-13079ADE574B}"/>
                  </a:ext>
                </a:extLst>
              </p:cNvPr>
              <p:cNvGraphicFramePr>
                <a:graphicFrameLocks noGrp="1"/>
              </p:cNvGraphicFramePr>
              <p:nvPr>
                <p:extLst>
                  <p:ext uri="{D42A27DB-BD31-4B8C-83A1-F6EECF244321}">
                    <p14:modId xmlns:p14="http://schemas.microsoft.com/office/powerpoint/2010/main" val="272001874"/>
                  </p:ext>
                </p:extLst>
              </p:nvPr>
            </p:nvGraphicFramePr>
            <p:xfrm>
              <a:off x="6220369" y="1843339"/>
              <a:ext cx="5755005" cy="4215513"/>
            </p:xfrm>
            <a:graphic>
              <a:graphicData uri="http://schemas.openxmlformats.org/drawingml/2006/table">
                <a:tbl>
                  <a:tblPr firstRow="1" firstCol="1" bandRow="1"/>
                  <a:tblGrid>
                    <a:gridCol w="821690">
                      <a:extLst>
                        <a:ext uri="{9D8B030D-6E8A-4147-A177-3AD203B41FA5}">
                          <a16:colId xmlns:a16="http://schemas.microsoft.com/office/drawing/2014/main" val="3671519675"/>
                        </a:ext>
                      </a:extLst>
                    </a:gridCol>
                    <a:gridCol w="821690">
                      <a:extLst>
                        <a:ext uri="{9D8B030D-6E8A-4147-A177-3AD203B41FA5}">
                          <a16:colId xmlns:a16="http://schemas.microsoft.com/office/drawing/2014/main" val="3001133388"/>
                        </a:ext>
                      </a:extLst>
                    </a:gridCol>
                    <a:gridCol w="822325">
                      <a:extLst>
                        <a:ext uri="{9D8B030D-6E8A-4147-A177-3AD203B41FA5}">
                          <a16:colId xmlns:a16="http://schemas.microsoft.com/office/drawing/2014/main" val="3298771684"/>
                        </a:ext>
                      </a:extLst>
                    </a:gridCol>
                    <a:gridCol w="822325">
                      <a:extLst>
                        <a:ext uri="{9D8B030D-6E8A-4147-A177-3AD203B41FA5}">
                          <a16:colId xmlns:a16="http://schemas.microsoft.com/office/drawing/2014/main" val="2825663983"/>
                        </a:ext>
                      </a:extLst>
                    </a:gridCol>
                    <a:gridCol w="822325">
                      <a:extLst>
                        <a:ext uri="{9D8B030D-6E8A-4147-A177-3AD203B41FA5}">
                          <a16:colId xmlns:a16="http://schemas.microsoft.com/office/drawing/2014/main" val="1022311563"/>
                        </a:ext>
                      </a:extLst>
                    </a:gridCol>
                    <a:gridCol w="822325">
                      <a:extLst>
                        <a:ext uri="{9D8B030D-6E8A-4147-A177-3AD203B41FA5}">
                          <a16:colId xmlns:a16="http://schemas.microsoft.com/office/drawing/2014/main" val="1944237511"/>
                        </a:ext>
                      </a:extLst>
                    </a:gridCol>
                    <a:gridCol w="822325">
                      <a:extLst>
                        <a:ext uri="{9D8B030D-6E8A-4147-A177-3AD203B41FA5}">
                          <a16:colId xmlns:a16="http://schemas.microsoft.com/office/drawing/2014/main" val="1133042580"/>
                        </a:ext>
                      </a:extLst>
                    </a:gridCol>
                  </a:tblGrid>
                  <a:tr h="181739">
                    <a:tc rowSpan="2">
                      <a:txBody>
                        <a:bodyPr/>
                        <a:lstStyle/>
                        <a:p>
                          <a:r>
                            <a:rPr lang="en-US" sz="1000" kern="100">
                              <a:effectLst/>
                              <a:latin typeface="Arial Narrow" panose="020B0606020202030204" pitchFamily="34" charset="0"/>
                              <a:ea typeface="Calibri" panose="020F0502020204030204" pitchFamily="34" charset="0"/>
                              <a:cs typeface="Arial" panose="020B0604020202020204" pitchFamily="34" charset="0"/>
                            </a:rPr>
                            <a:t> </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Demand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dirty="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Total Production</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Exports</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extLst>
                      <a:ext uri="{0D108BD9-81ED-4DB2-BD59-A6C34878D82A}">
                        <a16:rowId xmlns:a16="http://schemas.microsoft.com/office/drawing/2014/main" val="1146334909"/>
                      </a:ext>
                    </a:extLst>
                  </a:tr>
                  <a:tr h="217255">
                    <a:tc vMerge="1">
                      <a:txBody>
                        <a:bodyPr/>
                        <a:lstStyle/>
                        <a:p>
                          <a:endParaRPr lang="fr-MA"/>
                        </a:p>
                      </a:txBody>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100741" t="-100000" r="-501481" b="-1817143"/>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200741" t="-100000" r="-401481" b="-1817143"/>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300741" t="-100000" r="-301481" b="-1817143"/>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400741" t="-100000" r="-201481" b="-1817143"/>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500741" t="-100000" r="-101481" b="-1817143"/>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600741" t="-100000" r="-1481" b="-1817143"/>
                          </a:stretch>
                        </a:blipFill>
                      </a:tcPr>
                    </a:tc>
                    <a:extLst>
                      <a:ext uri="{0D108BD9-81ED-4DB2-BD59-A6C34878D82A}">
                        <a16:rowId xmlns:a16="http://schemas.microsoft.com/office/drawing/2014/main" val="213795214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8367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36298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B00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0,89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247897"/>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CA0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414458"/>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CB0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-2,11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3,18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3,17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75298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CC0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13,57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13,55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10066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CED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16237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CF0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7,03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7,01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7112354"/>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CGM</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6683639"/>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DE0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873380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F00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752737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G00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959706"/>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H00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309915"/>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I00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7865020"/>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J00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0383228"/>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K00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28351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L68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7517169"/>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MN0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6364252"/>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O84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62619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PQ8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3411"/>
                      </a:ext>
                    </a:extLst>
                  </a:tr>
                  <a:tr h="181739">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RS0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dirty="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-0,34</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469935"/>
                      </a:ext>
                    </a:extLst>
                  </a:tr>
                </a:tbl>
              </a:graphicData>
            </a:graphic>
          </p:graphicFrame>
        </mc:Fallback>
      </mc:AlternateContent>
    </p:spTree>
    <p:extLst>
      <p:ext uri="{BB962C8B-B14F-4D97-AF65-F5344CB8AC3E}">
        <p14:creationId xmlns:p14="http://schemas.microsoft.com/office/powerpoint/2010/main" val="2179153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2835564"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 </a:t>
            </a:r>
            <a:r>
              <a:rPr lang="fr-FR" b="1" dirty="0" err="1">
                <a:solidFill>
                  <a:schemeClr val="accent1"/>
                </a:solidFill>
                <a:latin typeface="Times New Roman" panose="02020603050405020304" pitchFamily="18" charset="0"/>
                <a:cs typeface="Times New Roman" panose="02020603050405020304" pitchFamily="18" charset="0"/>
              </a:rPr>
              <a:t>Sensitivity</a:t>
            </a:r>
            <a:r>
              <a:rPr lang="fr-FR" b="1" dirty="0">
                <a:solidFill>
                  <a:schemeClr val="accent1"/>
                </a:solidFill>
                <a:latin typeface="Times New Roman" panose="02020603050405020304" pitchFamily="18" charset="0"/>
                <a:cs typeface="Times New Roman" panose="02020603050405020304" pitchFamily="18" charset="0"/>
              </a:rPr>
              <a:t> analyses.</a:t>
            </a:r>
            <a:endParaRPr lang="fr-MA" b="1" dirty="0">
              <a:solidFill>
                <a:schemeClr val="accent1"/>
              </a:solidFill>
              <a:latin typeface="Times New Roman" panose="02020603050405020304" pitchFamily="18" charset="0"/>
              <a:cs typeface="Times New Roman" panose="02020603050405020304" pitchFamily="18" charset="0"/>
            </a:endParaRPr>
          </a:p>
        </p:txBody>
      </p:sp>
      <p:sp>
        <p:nvSpPr>
          <p:cNvPr id="20" name="ZoneTexte 19">
            <a:extLst>
              <a:ext uri="{FF2B5EF4-FFF2-40B4-BE49-F238E27FC236}">
                <a16:creationId xmlns:a16="http://schemas.microsoft.com/office/drawing/2014/main" id="{F596B6D5-91DB-444B-9F2A-4E55D081C465}"/>
              </a:ext>
            </a:extLst>
          </p:cNvPr>
          <p:cNvSpPr txBox="1"/>
          <p:nvPr/>
        </p:nvSpPr>
        <p:spPr>
          <a:xfrm>
            <a:off x="7935791" y="5423713"/>
            <a:ext cx="2809568" cy="276999"/>
          </a:xfrm>
          <a:prstGeom prst="rect">
            <a:avLst/>
          </a:prstGeom>
          <a:noFill/>
        </p:spPr>
        <p:txBody>
          <a:bodyPr wrap="square">
            <a:spAutoFit/>
          </a:bodyPr>
          <a:lstStyle/>
          <a:p>
            <a:pPr algn="ctr"/>
            <a:r>
              <a:rPr lang="fr-MA" sz="1200" i="1"/>
              <a:t>Source : auteurs, par GAMS</a:t>
            </a:r>
            <a:endParaRPr lang="fr-MA" sz="1200" i="1" dirty="0"/>
          </a:p>
        </p:txBody>
      </p:sp>
      <p:sp>
        <p:nvSpPr>
          <p:cNvPr id="22" name="ZoneTexte 21">
            <a:extLst>
              <a:ext uri="{FF2B5EF4-FFF2-40B4-BE49-F238E27FC236}">
                <a16:creationId xmlns:a16="http://schemas.microsoft.com/office/drawing/2014/main" id="{8C1FFD08-5100-4266-ADEB-CB561B5010E3}"/>
              </a:ext>
            </a:extLst>
          </p:cNvPr>
          <p:cNvSpPr txBox="1"/>
          <p:nvPr/>
        </p:nvSpPr>
        <p:spPr>
          <a:xfrm>
            <a:off x="117987" y="982485"/>
            <a:ext cx="5664336"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2.1. </a:t>
            </a:r>
            <a:r>
              <a:rPr lang="en-US" b="1" dirty="0">
                <a:solidFill>
                  <a:schemeClr val="accent1"/>
                </a:solidFill>
                <a:latin typeface="Times New Roman" panose="02020603050405020304" pitchFamily="18" charset="0"/>
                <a:cs typeface="Times New Roman" panose="02020603050405020304" pitchFamily="18" charset="0"/>
              </a:rPr>
              <a:t>Results of the second simulation: Legal equality</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ZoneTexte 23">
                <a:extLst>
                  <a:ext uri="{FF2B5EF4-FFF2-40B4-BE49-F238E27FC236}">
                    <a16:creationId xmlns:a16="http://schemas.microsoft.com/office/drawing/2014/main" id="{D2BD3591-DDE9-4B71-8338-9EDB58393F7E}"/>
                  </a:ext>
                </a:extLst>
              </p:cNvPr>
              <p:cNvSpPr txBox="1"/>
              <p:nvPr/>
            </p:nvSpPr>
            <p:spPr>
              <a:xfrm>
                <a:off x="5904995" y="703351"/>
                <a:ext cx="6100916" cy="476477"/>
              </a:xfrm>
              <a:prstGeom prst="rect">
                <a:avLst/>
              </a:prstGeom>
              <a:noFill/>
            </p:spPr>
            <p:txBody>
              <a:bodyPr wrap="square">
                <a:spAutoFit/>
              </a:bodyPr>
              <a:lstStyle/>
              <a:p>
                <a:pPr algn="ctr">
                  <a:spcAft>
                    <a:spcPts val="1000"/>
                  </a:spcAft>
                </a:pPr>
                <a:r>
                  <a:rPr lang="en-US" sz="1200"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Table 4: Deterioration of the Moroccan economic situation (comparison between the initial situation and the case</a:t>
                </a:r>
                <a14:m>
                  <m:oMath xmlns:m="http://schemas.openxmlformats.org/officeDocument/2006/math">
                    <m:r>
                      <a:rPr lang="fr-FR" sz="1200" b="0" i="0" kern="100" smtClean="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fr-MA"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𝜀</m:t>
                        </m:r>
                      </m:e>
                      <m:sub>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𝑓𝑒𝑚</m:t>
                        </m:r>
                      </m:sub>
                    </m:sSub>
                  </m:oMath>
                </a14:m>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1000</m:t>
                    </m:r>
                  </m:oMath>
                </a14:m>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endParaRPr lang="fr-MA" sz="9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4" name="ZoneTexte 23">
                <a:extLst>
                  <a:ext uri="{FF2B5EF4-FFF2-40B4-BE49-F238E27FC236}">
                    <a16:creationId xmlns:a16="http://schemas.microsoft.com/office/drawing/2014/main" id="{D2BD3591-DDE9-4B71-8338-9EDB58393F7E}"/>
                  </a:ext>
                </a:extLst>
              </p:cNvPr>
              <p:cNvSpPr txBox="1">
                <a:spLocks noRot="1" noChangeAspect="1" noMove="1" noResize="1" noEditPoints="1" noAdjustHandles="1" noChangeArrowheads="1" noChangeShapeType="1" noTextEdit="1"/>
              </p:cNvSpPr>
              <p:nvPr/>
            </p:nvSpPr>
            <p:spPr>
              <a:xfrm>
                <a:off x="5904995" y="703351"/>
                <a:ext cx="6100916" cy="476477"/>
              </a:xfrm>
              <a:prstGeom prst="rect">
                <a:avLst/>
              </a:prstGeom>
              <a:blipFill>
                <a:blip r:embed="rId3"/>
                <a:stretch>
                  <a:fillRect b="-5063"/>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21F8EA04-EAF3-4C96-AEED-0143EA3170F2}"/>
                  </a:ext>
                </a:extLst>
              </p:cNvPr>
              <p:cNvSpPr txBox="1"/>
              <p:nvPr/>
            </p:nvSpPr>
            <p:spPr>
              <a:xfrm>
                <a:off x="6091084" y="5624610"/>
                <a:ext cx="6100916" cy="476477"/>
              </a:xfrm>
              <a:prstGeom prst="rect">
                <a:avLst/>
              </a:prstGeom>
              <a:noFill/>
            </p:spPr>
            <p:txBody>
              <a:bodyPr wrap="square">
                <a:spAutoFit/>
              </a:bodyPr>
              <a:lstStyle/>
              <a:p>
                <a:pPr algn="ctr">
                  <a:spcAft>
                    <a:spcPts val="1000"/>
                  </a:spcAft>
                </a:pPr>
                <a:r>
                  <a:rPr lang="en-US" sz="1200"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Table 5: Deterioration of the situation of some Moroccan macroeconomic indicators (comparison between the initial situation and the case</a:t>
                </a:r>
                <a14:m>
                  <m:oMath xmlns:m="http://schemas.openxmlformats.org/officeDocument/2006/math">
                    <m:sSub>
                      <m:sSubPr>
                        <m:ctrlPr>
                          <a:rPr lang="fr-MA"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 </m:t>
                        </m:r>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𝜀</m:t>
                        </m:r>
                      </m:e>
                      <m:sub>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𝑓𝑒𝑚</m:t>
                        </m:r>
                      </m:sub>
                    </m:sSub>
                  </m:oMath>
                </a14:m>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r>
                      <a:rPr lang="fr-FR" sz="12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1000</m:t>
                    </m:r>
                  </m:oMath>
                </a14:m>
                <a:r>
                  <a:rPr lang="fr-FR" sz="12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endParaRPr lang="fr-MA" sz="9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5" name="ZoneTexte 24">
                <a:extLst>
                  <a:ext uri="{FF2B5EF4-FFF2-40B4-BE49-F238E27FC236}">
                    <a16:creationId xmlns:a16="http://schemas.microsoft.com/office/drawing/2014/main" id="{21F8EA04-EAF3-4C96-AEED-0143EA3170F2}"/>
                  </a:ext>
                </a:extLst>
              </p:cNvPr>
              <p:cNvSpPr txBox="1">
                <a:spLocks noRot="1" noChangeAspect="1" noMove="1" noResize="1" noEditPoints="1" noAdjustHandles="1" noChangeArrowheads="1" noChangeShapeType="1" noTextEdit="1"/>
              </p:cNvSpPr>
              <p:nvPr/>
            </p:nvSpPr>
            <p:spPr>
              <a:xfrm>
                <a:off x="6091084" y="5624610"/>
                <a:ext cx="6100916" cy="476477"/>
              </a:xfrm>
              <a:prstGeom prst="rect">
                <a:avLst/>
              </a:prstGeom>
              <a:blipFill>
                <a:blip r:embed="rId4"/>
                <a:stretch>
                  <a:fillRect t="-1282" b="-6410"/>
                </a:stretch>
              </a:blipFill>
            </p:spPr>
            <p:txBody>
              <a:bodyPr/>
              <a:lstStyle/>
              <a:p>
                <a:r>
                  <a:rPr lang="fr-MA">
                    <a:noFill/>
                  </a:rPr>
                  <a:t> </a:t>
                </a:r>
              </a:p>
            </p:txBody>
          </p:sp>
        </mc:Fallback>
      </mc:AlternateContent>
      <p:grpSp>
        <p:nvGrpSpPr>
          <p:cNvPr id="18" name="Groupe 17">
            <a:extLst>
              <a:ext uri="{FF2B5EF4-FFF2-40B4-BE49-F238E27FC236}">
                <a16:creationId xmlns:a16="http://schemas.microsoft.com/office/drawing/2014/main" id="{DBD45A1D-E027-4247-BD43-6B10E3D9FC4A}"/>
              </a:ext>
            </a:extLst>
          </p:cNvPr>
          <p:cNvGrpSpPr/>
          <p:nvPr/>
        </p:nvGrpSpPr>
        <p:grpSpPr>
          <a:xfrm>
            <a:off x="179835" y="1329300"/>
            <a:ext cx="5725160" cy="5433585"/>
            <a:chOff x="0" y="204759"/>
            <a:chExt cx="5725551" cy="6077224"/>
          </a:xfrm>
        </p:grpSpPr>
        <p:grpSp>
          <p:nvGrpSpPr>
            <p:cNvPr id="23" name="Groupe 22">
              <a:extLst>
                <a:ext uri="{FF2B5EF4-FFF2-40B4-BE49-F238E27FC236}">
                  <a16:creationId xmlns:a16="http://schemas.microsoft.com/office/drawing/2014/main" id="{8D6D4444-5067-423E-BDE4-472B144E79B0}"/>
                </a:ext>
              </a:extLst>
            </p:cNvPr>
            <p:cNvGrpSpPr/>
            <p:nvPr/>
          </p:nvGrpSpPr>
          <p:grpSpPr>
            <a:xfrm>
              <a:off x="0" y="204759"/>
              <a:ext cx="5725551" cy="5857195"/>
              <a:chOff x="0" y="204759"/>
              <a:chExt cx="5725551" cy="5857195"/>
            </a:xfrm>
          </p:grpSpPr>
          <p:sp>
            <p:nvSpPr>
              <p:cNvPr id="27" name="Zone de texte 101474502">
                <a:extLst>
                  <a:ext uri="{FF2B5EF4-FFF2-40B4-BE49-F238E27FC236}">
                    <a16:creationId xmlns:a16="http://schemas.microsoft.com/office/drawing/2014/main" id="{6107FEB8-EB87-4892-B8BC-07C60AB975EA}"/>
                  </a:ext>
                </a:extLst>
              </p:cNvPr>
              <p:cNvSpPr txBox="1"/>
              <p:nvPr/>
            </p:nvSpPr>
            <p:spPr>
              <a:xfrm>
                <a:off x="0" y="204759"/>
                <a:ext cx="5725160" cy="24786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1000" i="0">
                    <a:solidFill>
                      <a:srgbClr val="44546A"/>
                    </a:solidFill>
                    <a:effectLst/>
                    <a:latin typeface="Arial Narrow" panose="020B0606020202030204" pitchFamily="34" charset="0"/>
                    <a:ea typeface="Calibri" panose="020F0502020204030204" pitchFamily="34" charset="0"/>
                    <a:cs typeface="Times New Roman" panose="02020603050405020304" pitchFamily="18" charset="0"/>
                  </a:rPr>
                  <a:t>Fig 7 : Impact of the variation in the elasticity of female labor supply relative to real wages on the real wage gap.</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en-US" sz="1000" i="1">
                    <a:solidFill>
                      <a:srgbClr val="44546A"/>
                    </a:solidFill>
                    <a:effectLst/>
                    <a:latin typeface="Arial Narrow" panose="020B0606020202030204" pitchFamily="34" charset="0"/>
                    <a:ea typeface="Calibri" panose="020F0502020204030204" pitchFamily="34" charset="0"/>
                    <a:cs typeface="Arial" panose="020B0604020202020204" pitchFamily="34" charset="0"/>
                  </a:rPr>
                  <a:t> </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8" name="Groupe 27">
                <a:extLst>
                  <a:ext uri="{FF2B5EF4-FFF2-40B4-BE49-F238E27FC236}">
                    <a16:creationId xmlns:a16="http://schemas.microsoft.com/office/drawing/2014/main" id="{5D3D792E-A5EF-40E5-9C25-6BAAC7137238}"/>
                  </a:ext>
                </a:extLst>
              </p:cNvPr>
              <p:cNvGrpSpPr/>
              <p:nvPr/>
            </p:nvGrpSpPr>
            <p:grpSpPr>
              <a:xfrm>
                <a:off x="0" y="464234"/>
                <a:ext cx="5725551" cy="5597720"/>
                <a:chOff x="0" y="0"/>
                <a:chExt cx="6673516" cy="6118459"/>
              </a:xfrm>
            </p:grpSpPr>
            <p:sp>
              <p:nvSpPr>
                <p:cNvPr id="29" name="Rectangle 28">
                  <a:extLst>
                    <a:ext uri="{FF2B5EF4-FFF2-40B4-BE49-F238E27FC236}">
                      <a16:creationId xmlns:a16="http://schemas.microsoft.com/office/drawing/2014/main" id="{558BAA23-49C1-EA79-5C5C-1E0E3355C6FF}"/>
                    </a:ext>
                  </a:extLst>
                </p:cNvPr>
                <p:cNvSpPr/>
                <p:nvPr/>
              </p:nvSpPr>
              <p:spPr>
                <a:xfrm>
                  <a:off x="0" y="0"/>
                  <a:ext cx="6673516" cy="611845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fr-MA"/>
                </a:p>
              </p:txBody>
            </p:sp>
            <p:graphicFrame>
              <p:nvGraphicFramePr>
                <p:cNvPr id="30" name="Graphique 29">
                  <a:extLst>
                    <a:ext uri="{FF2B5EF4-FFF2-40B4-BE49-F238E27FC236}">
                      <a16:creationId xmlns:a16="http://schemas.microsoft.com/office/drawing/2014/main" id="{AD45D886-2B31-DD73-E0E2-D92D108129C4}"/>
                    </a:ext>
                  </a:extLst>
                </p:cNvPr>
                <p:cNvGraphicFramePr>
                  <a:graphicFrameLocks/>
                </p:cNvGraphicFramePr>
                <p:nvPr/>
              </p:nvGraphicFramePr>
              <p:xfrm>
                <a:off x="121919" y="3213749"/>
                <a:ext cx="6365965" cy="27345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Graphique 30">
                  <a:extLst>
                    <a:ext uri="{FF2B5EF4-FFF2-40B4-BE49-F238E27FC236}">
                      <a16:creationId xmlns:a16="http://schemas.microsoft.com/office/drawing/2014/main" id="{37C7DD33-779E-809D-1B2D-699D1AE0804A}"/>
                    </a:ext>
                  </a:extLst>
                </p:cNvPr>
                <p:cNvGraphicFramePr>
                  <a:graphicFrameLocks/>
                </p:cNvGraphicFramePr>
                <p:nvPr/>
              </p:nvGraphicFramePr>
              <p:xfrm>
                <a:off x="121920" y="135670"/>
                <a:ext cx="6365964" cy="2942409"/>
              </p:xfrm>
              <a:graphic>
                <a:graphicData uri="http://schemas.openxmlformats.org/drawingml/2006/chart">
                  <c:chart xmlns:c="http://schemas.openxmlformats.org/drawingml/2006/chart" xmlns:r="http://schemas.openxmlformats.org/officeDocument/2006/relationships" r:id="rId6"/>
                </a:graphicData>
              </a:graphic>
            </p:graphicFrame>
          </p:grpSp>
        </p:grpSp>
        <p:sp>
          <p:nvSpPr>
            <p:cNvPr id="26" name="Zone de texte 101474501">
              <a:extLst>
                <a:ext uri="{FF2B5EF4-FFF2-40B4-BE49-F238E27FC236}">
                  <a16:creationId xmlns:a16="http://schemas.microsoft.com/office/drawing/2014/main" id="{0BE304D5-0864-420F-AAA3-B30DB1953F04}"/>
                </a:ext>
              </a:extLst>
            </p:cNvPr>
            <p:cNvSpPr txBox="1"/>
            <p:nvPr/>
          </p:nvSpPr>
          <p:spPr>
            <a:xfrm>
              <a:off x="0" y="6118860"/>
              <a:ext cx="5724525" cy="16312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MA" sz="900" i="1">
                  <a:solidFill>
                    <a:srgbClr val="44546A"/>
                  </a:solidFill>
                  <a:effectLst/>
                  <a:latin typeface="Cambria Math" panose="02040503050406030204" pitchFamily="18" charset="0"/>
                  <a:ea typeface="Calibri" panose="020F0502020204030204" pitchFamily="34" charset="0"/>
                  <a:cs typeface="Cambria Math" panose="02040503050406030204" pitchFamily="18" charset="0"/>
                </a:rPr>
                <a:t>Source: authors, by GAMS</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DF77902B-10B7-4C88-A799-64E5BECB1E9C}"/>
                  </a:ext>
                </a:extLst>
              </p:cNvPr>
              <p:cNvGraphicFramePr>
                <a:graphicFrameLocks noGrp="1"/>
              </p:cNvGraphicFramePr>
              <p:nvPr>
                <p:extLst>
                  <p:ext uri="{D42A27DB-BD31-4B8C-83A1-F6EECF244321}">
                    <p14:modId xmlns:p14="http://schemas.microsoft.com/office/powerpoint/2010/main" val="3122477565"/>
                  </p:ext>
                </p:extLst>
              </p:nvPr>
            </p:nvGraphicFramePr>
            <p:xfrm>
              <a:off x="6091084" y="1151676"/>
              <a:ext cx="5776595" cy="4316101"/>
            </p:xfrm>
            <a:graphic>
              <a:graphicData uri="http://schemas.openxmlformats.org/drawingml/2006/table">
                <a:tbl>
                  <a:tblPr firstRow="1" firstCol="1" bandRow="1"/>
                  <a:tblGrid>
                    <a:gridCol w="819785">
                      <a:extLst>
                        <a:ext uri="{9D8B030D-6E8A-4147-A177-3AD203B41FA5}">
                          <a16:colId xmlns:a16="http://schemas.microsoft.com/office/drawing/2014/main" val="159033504"/>
                        </a:ext>
                      </a:extLst>
                    </a:gridCol>
                    <a:gridCol w="826135">
                      <a:extLst>
                        <a:ext uri="{9D8B030D-6E8A-4147-A177-3AD203B41FA5}">
                          <a16:colId xmlns:a16="http://schemas.microsoft.com/office/drawing/2014/main" val="3307503679"/>
                        </a:ext>
                      </a:extLst>
                    </a:gridCol>
                    <a:gridCol w="826135">
                      <a:extLst>
                        <a:ext uri="{9D8B030D-6E8A-4147-A177-3AD203B41FA5}">
                          <a16:colId xmlns:a16="http://schemas.microsoft.com/office/drawing/2014/main" val="1539735789"/>
                        </a:ext>
                      </a:extLst>
                    </a:gridCol>
                    <a:gridCol w="826135">
                      <a:extLst>
                        <a:ext uri="{9D8B030D-6E8A-4147-A177-3AD203B41FA5}">
                          <a16:colId xmlns:a16="http://schemas.microsoft.com/office/drawing/2014/main" val="1402655168"/>
                        </a:ext>
                      </a:extLst>
                    </a:gridCol>
                    <a:gridCol w="826135">
                      <a:extLst>
                        <a:ext uri="{9D8B030D-6E8A-4147-A177-3AD203B41FA5}">
                          <a16:colId xmlns:a16="http://schemas.microsoft.com/office/drawing/2014/main" val="178918851"/>
                        </a:ext>
                      </a:extLst>
                    </a:gridCol>
                    <a:gridCol w="826135">
                      <a:extLst>
                        <a:ext uri="{9D8B030D-6E8A-4147-A177-3AD203B41FA5}">
                          <a16:colId xmlns:a16="http://schemas.microsoft.com/office/drawing/2014/main" val="3756569783"/>
                        </a:ext>
                      </a:extLst>
                    </a:gridCol>
                    <a:gridCol w="826135">
                      <a:extLst>
                        <a:ext uri="{9D8B030D-6E8A-4147-A177-3AD203B41FA5}">
                          <a16:colId xmlns:a16="http://schemas.microsoft.com/office/drawing/2014/main" val="472011288"/>
                        </a:ext>
                      </a:extLst>
                    </a:gridCol>
                  </a:tblGrid>
                  <a:tr h="186888">
                    <a:tc rowSpan="2">
                      <a:txBody>
                        <a:bodyPr/>
                        <a:lstStyle/>
                        <a:p>
                          <a:r>
                            <a:rPr lang="en-US" sz="1000" kern="100">
                              <a:effectLst/>
                              <a:latin typeface="Arial Narrow" panose="020B0606020202030204" pitchFamily="34" charset="0"/>
                              <a:ea typeface="Calibri" panose="020F0502020204030204" pitchFamily="34" charset="0"/>
                              <a:cs typeface="Arial" panose="020B0604020202020204" pitchFamily="34" charset="0"/>
                            </a:rPr>
                            <a:t> </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Demand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Total Production</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Exports</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extLst>
                      <a:ext uri="{0D108BD9-81ED-4DB2-BD59-A6C34878D82A}">
                        <a16:rowId xmlns:a16="http://schemas.microsoft.com/office/drawing/2014/main" val="13742874"/>
                      </a:ext>
                    </a:extLst>
                  </a:tr>
                  <a:tr h="204565">
                    <a:tc vMerge="1">
                      <a:txBody>
                        <a:bodyPr/>
                        <a:lstStyle/>
                        <a:p>
                          <a:endParaRPr lang="fr-MA"/>
                        </a:p>
                      </a:txBody>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t>
                          </a:r>
                          <a14:m>
                            <m:oMath xmlns:m="http://schemas.openxmlformats.org/officeDocument/2006/math">
                              <m:r>
                                <a:rPr lang="fr-FR" sz="1000" b="1" i="1" kern="1200">
                                  <a:solidFill>
                                    <a:srgbClr val="0070C0"/>
                                  </a:solidFill>
                                  <a:effectLst/>
                                  <a:latin typeface="Cambria Math" panose="02040503050406030204" pitchFamily="18" charset="0"/>
                                  <a:ea typeface="Calibri" panose="020F0502020204030204" pitchFamily="34" charset="0"/>
                                  <a:cs typeface="Arial" panose="020B0604020202020204" pitchFamily="34" charset="0"/>
                                </a:rPr>
                                <m:t>𝟏𝟎𝟎𝟎</m:t>
                              </m:r>
                            </m:oMath>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t>
                          </a:r>
                          <a14:m>
                            <m:oMath xmlns:m="http://schemas.openxmlformats.org/officeDocument/2006/math">
                              <m:r>
                                <a:rPr lang="fr-FR" sz="1000" b="1" i="1" kern="1200">
                                  <a:solidFill>
                                    <a:srgbClr val="0070C0"/>
                                  </a:solidFill>
                                  <a:effectLst/>
                                  <a:latin typeface="Cambria Math" panose="02040503050406030204" pitchFamily="18" charset="0"/>
                                  <a:ea typeface="Calibri" panose="020F0502020204030204" pitchFamily="34" charset="0"/>
                                  <a:cs typeface="Arial" panose="020B0604020202020204" pitchFamily="34" charset="0"/>
                                </a:rPr>
                                <m:t>𝟏𝟎𝟎𝟎</m:t>
                              </m:r>
                            </m:oMath>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14:m>
                            <m:oMath xmlns:m="http://schemas.openxmlformats.org/officeDocument/2006/math">
                              <m:sSub>
                                <m:sSubPr>
                                  <m:ctrlPr>
                                    <a:rPr lang="fr-MA"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0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t>
                          </a:r>
                          <a14:m>
                            <m:oMath xmlns:m="http://schemas.openxmlformats.org/officeDocument/2006/math">
                              <m:r>
                                <a:rPr lang="fr-FR" sz="1000" b="1" i="1" kern="1200">
                                  <a:solidFill>
                                    <a:srgbClr val="0070C0"/>
                                  </a:solidFill>
                                  <a:effectLst/>
                                  <a:latin typeface="Cambria Math" panose="02040503050406030204" pitchFamily="18" charset="0"/>
                                  <a:ea typeface="Calibri" panose="020F0502020204030204" pitchFamily="34" charset="0"/>
                                  <a:cs typeface="Arial" panose="020B0604020202020204" pitchFamily="34" charset="0"/>
                                </a:rPr>
                                <m:t>𝟏𝟎𝟎𝟎</m:t>
                              </m:r>
                            </m:oMath>
                          </a14:m>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3376363"/>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5579135"/>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05111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B00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0,89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2,64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804315"/>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CA0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014036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CB0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-2,13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3,18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3,15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05428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CC0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13,57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13,53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761473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CED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7346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CF0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7,03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6,99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14257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CGM</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73315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DE0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453096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F00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127471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G00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9441040"/>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H00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6822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I00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2185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J00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6906959"/>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K00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60074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L68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184110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MN0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33975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O84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922761"/>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PQ8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21886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RS0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dirty="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-0,36</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466601"/>
                      </a:ext>
                    </a:extLst>
                  </a:tr>
                </a:tbl>
              </a:graphicData>
            </a:graphic>
          </p:graphicFrame>
        </mc:Choice>
        <mc:Fallback xmlns="">
          <p:graphicFrame>
            <p:nvGraphicFramePr>
              <p:cNvPr id="3" name="Tableau 2">
                <a:extLst>
                  <a:ext uri="{FF2B5EF4-FFF2-40B4-BE49-F238E27FC236}">
                    <a16:creationId xmlns:a16="http://schemas.microsoft.com/office/drawing/2014/main" id="{DF77902B-10B7-4C88-A799-64E5BECB1E9C}"/>
                  </a:ext>
                </a:extLst>
              </p:cNvPr>
              <p:cNvGraphicFramePr>
                <a:graphicFrameLocks noGrp="1"/>
              </p:cNvGraphicFramePr>
              <p:nvPr>
                <p:extLst>
                  <p:ext uri="{D42A27DB-BD31-4B8C-83A1-F6EECF244321}">
                    <p14:modId xmlns:p14="http://schemas.microsoft.com/office/powerpoint/2010/main" val="3122477565"/>
                  </p:ext>
                </p:extLst>
              </p:nvPr>
            </p:nvGraphicFramePr>
            <p:xfrm>
              <a:off x="6091084" y="1151676"/>
              <a:ext cx="5776595" cy="4316101"/>
            </p:xfrm>
            <a:graphic>
              <a:graphicData uri="http://schemas.openxmlformats.org/drawingml/2006/table">
                <a:tbl>
                  <a:tblPr firstRow="1" firstCol="1" bandRow="1"/>
                  <a:tblGrid>
                    <a:gridCol w="819785">
                      <a:extLst>
                        <a:ext uri="{9D8B030D-6E8A-4147-A177-3AD203B41FA5}">
                          <a16:colId xmlns:a16="http://schemas.microsoft.com/office/drawing/2014/main" val="159033504"/>
                        </a:ext>
                      </a:extLst>
                    </a:gridCol>
                    <a:gridCol w="826135">
                      <a:extLst>
                        <a:ext uri="{9D8B030D-6E8A-4147-A177-3AD203B41FA5}">
                          <a16:colId xmlns:a16="http://schemas.microsoft.com/office/drawing/2014/main" val="3307503679"/>
                        </a:ext>
                      </a:extLst>
                    </a:gridCol>
                    <a:gridCol w="826135">
                      <a:extLst>
                        <a:ext uri="{9D8B030D-6E8A-4147-A177-3AD203B41FA5}">
                          <a16:colId xmlns:a16="http://schemas.microsoft.com/office/drawing/2014/main" val="1539735789"/>
                        </a:ext>
                      </a:extLst>
                    </a:gridCol>
                    <a:gridCol w="826135">
                      <a:extLst>
                        <a:ext uri="{9D8B030D-6E8A-4147-A177-3AD203B41FA5}">
                          <a16:colId xmlns:a16="http://schemas.microsoft.com/office/drawing/2014/main" val="1402655168"/>
                        </a:ext>
                      </a:extLst>
                    </a:gridCol>
                    <a:gridCol w="826135">
                      <a:extLst>
                        <a:ext uri="{9D8B030D-6E8A-4147-A177-3AD203B41FA5}">
                          <a16:colId xmlns:a16="http://schemas.microsoft.com/office/drawing/2014/main" val="178918851"/>
                        </a:ext>
                      </a:extLst>
                    </a:gridCol>
                    <a:gridCol w="826135">
                      <a:extLst>
                        <a:ext uri="{9D8B030D-6E8A-4147-A177-3AD203B41FA5}">
                          <a16:colId xmlns:a16="http://schemas.microsoft.com/office/drawing/2014/main" val="3756569783"/>
                        </a:ext>
                      </a:extLst>
                    </a:gridCol>
                    <a:gridCol w="826135">
                      <a:extLst>
                        <a:ext uri="{9D8B030D-6E8A-4147-A177-3AD203B41FA5}">
                          <a16:colId xmlns:a16="http://schemas.microsoft.com/office/drawing/2014/main" val="472011288"/>
                        </a:ext>
                      </a:extLst>
                    </a:gridCol>
                  </a:tblGrid>
                  <a:tr h="186888">
                    <a:tc rowSpan="2">
                      <a:txBody>
                        <a:bodyPr/>
                        <a:lstStyle/>
                        <a:p>
                          <a:r>
                            <a:rPr lang="en-US" sz="1000" kern="100">
                              <a:effectLst/>
                              <a:latin typeface="Arial Narrow" panose="020B0606020202030204" pitchFamily="34" charset="0"/>
                              <a:ea typeface="Calibri" panose="020F0502020204030204" pitchFamily="34" charset="0"/>
                              <a:cs typeface="Arial" panose="020B0604020202020204" pitchFamily="34" charset="0"/>
                            </a:rPr>
                            <a:t> </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Demand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Total Production</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tc gridSpan="2">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Variation in Exports</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MA"/>
                        </a:p>
                      </a:txBody>
                      <a:tcPr/>
                    </a:tc>
                    <a:extLst>
                      <a:ext uri="{0D108BD9-81ED-4DB2-BD59-A6C34878D82A}">
                        <a16:rowId xmlns:a16="http://schemas.microsoft.com/office/drawing/2014/main" val="13742874"/>
                      </a:ext>
                    </a:extLst>
                  </a:tr>
                  <a:tr h="204565">
                    <a:tc vMerge="1">
                      <a:txBody>
                        <a:bodyPr/>
                        <a:lstStyle/>
                        <a:p>
                          <a:endParaRPr lang="fr-MA"/>
                        </a:p>
                      </a:txBody>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100741" t="-106061" r="-503704" b="-1981818"/>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199265" t="-106061" r="-400000" b="-1981818"/>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301481" t="-106061" r="-302963" b="-1981818"/>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398529" t="-106061" r="-200735" b="-1981818"/>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502222" t="-106061" r="-102222" b="-1981818"/>
                          </a:stretch>
                        </a:blipFill>
                      </a:tcPr>
                    </a:tc>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7"/>
                          <a:stretch>
                            <a:fillRect l="-597794" t="-106061" r="-1471" b="-1981818"/>
                          </a:stretch>
                        </a:blipFill>
                      </a:tcPr>
                    </a:tc>
                    <a:extLst>
                      <a:ext uri="{0D108BD9-81ED-4DB2-BD59-A6C34878D82A}">
                        <a16:rowId xmlns:a16="http://schemas.microsoft.com/office/drawing/2014/main" val="3103376363"/>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5579135"/>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A05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05111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B00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0,89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2,69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2,64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804315"/>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CA0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014036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CB0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-2,13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3,18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3,15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05428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CC0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13,57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13,53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761473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CED</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1,96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7346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CF0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1,88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7,03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6,99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14257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CGM</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-0,91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-0,95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73315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DE0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4530964"/>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F00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127471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G00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0,46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9441040"/>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H00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1,14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1,09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2,06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68228"/>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I00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0,62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0,59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2185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J00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-0,16</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-0,24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6906959"/>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K00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0,33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0,29</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600746"/>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L68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184110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MN0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-0,18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0,51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0,45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339752"/>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O84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-0,80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-0,85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922761"/>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PQ8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-0,67</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-0,72</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-0,65</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-0,71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-0,78</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218867"/>
                      </a:ext>
                    </a:extLst>
                  </a:tr>
                  <a:tr h="186888">
                    <a:tc>
                      <a:txBody>
                        <a:bodyPr/>
                        <a:lstStyle/>
                        <a:p>
                          <a:pPr algn="ctr"/>
                          <a:r>
                            <a:rPr lang="fr-FR" sz="1000" b="1" kern="1200">
                              <a:solidFill>
                                <a:srgbClr val="0070C0"/>
                              </a:solidFill>
                              <a:effectLst/>
                              <a:latin typeface="Arial Narrow" panose="020B0606020202030204" pitchFamily="34" charset="0"/>
                              <a:ea typeface="Calibri" panose="020F0502020204030204" pitchFamily="34" charset="0"/>
                              <a:cs typeface="Calibri" panose="020F0502020204030204" pitchFamily="34" charset="0"/>
                            </a:rPr>
                            <a:t>RS0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0,04</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0,01</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a:solidFill>
                                <a:srgbClr val="00B050"/>
                              </a:solidFill>
                              <a:effectLst/>
                              <a:latin typeface="Arial Narrow" panose="020B0606020202030204" pitchFamily="34" charset="0"/>
                              <a:ea typeface="Calibri" panose="020F0502020204030204" pitchFamily="34" charset="0"/>
                              <a:cs typeface="Calibri" panose="020F0502020204030204" pitchFamily="34" charset="0"/>
                            </a:rPr>
                            <a:t>0,13</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0,10</a:t>
                          </a:r>
                          <a:endParaRPr lang="fr-MA" sz="12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kern="12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-0,32</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000" b="1" kern="1200" dirty="0">
                              <a:solidFill>
                                <a:srgbClr val="FF0000"/>
                              </a:solidFill>
                              <a:effectLst/>
                              <a:latin typeface="Arial Narrow" panose="020B0606020202030204" pitchFamily="34" charset="0"/>
                              <a:ea typeface="Calibri" panose="020F0502020204030204" pitchFamily="34" charset="0"/>
                              <a:cs typeface="Calibri" panose="020F0502020204030204" pitchFamily="34" charset="0"/>
                            </a:rPr>
                            <a:t>-0,36</a:t>
                          </a:r>
                          <a:endParaRPr lang="fr-MA" sz="12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46660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5" name="Tableau 4">
                <a:extLst>
                  <a:ext uri="{FF2B5EF4-FFF2-40B4-BE49-F238E27FC236}">
                    <a16:creationId xmlns:a16="http://schemas.microsoft.com/office/drawing/2014/main" id="{8E778494-F1C1-484C-8E87-4C39836DCA17}"/>
                  </a:ext>
                </a:extLst>
              </p:cNvPr>
              <p:cNvGraphicFramePr>
                <a:graphicFrameLocks noGrp="1"/>
              </p:cNvGraphicFramePr>
              <p:nvPr>
                <p:extLst>
                  <p:ext uri="{D42A27DB-BD31-4B8C-83A1-F6EECF244321}">
                    <p14:modId xmlns:p14="http://schemas.microsoft.com/office/powerpoint/2010/main" val="4065075522"/>
                  </p:ext>
                </p:extLst>
              </p:nvPr>
            </p:nvGraphicFramePr>
            <p:xfrm>
              <a:off x="6153202" y="6037698"/>
              <a:ext cx="5754370" cy="778510"/>
            </p:xfrm>
            <a:graphic>
              <a:graphicData uri="http://schemas.openxmlformats.org/drawingml/2006/table">
                <a:tbl>
                  <a:tblPr firstRow="1" bandRow="1"/>
                  <a:tblGrid>
                    <a:gridCol w="956310">
                      <a:extLst>
                        <a:ext uri="{9D8B030D-6E8A-4147-A177-3AD203B41FA5}">
                          <a16:colId xmlns:a16="http://schemas.microsoft.com/office/drawing/2014/main" val="3041316181"/>
                        </a:ext>
                      </a:extLst>
                    </a:gridCol>
                    <a:gridCol w="953770">
                      <a:extLst>
                        <a:ext uri="{9D8B030D-6E8A-4147-A177-3AD203B41FA5}">
                          <a16:colId xmlns:a16="http://schemas.microsoft.com/office/drawing/2014/main" val="974038302"/>
                        </a:ext>
                      </a:extLst>
                    </a:gridCol>
                    <a:gridCol w="949960">
                      <a:extLst>
                        <a:ext uri="{9D8B030D-6E8A-4147-A177-3AD203B41FA5}">
                          <a16:colId xmlns:a16="http://schemas.microsoft.com/office/drawing/2014/main" val="3359039546"/>
                        </a:ext>
                      </a:extLst>
                    </a:gridCol>
                    <a:gridCol w="949960">
                      <a:extLst>
                        <a:ext uri="{9D8B030D-6E8A-4147-A177-3AD203B41FA5}">
                          <a16:colId xmlns:a16="http://schemas.microsoft.com/office/drawing/2014/main" val="3572255144"/>
                        </a:ext>
                      </a:extLst>
                    </a:gridCol>
                    <a:gridCol w="951865">
                      <a:extLst>
                        <a:ext uri="{9D8B030D-6E8A-4147-A177-3AD203B41FA5}">
                          <a16:colId xmlns:a16="http://schemas.microsoft.com/office/drawing/2014/main" val="2863381328"/>
                        </a:ext>
                      </a:extLst>
                    </a:gridCol>
                    <a:gridCol w="992505">
                      <a:extLst>
                        <a:ext uri="{9D8B030D-6E8A-4147-A177-3AD203B41FA5}">
                          <a16:colId xmlns:a16="http://schemas.microsoft.com/office/drawing/2014/main" val="1194319050"/>
                        </a:ext>
                      </a:extLst>
                    </a:gridCol>
                  </a:tblGrid>
                  <a:tr h="0">
                    <a:tc>
                      <a:txBody>
                        <a:bodyPr/>
                        <a:lstStyle/>
                        <a:p>
                          <a:r>
                            <a:rPr lang="en-US" sz="900" kern="100">
                              <a:effectLst/>
                              <a:latin typeface="Calibri" panose="020F0502020204030204" pitchFamily="34" charset="0"/>
                              <a:ea typeface="Calibri" panose="020F0502020204030204" pitchFamily="34" charset="0"/>
                              <a:cs typeface="Arial" panose="020B0604020202020204" pitchFamily="34" charset="0"/>
                            </a:rPr>
                            <a:t> </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household income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MA" sz="900" b="1" kern="1200">
                              <a:solidFill>
                                <a:srgbClr val="0070C0"/>
                              </a:solidFill>
                              <a:effectLst/>
                              <a:latin typeface="Calibri" panose="020F0502020204030204" pitchFamily="34" charset="0"/>
                              <a:ea typeface="Times New Roman" panose="02020603050405020304" pitchFamily="18" charset="0"/>
                              <a:cs typeface="Arial" panose="020B0604020202020204" pitchFamily="34" charset="0"/>
                            </a:rPr>
                            <a:t>Var% of GDP</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of FBCF</a:t>
                          </a:r>
                          <a:endParaRPr lang="fr-MA" sz="105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of tax revenue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 of government revenue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37274"/>
                      </a:ext>
                    </a:extLst>
                  </a:tr>
                  <a:tr h="0">
                    <a:tc>
                      <a:txBody>
                        <a:bodyPr/>
                        <a:lstStyle/>
                        <a:p>
                          <a:pPr algn="ctr"/>
                          <a14:m>
                            <m:oMath xmlns:m="http://schemas.openxmlformats.org/officeDocument/2006/math">
                              <m:sSub>
                                <m:sSubPr>
                                  <m:ctrlPr>
                                    <a:rPr lang="fr-MA"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1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a:t>
                          </a:r>
                          <a14:m>
                            <m:oMath xmlns:m="http://schemas.openxmlformats.org/officeDocument/2006/math">
                              <m:r>
                                <a:rPr lang="fr-FR" sz="1100" b="1" i="1" kern="1200">
                                  <a:solidFill>
                                    <a:srgbClr val="0070C0"/>
                                  </a:solidFill>
                                  <a:effectLst/>
                                  <a:latin typeface="Cambria Math" panose="02040503050406030204" pitchFamily="18" charset="0"/>
                                  <a:ea typeface="Calibri" panose="020F0502020204030204" pitchFamily="34" charset="0"/>
                                  <a:cs typeface="Arial" panose="020B0604020202020204" pitchFamily="34" charset="0"/>
                                </a:rPr>
                                <m:t>𝟏𝟎𝟎𝟎</m:t>
                              </m:r>
                            </m:oMath>
                          </a14:m>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0,831</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0,171</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0,115</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FF0000"/>
                              </a:solidFill>
                              <a:effectLst/>
                              <a:latin typeface="Calibri" panose="020F0502020204030204" pitchFamily="34" charset="0"/>
                              <a:ea typeface="Calibri" panose="020F0502020204030204" pitchFamily="34" charset="0"/>
                              <a:cs typeface="Arial" panose="020B0604020202020204" pitchFamily="34" charset="0"/>
                            </a:rPr>
                            <a:t>-6,816</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FF0000"/>
                              </a:solidFill>
                              <a:effectLst/>
                              <a:latin typeface="Calibri" panose="020F0502020204030204" pitchFamily="34" charset="0"/>
                              <a:ea typeface="Calibri" panose="020F0502020204030204" pitchFamily="34" charset="0"/>
                              <a:cs typeface="Arial" panose="020B0604020202020204" pitchFamily="34" charset="0"/>
                            </a:rPr>
                            <a:t>-1,903</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449613"/>
                      </a:ext>
                    </a:extLst>
                  </a:tr>
                  <a:tr h="0">
                    <a:tc>
                      <a:txBody>
                        <a:bodyPr/>
                        <a:lstStyle/>
                        <a:p>
                          <a:pPr algn="ctr"/>
                          <a14:m>
                            <m:oMath xmlns:m="http://schemas.openxmlformats.org/officeDocument/2006/math">
                              <m:sSub>
                                <m:sSubPr>
                                  <m:ctrlPr>
                                    <a:rPr lang="fr-MA"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fr-FR"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𝜺</m:t>
                                  </m:r>
                                </m:e>
                                <m:sub>
                                  <m:r>
                                    <a:rPr lang="fr-FR" sz="1100" b="1" i="1" kern="1200">
                                      <a:solidFill>
                                        <a:srgbClr val="0070C0"/>
                                      </a:solidFill>
                                      <a:effectLst/>
                                      <a:latin typeface="Cambria Math" panose="02040503050406030204" pitchFamily="18" charset="0"/>
                                      <a:ea typeface="Times New Roman" panose="02020603050405020304" pitchFamily="18" charset="0"/>
                                      <a:cs typeface="Arial" panose="020B0604020202020204" pitchFamily="34" charset="0"/>
                                    </a:rPr>
                                    <m:t>𝒇𝒆𝒎</m:t>
                                  </m:r>
                                </m:sub>
                              </m:sSub>
                            </m:oMath>
                          </a14:m>
                          <a:r>
                            <a:rPr lang="fr-FR" sz="11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=0,8</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0,833</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0,174</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0,116</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-6,807</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-1,900</a:t>
                          </a:r>
                          <a:endParaRPr lang="fr-MA"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6729344"/>
                      </a:ext>
                    </a:extLst>
                  </a:tr>
                </a:tbl>
              </a:graphicData>
            </a:graphic>
          </p:graphicFrame>
        </mc:Choice>
        <mc:Fallback xmlns="">
          <p:graphicFrame>
            <p:nvGraphicFramePr>
              <p:cNvPr id="5" name="Tableau 4">
                <a:extLst>
                  <a:ext uri="{FF2B5EF4-FFF2-40B4-BE49-F238E27FC236}">
                    <a16:creationId xmlns:a16="http://schemas.microsoft.com/office/drawing/2014/main" id="{8E778494-F1C1-484C-8E87-4C39836DCA17}"/>
                  </a:ext>
                </a:extLst>
              </p:cNvPr>
              <p:cNvGraphicFramePr>
                <a:graphicFrameLocks noGrp="1"/>
              </p:cNvGraphicFramePr>
              <p:nvPr>
                <p:extLst>
                  <p:ext uri="{D42A27DB-BD31-4B8C-83A1-F6EECF244321}">
                    <p14:modId xmlns:p14="http://schemas.microsoft.com/office/powerpoint/2010/main" val="4065075522"/>
                  </p:ext>
                </p:extLst>
              </p:nvPr>
            </p:nvGraphicFramePr>
            <p:xfrm>
              <a:off x="6153202" y="6037698"/>
              <a:ext cx="5754370" cy="778510"/>
            </p:xfrm>
            <a:graphic>
              <a:graphicData uri="http://schemas.openxmlformats.org/drawingml/2006/table">
                <a:tbl>
                  <a:tblPr firstRow="1" bandRow="1"/>
                  <a:tblGrid>
                    <a:gridCol w="956310">
                      <a:extLst>
                        <a:ext uri="{9D8B030D-6E8A-4147-A177-3AD203B41FA5}">
                          <a16:colId xmlns:a16="http://schemas.microsoft.com/office/drawing/2014/main" val="3041316181"/>
                        </a:ext>
                      </a:extLst>
                    </a:gridCol>
                    <a:gridCol w="953770">
                      <a:extLst>
                        <a:ext uri="{9D8B030D-6E8A-4147-A177-3AD203B41FA5}">
                          <a16:colId xmlns:a16="http://schemas.microsoft.com/office/drawing/2014/main" val="974038302"/>
                        </a:ext>
                      </a:extLst>
                    </a:gridCol>
                    <a:gridCol w="949960">
                      <a:extLst>
                        <a:ext uri="{9D8B030D-6E8A-4147-A177-3AD203B41FA5}">
                          <a16:colId xmlns:a16="http://schemas.microsoft.com/office/drawing/2014/main" val="3359039546"/>
                        </a:ext>
                      </a:extLst>
                    </a:gridCol>
                    <a:gridCol w="949960">
                      <a:extLst>
                        <a:ext uri="{9D8B030D-6E8A-4147-A177-3AD203B41FA5}">
                          <a16:colId xmlns:a16="http://schemas.microsoft.com/office/drawing/2014/main" val="3572255144"/>
                        </a:ext>
                      </a:extLst>
                    </a:gridCol>
                    <a:gridCol w="951865">
                      <a:extLst>
                        <a:ext uri="{9D8B030D-6E8A-4147-A177-3AD203B41FA5}">
                          <a16:colId xmlns:a16="http://schemas.microsoft.com/office/drawing/2014/main" val="2863381328"/>
                        </a:ext>
                      </a:extLst>
                    </a:gridCol>
                    <a:gridCol w="992505">
                      <a:extLst>
                        <a:ext uri="{9D8B030D-6E8A-4147-A177-3AD203B41FA5}">
                          <a16:colId xmlns:a16="http://schemas.microsoft.com/office/drawing/2014/main" val="1194319050"/>
                        </a:ext>
                      </a:extLst>
                    </a:gridCol>
                  </a:tblGrid>
                  <a:tr h="411480">
                    <a:tc>
                      <a:txBody>
                        <a:bodyPr/>
                        <a:lstStyle/>
                        <a:p>
                          <a:r>
                            <a:rPr lang="en-US" sz="900" kern="100">
                              <a:effectLst/>
                              <a:latin typeface="Calibri" panose="020F0502020204030204" pitchFamily="34" charset="0"/>
                              <a:ea typeface="Calibri" panose="020F0502020204030204" pitchFamily="34" charset="0"/>
                              <a:cs typeface="Arial" panose="020B0604020202020204" pitchFamily="34" charset="0"/>
                            </a:rPr>
                            <a:t> </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household income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MA" sz="900" b="1" kern="1200">
                              <a:solidFill>
                                <a:srgbClr val="0070C0"/>
                              </a:solidFill>
                              <a:effectLst/>
                              <a:latin typeface="Calibri" panose="020F0502020204030204" pitchFamily="34" charset="0"/>
                              <a:ea typeface="Times New Roman" panose="02020603050405020304" pitchFamily="18" charset="0"/>
                              <a:cs typeface="Arial" panose="020B0604020202020204" pitchFamily="34" charset="0"/>
                            </a:rPr>
                            <a:t>Var% of GDP</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of FBCF</a:t>
                          </a:r>
                          <a:endParaRPr lang="fr-MA" sz="105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of tax revenue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900" b="1" kern="1200">
                              <a:solidFill>
                                <a:srgbClr val="0070C0"/>
                              </a:solidFill>
                              <a:effectLst/>
                              <a:latin typeface="Calibri" panose="020F0502020204030204" pitchFamily="34" charset="0"/>
                              <a:ea typeface="Calibri" panose="020F0502020204030204" pitchFamily="34" charset="0"/>
                              <a:cs typeface="Arial" panose="020B0604020202020204" pitchFamily="34" charset="0"/>
                            </a:rPr>
                            <a:t>Var % of government revenue</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37274"/>
                      </a:ext>
                    </a:extLst>
                  </a:tr>
                  <a:tr h="183515">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8"/>
                          <a:stretch>
                            <a:fillRect l="-637" t="-238710" r="-503185" b="-138710"/>
                          </a:stretch>
                        </a:blipFill>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0,831</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0,171</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0,115</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FF0000"/>
                              </a:solidFill>
                              <a:effectLst/>
                              <a:latin typeface="Calibri" panose="020F0502020204030204" pitchFamily="34" charset="0"/>
                              <a:ea typeface="Calibri" panose="020F0502020204030204" pitchFamily="34" charset="0"/>
                              <a:cs typeface="Arial" panose="020B0604020202020204" pitchFamily="34" charset="0"/>
                            </a:rPr>
                            <a:t>-6,816</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FF0000"/>
                              </a:solidFill>
                              <a:effectLst/>
                              <a:latin typeface="Calibri" panose="020F0502020204030204" pitchFamily="34" charset="0"/>
                              <a:ea typeface="Calibri" panose="020F0502020204030204" pitchFamily="34" charset="0"/>
                              <a:cs typeface="Arial" panose="020B0604020202020204" pitchFamily="34" charset="0"/>
                            </a:rPr>
                            <a:t>-1,903</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449613"/>
                      </a:ext>
                    </a:extLst>
                  </a:tr>
                  <a:tr h="183515">
                    <a:tc>
                      <a:txBody>
                        <a:bodyPr/>
                        <a:lstStyle/>
                        <a:p>
                          <a:endParaRPr lang="fr-F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8"/>
                          <a:stretch>
                            <a:fillRect l="-637" t="-350000" r="-503185" b="-43333"/>
                          </a:stretch>
                        </a:blipFill>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0,833</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0,174</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b="1" kern="1200">
                              <a:solidFill>
                                <a:srgbClr val="00B050"/>
                              </a:solidFill>
                              <a:effectLst/>
                              <a:latin typeface="Calibri" panose="020F0502020204030204" pitchFamily="34" charset="0"/>
                              <a:ea typeface="Calibri" panose="020F0502020204030204" pitchFamily="34" charset="0"/>
                              <a:cs typeface="Arial" panose="020B0604020202020204" pitchFamily="34" charset="0"/>
                            </a:rPr>
                            <a:t>0,116</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-6,807</a:t>
                          </a:r>
                          <a:endParaRPr lang="fr-MA" sz="11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1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-1,900</a:t>
                          </a:r>
                          <a:endParaRPr lang="fr-MA" sz="11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6729344"/>
                      </a:ext>
                    </a:extLst>
                  </a:tr>
                </a:tbl>
              </a:graphicData>
            </a:graphic>
          </p:graphicFrame>
        </mc:Fallback>
      </mc:AlternateContent>
    </p:spTree>
    <p:extLst>
      <p:ext uri="{BB962C8B-B14F-4D97-AF65-F5344CB8AC3E}">
        <p14:creationId xmlns:p14="http://schemas.microsoft.com/office/powerpoint/2010/main" val="1786076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2835564"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 </a:t>
            </a:r>
            <a:r>
              <a:rPr lang="fr-FR" b="1" dirty="0" err="1">
                <a:solidFill>
                  <a:schemeClr val="accent1"/>
                </a:solidFill>
                <a:latin typeface="Times New Roman" panose="02020603050405020304" pitchFamily="18" charset="0"/>
                <a:cs typeface="Times New Roman" panose="02020603050405020304" pitchFamily="18" charset="0"/>
              </a:rPr>
              <a:t>Sensitivity</a:t>
            </a:r>
            <a:r>
              <a:rPr lang="fr-FR" b="1" dirty="0">
                <a:solidFill>
                  <a:schemeClr val="accent1"/>
                </a:solidFill>
                <a:latin typeface="Times New Roman" panose="02020603050405020304" pitchFamily="18" charset="0"/>
                <a:cs typeface="Times New Roman" panose="02020603050405020304" pitchFamily="18" charset="0"/>
              </a:rPr>
              <a:t> analyses.</a:t>
            </a:r>
            <a:endParaRPr lang="fr-MA" b="1" dirty="0">
              <a:solidFill>
                <a:schemeClr val="accent1"/>
              </a:solidFill>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8C1FFD08-5100-4266-ADEB-CB561B5010E3}"/>
              </a:ext>
            </a:extLst>
          </p:cNvPr>
          <p:cNvSpPr txBox="1"/>
          <p:nvPr/>
        </p:nvSpPr>
        <p:spPr>
          <a:xfrm>
            <a:off x="117986" y="982485"/>
            <a:ext cx="11139949"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2.1. </a:t>
            </a:r>
            <a:r>
              <a:rPr lang="en-US" b="1" dirty="0">
                <a:solidFill>
                  <a:schemeClr val="accent1"/>
                </a:solidFill>
                <a:latin typeface="Times New Roman" panose="02020603050405020304" pitchFamily="18" charset="0"/>
                <a:cs typeface="Times New Roman" panose="02020603050405020304" pitchFamily="18" charset="0"/>
              </a:rPr>
              <a:t>The impact of wage equalization between the two genders on the demand for female labor</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p:grpSp>
        <p:nvGrpSpPr>
          <p:cNvPr id="11" name="Groupe 10">
            <a:extLst>
              <a:ext uri="{FF2B5EF4-FFF2-40B4-BE49-F238E27FC236}">
                <a16:creationId xmlns:a16="http://schemas.microsoft.com/office/drawing/2014/main" id="{EC0996C4-BFF5-42D4-92CD-56F877A1506C}"/>
              </a:ext>
            </a:extLst>
          </p:cNvPr>
          <p:cNvGrpSpPr/>
          <p:nvPr/>
        </p:nvGrpSpPr>
        <p:grpSpPr>
          <a:xfrm>
            <a:off x="1905260" y="1743175"/>
            <a:ext cx="7931467" cy="4063364"/>
            <a:chOff x="3" y="66564"/>
            <a:chExt cx="5804607" cy="1806757"/>
          </a:xfrm>
        </p:grpSpPr>
        <p:sp>
          <p:nvSpPr>
            <p:cNvPr id="13" name="Zone de texte 1">
              <a:extLst>
                <a:ext uri="{FF2B5EF4-FFF2-40B4-BE49-F238E27FC236}">
                  <a16:creationId xmlns:a16="http://schemas.microsoft.com/office/drawing/2014/main" id="{B00C9FFC-591A-46F8-88C2-EC62686B8727}"/>
                </a:ext>
              </a:extLst>
            </p:cNvPr>
            <p:cNvSpPr txBox="1"/>
            <p:nvPr/>
          </p:nvSpPr>
          <p:spPr>
            <a:xfrm>
              <a:off x="43890" y="1762623"/>
              <a:ext cx="5760720" cy="110698"/>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fr-MA" sz="900" b="0" i="1" u="none" strike="noStrike" kern="0" cap="none" spc="0" normalizeH="0" baseline="0" noProof="0">
                  <a:ln>
                    <a:noFill/>
                  </a:ln>
                  <a:solidFill>
                    <a:srgbClr val="44546A"/>
                  </a:solidFill>
                  <a:effectLst/>
                  <a:uLnTx/>
                  <a:uFillTx/>
                  <a:latin typeface="Cambria Math" panose="02040503050406030204" pitchFamily="18" charset="0"/>
                  <a:ea typeface="Calibri" panose="020F0502020204030204" pitchFamily="34" charset="0"/>
                  <a:cs typeface="Cambria Math" panose="02040503050406030204" pitchFamily="18" charset="0"/>
                </a:rPr>
                <a:t>Source: authors, by GAMS</a:t>
              </a:r>
              <a:endParaRPr kumimoji="0" lang="fr-MA" sz="900" b="0" i="1" u="none" strike="noStrike" kern="0" cap="none" spc="0" normalizeH="0" baseline="0" noProof="0">
                <a:ln>
                  <a:noFill/>
                </a:ln>
                <a:solidFill>
                  <a:srgbClr val="44546A"/>
                </a:solidFill>
                <a:effectLst/>
                <a:uLnTx/>
                <a:uFillTx/>
                <a:latin typeface="Calibri" panose="020F0502020204030204" pitchFamily="34" charset="0"/>
                <a:ea typeface="Calibri" panose="020F0502020204030204" pitchFamily="34" charset="0"/>
                <a:cs typeface="Arial" panose="020B0604020202020204" pitchFamily="34" charset="0"/>
              </a:endParaRPr>
            </a:p>
          </p:txBody>
        </p:sp>
        <p:grpSp>
          <p:nvGrpSpPr>
            <p:cNvPr id="14" name="Groupe 13">
              <a:extLst>
                <a:ext uri="{FF2B5EF4-FFF2-40B4-BE49-F238E27FC236}">
                  <a16:creationId xmlns:a16="http://schemas.microsoft.com/office/drawing/2014/main" id="{14FCFE73-927D-4E3A-9A1F-3817C35A9C51}"/>
                </a:ext>
              </a:extLst>
            </p:cNvPr>
            <p:cNvGrpSpPr/>
            <p:nvPr/>
          </p:nvGrpSpPr>
          <p:grpSpPr>
            <a:xfrm>
              <a:off x="3" y="66564"/>
              <a:ext cx="5792525" cy="1633281"/>
              <a:chOff x="9528" y="15"/>
              <a:chExt cx="5792525" cy="1747493"/>
            </a:xfrm>
          </p:grpSpPr>
          <p:graphicFrame>
            <p:nvGraphicFramePr>
              <p:cNvPr id="15" name="Graphique 14">
                <a:extLst>
                  <a:ext uri="{FF2B5EF4-FFF2-40B4-BE49-F238E27FC236}">
                    <a16:creationId xmlns:a16="http://schemas.microsoft.com/office/drawing/2014/main" id="{3D2A6BE3-9647-A89F-877A-00ED8DECDCD9}"/>
                  </a:ext>
                </a:extLst>
              </p:cNvPr>
              <p:cNvGraphicFramePr/>
              <p:nvPr/>
            </p:nvGraphicFramePr>
            <p:xfrm>
              <a:off x="41333" y="139688"/>
              <a:ext cx="5760720" cy="1607820"/>
            </p:xfrm>
            <a:graphic>
              <a:graphicData uri="http://schemas.openxmlformats.org/drawingml/2006/chart">
                <c:chart xmlns:c="http://schemas.openxmlformats.org/drawingml/2006/chart" xmlns:r="http://schemas.openxmlformats.org/officeDocument/2006/relationships" r:id="rId3"/>
              </a:graphicData>
            </a:graphic>
          </p:graphicFrame>
          <p:sp>
            <p:nvSpPr>
              <p:cNvPr id="18" name="Zone de texte 1">
                <a:extLst>
                  <a:ext uri="{FF2B5EF4-FFF2-40B4-BE49-F238E27FC236}">
                    <a16:creationId xmlns:a16="http://schemas.microsoft.com/office/drawing/2014/main" id="{0E908F41-A012-4519-A99F-69400FCF7AF9}"/>
                  </a:ext>
                </a:extLst>
              </p:cNvPr>
              <p:cNvSpPr txBox="1"/>
              <p:nvPr/>
            </p:nvSpPr>
            <p:spPr>
              <a:xfrm>
                <a:off x="9528" y="15"/>
                <a:ext cx="5760720" cy="122091"/>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en-US" sz="1200" b="0" i="0" u="none" strike="noStrike" kern="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Nirmala UI" panose="020B0502040204020203" pitchFamily="34" charset="0"/>
                  </a:rPr>
                  <a:t>Figure 8: The impact of equalizing wages between the two genders on the demand for female labor.</a:t>
                </a:r>
                <a:endParaRPr kumimoji="0" lang="fr-MA" sz="1100" b="0" i="1" u="none" strike="noStrike" kern="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 </a:t>
                </a:r>
                <a:endParaRPr kumimoji="0" lang="fr-MA"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 </a:t>
                </a:r>
                <a:endParaRPr kumimoji="0" lang="fr-MA"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 </a:t>
                </a:r>
                <a:endParaRPr kumimoji="0" lang="fr-MA"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 </a:t>
                </a:r>
                <a:endParaRPr kumimoji="0" lang="fr-MA"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1000"/>
                  </a:spcAft>
                  <a:buClrTx/>
                  <a:buSzTx/>
                  <a:buFontTx/>
                  <a:buNone/>
                  <a:tabLst/>
                  <a:defRPr/>
                </a:pPr>
                <a:r>
                  <a:rPr kumimoji="0" lang="en-US" sz="900" b="0" i="1" u="none" strike="noStrike" kern="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fr-MA" sz="900" b="0" i="1" u="none" strike="noStrike" kern="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Arial" panose="020B0604020202020204" pitchFamily="34" charset="0"/>
                </a:endParaRPr>
              </a:p>
            </p:txBody>
          </p:sp>
        </p:grpSp>
      </p:grpSp>
    </p:spTree>
    <p:extLst>
      <p:ext uri="{BB962C8B-B14F-4D97-AF65-F5344CB8AC3E}">
        <p14:creationId xmlns:p14="http://schemas.microsoft.com/office/powerpoint/2010/main" val="70585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2835564"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 </a:t>
            </a:r>
            <a:r>
              <a:rPr lang="fr-FR" b="1" dirty="0" err="1">
                <a:solidFill>
                  <a:schemeClr val="accent1"/>
                </a:solidFill>
                <a:latin typeface="Times New Roman" panose="02020603050405020304" pitchFamily="18" charset="0"/>
                <a:cs typeface="Times New Roman" panose="02020603050405020304" pitchFamily="18" charset="0"/>
              </a:rPr>
              <a:t>Sensitivity</a:t>
            </a:r>
            <a:r>
              <a:rPr lang="fr-FR" b="1" dirty="0">
                <a:solidFill>
                  <a:schemeClr val="accent1"/>
                </a:solidFill>
                <a:latin typeface="Times New Roman" panose="02020603050405020304" pitchFamily="18" charset="0"/>
                <a:cs typeface="Times New Roman" panose="02020603050405020304" pitchFamily="18" charset="0"/>
              </a:rPr>
              <a:t> analyses.</a:t>
            </a:r>
            <a:endParaRPr lang="fr-MA" b="1" dirty="0">
              <a:solidFill>
                <a:schemeClr val="accent1"/>
              </a:solidFill>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8C1FFD08-5100-4266-ADEB-CB561B5010E3}"/>
              </a:ext>
            </a:extLst>
          </p:cNvPr>
          <p:cNvSpPr txBox="1"/>
          <p:nvPr/>
        </p:nvSpPr>
        <p:spPr>
          <a:xfrm>
            <a:off x="117986" y="982485"/>
            <a:ext cx="11139949"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2.1. </a:t>
            </a:r>
            <a:r>
              <a:rPr lang="en-US" b="1" dirty="0">
                <a:solidFill>
                  <a:schemeClr val="accent1"/>
                </a:solidFill>
                <a:latin typeface="Times New Roman" panose="02020603050405020304" pitchFamily="18" charset="0"/>
                <a:cs typeface="Times New Roman" panose="02020603050405020304" pitchFamily="18" charset="0"/>
              </a:rPr>
              <a:t>The impact of wage equalization between the two genders on the demand for female labor</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Tableau 4">
                <a:extLst>
                  <a:ext uri="{FF2B5EF4-FFF2-40B4-BE49-F238E27FC236}">
                    <a16:creationId xmlns:a16="http://schemas.microsoft.com/office/drawing/2014/main" id="{3E7EC918-9202-4B09-A67E-0C01F70884D5}"/>
                  </a:ext>
                </a:extLst>
              </p:cNvPr>
              <p:cNvGraphicFramePr>
                <a:graphicFrameLocks noGrp="1"/>
              </p:cNvGraphicFramePr>
              <p:nvPr>
                <p:extLst>
                  <p:ext uri="{D42A27DB-BD31-4B8C-83A1-F6EECF244321}">
                    <p14:modId xmlns:p14="http://schemas.microsoft.com/office/powerpoint/2010/main" val="2204891229"/>
                  </p:ext>
                </p:extLst>
              </p:nvPr>
            </p:nvGraphicFramePr>
            <p:xfrm>
              <a:off x="521110" y="1886077"/>
              <a:ext cx="10736823" cy="4452164"/>
            </p:xfrm>
            <a:graphic>
              <a:graphicData uri="http://schemas.openxmlformats.org/drawingml/2006/table">
                <a:tbl>
                  <a:tblPr firstRow="1" firstCol="1" bandRow="1">
                    <a:tableStyleId>{5940675A-B579-460E-94D1-54222C63F5DA}</a:tableStyleId>
                  </a:tblPr>
                  <a:tblGrid>
                    <a:gridCol w="1562399">
                      <a:extLst>
                        <a:ext uri="{9D8B030D-6E8A-4147-A177-3AD203B41FA5}">
                          <a16:colId xmlns:a16="http://schemas.microsoft.com/office/drawing/2014/main" val="294599983"/>
                        </a:ext>
                      </a:extLst>
                    </a:gridCol>
                    <a:gridCol w="1562399">
                      <a:extLst>
                        <a:ext uri="{9D8B030D-6E8A-4147-A177-3AD203B41FA5}">
                          <a16:colId xmlns:a16="http://schemas.microsoft.com/office/drawing/2014/main" val="4127106129"/>
                        </a:ext>
                      </a:extLst>
                    </a:gridCol>
                    <a:gridCol w="1537489">
                      <a:extLst>
                        <a:ext uri="{9D8B030D-6E8A-4147-A177-3AD203B41FA5}">
                          <a16:colId xmlns:a16="http://schemas.microsoft.com/office/drawing/2014/main" val="1857294802"/>
                        </a:ext>
                      </a:extLst>
                    </a:gridCol>
                    <a:gridCol w="1537489">
                      <a:extLst>
                        <a:ext uri="{9D8B030D-6E8A-4147-A177-3AD203B41FA5}">
                          <a16:colId xmlns:a16="http://schemas.microsoft.com/office/drawing/2014/main" val="429791310"/>
                        </a:ext>
                      </a:extLst>
                    </a:gridCol>
                    <a:gridCol w="1544409">
                      <a:extLst>
                        <a:ext uri="{9D8B030D-6E8A-4147-A177-3AD203B41FA5}">
                          <a16:colId xmlns:a16="http://schemas.microsoft.com/office/drawing/2014/main" val="495956819"/>
                        </a:ext>
                      </a:extLst>
                    </a:gridCol>
                    <a:gridCol w="1544409">
                      <a:extLst>
                        <a:ext uri="{9D8B030D-6E8A-4147-A177-3AD203B41FA5}">
                          <a16:colId xmlns:a16="http://schemas.microsoft.com/office/drawing/2014/main" val="3131267672"/>
                        </a:ext>
                      </a:extLst>
                    </a:gridCol>
                    <a:gridCol w="1448229">
                      <a:extLst>
                        <a:ext uri="{9D8B030D-6E8A-4147-A177-3AD203B41FA5}">
                          <a16:colId xmlns:a16="http://schemas.microsoft.com/office/drawing/2014/main" val="596166797"/>
                        </a:ext>
                      </a:extLst>
                    </a:gridCol>
                  </a:tblGrid>
                  <a:tr h="183749">
                    <a:tc rowSpan="2">
                      <a:txBody>
                        <a:bodyPr/>
                        <a:lstStyle/>
                        <a:p>
                          <a:pPr algn="ctr">
                            <a:lnSpc>
                              <a:spcPct val="107000"/>
                            </a:lnSpc>
                            <a:spcAft>
                              <a:spcPts val="800"/>
                            </a:spcAft>
                          </a:pPr>
                          <a:r>
                            <a:rPr lang="fr-FR" sz="1100" kern="100">
                              <a:effectLst/>
                            </a:rPr>
                            <a:t> </a:t>
                          </a:r>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ct val="107000"/>
                            </a:lnSpc>
                            <a:spcAft>
                              <a:spcPts val="800"/>
                            </a:spcAft>
                          </a:pPr>
                          <a:r>
                            <a:rPr lang="fr-FR" sz="1100" kern="1200" dirty="0">
                              <a:effectLst/>
                            </a:rPr>
                            <a:t>Total Production Variation in %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tc gridSpan="2">
                      <a:txBody>
                        <a:bodyPr/>
                        <a:lstStyle/>
                        <a:p>
                          <a:pPr algn="ctr">
                            <a:lnSpc>
                              <a:spcPct val="107000"/>
                            </a:lnSpc>
                            <a:spcAft>
                              <a:spcPts val="800"/>
                            </a:spcAft>
                          </a:pPr>
                          <a:r>
                            <a:rPr lang="fr-FR" sz="1100" kern="1200" dirty="0">
                              <a:effectLst/>
                            </a:rPr>
                            <a:t>Variation in </a:t>
                          </a:r>
                          <a:r>
                            <a:rPr lang="fr-FR" sz="1100" kern="1200" dirty="0" err="1">
                              <a:effectLst/>
                            </a:rPr>
                            <a:t>Demand</a:t>
                          </a:r>
                          <a:r>
                            <a:rPr lang="fr-FR" sz="1100" kern="1200" dirty="0">
                              <a:effectLst/>
                            </a:rPr>
                            <a:t>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tc gridSpan="2">
                      <a:txBody>
                        <a:bodyPr/>
                        <a:lstStyle/>
                        <a:p>
                          <a:pPr algn="ctr">
                            <a:lnSpc>
                              <a:spcPct val="107000"/>
                            </a:lnSpc>
                            <a:spcAft>
                              <a:spcPts val="800"/>
                            </a:spcAft>
                          </a:pPr>
                          <a:r>
                            <a:rPr lang="fr-FR" sz="1100" kern="1200" dirty="0">
                              <a:effectLst/>
                            </a:rPr>
                            <a:t>Export Variation in %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extLst>
                      <a:ext uri="{0D108BD9-81ED-4DB2-BD59-A6C34878D82A}">
                        <a16:rowId xmlns:a16="http://schemas.microsoft.com/office/drawing/2014/main" val="4246476427"/>
                      </a:ext>
                    </a:extLst>
                  </a:tr>
                  <a:tr h="319315">
                    <a:tc vMerge="1">
                      <a:txBody>
                        <a:bodyPr/>
                        <a:lstStyle/>
                        <a:p>
                          <a:endParaRPr lang="fr-MA"/>
                        </a:p>
                      </a:txBody>
                      <a:tcP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=1,3</m:t>
                                    </m:r>
                                  </m:sub>
                                </m:sSub>
                              </m:oMath>
                            </m:oMathPara>
                          </a14:m>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m:t>
                                    </m:r>
                                  </m:sub>
                                </m:sSub>
                              </m:oMath>
                            </m:oMathPara>
                          </a14:m>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=1,3</m:t>
                                    </m:r>
                                  </m:sub>
                                </m:sSub>
                              </m:oMath>
                            </m:oMathPara>
                          </a14:m>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m:t>
                                    </m:r>
                                  </m:sub>
                                </m:sSub>
                              </m:oMath>
                            </m:oMathPara>
                          </a14:m>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=1,3</m:t>
                                    </m:r>
                                  </m:sub>
                                </m:sSub>
                              </m:oMath>
                            </m:oMathPara>
                          </a14:m>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𝑤</m:t>
                                    </m:r>
                                  </m:e>
                                  <m:sub>
                                    <m:r>
                                      <a:rPr lang="fr-FR" sz="1100" kern="1200">
                                        <a:effectLst/>
                                        <a:latin typeface="Cambria Math" panose="02040503050406030204" pitchFamily="18" charset="0"/>
                                      </a:rPr>
                                      <m:t>𝑓𝑒𝑚</m:t>
                                    </m:r>
                                    <m:r>
                                      <a:rPr lang="fr-FR" sz="1100" kern="1200">
                                        <a:effectLst/>
                                        <a:latin typeface="Cambria Math" panose="02040503050406030204" pitchFamily="18" charset="0"/>
                                      </a:rPr>
                                      <m:t>=1</m:t>
                                    </m:r>
                                  </m:sub>
                                </m:sSub>
                              </m:oMath>
                            </m:oMathPara>
                          </a14:m>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30937557"/>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A00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-0,6834197746679090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-0,6834197746677740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-0,9132078439790890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-0,9132078439790500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0,4745210994139880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0,4745210994137490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5841273"/>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A05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-0,4176551388947850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-0,4176551388944010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-0,0612715138627278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-0,0612715138627704</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-0,2062970433669450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-0,2062970433667420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111178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B00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0,8859297645434620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0,8859297645431140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-0,0405123799772110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-0,0405123799776361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2,6926324903860100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2,6926324903857100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857980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CA0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-0,2960175402962680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-0,2960175402963640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-0,7934649268797440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-0,7934649268799730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0,9568906926899760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0,9568906926895970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359127"/>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CB0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0,6117121193839930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0,6117121193842320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-2,0960811128262300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-2,0960811128261300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3,1839629111439300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3,1839629111440100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0222629"/>
                      </a:ext>
                    </a:extLst>
                  </a:tr>
                  <a:tr h="182566">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CC0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1,8408886229709900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1,8408886229710700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0,2226721371692360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0,2226721371693810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13,5707169189276000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13,5707169189278000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7753573"/>
                      </a:ext>
                    </a:extLst>
                  </a:tr>
                  <a:tr h="275303">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CED</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1,9865928825181800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1,9865928825175400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0,2558029721943660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0,2558029721941490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2,0553080931030100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2,0553080931026900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50269"/>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CF0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1,9148585945096100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1,9148585945099100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0,0127596809269792</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0,0127596809271285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7,0258099237048500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7,0258099237051600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7851556"/>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CGM</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-0,1380591813270710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-0,1380591813272860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-0,9129403888774930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-0,9129403888777110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0,5160603973566910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0,5160603973563890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2837589"/>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DE0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0,1839870894231540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0,1839870894232630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0,1403787287531590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0,1403787287532390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0,2899718702924390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0,2899718702925250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4795451"/>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F00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0,3477385963771430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0,3477385963770290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0,2444108293890780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0,2444108293889810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2,3220556909430400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2,3220556909428600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8515292"/>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G00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0,1684177336713750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0,1684177336714220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0,4756316733487650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0,4756316733486810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0,4633389075553100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0,4633389075549940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1427747"/>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H00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1,1436965919836400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1,1436965919837200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0,3686653617138060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0,3686653617137930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2,0598508380951400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2,0598508380952000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5178151"/>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I00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0,3487727168793750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0,3487727168797500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0,3002762982359000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0,3002762982360100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0,6245659364513990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0,6245659364516480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4600468"/>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J00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-0,2074620003368520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-0,2074620003366610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-0,1594955387687020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-0,1594955387687150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-0,1994750211392790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-0,1994750211390180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8712436"/>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K00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0,0769521125253851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0,0769521125255691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0,0509082928799636</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0,0509082928800838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0,3273229650218490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0,3273229650221120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356907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L68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-0,0226278587685220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-0,0226278587681355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0,0232880301993273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0,0232880301995473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-0,4308114640877080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-0,4308114640871360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3806576"/>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MN0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-0,0685131082986447</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-0,0685131082986933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-0,1343816099900590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-0,1343816099900590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0,5133541889931120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0,5133541889927680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31017841"/>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O84</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-0,8180953224234390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-0,8180953224232190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-0,7996960980788150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-0,7996960980784200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-0,7062160031116860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-0,7062160031110840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7757585"/>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PQ8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-0,6731602192589650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-0,6731602192588540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-0,6511896736791810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-0,6511896736790200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-0,7121446149949510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-0,7121446149946840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6191900"/>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RS0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0,0389458522048135</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0,0389458522047017</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0,1342287038676740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0,1342287038675060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-0,3187063196949220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-0,3187063196950800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2416497"/>
                      </a:ext>
                    </a:extLst>
                  </a:tr>
                </a:tbl>
              </a:graphicData>
            </a:graphic>
          </p:graphicFrame>
        </mc:Choice>
        <mc:Fallback xmlns="">
          <p:graphicFrame>
            <p:nvGraphicFramePr>
              <p:cNvPr id="5" name="Tableau 4">
                <a:extLst>
                  <a:ext uri="{FF2B5EF4-FFF2-40B4-BE49-F238E27FC236}">
                    <a16:creationId xmlns:a16="http://schemas.microsoft.com/office/drawing/2014/main" id="{3E7EC918-9202-4B09-A67E-0C01F70884D5}"/>
                  </a:ext>
                </a:extLst>
              </p:cNvPr>
              <p:cNvGraphicFramePr>
                <a:graphicFrameLocks noGrp="1"/>
              </p:cNvGraphicFramePr>
              <p:nvPr>
                <p:extLst>
                  <p:ext uri="{D42A27DB-BD31-4B8C-83A1-F6EECF244321}">
                    <p14:modId xmlns:p14="http://schemas.microsoft.com/office/powerpoint/2010/main" val="2204891229"/>
                  </p:ext>
                </p:extLst>
              </p:nvPr>
            </p:nvGraphicFramePr>
            <p:xfrm>
              <a:off x="521110" y="1886077"/>
              <a:ext cx="10736823" cy="4452164"/>
            </p:xfrm>
            <a:graphic>
              <a:graphicData uri="http://schemas.openxmlformats.org/drawingml/2006/table">
                <a:tbl>
                  <a:tblPr firstRow="1" firstCol="1" bandRow="1">
                    <a:tableStyleId>{5940675A-B579-460E-94D1-54222C63F5DA}</a:tableStyleId>
                  </a:tblPr>
                  <a:tblGrid>
                    <a:gridCol w="1562399">
                      <a:extLst>
                        <a:ext uri="{9D8B030D-6E8A-4147-A177-3AD203B41FA5}">
                          <a16:colId xmlns:a16="http://schemas.microsoft.com/office/drawing/2014/main" val="294599983"/>
                        </a:ext>
                      </a:extLst>
                    </a:gridCol>
                    <a:gridCol w="1562399">
                      <a:extLst>
                        <a:ext uri="{9D8B030D-6E8A-4147-A177-3AD203B41FA5}">
                          <a16:colId xmlns:a16="http://schemas.microsoft.com/office/drawing/2014/main" val="4127106129"/>
                        </a:ext>
                      </a:extLst>
                    </a:gridCol>
                    <a:gridCol w="1537489">
                      <a:extLst>
                        <a:ext uri="{9D8B030D-6E8A-4147-A177-3AD203B41FA5}">
                          <a16:colId xmlns:a16="http://schemas.microsoft.com/office/drawing/2014/main" val="1857294802"/>
                        </a:ext>
                      </a:extLst>
                    </a:gridCol>
                    <a:gridCol w="1537489">
                      <a:extLst>
                        <a:ext uri="{9D8B030D-6E8A-4147-A177-3AD203B41FA5}">
                          <a16:colId xmlns:a16="http://schemas.microsoft.com/office/drawing/2014/main" val="429791310"/>
                        </a:ext>
                      </a:extLst>
                    </a:gridCol>
                    <a:gridCol w="1544409">
                      <a:extLst>
                        <a:ext uri="{9D8B030D-6E8A-4147-A177-3AD203B41FA5}">
                          <a16:colId xmlns:a16="http://schemas.microsoft.com/office/drawing/2014/main" val="495956819"/>
                        </a:ext>
                      </a:extLst>
                    </a:gridCol>
                    <a:gridCol w="1544409">
                      <a:extLst>
                        <a:ext uri="{9D8B030D-6E8A-4147-A177-3AD203B41FA5}">
                          <a16:colId xmlns:a16="http://schemas.microsoft.com/office/drawing/2014/main" val="3131267672"/>
                        </a:ext>
                      </a:extLst>
                    </a:gridCol>
                    <a:gridCol w="1448229">
                      <a:extLst>
                        <a:ext uri="{9D8B030D-6E8A-4147-A177-3AD203B41FA5}">
                          <a16:colId xmlns:a16="http://schemas.microsoft.com/office/drawing/2014/main" val="596166797"/>
                        </a:ext>
                      </a:extLst>
                    </a:gridCol>
                  </a:tblGrid>
                  <a:tr h="183749">
                    <a:tc rowSpan="2">
                      <a:txBody>
                        <a:bodyPr/>
                        <a:lstStyle/>
                        <a:p>
                          <a:pPr algn="ctr">
                            <a:lnSpc>
                              <a:spcPct val="107000"/>
                            </a:lnSpc>
                            <a:spcAft>
                              <a:spcPts val="800"/>
                            </a:spcAft>
                          </a:pPr>
                          <a:r>
                            <a:rPr lang="fr-FR" sz="1100" kern="100">
                              <a:effectLst/>
                            </a:rPr>
                            <a:t> </a:t>
                          </a:r>
                          <a:endParaRPr lang="fr-MA"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ct val="107000"/>
                            </a:lnSpc>
                            <a:spcAft>
                              <a:spcPts val="800"/>
                            </a:spcAft>
                          </a:pPr>
                          <a:r>
                            <a:rPr lang="fr-FR" sz="1100" kern="1200" dirty="0">
                              <a:effectLst/>
                            </a:rPr>
                            <a:t>Total Production Variation in %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tc gridSpan="2">
                      <a:txBody>
                        <a:bodyPr/>
                        <a:lstStyle/>
                        <a:p>
                          <a:pPr algn="ctr">
                            <a:lnSpc>
                              <a:spcPct val="107000"/>
                            </a:lnSpc>
                            <a:spcAft>
                              <a:spcPts val="800"/>
                            </a:spcAft>
                          </a:pPr>
                          <a:r>
                            <a:rPr lang="fr-FR" sz="1100" kern="1200" dirty="0">
                              <a:effectLst/>
                            </a:rPr>
                            <a:t>Variation in </a:t>
                          </a:r>
                          <a:r>
                            <a:rPr lang="fr-FR" sz="1100" kern="1200" dirty="0" err="1">
                              <a:effectLst/>
                            </a:rPr>
                            <a:t>Demand</a:t>
                          </a:r>
                          <a:r>
                            <a:rPr lang="fr-FR" sz="1100" kern="1200" dirty="0">
                              <a:effectLst/>
                            </a:rPr>
                            <a:t>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tc gridSpan="2">
                      <a:txBody>
                        <a:bodyPr/>
                        <a:lstStyle/>
                        <a:p>
                          <a:pPr algn="ctr">
                            <a:lnSpc>
                              <a:spcPct val="107000"/>
                            </a:lnSpc>
                            <a:spcAft>
                              <a:spcPts val="800"/>
                            </a:spcAft>
                          </a:pPr>
                          <a:r>
                            <a:rPr lang="fr-FR" sz="1100" kern="1200" dirty="0">
                              <a:effectLst/>
                            </a:rPr>
                            <a:t>Export Variation in % </a:t>
                          </a:r>
                          <a:endParaRPr lang="fr-MA"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MA"/>
                        </a:p>
                      </a:txBody>
                      <a:tcPr/>
                    </a:tc>
                    <a:extLst>
                      <a:ext uri="{0D108BD9-81ED-4DB2-BD59-A6C34878D82A}">
                        <a16:rowId xmlns:a16="http://schemas.microsoft.com/office/drawing/2014/main" val="4246476427"/>
                      </a:ext>
                    </a:extLst>
                  </a:tr>
                  <a:tr h="319315">
                    <a:tc vMerge="1">
                      <a:txBody>
                        <a:bodyPr/>
                        <a:lstStyle/>
                        <a:p>
                          <a:endParaRPr lang="fr-MA"/>
                        </a:p>
                      </a:txBody>
                      <a:tcPr/>
                    </a:tc>
                    <a:tc>
                      <a:txBody>
                        <a:bodyPr/>
                        <a:lstStyle/>
                        <a:p>
                          <a:endParaRPr lang="fr-FR"/>
                        </a:p>
                      </a:txBody>
                      <a:tcPr marL="68580" marR="68580" marT="0" marB="0" anchor="ctr">
                        <a:blipFill>
                          <a:blip r:embed="rId3"/>
                          <a:stretch>
                            <a:fillRect l="-100000" t="-67925" r="-486770" b="-1247170"/>
                          </a:stretch>
                        </a:blipFill>
                      </a:tcPr>
                    </a:tc>
                    <a:tc>
                      <a:txBody>
                        <a:bodyPr/>
                        <a:lstStyle/>
                        <a:p>
                          <a:endParaRPr lang="fr-FR"/>
                        </a:p>
                      </a:txBody>
                      <a:tcPr marL="68580" marR="68580" marT="0" marB="0" anchor="ctr">
                        <a:blipFill>
                          <a:blip r:embed="rId3"/>
                          <a:stretch>
                            <a:fillRect l="-203968" t="-67925" r="-396429" b="-1247170"/>
                          </a:stretch>
                        </a:blipFill>
                      </a:tcPr>
                    </a:tc>
                    <a:tc>
                      <a:txBody>
                        <a:bodyPr/>
                        <a:lstStyle/>
                        <a:p>
                          <a:endParaRPr lang="fr-FR"/>
                        </a:p>
                      </a:txBody>
                      <a:tcPr marL="68580" marR="68580" marT="0" marB="0" anchor="ctr">
                        <a:blipFill>
                          <a:blip r:embed="rId3"/>
                          <a:stretch>
                            <a:fillRect l="-303968" t="-67925" r="-296429" b="-1247170"/>
                          </a:stretch>
                        </a:blipFill>
                      </a:tcPr>
                    </a:tc>
                    <a:tc>
                      <a:txBody>
                        <a:bodyPr/>
                        <a:lstStyle/>
                        <a:p>
                          <a:endParaRPr lang="fr-FR"/>
                        </a:p>
                      </a:txBody>
                      <a:tcPr marL="68580" marR="68580" marT="0" marB="0" anchor="ctr">
                        <a:blipFill>
                          <a:blip r:embed="rId3"/>
                          <a:stretch>
                            <a:fillRect l="-400787" t="-67925" r="-194094" b="-1247170"/>
                          </a:stretch>
                        </a:blipFill>
                      </a:tcPr>
                    </a:tc>
                    <a:tc>
                      <a:txBody>
                        <a:bodyPr/>
                        <a:lstStyle/>
                        <a:p>
                          <a:endParaRPr lang="fr-FR"/>
                        </a:p>
                      </a:txBody>
                      <a:tcPr marL="68580" marR="68580" marT="0" marB="0" anchor="ctr">
                        <a:blipFill>
                          <a:blip r:embed="rId3"/>
                          <a:stretch>
                            <a:fillRect l="-502767" t="-67925" r="-94862" b="-1247170"/>
                          </a:stretch>
                        </a:blipFill>
                      </a:tcPr>
                    </a:tc>
                    <a:tc>
                      <a:txBody>
                        <a:bodyPr/>
                        <a:lstStyle/>
                        <a:p>
                          <a:endParaRPr lang="fr-FR"/>
                        </a:p>
                      </a:txBody>
                      <a:tcPr marL="68580" marR="68580" marT="0" marB="0" anchor="ctr">
                        <a:blipFill>
                          <a:blip r:embed="rId3"/>
                          <a:stretch>
                            <a:fillRect l="-640756" t="-67925" r="-840" b="-1247170"/>
                          </a:stretch>
                        </a:blipFill>
                      </a:tcPr>
                    </a:tc>
                    <a:extLst>
                      <a:ext uri="{0D108BD9-81ED-4DB2-BD59-A6C34878D82A}">
                        <a16:rowId xmlns:a16="http://schemas.microsoft.com/office/drawing/2014/main" val="4130937557"/>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A00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-0,6834197746679090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-0,6834197746677740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-0,9132078439790890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-0,9132078439790500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0,4745210994139880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0,4745210994137490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5841273"/>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A05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-0,4176551388947850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-0,4176551388944010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-0,0612715138627278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-0,0612715138627704</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-0,2062970433669450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-0,2062970433667420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111178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B00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0,8859297645434620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0,8859297645431140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-0,0405123799772110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-0,0405123799776361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2,6926324903860100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2,6926324903857100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857980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CA0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-0,2960175402962680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-0,2960175402963640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-0,7934649268797440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-0,7934649268799730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0,9568906926899760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0,9568906926895970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359127"/>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CB0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0,6117121193839930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0,6117121193842320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-2,0960811128262300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-2,0960811128261300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3,1839629111439300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3,1839629111440100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0222629"/>
                      </a:ext>
                    </a:extLst>
                  </a:tr>
                  <a:tr h="182566">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CC0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1,8408886229709900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1,8408886229710700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0,2226721371692360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0,2226721371693810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13,5707169189276000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13,5707169189278000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7753573"/>
                      </a:ext>
                    </a:extLst>
                  </a:tr>
                  <a:tr h="275303">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CED</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1,9865928825181800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1,9865928825175400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0,2558029721943660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0,2558029721941490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2,0553080931030100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2,0553080931026900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50269"/>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CF0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1,9148585945096100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1,9148585945099100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0,0127596809269792</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0,0127596809271285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7,0258099237048500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7,0258099237051600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7851556"/>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CGM</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-0,1380591813270710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-0,1380591813272860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-0,9129403888774930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-0,9129403888777110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0,5160603973566910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0,5160603973563890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2837589"/>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DE0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0,1839870894231540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0,1839870894232630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0,1403787287531590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0,1403787287532390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0,2899718702924390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0,2899718702925250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4795451"/>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F00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0,3477385963771430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0,3477385963770290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0,2444108293890780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0,2444108293889810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2,3220556909430400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2,3220556909428600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8515292"/>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G00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0,1684177336713750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0,1684177336714220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0,4756316733487650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0,4756316733486810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0,4633389075553100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0,4633389075549940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1427747"/>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H00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1,1436965919836400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1,1436965919837200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0,3686653617138060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0,3686653617137930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2,0598508380951400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2,0598508380952000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5178151"/>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I00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0,3487727168793750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0,3487727168797500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0,3002762982359000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0,3002762982360100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0,6245659364513990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0,6245659364516480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4600468"/>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J00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-0,2074620003368520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-0,2074620003366610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-0,1594955387687020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-0,1594955387687150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-0,1994750211392790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-0,1994750211390180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8712436"/>
                      </a:ext>
                    </a:extLst>
                  </a:tr>
                  <a:tr h="183749">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K00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0,0769521125253851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0,0769521125255691</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0,0509082928799636</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0,0509082928800838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0,3273229650218490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0,3273229650221120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3569074"/>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L68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-0,0226278587685220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-0,0226278587681355</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0,0232880301993273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0,0232880301995473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-0,4308114640877080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-0,4308114640871360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3806576"/>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MN0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-0,0685131082986447</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-0,0685131082986933</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-0,1343816099900590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-0,1343816099900590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0,5133541889931120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0,5133541889927680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31017841"/>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O84</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-0,8180953224234390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-0,8180953224232190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-0,7996960980788150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-0,7996960980784200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a:solidFill>
                                <a:srgbClr val="FF0000"/>
                              </a:solidFill>
                              <a:effectLst/>
                              <a:latin typeface="Times New Roman" panose="02020603050405020304" pitchFamily="18" charset="0"/>
                              <a:cs typeface="Times New Roman" panose="02020603050405020304" pitchFamily="18" charset="0"/>
                            </a:rPr>
                            <a:t>-0,7062160031116860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-0,7062160031110840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7757585"/>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PQ8</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-0,6731602192589650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-0,6731602192588540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-0,6511896736791810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-0,6511896736790200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-0,7121446149949510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-0,7121446149946840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6191900"/>
                      </a:ext>
                    </a:extLst>
                  </a:tr>
                  <a:tr h="183749">
                    <a:tc>
                      <a:txBody>
                        <a:bodyPr/>
                        <a:lstStyle/>
                        <a:p>
                          <a:pPr algn="ctr">
                            <a:lnSpc>
                              <a:spcPct val="107000"/>
                            </a:lnSpc>
                            <a:spcAft>
                              <a:spcPts val="800"/>
                            </a:spcAft>
                          </a:pPr>
                          <a:r>
                            <a:rPr lang="fr-FR" sz="1100" kern="1200">
                              <a:effectLst/>
                              <a:latin typeface="Times New Roman" panose="02020603050405020304" pitchFamily="18" charset="0"/>
                              <a:cs typeface="Times New Roman" panose="02020603050405020304" pitchFamily="18" charset="0"/>
                            </a:rPr>
                            <a:t>RS0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0,0389458522048135</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0,0389458522047017</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0,1342287038676740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0,1342287038675060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-0,3187063196949220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-0,3187063196950800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2416497"/>
                      </a:ext>
                    </a:extLst>
                  </a:tr>
                </a:tbl>
              </a:graphicData>
            </a:graphic>
          </p:graphicFrame>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A46CDF48-037C-4F04-A74E-720A035E27DC}"/>
                  </a:ext>
                </a:extLst>
              </p:cNvPr>
              <p:cNvSpPr txBox="1"/>
              <p:nvPr/>
            </p:nvSpPr>
            <p:spPr>
              <a:xfrm>
                <a:off x="599766" y="1348713"/>
                <a:ext cx="10736823" cy="540469"/>
              </a:xfrm>
              <a:prstGeom prst="rect">
                <a:avLst/>
              </a:prstGeom>
              <a:noFill/>
            </p:spPr>
            <p:txBody>
              <a:bodyPr wrap="square">
                <a:spAutoFit/>
              </a:bodyPr>
              <a:lstStyle/>
              <a:p>
                <a:pPr algn="ctr">
                  <a:spcAft>
                    <a:spcPts val="1000"/>
                  </a:spcAft>
                </a:pPr>
                <a:r>
                  <a:rPr lang="en-US" sz="1400"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Table 6: The impact of wage equalization between the two genders on the Moroccan economy (comparison between the initial situation and the case</a:t>
                </a:r>
                <a:r>
                  <a:rPr lang="fr-FR" sz="14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b>
                      <m:sSubPr>
                        <m:ctrlPr>
                          <a:rPr lang="fr-MA" sz="14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4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fr-FR" sz="14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𝑓𝑒𝑚</m:t>
                        </m:r>
                      </m:sub>
                    </m:sSub>
                  </m:oMath>
                </a14:m>
                <a:r>
                  <a:rPr lang="fr-FR" sz="14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r>
                      <a:rPr lang="fr-FR" sz="14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1,3</m:t>
                    </m:r>
                  </m:oMath>
                </a14:m>
                <a:r>
                  <a:rPr lang="fr-FR" sz="14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endParaRPr lang="fr-MA" sz="105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4" name="ZoneTexte 13">
                <a:extLst>
                  <a:ext uri="{FF2B5EF4-FFF2-40B4-BE49-F238E27FC236}">
                    <a16:creationId xmlns:a16="http://schemas.microsoft.com/office/drawing/2014/main" id="{A46CDF48-037C-4F04-A74E-720A035E27DC}"/>
                  </a:ext>
                </a:extLst>
              </p:cNvPr>
              <p:cNvSpPr txBox="1">
                <a:spLocks noRot="1" noChangeAspect="1" noMove="1" noResize="1" noEditPoints="1" noAdjustHandles="1" noChangeArrowheads="1" noChangeShapeType="1" noTextEdit="1"/>
              </p:cNvSpPr>
              <p:nvPr/>
            </p:nvSpPr>
            <p:spPr>
              <a:xfrm>
                <a:off x="599766" y="1348713"/>
                <a:ext cx="10736823" cy="540469"/>
              </a:xfrm>
              <a:prstGeom prst="rect">
                <a:avLst/>
              </a:prstGeom>
              <a:blipFill>
                <a:blip r:embed="rId4"/>
                <a:stretch>
                  <a:fillRect t="-2247" b="-7865"/>
                </a:stretch>
              </a:blipFill>
            </p:spPr>
            <p:txBody>
              <a:bodyPr/>
              <a:lstStyle/>
              <a:p>
                <a:r>
                  <a:rPr lang="fr-MA">
                    <a:noFill/>
                  </a:rPr>
                  <a:t> </a:t>
                </a:r>
              </a:p>
            </p:txBody>
          </p:sp>
        </mc:Fallback>
      </mc:AlternateContent>
    </p:spTree>
    <p:extLst>
      <p:ext uri="{BB962C8B-B14F-4D97-AF65-F5344CB8AC3E}">
        <p14:creationId xmlns:p14="http://schemas.microsoft.com/office/powerpoint/2010/main" val="142588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2B0454C6-794E-49E7-86D4-D476616EEB8D}"/>
              </a:ext>
            </a:extLst>
          </p:cNvPr>
          <p:cNvSpPr txBox="1"/>
          <p:nvPr/>
        </p:nvSpPr>
        <p:spPr>
          <a:xfrm>
            <a:off x="117987" y="694473"/>
            <a:ext cx="2835564"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 </a:t>
            </a:r>
            <a:r>
              <a:rPr lang="fr-FR" b="1" dirty="0" err="1">
                <a:solidFill>
                  <a:schemeClr val="accent1"/>
                </a:solidFill>
                <a:latin typeface="Times New Roman" panose="02020603050405020304" pitchFamily="18" charset="0"/>
                <a:cs typeface="Times New Roman" panose="02020603050405020304" pitchFamily="18" charset="0"/>
              </a:rPr>
              <a:t>Sensitivity</a:t>
            </a:r>
            <a:r>
              <a:rPr lang="fr-FR" b="1" dirty="0">
                <a:solidFill>
                  <a:schemeClr val="accent1"/>
                </a:solidFill>
                <a:latin typeface="Times New Roman" panose="02020603050405020304" pitchFamily="18" charset="0"/>
                <a:cs typeface="Times New Roman" panose="02020603050405020304" pitchFamily="18" charset="0"/>
              </a:rPr>
              <a:t> analyses.</a:t>
            </a:r>
            <a:endParaRPr lang="fr-MA" b="1" dirty="0">
              <a:solidFill>
                <a:schemeClr val="accent1"/>
              </a:solidFill>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8C1FFD08-5100-4266-ADEB-CB561B5010E3}"/>
              </a:ext>
            </a:extLst>
          </p:cNvPr>
          <p:cNvSpPr txBox="1"/>
          <p:nvPr/>
        </p:nvSpPr>
        <p:spPr>
          <a:xfrm>
            <a:off x="117986" y="982485"/>
            <a:ext cx="11139949" cy="369332"/>
          </a:xfrm>
          <a:prstGeom prst="rect">
            <a:avLst/>
          </a:prstGeom>
          <a:noFill/>
        </p:spPr>
        <p:txBody>
          <a:bodyPr wrap="square">
            <a:spAutoFit/>
          </a:bodyPr>
          <a:lstStyle/>
          <a:p>
            <a:r>
              <a:rPr lang="fr-FR" b="1" dirty="0">
                <a:solidFill>
                  <a:schemeClr val="accent1"/>
                </a:solidFill>
                <a:latin typeface="Times New Roman" panose="02020603050405020304" pitchFamily="18" charset="0"/>
                <a:cs typeface="Times New Roman" panose="02020603050405020304" pitchFamily="18" charset="0"/>
              </a:rPr>
              <a:t>2.1. </a:t>
            </a:r>
            <a:r>
              <a:rPr lang="en-US" b="1" dirty="0">
                <a:solidFill>
                  <a:schemeClr val="accent1"/>
                </a:solidFill>
                <a:latin typeface="Times New Roman" panose="02020603050405020304" pitchFamily="18" charset="0"/>
                <a:cs typeface="Times New Roman" panose="02020603050405020304" pitchFamily="18" charset="0"/>
              </a:rPr>
              <a:t>The impact of wage equalization between the two genders on the demand for female labor</a:t>
            </a:r>
            <a:r>
              <a:rPr lang="fr-FR" b="1" dirty="0">
                <a:solidFill>
                  <a:schemeClr val="accent1"/>
                </a:solidFill>
                <a:latin typeface="Times New Roman" panose="02020603050405020304" pitchFamily="18" charset="0"/>
                <a:cs typeface="Times New Roman" panose="02020603050405020304" pitchFamily="18" charset="0"/>
              </a:rPr>
              <a:t>.</a:t>
            </a:r>
            <a:endParaRPr lang="fr-MA" b="1" dirty="0">
              <a:solidFill>
                <a:schemeClr val="accent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B35D4B44-1A7A-442B-B77C-42A21C54E0BD}"/>
                  </a:ext>
                </a:extLst>
              </p:cNvPr>
              <p:cNvGraphicFramePr>
                <a:graphicFrameLocks noGrp="1"/>
              </p:cNvGraphicFramePr>
              <p:nvPr>
                <p:extLst>
                  <p:ext uri="{D42A27DB-BD31-4B8C-83A1-F6EECF244321}">
                    <p14:modId xmlns:p14="http://schemas.microsoft.com/office/powerpoint/2010/main" val="1192372219"/>
                  </p:ext>
                </p:extLst>
              </p:nvPr>
            </p:nvGraphicFramePr>
            <p:xfrm>
              <a:off x="1638156" y="2853825"/>
              <a:ext cx="8886190" cy="1121982"/>
            </p:xfrm>
            <a:graphic>
              <a:graphicData uri="http://schemas.openxmlformats.org/drawingml/2006/table">
                <a:tbl>
                  <a:tblPr firstRow="1" firstCol="1" bandRow="1">
                    <a:tableStyleId>{5940675A-B579-460E-94D1-54222C63F5DA}</a:tableStyleId>
                  </a:tblPr>
                  <a:tblGrid>
                    <a:gridCol w="1480820">
                      <a:extLst>
                        <a:ext uri="{9D8B030D-6E8A-4147-A177-3AD203B41FA5}">
                          <a16:colId xmlns:a16="http://schemas.microsoft.com/office/drawing/2014/main" val="2160464910"/>
                        </a:ext>
                      </a:extLst>
                    </a:gridCol>
                    <a:gridCol w="1480820">
                      <a:extLst>
                        <a:ext uri="{9D8B030D-6E8A-4147-A177-3AD203B41FA5}">
                          <a16:colId xmlns:a16="http://schemas.microsoft.com/office/drawing/2014/main" val="141479450"/>
                        </a:ext>
                      </a:extLst>
                    </a:gridCol>
                    <a:gridCol w="1480820">
                      <a:extLst>
                        <a:ext uri="{9D8B030D-6E8A-4147-A177-3AD203B41FA5}">
                          <a16:colId xmlns:a16="http://schemas.microsoft.com/office/drawing/2014/main" val="2557504200"/>
                        </a:ext>
                      </a:extLst>
                    </a:gridCol>
                    <a:gridCol w="1480820">
                      <a:extLst>
                        <a:ext uri="{9D8B030D-6E8A-4147-A177-3AD203B41FA5}">
                          <a16:colId xmlns:a16="http://schemas.microsoft.com/office/drawing/2014/main" val="3075905972"/>
                        </a:ext>
                      </a:extLst>
                    </a:gridCol>
                    <a:gridCol w="1481455">
                      <a:extLst>
                        <a:ext uri="{9D8B030D-6E8A-4147-A177-3AD203B41FA5}">
                          <a16:colId xmlns:a16="http://schemas.microsoft.com/office/drawing/2014/main" val="4175095051"/>
                        </a:ext>
                      </a:extLst>
                    </a:gridCol>
                    <a:gridCol w="1481455">
                      <a:extLst>
                        <a:ext uri="{9D8B030D-6E8A-4147-A177-3AD203B41FA5}">
                          <a16:colId xmlns:a16="http://schemas.microsoft.com/office/drawing/2014/main" val="3022776901"/>
                        </a:ext>
                      </a:extLst>
                    </a:gridCol>
                  </a:tblGrid>
                  <a:tr h="0">
                    <a:tc>
                      <a:txBody>
                        <a:bodyPr/>
                        <a:lstStyle/>
                        <a:p>
                          <a:pPr algn="ctr">
                            <a:lnSpc>
                              <a:spcPct val="107000"/>
                            </a:lnSpc>
                            <a:spcAft>
                              <a:spcPts val="800"/>
                            </a:spcAft>
                          </a:pPr>
                          <a:r>
                            <a:rPr lang="fr-FR" sz="1100" kern="100">
                              <a:effectLst/>
                              <a:latin typeface="Times New Roman" panose="02020603050405020304" pitchFamily="18" charset="0"/>
                              <a:cs typeface="Times New Roman" panose="02020603050405020304" pitchFamily="18" charset="0"/>
                            </a:rPr>
                            <a:t> </a:t>
                          </a:r>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a:t>
                          </a:r>
                          <a:r>
                            <a:rPr lang="fr-FR" sz="1100" kern="1200" dirty="0" err="1">
                              <a:effectLst/>
                              <a:latin typeface="Times New Roman" panose="02020603050405020304" pitchFamily="18" charset="0"/>
                              <a:cs typeface="Times New Roman" panose="02020603050405020304" pitchFamily="18" charset="0"/>
                            </a:rPr>
                            <a:t>Household</a:t>
                          </a:r>
                          <a:r>
                            <a:rPr lang="fr-FR" sz="1100" kern="1200" dirty="0">
                              <a:effectLst/>
                              <a:latin typeface="Times New Roman" panose="02020603050405020304" pitchFamily="18" charset="0"/>
                              <a:cs typeface="Times New Roman" panose="02020603050405020304" pitchFamily="18" charset="0"/>
                            </a:rPr>
                            <a:t> </a:t>
                          </a:r>
                          <a:r>
                            <a:rPr lang="fr-FR" sz="1100" kern="1200" dirty="0" err="1">
                              <a:effectLst/>
                              <a:latin typeface="Times New Roman" panose="02020603050405020304" pitchFamily="18" charset="0"/>
                              <a:cs typeface="Times New Roman" panose="02020603050405020304" pitchFamily="18" charset="0"/>
                            </a:rPr>
                            <a:t>Income</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GDP</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100" kern="1200" dirty="0">
                              <a:effectLst/>
                              <a:latin typeface="Times New Roman" panose="02020603050405020304" pitchFamily="18" charset="0"/>
                              <a:cs typeface="Times New Roman" panose="02020603050405020304" pitchFamily="18" charset="0"/>
                            </a:rPr>
                            <a:t>Change in Gross Fixed Capital Formation (GFCF) </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a:t>
                          </a:r>
                          <a:r>
                            <a:rPr lang="fr-FR" sz="1100" kern="1200" dirty="0" err="1">
                              <a:effectLst/>
                              <a:latin typeface="Times New Roman" panose="02020603050405020304" pitchFamily="18" charset="0"/>
                              <a:cs typeface="Times New Roman" panose="02020603050405020304" pitchFamily="18" charset="0"/>
                            </a:rPr>
                            <a:t>Tax</a:t>
                          </a:r>
                          <a:r>
                            <a:rPr lang="fr-FR" sz="1100" kern="1200" dirty="0">
                              <a:effectLst/>
                              <a:latin typeface="Times New Roman" panose="02020603050405020304" pitchFamily="18" charset="0"/>
                              <a:cs typeface="Times New Roman" panose="02020603050405020304" pitchFamily="18" charset="0"/>
                            </a:rPr>
                            <a:t> Revenue</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 Change in </a:t>
                          </a:r>
                          <a:r>
                            <a:rPr lang="fr-FR" sz="1100" kern="1200" dirty="0" err="1">
                              <a:effectLst/>
                              <a:latin typeface="Times New Roman" panose="02020603050405020304" pitchFamily="18" charset="0"/>
                              <a:cs typeface="Times New Roman" panose="02020603050405020304" pitchFamily="18" charset="0"/>
                            </a:rPr>
                            <a:t>Government</a:t>
                          </a:r>
                          <a:r>
                            <a:rPr lang="fr-FR" sz="1100" kern="1200" dirty="0">
                              <a:effectLst/>
                              <a:latin typeface="Times New Roman" panose="02020603050405020304" pitchFamily="18" charset="0"/>
                              <a:cs typeface="Times New Roman" panose="02020603050405020304" pitchFamily="18" charset="0"/>
                            </a:rPr>
                            <a:t> Revenue </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1065864"/>
                      </a:ext>
                    </a:extLst>
                  </a:tr>
                  <a:tr h="0">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𝒘</m:t>
                                    </m:r>
                                  </m:e>
                                  <m:sub>
                                    <m:r>
                                      <a:rPr lang="fr-FR" sz="1100" kern="1200">
                                        <a:effectLst/>
                                        <a:latin typeface="Cambria Math" panose="02040503050406030204" pitchFamily="18" charset="0"/>
                                      </a:rPr>
                                      <m:t>𝒇𝒆𝒎</m:t>
                                    </m:r>
                                    <m:r>
                                      <a:rPr lang="fr-FR" sz="1100" kern="1200">
                                        <a:effectLst/>
                                        <a:latin typeface="Cambria Math" panose="02040503050406030204" pitchFamily="18" charset="0"/>
                                      </a:rPr>
                                      <m:t>=</m:t>
                                    </m:r>
                                    <m:r>
                                      <a:rPr lang="fr-FR" sz="1100" kern="1200">
                                        <a:effectLst/>
                                        <a:latin typeface="Cambria Math" panose="02040503050406030204" pitchFamily="18" charset="0"/>
                                      </a:rPr>
                                      <m:t>𝟏</m:t>
                                    </m:r>
                                    <m:r>
                                      <a:rPr lang="fr-FR" sz="1100" kern="1200">
                                        <a:effectLst/>
                                        <a:latin typeface="Cambria Math" panose="02040503050406030204" pitchFamily="18" charset="0"/>
                                      </a:rPr>
                                      <m:t>,</m:t>
                                    </m:r>
                                    <m:r>
                                      <a:rPr lang="fr-FR" sz="1100" kern="1200">
                                        <a:effectLst/>
                                        <a:latin typeface="Cambria Math" panose="02040503050406030204" pitchFamily="18" charset="0"/>
                                      </a:rPr>
                                      <m:t>𝟑</m:t>
                                    </m:r>
                                  </m:sub>
                                </m:sSub>
                              </m:oMath>
                            </m:oMathPara>
                          </a14:m>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0,8329871503127020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0,1744838745648010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0,1162842473196330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-6,8068101974485700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-1,9003676892620500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3284215"/>
                      </a:ext>
                    </a:extLst>
                  </a:tr>
                  <a:tr h="0">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100" i="1" kern="1200">
                                        <a:effectLst/>
                                        <a:latin typeface="Cambria Math" panose="02040503050406030204" pitchFamily="18" charset="0"/>
                                      </a:rPr>
                                    </m:ctrlPr>
                                  </m:sSubPr>
                                  <m:e>
                                    <m:r>
                                      <a:rPr lang="fr-FR" sz="1100" kern="1200">
                                        <a:effectLst/>
                                        <a:latin typeface="Cambria Math" panose="02040503050406030204" pitchFamily="18" charset="0"/>
                                      </a:rPr>
                                      <m:t>𝒘</m:t>
                                    </m:r>
                                  </m:e>
                                  <m:sub>
                                    <m:r>
                                      <a:rPr lang="fr-FR" sz="1100" kern="1200">
                                        <a:effectLst/>
                                        <a:latin typeface="Cambria Math" panose="02040503050406030204" pitchFamily="18" charset="0"/>
                                      </a:rPr>
                                      <m:t>𝒇𝒆𝒎</m:t>
                                    </m:r>
                                    <m:r>
                                      <a:rPr lang="fr-FR" sz="1100" kern="1200">
                                        <a:effectLst/>
                                        <a:latin typeface="Cambria Math" panose="02040503050406030204" pitchFamily="18" charset="0"/>
                                      </a:rPr>
                                      <m:t>=</m:t>
                                    </m:r>
                                    <m:r>
                                      <a:rPr lang="fr-FR" sz="1100" kern="1200">
                                        <a:effectLst/>
                                        <a:latin typeface="Cambria Math" panose="02040503050406030204" pitchFamily="18" charset="0"/>
                                      </a:rPr>
                                      <m:t>𝟏</m:t>
                                    </m:r>
                                  </m:sub>
                                </m:sSub>
                              </m:oMath>
                            </m:oMathPara>
                          </a14:m>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0,8329871503125980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0,1744838745646880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0,1162842473195810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-6,8068101974485800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-1,9003676892621200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0566090"/>
                      </a:ext>
                    </a:extLst>
                  </a:tr>
                </a:tbl>
              </a:graphicData>
            </a:graphic>
          </p:graphicFrame>
        </mc:Choice>
        <mc:Fallback xmlns="">
          <p:graphicFrame>
            <p:nvGraphicFramePr>
              <p:cNvPr id="3" name="Tableau 2">
                <a:extLst>
                  <a:ext uri="{FF2B5EF4-FFF2-40B4-BE49-F238E27FC236}">
                    <a16:creationId xmlns:a16="http://schemas.microsoft.com/office/drawing/2014/main" id="{B35D4B44-1A7A-442B-B77C-42A21C54E0BD}"/>
                  </a:ext>
                </a:extLst>
              </p:cNvPr>
              <p:cNvGraphicFramePr>
                <a:graphicFrameLocks noGrp="1"/>
              </p:cNvGraphicFramePr>
              <p:nvPr>
                <p:extLst>
                  <p:ext uri="{D42A27DB-BD31-4B8C-83A1-F6EECF244321}">
                    <p14:modId xmlns:p14="http://schemas.microsoft.com/office/powerpoint/2010/main" val="1192372219"/>
                  </p:ext>
                </p:extLst>
              </p:nvPr>
            </p:nvGraphicFramePr>
            <p:xfrm>
              <a:off x="1638156" y="2853825"/>
              <a:ext cx="8886190" cy="1121982"/>
            </p:xfrm>
            <a:graphic>
              <a:graphicData uri="http://schemas.openxmlformats.org/drawingml/2006/table">
                <a:tbl>
                  <a:tblPr firstRow="1" firstCol="1" bandRow="1">
                    <a:tableStyleId>{5940675A-B579-460E-94D1-54222C63F5DA}</a:tableStyleId>
                  </a:tblPr>
                  <a:tblGrid>
                    <a:gridCol w="1480820">
                      <a:extLst>
                        <a:ext uri="{9D8B030D-6E8A-4147-A177-3AD203B41FA5}">
                          <a16:colId xmlns:a16="http://schemas.microsoft.com/office/drawing/2014/main" val="2160464910"/>
                        </a:ext>
                      </a:extLst>
                    </a:gridCol>
                    <a:gridCol w="1480820">
                      <a:extLst>
                        <a:ext uri="{9D8B030D-6E8A-4147-A177-3AD203B41FA5}">
                          <a16:colId xmlns:a16="http://schemas.microsoft.com/office/drawing/2014/main" val="141479450"/>
                        </a:ext>
                      </a:extLst>
                    </a:gridCol>
                    <a:gridCol w="1480820">
                      <a:extLst>
                        <a:ext uri="{9D8B030D-6E8A-4147-A177-3AD203B41FA5}">
                          <a16:colId xmlns:a16="http://schemas.microsoft.com/office/drawing/2014/main" val="2557504200"/>
                        </a:ext>
                      </a:extLst>
                    </a:gridCol>
                    <a:gridCol w="1480820">
                      <a:extLst>
                        <a:ext uri="{9D8B030D-6E8A-4147-A177-3AD203B41FA5}">
                          <a16:colId xmlns:a16="http://schemas.microsoft.com/office/drawing/2014/main" val="3075905972"/>
                        </a:ext>
                      </a:extLst>
                    </a:gridCol>
                    <a:gridCol w="1481455">
                      <a:extLst>
                        <a:ext uri="{9D8B030D-6E8A-4147-A177-3AD203B41FA5}">
                          <a16:colId xmlns:a16="http://schemas.microsoft.com/office/drawing/2014/main" val="4175095051"/>
                        </a:ext>
                      </a:extLst>
                    </a:gridCol>
                    <a:gridCol w="1481455">
                      <a:extLst>
                        <a:ext uri="{9D8B030D-6E8A-4147-A177-3AD203B41FA5}">
                          <a16:colId xmlns:a16="http://schemas.microsoft.com/office/drawing/2014/main" val="3022776901"/>
                        </a:ext>
                      </a:extLst>
                    </a:gridCol>
                  </a:tblGrid>
                  <a:tr h="526098">
                    <a:tc>
                      <a:txBody>
                        <a:bodyPr/>
                        <a:lstStyle/>
                        <a:p>
                          <a:pPr algn="ctr">
                            <a:lnSpc>
                              <a:spcPct val="107000"/>
                            </a:lnSpc>
                            <a:spcAft>
                              <a:spcPts val="800"/>
                            </a:spcAft>
                          </a:pPr>
                          <a:r>
                            <a:rPr lang="fr-FR" sz="1100" kern="100">
                              <a:effectLst/>
                              <a:latin typeface="Times New Roman" panose="02020603050405020304" pitchFamily="18" charset="0"/>
                              <a:cs typeface="Times New Roman" panose="02020603050405020304" pitchFamily="18" charset="0"/>
                            </a:rPr>
                            <a:t> </a:t>
                          </a:r>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a:t>
                          </a:r>
                          <a:r>
                            <a:rPr lang="fr-FR" sz="1100" kern="1200" dirty="0" err="1">
                              <a:effectLst/>
                              <a:latin typeface="Times New Roman" panose="02020603050405020304" pitchFamily="18" charset="0"/>
                              <a:cs typeface="Times New Roman" panose="02020603050405020304" pitchFamily="18" charset="0"/>
                            </a:rPr>
                            <a:t>Household</a:t>
                          </a:r>
                          <a:r>
                            <a:rPr lang="fr-FR" sz="1100" kern="1200" dirty="0">
                              <a:effectLst/>
                              <a:latin typeface="Times New Roman" panose="02020603050405020304" pitchFamily="18" charset="0"/>
                              <a:cs typeface="Times New Roman" panose="02020603050405020304" pitchFamily="18" charset="0"/>
                            </a:rPr>
                            <a:t> </a:t>
                          </a:r>
                          <a:r>
                            <a:rPr lang="fr-FR" sz="1100" kern="1200" dirty="0" err="1">
                              <a:effectLst/>
                              <a:latin typeface="Times New Roman" panose="02020603050405020304" pitchFamily="18" charset="0"/>
                              <a:cs typeface="Times New Roman" panose="02020603050405020304" pitchFamily="18" charset="0"/>
                            </a:rPr>
                            <a:t>Income</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GDP</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100" kern="1200" dirty="0">
                              <a:effectLst/>
                              <a:latin typeface="Times New Roman" panose="02020603050405020304" pitchFamily="18" charset="0"/>
                              <a:cs typeface="Times New Roman" panose="02020603050405020304" pitchFamily="18" charset="0"/>
                            </a:rPr>
                            <a:t>Change in Gross Fixed Capital Formation (GFCF) </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Change in </a:t>
                          </a:r>
                          <a:r>
                            <a:rPr lang="fr-FR" sz="1100" kern="1200" dirty="0" err="1">
                              <a:effectLst/>
                              <a:latin typeface="Times New Roman" panose="02020603050405020304" pitchFamily="18" charset="0"/>
                              <a:cs typeface="Times New Roman" panose="02020603050405020304" pitchFamily="18" charset="0"/>
                            </a:rPr>
                            <a:t>Tax</a:t>
                          </a:r>
                          <a:r>
                            <a:rPr lang="fr-FR" sz="1100" kern="1200" dirty="0">
                              <a:effectLst/>
                              <a:latin typeface="Times New Roman" panose="02020603050405020304" pitchFamily="18" charset="0"/>
                              <a:cs typeface="Times New Roman" panose="02020603050405020304" pitchFamily="18" charset="0"/>
                            </a:rPr>
                            <a:t> Revenue</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100" kern="1200" dirty="0">
                              <a:effectLst/>
                              <a:latin typeface="Times New Roman" panose="02020603050405020304" pitchFamily="18" charset="0"/>
                              <a:cs typeface="Times New Roman" panose="02020603050405020304" pitchFamily="18" charset="0"/>
                            </a:rPr>
                            <a:t> % Change in </a:t>
                          </a:r>
                          <a:r>
                            <a:rPr lang="fr-FR" sz="1100" kern="1200" dirty="0" err="1">
                              <a:effectLst/>
                              <a:latin typeface="Times New Roman" panose="02020603050405020304" pitchFamily="18" charset="0"/>
                              <a:cs typeface="Times New Roman" panose="02020603050405020304" pitchFamily="18" charset="0"/>
                            </a:rPr>
                            <a:t>Government</a:t>
                          </a:r>
                          <a:r>
                            <a:rPr lang="fr-FR" sz="1100" kern="1200" dirty="0">
                              <a:effectLst/>
                              <a:latin typeface="Times New Roman" panose="02020603050405020304" pitchFamily="18" charset="0"/>
                              <a:cs typeface="Times New Roman" panose="02020603050405020304" pitchFamily="18" charset="0"/>
                            </a:rPr>
                            <a:t> Revenue </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1065864"/>
                      </a:ext>
                    </a:extLst>
                  </a:tr>
                  <a:tr h="297942">
                    <a:tc>
                      <a:txBody>
                        <a:bodyPr/>
                        <a:lstStyle/>
                        <a:p>
                          <a:endParaRPr lang="fr-FR"/>
                        </a:p>
                      </a:txBody>
                      <a:tcPr marL="68580" marR="68580" marT="0" marB="0" anchor="ctr">
                        <a:blipFill>
                          <a:blip r:embed="rId3"/>
                          <a:stretch>
                            <a:fillRect l="-412" t="-191837" r="-501235" b="-104082"/>
                          </a:stretch>
                        </a:blipFill>
                      </a:tcPr>
                    </a:tc>
                    <a:tc>
                      <a:txBody>
                        <a:bodyPr/>
                        <a:lstStyle/>
                        <a:p>
                          <a:pP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0,8329871503127020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00B050"/>
                              </a:solidFill>
                              <a:effectLst/>
                              <a:latin typeface="Times New Roman" panose="02020603050405020304" pitchFamily="18" charset="0"/>
                              <a:cs typeface="Times New Roman" panose="02020603050405020304" pitchFamily="18" charset="0"/>
                            </a:rPr>
                            <a:t>0,1744838745648010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a:solidFill>
                                <a:srgbClr val="00B050"/>
                              </a:solidFill>
                              <a:effectLst/>
                              <a:latin typeface="Times New Roman" panose="02020603050405020304" pitchFamily="18" charset="0"/>
                              <a:cs typeface="Times New Roman" panose="02020603050405020304" pitchFamily="18" charset="0"/>
                            </a:rPr>
                            <a:t>0,1162842473196330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-6,8068101974485700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-1,9003676892620500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3284215"/>
                      </a:ext>
                    </a:extLst>
                  </a:tr>
                  <a:tr h="297942">
                    <a:tc>
                      <a:txBody>
                        <a:bodyPr/>
                        <a:lstStyle/>
                        <a:p>
                          <a:endParaRPr lang="fr-FR"/>
                        </a:p>
                      </a:txBody>
                      <a:tcPr marL="68580" marR="68580" marT="0" marB="0" anchor="ctr">
                        <a:blipFill>
                          <a:blip r:embed="rId3"/>
                          <a:stretch>
                            <a:fillRect l="-412" t="-291837" r="-501235" b="-4082"/>
                          </a:stretch>
                        </a:blipFill>
                      </a:tcP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0,8329871503125980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a:solidFill>
                                <a:srgbClr val="000000"/>
                              </a:solidFill>
                              <a:effectLst/>
                              <a:latin typeface="Times New Roman" panose="02020603050405020304" pitchFamily="18" charset="0"/>
                              <a:cs typeface="Times New Roman" panose="02020603050405020304" pitchFamily="18" charset="0"/>
                            </a:rPr>
                            <a:t>0,1744838745646880</a:t>
                          </a:r>
                          <a:endParaRPr lang="fr-MA" sz="11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kern="1200" dirty="0">
                              <a:solidFill>
                                <a:srgbClr val="000000"/>
                              </a:solidFill>
                              <a:effectLst/>
                              <a:latin typeface="Times New Roman" panose="02020603050405020304" pitchFamily="18" charset="0"/>
                              <a:cs typeface="Times New Roman" panose="02020603050405020304" pitchFamily="18" charset="0"/>
                            </a:rPr>
                            <a:t>0,1162842473195810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-6,8068101974485800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fr-FR" sz="1000" b="1" kern="1200" dirty="0">
                              <a:solidFill>
                                <a:srgbClr val="FF0000"/>
                              </a:solidFill>
                              <a:effectLst/>
                              <a:latin typeface="Times New Roman" panose="02020603050405020304" pitchFamily="18" charset="0"/>
                              <a:cs typeface="Times New Roman" panose="02020603050405020304" pitchFamily="18" charset="0"/>
                            </a:rPr>
                            <a:t>-1,9003676892621200</a:t>
                          </a:r>
                          <a:endParaRPr lang="fr-MA" sz="11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0566090"/>
                      </a:ext>
                    </a:extLst>
                  </a:tr>
                </a:tbl>
              </a:graphicData>
            </a:graphic>
          </p:graphicFrame>
        </mc:Fallback>
      </mc:AlternateContent>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573DE7EC-27CF-4328-9D19-08F13EC81035}"/>
                  </a:ext>
                </a:extLst>
              </p:cNvPr>
              <p:cNvSpPr txBox="1"/>
              <p:nvPr/>
            </p:nvSpPr>
            <p:spPr>
              <a:xfrm>
                <a:off x="1563331" y="2185244"/>
                <a:ext cx="8961015" cy="668581"/>
              </a:xfrm>
              <a:prstGeom prst="rect">
                <a:avLst/>
              </a:prstGeom>
              <a:noFill/>
            </p:spPr>
            <p:txBody>
              <a:bodyPr wrap="square">
                <a:spAutoFit/>
              </a:bodyPr>
              <a:lstStyle/>
              <a:p>
                <a:pPr algn="ctr">
                  <a:spcAft>
                    <a:spcPts val="1000"/>
                  </a:spcAft>
                </a:pPr>
                <a:r>
                  <a:rPr lang="en-US" kern="100" dirty="0">
                    <a:solidFill>
                      <a:srgbClr val="44546A"/>
                    </a:solidFill>
                    <a:latin typeface="Times New Roman" panose="02020603050405020304" pitchFamily="18" charset="0"/>
                    <a:ea typeface="Calibri" panose="020F0502020204030204" pitchFamily="34" charset="0"/>
                    <a:cs typeface="Arial" panose="020B0604020202020204" pitchFamily="34" charset="0"/>
                  </a:rPr>
                  <a:t>Table 7: The situation of some Moroccan macroeconomic indicators (comparison between the initial situation and the case</a:t>
                </a:r>
                <a14:m>
                  <m:oMath xmlns:m="http://schemas.openxmlformats.org/officeDocument/2006/math">
                    <m:r>
                      <a:rPr lang="fr-FR" sz="1800" b="0" i="0" kern="100" smtClean="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fr-MA" sz="18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fr-FR" sz="18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𝑓𝑒𝑚</m:t>
                        </m:r>
                      </m:sub>
                    </m:sSub>
                  </m:oMath>
                </a14:m>
                <a:r>
                  <a:rPr lang="fr-FR" sz="18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r>
                      <a:rPr lang="fr-FR" sz="1800" i="1" kern="100">
                        <a:solidFill>
                          <a:srgbClr val="44546A"/>
                        </a:solidFill>
                        <a:effectLst/>
                        <a:latin typeface="Cambria Math" panose="02040503050406030204" pitchFamily="18" charset="0"/>
                        <a:ea typeface="Calibri" panose="020F0502020204030204" pitchFamily="34" charset="0"/>
                        <a:cs typeface="Times New Roman" panose="02020603050405020304" pitchFamily="18" charset="0"/>
                      </a:rPr>
                      <m:t>1,3</m:t>
                    </m:r>
                  </m:oMath>
                </a14:m>
                <a:r>
                  <a:rPr lang="fr-FR" sz="1800" i="0" kern="100" dirty="0">
                    <a:solidFill>
                      <a:srgbClr val="44546A"/>
                    </a:solidFill>
                    <a:effectLst/>
                    <a:latin typeface="Times New Roman" panose="02020603050405020304" pitchFamily="18" charset="0"/>
                    <a:ea typeface="Calibri" panose="020F0502020204030204" pitchFamily="34" charset="0"/>
                    <a:cs typeface="Arial" panose="020B0604020202020204" pitchFamily="34" charset="0"/>
                  </a:rPr>
                  <a:t>).</a:t>
                </a:r>
                <a:endParaRPr lang="fr-MA" sz="1600" i="1" kern="10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3" name="ZoneTexte 12">
                <a:extLst>
                  <a:ext uri="{FF2B5EF4-FFF2-40B4-BE49-F238E27FC236}">
                    <a16:creationId xmlns:a16="http://schemas.microsoft.com/office/drawing/2014/main" id="{573DE7EC-27CF-4328-9D19-08F13EC81035}"/>
                  </a:ext>
                </a:extLst>
              </p:cNvPr>
              <p:cNvSpPr txBox="1">
                <a:spLocks noRot="1" noChangeAspect="1" noMove="1" noResize="1" noEditPoints="1" noAdjustHandles="1" noChangeArrowheads="1" noChangeShapeType="1" noTextEdit="1"/>
              </p:cNvSpPr>
              <p:nvPr/>
            </p:nvSpPr>
            <p:spPr>
              <a:xfrm>
                <a:off x="1563331" y="2185244"/>
                <a:ext cx="8961015" cy="668581"/>
              </a:xfrm>
              <a:prstGeom prst="rect">
                <a:avLst/>
              </a:prstGeom>
              <a:blipFill>
                <a:blip r:embed="rId4"/>
                <a:stretch>
                  <a:fillRect t="-4545" r="-204" b="-10000"/>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A1748EE8-B441-453D-9305-79CAF761E5B3}"/>
                  </a:ext>
                </a:extLst>
              </p:cNvPr>
              <p:cNvSpPr txBox="1"/>
              <p:nvPr/>
            </p:nvSpPr>
            <p:spPr>
              <a:xfrm>
                <a:off x="2742277" y="3975807"/>
                <a:ext cx="6100916" cy="2616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MA" sz="1050" i="1">
                          <a:latin typeface="Cambria Math" panose="02040503050406030204" pitchFamily="18" charset="0"/>
                        </a:rPr>
                        <m:t>𝑆𝑜𝑢𝑟𝑐𝑒</m:t>
                      </m:r>
                      <m:r>
                        <a:rPr lang="fr-MA" sz="1050" i="1">
                          <a:latin typeface="Cambria Math" panose="02040503050406030204" pitchFamily="18" charset="0"/>
                        </a:rPr>
                        <m:t>: </m:t>
                      </m:r>
                      <m:r>
                        <a:rPr lang="fr-MA" sz="1050" i="1">
                          <a:latin typeface="Cambria Math" panose="02040503050406030204" pitchFamily="18" charset="0"/>
                        </a:rPr>
                        <m:t>𝐴𝑢𝑡h𝑜𝑟𝑠</m:t>
                      </m:r>
                      <m:r>
                        <a:rPr lang="fr-MA" sz="1050" i="1">
                          <a:latin typeface="Cambria Math" panose="02040503050406030204" pitchFamily="18" charset="0"/>
                        </a:rPr>
                        <m:t>, </m:t>
                      </m:r>
                      <m:r>
                        <a:rPr lang="fr-MA" sz="1050" i="1">
                          <a:latin typeface="Cambria Math" panose="02040503050406030204" pitchFamily="18" charset="0"/>
                        </a:rPr>
                        <m:t>𝑣𝑖𝑎</m:t>
                      </m:r>
                      <m:r>
                        <a:rPr lang="fr-MA" sz="1050" i="1">
                          <a:latin typeface="Cambria Math" panose="02040503050406030204" pitchFamily="18" charset="0"/>
                        </a:rPr>
                        <m:t> </m:t>
                      </m:r>
                      <m:r>
                        <a:rPr lang="fr-MA" sz="1050" i="1">
                          <a:latin typeface="Cambria Math" panose="02040503050406030204" pitchFamily="18" charset="0"/>
                        </a:rPr>
                        <m:t>𝐺𝐴𝑀𝑆</m:t>
                      </m:r>
                    </m:oMath>
                  </m:oMathPara>
                </a14:m>
                <a:endParaRPr lang="fr-MA" sz="1050" dirty="0"/>
              </a:p>
            </p:txBody>
          </p:sp>
        </mc:Choice>
        <mc:Fallback xmlns="">
          <p:sp>
            <p:nvSpPr>
              <p:cNvPr id="15" name="ZoneTexte 14">
                <a:extLst>
                  <a:ext uri="{FF2B5EF4-FFF2-40B4-BE49-F238E27FC236}">
                    <a16:creationId xmlns:a16="http://schemas.microsoft.com/office/drawing/2014/main" id="{A1748EE8-B441-453D-9305-79CAF761E5B3}"/>
                  </a:ext>
                </a:extLst>
              </p:cNvPr>
              <p:cNvSpPr txBox="1">
                <a:spLocks noRot="1" noChangeAspect="1" noMove="1" noResize="1" noEditPoints="1" noAdjustHandles="1" noChangeArrowheads="1" noChangeShapeType="1" noTextEdit="1"/>
              </p:cNvSpPr>
              <p:nvPr/>
            </p:nvSpPr>
            <p:spPr>
              <a:xfrm>
                <a:off x="2742277" y="3975807"/>
                <a:ext cx="6100916" cy="261610"/>
              </a:xfrm>
              <a:prstGeom prst="rect">
                <a:avLst/>
              </a:prstGeom>
              <a:blipFill>
                <a:blip r:embed="rId5"/>
                <a:stretch>
                  <a:fillRect/>
                </a:stretch>
              </a:blipFill>
            </p:spPr>
            <p:txBody>
              <a:bodyPr/>
              <a:lstStyle/>
              <a:p>
                <a:r>
                  <a:rPr lang="fr-MA">
                    <a:noFill/>
                  </a:rPr>
                  <a:t> </a:t>
                </a:r>
              </a:p>
            </p:txBody>
          </p:sp>
        </mc:Fallback>
      </mc:AlternateContent>
    </p:spTree>
    <p:extLst>
      <p:ext uri="{BB962C8B-B14F-4D97-AF65-F5344CB8AC3E}">
        <p14:creationId xmlns:p14="http://schemas.microsoft.com/office/powerpoint/2010/main" val="335267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FB4B5A72-7242-4670-BB4E-986891F788B6}"/>
              </a:ext>
            </a:extLst>
          </p:cNvPr>
          <p:cNvSpPr txBox="1"/>
          <p:nvPr/>
        </p:nvSpPr>
        <p:spPr>
          <a:xfrm>
            <a:off x="5763490" y="207880"/>
            <a:ext cx="1136074" cy="707886"/>
          </a:xfrm>
          <a:prstGeom prst="rect">
            <a:avLst/>
          </a:prstGeom>
          <a:noFill/>
        </p:spPr>
        <p:txBody>
          <a:bodyPr wrap="square">
            <a:spAutoFit/>
          </a:bodyPr>
          <a:lstStyle/>
          <a:p>
            <a:r>
              <a:rPr lang="fr-MA" sz="4000" b="1" i="1" dirty="0">
                <a:latin typeface="Times New Roman" panose="02020603050405020304" pitchFamily="18" charset="0"/>
                <a:cs typeface="Times New Roman" panose="02020603050405020304" pitchFamily="18" charset="0"/>
              </a:rPr>
              <a:t>plan</a:t>
            </a:r>
          </a:p>
        </p:txBody>
      </p:sp>
      <p:grpSp>
        <p:nvGrpSpPr>
          <p:cNvPr id="10" name="Groupe 9">
            <a:extLst>
              <a:ext uri="{FF2B5EF4-FFF2-40B4-BE49-F238E27FC236}">
                <a16:creationId xmlns:a16="http://schemas.microsoft.com/office/drawing/2014/main" id="{4508FA69-C3F2-408B-A4C8-0123FBB3DB7E}"/>
              </a:ext>
            </a:extLst>
          </p:cNvPr>
          <p:cNvGrpSpPr/>
          <p:nvPr/>
        </p:nvGrpSpPr>
        <p:grpSpPr>
          <a:xfrm>
            <a:off x="406400" y="1576395"/>
            <a:ext cx="5627255" cy="2793442"/>
            <a:chOff x="508000" y="1539450"/>
            <a:chExt cx="5627255" cy="2793442"/>
          </a:xfrm>
        </p:grpSpPr>
        <p:grpSp>
          <p:nvGrpSpPr>
            <p:cNvPr id="8" name="Groupe 7">
              <a:extLst>
                <a:ext uri="{FF2B5EF4-FFF2-40B4-BE49-F238E27FC236}">
                  <a16:creationId xmlns:a16="http://schemas.microsoft.com/office/drawing/2014/main" id="{BB765C2E-6A47-4CE8-B548-7AA266EC69FC}"/>
                </a:ext>
              </a:extLst>
            </p:cNvPr>
            <p:cNvGrpSpPr/>
            <p:nvPr/>
          </p:nvGrpSpPr>
          <p:grpSpPr>
            <a:xfrm>
              <a:off x="508000" y="1539450"/>
              <a:ext cx="5627255" cy="461818"/>
              <a:chOff x="508000" y="1513153"/>
              <a:chExt cx="5627255" cy="461818"/>
            </a:xfrm>
          </p:grpSpPr>
          <p:sp>
            <p:nvSpPr>
              <p:cNvPr id="12" name="ZoneTexte 11">
                <a:extLst>
                  <a:ext uri="{FF2B5EF4-FFF2-40B4-BE49-F238E27FC236}">
                    <a16:creationId xmlns:a16="http://schemas.microsoft.com/office/drawing/2014/main" id="{03E5744E-DDA6-4D26-B411-8CD4237E7C99}"/>
                  </a:ext>
                </a:extLst>
              </p:cNvPr>
              <p:cNvSpPr txBox="1"/>
              <p:nvPr/>
            </p:nvSpPr>
            <p:spPr>
              <a:xfrm>
                <a:off x="743527" y="1533954"/>
                <a:ext cx="5391728" cy="400110"/>
              </a:xfrm>
              <a:prstGeom prst="rect">
                <a:avLst/>
              </a:prstGeom>
              <a:noFill/>
            </p:spPr>
            <p:txBody>
              <a:bodyPr wrap="square">
                <a:spAutoFit/>
              </a:bodyPr>
              <a:lstStyle/>
              <a:p>
                <a:pPr algn="ctr"/>
                <a:r>
                  <a:rPr lang="fr-FR" sz="2000" dirty="0">
                    <a:latin typeface="Times New Roman" panose="02020603050405020304" pitchFamily="18" charset="0"/>
                    <a:cs typeface="Times New Roman" panose="02020603050405020304" pitchFamily="18" charset="0"/>
                  </a:rPr>
                  <a:t>Introduction : Contexte et énoncé du problème</a:t>
                </a:r>
                <a:endParaRPr lang="fr-MA" sz="2000" dirty="0">
                  <a:latin typeface="Times New Roman" panose="02020603050405020304" pitchFamily="18" charset="0"/>
                  <a:cs typeface="Times New Roman" panose="02020603050405020304" pitchFamily="18" charset="0"/>
                </a:endParaRPr>
              </a:p>
            </p:txBody>
          </p:sp>
          <p:sp>
            <p:nvSpPr>
              <p:cNvPr id="3" name="Ellipse 2">
                <a:extLst>
                  <a:ext uri="{FF2B5EF4-FFF2-40B4-BE49-F238E27FC236}">
                    <a16:creationId xmlns:a16="http://schemas.microsoft.com/office/drawing/2014/main" id="{56F42CB4-F67C-4688-80AA-7A01FAFBDCD2}"/>
                  </a:ext>
                </a:extLst>
              </p:cNvPr>
              <p:cNvSpPr/>
              <p:nvPr/>
            </p:nvSpPr>
            <p:spPr>
              <a:xfrm>
                <a:off x="508000" y="1513153"/>
                <a:ext cx="471054" cy="46181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2000" b="1" dirty="0">
                    <a:latin typeface="Times New Roman" panose="02020603050405020304" pitchFamily="18" charset="0"/>
                    <a:cs typeface="Times New Roman" panose="02020603050405020304" pitchFamily="18" charset="0"/>
                  </a:rPr>
                  <a:t>1</a:t>
                </a:r>
                <a:endParaRPr lang="fr-MA" sz="2000" b="1" dirty="0">
                  <a:latin typeface="Times New Roman" panose="02020603050405020304" pitchFamily="18" charset="0"/>
                  <a:cs typeface="Times New Roman" panose="02020603050405020304" pitchFamily="18" charset="0"/>
                </a:endParaRPr>
              </a:p>
            </p:txBody>
          </p:sp>
        </p:grpSp>
        <p:sp>
          <p:nvSpPr>
            <p:cNvPr id="14" name="ZoneTexte 13">
              <a:extLst>
                <a:ext uri="{FF2B5EF4-FFF2-40B4-BE49-F238E27FC236}">
                  <a16:creationId xmlns:a16="http://schemas.microsoft.com/office/drawing/2014/main" id="{9ED204D9-65FC-4DBB-AA45-D760F6025E44}"/>
                </a:ext>
              </a:extLst>
            </p:cNvPr>
            <p:cNvSpPr txBox="1"/>
            <p:nvPr/>
          </p:nvSpPr>
          <p:spPr>
            <a:xfrm>
              <a:off x="987136" y="2199283"/>
              <a:ext cx="2590800" cy="400110"/>
            </a:xfrm>
            <a:prstGeom prst="rect">
              <a:avLst/>
            </a:prstGeom>
            <a:noFill/>
          </p:spPr>
          <p:txBody>
            <a:bodyPr wrap="square">
              <a:spAutoFit/>
            </a:bodyPr>
            <a:lstStyle/>
            <a:p>
              <a:r>
                <a:rPr lang="fr-MA" sz="2000" dirty="0" err="1">
                  <a:latin typeface="Times New Roman" panose="02020603050405020304" pitchFamily="18" charset="0"/>
                  <a:cs typeface="Times New Roman" panose="02020603050405020304" pitchFamily="18" charset="0"/>
                </a:rPr>
                <a:t>Literature</a:t>
              </a:r>
              <a:r>
                <a:rPr lang="fr-MA" sz="2000" dirty="0">
                  <a:latin typeface="Times New Roman" panose="02020603050405020304" pitchFamily="18" charset="0"/>
                  <a:cs typeface="Times New Roman" panose="02020603050405020304" pitchFamily="18" charset="0"/>
                </a:rPr>
                <a:t> </a:t>
              </a:r>
              <a:r>
                <a:rPr lang="fr-MA" sz="2000" dirty="0" err="1">
                  <a:latin typeface="Times New Roman" panose="02020603050405020304" pitchFamily="18" charset="0"/>
                  <a:cs typeface="Times New Roman" panose="02020603050405020304" pitchFamily="18" charset="0"/>
                </a:rPr>
                <a:t>review</a:t>
              </a:r>
              <a:endParaRPr lang="fr-MA" sz="2000" dirty="0">
                <a:latin typeface="Times New Roman" panose="02020603050405020304" pitchFamily="18" charset="0"/>
                <a:cs typeface="Times New Roman" panose="02020603050405020304" pitchFamily="18" charset="0"/>
              </a:endParaRPr>
            </a:p>
          </p:txBody>
        </p:sp>
        <p:sp>
          <p:nvSpPr>
            <p:cNvPr id="15" name="Ellipse 14">
              <a:extLst>
                <a:ext uri="{FF2B5EF4-FFF2-40B4-BE49-F238E27FC236}">
                  <a16:creationId xmlns:a16="http://schemas.microsoft.com/office/drawing/2014/main" id="{9F78FD1E-4A43-404E-BD81-A920D5A17126}"/>
                </a:ext>
              </a:extLst>
            </p:cNvPr>
            <p:cNvSpPr/>
            <p:nvPr/>
          </p:nvSpPr>
          <p:spPr>
            <a:xfrm>
              <a:off x="508000" y="2145844"/>
              <a:ext cx="471054" cy="46181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2000" b="1" dirty="0">
                  <a:latin typeface="Times New Roman" panose="02020603050405020304" pitchFamily="18" charset="0"/>
                  <a:cs typeface="Times New Roman" panose="02020603050405020304" pitchFamily="18" charset="0"/>
                </a:rPr>
                <a:t>2</a:t>
              </a:r>
              <a:endParaRPr lang="fr-MA" sz="2000" b="1" dirty="0">
                <a:latin typeface="Times New Roman" panose="02020603050405020304" pitchFamily="18" charset="0"/>
                <a:cs typeface="Times New Roman" panose="02020603050405020304" pitchFamily="18" charset="0"/>
              </a:endParaRPr>
            </a:p>
          </p:txBody>
        </p:sp>
        <p:sp>
          <p:nvSpPr>
            <p:cNvPr id="20" name="ZoneTexte 19">
              <a:extLst>
                <a:ext uri="{FF2B5EF4-FFF2-40B4-BE49-F238E27FC236}">
                  <a16:creationId xmlns:a16="http://schemas.microsoft.com/office/drawing/2014/main" id="{92CDB8C2-1483-44BC-A7DB-CA3565D56EBE}"/>
                </a:ext>
              </a:extLst>
            </p:cNvPr>
            <p:cNvSpPr txBox="1"/>
            <p:nvPr/>
          </p:nvSpPr>
          <p:spPr>
            <a:xfrm>
              <a:off x="979054" y="2772344"/>
              <a:ext cx="3251201" cy="400110"/>
            </a:xfrm>
            <a:prstGeom prst="rect">
              <a:avLst/>
            </a:prstGeom>
            <a:noFill/>
          </p:spPr>
          <p:txBody>
            <a:bodyPr wrap="square">
              <a:spAutoFit/>
            </a:bodyPr>
            <a:lstStyle/>
            <a:p>
              <a:r>
                <a:rPr lang="fr-MA" sz="2000" dirty="0" err="1">
                  <a:latin typeface="Times New Roman" panose="02020603050405020304" pitchFamily="18" charset="0"/>
                  <a:cs typeface="Times New Roman" panose="02020603050405020304" pitchFamily="18" charset="0"/>
                </a:rPr>
                <a:t>methodology</a:t>
              </a:r>
              <a:r>
                <a:rPr lang="fr-MA" sz="2000" dirty="0">
                  <a:latin typeface="Times New Roman" panose="02020603050405020304" pitchFamily="18" charset="0"/>
                  <a:cs typeface="Times New Roman" panose="02020603050405020304" pitchFamily="18" charset="0"/>
                </a:rPr>
                <a:t> and data</a:t>
              </a:r>
            </a:p>
          </p:txBody>
        </p:sp>
        <p:sp>
          <p:nvSpPr>
            <p:cNvPr id="22" name="Ellipse 21">
              <a:extLst>
                <a:ext uri="{FF2B5EF4-FFF2-40B4-BE49-F238E27FC236}">
                  <a16:creationId xmlns:a16="http://schemas.microsoft.com/office/drawing/2014/main" id="{624E9DC4-728A-4F7E-9F8E-0EB1D1283B6C}"/>
                </a:ext>
              </a:extLst>
            </p:cNvPr>
            <p:cNvSpPr/>
            <p:nvPr/>
          </p:nvSpPr>
          <p:spPr>
            <a:xfrm>
              <a:off x="508000" y="2741490"/>
              <a:ext cx="471054" cy="46181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2000" b="1" dirty="0">
                  <a:latin typeface="Times New Roman" panose="02020603050405020304" pitchFamily="18" charset="0"/>
                  <a:cs typeface="Times New Roman" panose="02020603050405020304" pitchFamily="18" charset="0"/>
                </a:rPr>
                <a:t>3</a:t>
              </a:r>
              <a:endParaRPr lang="fr-MA" sz="2000" b="1" dirty="0">
                <a:latin typeface="Times New Roman" panose="02020603050405020304" pitchFamily="18" charset="0"/>
                <a:cs typeface="Times New Roman" panose="02020603050405020304" pitchFamily="18" charset="0"/>
              </a:endParaRPr>
            </a:p>
          </p:txBody>
        </p:sp>
        <p:sp>
          <p:nvSpPr>
            <p:cNvPr id="23" name="ZoneTexte 22">
              <a:extLst>
                <a:ext uri="{FF2B5EF4-FFF2-40B4-BE49-F238E27FC236}">
                  <a16:creationId xmlns:a16="http://schemas.microsoft.com/office/drawing/2014/main" id="{A75B996B-453B-4048-AA66-C9F370714886}"/>
                </a:ext>
              </a:extLst>
            </p:cNvPr>
            <p:cNvSpPr txBox="1"/>
            <p:nvPr/>
          </p:nvSpPr>
          <p:spPr>
            <a:xfrm>
              <a:off x="979054" y="3337136"/>
              <a:ext cx="3251201" cy="400110"/>
            </a:xfrm>
            <a:prstGeom prst="rect">
              <a:avLst/>
            </a:prstGeom>
            <a:noFill/>
          </p:spPr>
          <p:txBody>
            <a:bodyPr wrap="square">
              <a:spAutoFit/>
            </a:bodyPr>
            <a:lstStyle/>
            <a:p>
              <a:r>
                <a:rPr lang="fr-MA" sz="2000" dirty="0" err="1">
                  <a:latin typeface="Times New Roman" panose="02020603050405020304" pitchFamily="18" charset="0"/>
                  <a:cs typeface="Times New Roman" panose="02020603050405020304" pitchFamily="18" charset="0"/>
                </a:rPr>
                <a:t>results</a:t>
              </a:r>
              <a:r>
                <a:rPr lang="fr-MA" sz="2000" dirty="0">
                  <a:latin typeface="Times New Roman" panose="02020603050405020304" pitchFamily="18" charset="0"/>
                  <a:cs typeface="Times New Roman" panose="02020603050405020304" pitchFamily="18" charset="0"/>
                </a:rPr>
                <a:t> and discussion</a:t>
              </a:r>
            </a:p>
          </p:txBody>
        </p:sp>
        <p:sp>
          <p:nvSpPr>
            <p:cNvPr id="25" name="Ellipse 24">
              <a:extLst>
                <a:ext uri="{FF2B5EF4-FFF2-40B4-BE49-F238E27FC236}">
                  <a16:creationId xmlns:a16="http://schemas.microsoft.com/office/drawing/2014/main" id="{1546726E-5BC9-4348-A515-68A47E6AC1EE}"/>
                </a:ext>
              </a:extLst>
            </p:cNvPr>
            <p:cNvSpPr/>
            <p:nvPr/>
          </p:nvSpPr>
          <p:spPr>
            <a:xfrm>
              <a:off x="508000" y="3306282"/>
              <a:ext cx="471054" cy="46181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2000" b="1" dirty="0">
                  <a:latin typeface="Times New Roman" panose="02020603050405020304" pitchFamily="18" charset="0"/>
                  <a:cs typeface="Times New Roman" panose="02020603050405020304" pitchFamily="18" charset="0"/>
                </a:rPr>
                <a:t>4</a:t>
              </a:r>
              <a:endParaRPr lang="fr-MA" sz="2000" b="1" dirty="0">
                <a:latin typeface="Times New Roman" panose="02020603050405020304" pitchFamily="18" charset="0"/>
                <a:cs typeface="Times New Roman" panose="02020603050405020304" pitchFamily="18" charset="0"/>
              </a:endParaRPr>
            </a:p>
          </p:txBody>
        </p:sp>
        <p:sp>
          <p:nvSpPr>
            <p:cNvPr id="26" name="ZoneTexte 25">
              <a:extLst>
                <a:ext uri="{FF2B5EF4-FFF2-40B4-BE49-F238E27FC236}">
                  <a16:creationId xmlns:a16="http://schemas.microsoft.com/office/drawing/2014/main" id="{E635FE3A-92E9-46A0-8B22-EDBFE7DC47FB}"/>
                </a:ext>
              </a:extLst>
            </p:cNvPr>
            <p:cNvSpPr txBox="1"/>
            <p:nvPr/>
          </p:nvSpPr>
          <p:spPr>
            <a:xfrm>
              <a:off x="979054" y="3872883"/>
              <a:ext cx="3251201" cy="400110"/>
            </a:xfrm>
            <a:prstGeom prst="rect">
              <a:avLst/>
            </a:prstGeom>
            <a:noFill/>
          </p:spPr>
          <p:txBody>
            <a:bodyPr wrap="square">
              <a:spAutoFit/>
            </a:bodyPr>
            <a:lstStyle/>
            <a:p>
              <a:r>
                <a:rPr lang="fr-MA" sz="2000" dirty="0">
                  <a:latin typeface="Times New Roman" panose="02020603050405020304" pitchFamily="18" charset="0"/>
                  <a:cs typeface="Times New Roman" panose="02020603050405020304" pitchFamily="18" charset="0"/>
                </a:rPr>
                <a:t>Conclusion</a:t>
              </a:r>
            </a:p>
          </p:txBody>
        </p:sp>
        <p:sp>
          <p:nvSpPr>
            <p:cNvPr id="27" name="Ellipse 26">
              <a:extLst>
                <a:ext uri="{FF2B5EF4-FFF2-40B4-BE49-F238E27FC236}">
                  <a16:creationId xmlns:a16="http://schemas.microsoft.com/office/drawing/2014/main" id="{665C5D1D-64F2-4BA9-835C-29C9885F19AF}"/>
                </a:ext>
              </a:extLst>
            </p:cNvPr>
            <p:cNvSpPr/>
            <p:nvPr/>
          </p:nvSpPr>
          <p:spPr>
            <a:xfrm>
              <a:off x="508000" y="3871074"/>
              <a:ext cx="471054" cy="46181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2000" b="1" dirty="0">
                  <a:latin typeface="Times New Roman" panose="02020603050405020304" pitchFamily="18" charset="0"/>
                  <a:cs typeface="Times New Roman" panose="02020603050405020304" pitchFamily="18" charset="0"/>
                </a:rPr>
                <a:t>5</a:t>
              </a:r>
              <a:endParaRPr lang="fr-MA" sz="2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848653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CBF9E35C-D527-4313-9F5B-482DD0E6A446}"/>
              </a:ext>
            </a:extLst>
          </p:cNvPr>
          <p:cNvSpPr txBox="1"/>
          <p:nvPr/>
        </p:nvSpPr>
        <p:spPr>
          <a:xfrm>
            <a:off x="1071995" y="938831"/>
            <a:ext cx="10048009" cy="4941609"/>
          </a:xfrm>
          <a:prstGeom prst="rect">
            <a:avLst/>
          </a:prstGeom>
          <a:noFill/>
        </p:spPr>
        <p:txBody>
          <a:bodyPr wrap="square">
            <a:spAutoFit/>
          </a:bodyPr>
          <a:lstStyle/>
          <a:p>
            <a:pPr algn="just"/>
            <a:r>
              <a:rPr lang="en-US" dirty="0">
                <a:latin typeface="Times New Roman" panose="02020603050405020304" pitchFamily="18" charset="0"/>
                <a:ea typeface="Tahoma" panose="020B0604030504040204" pitchFamily="34" charset="0"/>
                <a:cs typeface="Times New Roman" panose="02020603050405020304" pitchFamily="18" charset="0"/>
              </a:rPr>
              <a:t>This study, applied to the Moroccan context through a gender-sensitive computable general equilibrium model, demonstrates that trade liberalization benefits women in competitive sectors with a high female labor intensity (textiles, finance, pharmaceuticals), while it adversely affects them in other sectors (agriculture, ICT, health, education).Although complementary policies—whether legal, financial, or social—facilitate an increase in female labor supply and a reduction in the gender wage gap, the macroeconomic effects remain limited, largely due to the lower productivity of female </a:t>
            </a:r>
            <a:r>
              <a:rPr lang="en-US" dirty="0" err="1">
                <a:latin typeface="Times New Roman" panose="02020603050405020304" pitchFamily="18" charset="0"/>
                <a:ea typeface="Tahoma" panose="020B0604030504040204" pitchFamily="34" charset="0"/>
                <a:cs typeface="Times New Roman" panose="02020603050405020304" pitchFamily="18" charset="0"/>
              </a:rPr>
              <a:t>workers.Despite</a:t>
            </a:r>
            <a:r>
              <a:rPr lang="en-US" dirty="0">
                <a:latin typeface="Times New Roman" panose="02020603050405020304" pitchFamily="18" charset="0"/>
                <a:ea typeface="Tahoma" panose="020B0604030504040204" pitchFamily="34" charset="0"/>
                <a:cs typeface="Times New Roman" panose="02020603050405020304" pitchFamily="18" charset="0"/>
              </a:rPr>
              <a:t> an overall rise in female labor supply and a significant reduction in wage disparities, the macroeconomic impact remains modest because of the relatively lower productivity of women.</a:t>
            </a:r>
          </a:p>
          <a:p>
            <a:pPr algn="just"/>
            <a:r>
              <a:rPr lang="fr-FR" b="1" dirty="0">
                <a:latin typeface="Times New Roman" panose="02020603050405020304" pitchFamily="18" charset="0"/>
                <a:ea typeface="Tahoma" panose="020B0604030504040204" pitchFamily="34" charset="0"/>
                <a:cs typeface="Times New Roman" panose="02020603050405020304" pitchFamily="18" charset="0"/>
              </a:rPr>
              <a:t>Recommandations clés</a:t>
            </a:r>
            <a:r>
              <a:rPr lang="fr-FR" dirty="0">
                <a:latin typeface="Times New Roman" panose="02020603050405020304" pitchFamily="18" charset="0"/>
                <a:ea typeface="Tahoma" panose="020B0604030504040204" pitchFamily="34" charset="0"/>
                <a:cs typeface="Times New Roman" panose="02020603050405020304" pitchFamily="18" charset="0"/>
              </a:rPr>
              <a:t> :</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Improve educational outcomes for girls.</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Promote gender diversity and inclusion in the workforce.</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Provide training and professional development opportunities tailored specifically to women’s needs.</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Encourage women’s participation in leadership and decision-making </a:t>
            </a:r>
            <a:r>
              <a:rPr lang="en-US" sz="1800" kern="100" dirty="0" err="1">
                <a:effectLst/>
                <a:latin typeface="Times New Roman" panose="02020603050405020304" pitchFamily="18" charset="0"/>
                <a:ea typeface="Calibri" panose="020F0502020204030204" pitchFamily="34" charset="0"/>
                <a:cs typeface="Arial" panose="020B0604020202020204" pitchFamily="34" charset="0"/>
              </a:rPr>
              <a:t>positions.Invest</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in technologies and infrastructures that facilitate women’s work.</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Establish mentoring and sponsorship programs to support women’s career advancement.</a:t>
            </a:r>
          </a:p>
          <a:p>
            <a:pPr marL="342900" lvl="0" indent="-342900" algn="just" rtl="0">
              <a:lnSpc>
                <a:spcPct val="107000"/>
              </a:lnSpc>
              <a:buFont typeface="Symbol" panose="05050102010706020507" pitchFamily="18" charset="2"/>
              <a:buChar char=""/>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Promote flexible working hours to accommodate women’s individual needs while ensuring operational continuity.</a:t>
            </a:r>
            <a:endParaRPr lang="fr-MA"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60869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95DC42C-D644-4215-8DD5-2797D24D30AE}"/>
              </a:ext>
            </a:extLst>
          </p:cNvPr>
          <p:cNvSpPr txBox="1"/>
          <p:nvPr/>
        </p:nvSpPr>
        <p:spPr>
          <a:xfrm>
            <a:off x="2313709" y="281862"/>
            <a:ext cx="7564582" cy="1292662"/>
          </a:xfrm>
          <a:prstGeom prst="rect">
            <a:avLst/>
          </a:prstGeom>
          <a:noFill/>
        </p:spPr>
        <p:txBody>
          <a:bodyPr wrap="square">
            <a:spAutoFit/>
          </a:bodyPr>
          <a:lstStyle/>
          <a:p>
            <a:pPr algn="ctr"/>
            <a:r>
              <a:rPr lang="en-US" b="1" dirty="0">
                <a:latin typeface="Times New Roman" panose="02020603050405020304" pitchFamily="18" charset="0"/>
                <a:ea typeface="Tahoma" panose="020B0604030504040204" pitchFamily="34" charset="0"/>
                <a:cs typeface="Times New Roman" panose="02020603050405020304" pitchFamily="18" charset="0"/>
              </a:rPr>
              <a:t>28th Annual Conference on Global Economic Analysis </a:t>
            </a:r>
          </a:p>
          <a:p>
            <a:pPr algn="ctr"/>
            <a:r>
              <a:rPr lang="en-US" b="1" dirty="0">
                <a:solidFill>
                  <a:schemeClr val="accent2">
                    <a:lumMod val="60000"/>
                    <a:lumOff val="40000"/>
                  </a:schemeClr>
                </a:solidFill>
                <a:latin typeface="Times New Roman" panose="02020603050405020304" pitchFamily="18" charset="0"/>
                <a:ea typeface="Tahoma" panose="020B0604030504040204" pitchFamily="34" charset="0"/>
                <a:cs typeface="Times New Roman" panose="02020603050405020304" pitchFamily="18" charset="0"/>
              </a:rPr>
              <a:t>"Accelerating Economic Transformation, Resilience, Diversification, and Job Creation" </a:t>
            </a:r>
          </a:p>
          <a:p>
            <a:pPr algn="ctr"/>
            <a:r>
              <a:rPr lang="en-US" sz="1200" b="1" dirty="0">
                <a:latin typeface="Times New Roman" panose="02020603050405020304" pitchFamily="18" charset="0"/>
                <a:ea typeface="Tahoma" panose="020B0604030504040204" pitchFamily="34" charset="0"/>
                <a:cs typeface="Times New Roman" panose="02020603050405020304" pitchFamily="18" charset="0"/>
              </a:rPr>
              <a:t>Radisson Blu Hotel &amp; Convention Centre </a:t>
            </a:r>
          </a:p>
          <a:p>
            <a:pPr algn="ctr"/>
            <a:r>
              <a:rPr lang="en-US" sz="1200" dirty="0">
                <a:latin typeface="Times New Roman" panose="02020603050405020304" pitchFamily="18" charset="0"/>
                <a:ea typeface="Tahoma" panose="020B0604030504040204" pitchFamily="34" charset="0"/>
                <a:cs typeface="Times New Roman" panose="02020603050405020304" pitchFamily="18" charset="0"/>
              </a:rPr>
              <a:t>Kigali, Rwanda </a:t>
            </a:r>
            <a:endParaRPr lang="fr-MA" sz="1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A8BC944F-D86B-4688-8363-99C7A360FDEE}"/>
              </a:ext>
            </a:extLst>
          </p:cNvPr>
          <p:cNvSpPr txBox="1"/>
          <p:nvPr/>
        </p:nvSpPr>
        <p:spPr>
          <a:xfrm>
            <a:off x="2821709" y="2200870"/>
            <a:ext cx="6548582" cy="923330"/>
          </a:xfrm>
          <a:prstGeom prst="rect">
            <a:avLst/>
          </a:prstGeom>
          <a:noFill/>
        </p:spPr>
        <p:txBody>
          <a:bodyPr wrap="square">
            <a:spAutoFit/>
          </a:bodyPr>
          <a:lstStyle/>
          <a:p>
            <a:pPr algn="ctr"/>
            <a:r>
              <a:rPr lang="en-US" dirty="0">
                <a:latin typeface="Times New Roman" panose="02020603050405020304" pitchFamily="18" charset="0"/>
                <a:cs typeface="Times New Roman" panose="02020603050405020304" pitchFamily="18" charset="0"/>
              </a:rPr>
              <a:t>The Impact of Liberalization on the Feminine Economy and the Incidence of Gender Equality on the Moroccan Economy: An Analysis Using a Gender-Sensitive CGE Model. </a:t>
            </a:r>
            <a:endParaRPr lang="fr-MA" dirty="0">
              <a:latin typeface="Times New Roman" panose="02020603050405020304" pitchFamily="18" charset="0"/>
              <a:cs typeface="Times New Roman" panose="02020603050405020304" pitchFamily="18" charset="0"/>
            </a:endParaRPr>
          </a:p>
        </p:txBody>
      </p:sp>
      <p:pic>
        <p:nvPicPr>
          <p:cNvPr id="1026" name="Picture 2" descr="Radisson Blu Hotel Kigali - Kigali Convention Centre">
            <a:extLst>
              <a:ext uri="{FF2B5EF4-FFF2-40B4-BE49-F238E27FC236}">
                <a16:creationId xmlns:a16="http://schemas.microsoft.com/office/drawing/2014/main" id="{9AD52344-601A-4C98-BF30-9DC872DC7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506" y="281862"/>
            <a:ext cx="2582889" cy="10821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bout GTAP: Global Trade Analysis Project Press Kit">
            <a:extLst>
              <a:ext uri="{FF2B5EF4-FFF2-40B4-BE49-F238E27FC236}">
                <a16:creationId xmlns:a16="http://schemas.microsoft.com/office/drawing/2014/main" id="{646C4981-6649-486E-BF0B-C477AF8D4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05" y="281862"/>
            <a:ext cx="2327707" cy="119741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1949407D-038B-4D18-8442-B1FA6FDAC693}"/>
              </a:ext>
            </a:extLst>
          </p:cNvPr>
          <p:cNvSpPr txBox="1"/>
          <p:nvPr/>
        </p:nvSpPr>
        <p:spPr>
          <a:xfrm>
            <a:off x="4378861" y="3131061"/>
            <a:ext cx="3308377" cy="954107"/>
          </a:xfrm>
          <a:prstGeom prst="rect">
            <a:avLst/>
          </a:prstGeom>
          <a:noFill/>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Yassine EL HAJOUI </a:t>
            </a:r>
          </a:p>
          <a:p>
            <a:pPr algn="ctr"/>
            <a:r>
              <a:rPr lang="en-US" sz="1100" dirty="0">
                <a:latin typeface="Times New Roman" panose="02020603050405020304" pitchFamily="18" charset="0"/>
                <a:cs typeface="Times New Roman" panose="02020603050405020304" pitchFamily="18" charset="0"/>
                <a:hlinkClick r:id="rId5"/>
              </a:rPr>
              <a:t>https://orcid.org/0009-0000-4634-0500</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Economic Analysis and Modelling (LEAM) Mohammed V University in Rabat, Morocco </a:t>
            </a:r>
          </a:p>
          <a:p>
            <a:pPr algn="ctr"/>
            <a:r>
              <a:rPr lang="en-US" sz="1100" dirty="0">
                <a:latin typeface="Times New Roman" panose="02020603050405020304" pitchFamily="18" charset="0"/>
                <a:cs typeface="Times New Roman" panose="02020603050405020304" pitchFamily="18" charset="0"/>
                <a:hlinkClick r:id="rId6"/>
              </a:rPr>
              <a:t>yassine.elhajoui@um5r.ac.ma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5AE52B63-0088-4FC3-B278-8BC409EDBB08}"/>
              </a:ext>
            </a:extLst>
          </p:cNvPr>
          <p:cNvSpPr txBox="1"/>
          <p:nvPr/>
        </p:nvSpPr>
        <p:spPr>
          <a:xfrm>
            <a:off x="228051" y="4208278"/>
            <a:ext cx="2926168" cy="954107"/>
          </a:xfrm>
          <a:prstGeom prst="rect">
            <a:avLst/>
          </a:prstGeom>
          <a:noFill/>
        </p:spPr>
        <p:txBody>
          <a:bodyPr wrap="square">
            <a:spAutoFit/>
          </a:bodyPr>
          <a:lstStyle/>
          <a:p>
            <a:pPr algn="ctr"/>
            <a:r>
              <a:rPr lang="en-US" sz="1200" b="1" dirty="0" err="1">
                <a:latin typeface="Times New Roman" panose="02020603050405020304" pitchFamily="18" charset="0"/>
                <a:cs typeface="Times New Roman" panose="02020603050405020304" pitchFamily="18" charset="0"/>
              </a:rPr>
              <a:t>Radouane</a:t>
            </a:r>
            <a:r>
              <a:rPr lang="en-US" sz="1200" b="1" dirty="0">
                <a:latin typeface="Times New Roman" panose="02020603050405020304" pitchFamily="18" charset="0"/>
                <a:cs typeface="Times New Roman" panose="02020603050405020304" pitchFamily="18" charset="0"/>
              </a:rPr>
              <a:t> RAOUF </a:t>
            </a:r>
          </a:p>
          <a:p>
            <a:pPr algn="ctr"/>
            <a:r>
              <a:rPr lang="en-US" sz="1100" dirty="0">
                <a:latin typeface="Times New Roman" panose="02020603050405020304" pitchFamily="18" charset="0"/>
                <a:cs typeface="Times New Roman" panose="02020603050405020304" pitchFamily="18" charset="0"/>
                <a:hlinkClick r:id="rId7"/>
              </a:rPr>
              <a:t>https://orcid.org/0000-0003-0977-2093</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Economic Analysis and Modelling (LEAM) Mohammed V University in Rabat, Morocco </a:t>
            </a:r>
            <a:r>
              <a:rPr lang="en-US" sz="1100" dirty="0">
                <a:latin typeface="Times New Roman" panose="02020603050405020304" pitchFamily="18" charset="0"/>
                <a:cs typeface="Times New Roman" panose="02020603050405020304" pitchFamily="18" charset="0"/>
                <a:hlinkClick r:id="rId8"/>
              </a:rPr>
              <a:t>r.raouf@um5r.ac.ma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19" name="ZoneTexte 18">
            <a:extLst>
              <a:ext uri="{FF2B5EF4-FFF2-40B4-BE49-F238E27FC236}">
                <a16:creationId xmlns:a16="http://schemas.microsoft.com/office/drawing/2014/main" id="{5B10B016-2795-42E8-9139-0FF5212070D5}"/>
              </a:ext>
            </a:extLst>
          </p:cNvPr>
          <p:cNvSpPr txBox="1"/>
          <p:nvPr/>
        </p:nvSpPr>
        <p:spPr>
          <a:xfrm>
            <a:off x="3246664" y="4208278"/>
            <a:ext cx="3077467" cy="1107996"/>
          </a:xfrm>
          <a:prstGeom prst="rect">
            <a:avLst/>
          </a:prstGeom>
          <a:noFill/>
        </p:spPr>
        <p:txBody>
          <a:bodyPr wrap="square">
            <a:spAutoFit/>
          </a:bodyPr>
          <a:lstStyle/>
          <a:p>
            <a:pPr algn="ctr"/>
            <a:r>
              <a:rPr lang="en-US" sz="1100" b="1" dirty="0">
                <a:latin typeface="Times New Roman" panose="02020603050405020304" pitchFamily="18" charset="0"/>
                <a:cs typeface="Times New Roman" panose="02020603050405020304" pitchFamily="18" charset="0"/>
              </a:rPr>
              <a:t>Adil EZ-ZETOUNI </a:t>
            </a:r>
          </a:p>
          <a:p>
            <a:pPr algn="ctr"/>
            <a:r>
              <a:rPr lang="en-US" sz="1100" dirty="0">
                <a:latin typeface="Times New Roman" panose="02020603050405020304" pitchFamily="18" charset="0"/>
                <a:cs typeface="Times New Roman" panose="02020603050405020304" pitchFamily="18" charset="0"/>
                <a:hlinkClick r:id="rId9"/>
              </a:rPr>
              <a:t>https://orcid.org/0000-0003-3825-9651</a:t>
            </a:r>
            <a:r>
              <a:rPr lang="en-US" sz="1100"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Laboratory of Mathematics, Faculty of Sciences and Techniques Cadi </a:t>
            </a:r>
            <a:r>
              <a:rPr lang="en-US" sz="1100" dirty="0" err="1">
                <a:latin typeface="Times New Roman" panose="02020603050405020304" pitchFamily="18" charset="0"/>
                <a:cs typeface="Times New Roman" panose="02020603050405020304" pitchFamily="18" charset="0"/>
              </a:rPr>
              <a:t>Ayyad</a:t>
            </a:r>
            <a:r>
              <a:rPr lang="en-US" sz="1100" dirty="0">
                <a:latin typeface="Times New Roman" panose="02020603050405020304" pitchFamily="18" charset="0"/>
                <a:cs typeface="Times New Roman" panose="02020603050405020304" pitchFamily="18" charset="0"/>
              </a:rPr>
              <a:t> University, Marrakech, Morocco </a:t>
            </a:r>
          </a:p>
          <a:p>
            <a:pPr algn="ctr"/>
            <a:r>
              <a:rPr lang="en-US" sz="1100" dirty="0">
                <a:latin typeface="Times New Roman" panose="02020603050405020304" pitchFamily="18" charset="0"/>
                <a:cs typeface="Times New Roman" panose="02020603050405020304" pitchFamily="18" charset="0"/>
                <a:hlinkClick r:id="rId10"/>
              </a:rPr>
              <a:t>a.ez-zetouni@hcp.ma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21" name="ZoneTexte 20">
            <a:extLst>
              <a:ext uri="{FF2B5EF4-FFF2-40B4-BE49-F238E27FC236}">
                <a16:creationId xmlns:a16="http://schemas.microsoft.com/office/drawing/2014/main" id="{8BEE6A59-4C59-4F26-9E23-C53D9D330569}"/>
              </a:ext>
            </a:extLst>
          </p:cNvPr>
          <p:cNvSpPr txBox="1"/>
          <p:nvPr/>
        </p:nvSpPr>
        <p:spPr>
          <a:xfrm>
            <a:off x="6163238" y="4204015"/>
            <a:ext cx="3048000" cy="1107996"/>
          </a:xfrm>
          <a:prstGeom prst="rect">
            <a:avLst/>
          </a:prstGeom>
          <a:noFill/>
        </p:spPr>
        <p:txBody>
          <a:bodyPr wrap="square">
            <a:spAutoFit/>
          </a:bodyPr>
          <a:lstStyle/>
          <a:p>
            <a:pPr algn="ctr"/>
            <a:r>
              <a:rPr lang="en-US" sz="1100" b="1" dirty="0">
                <a:latin typeface="Times New Roman" panose="02020603050405020304" pitchFamily="18" charset="0"/>
                <a:cs typeface="Times New Roman" panose="02020603050405020304" pitchFamily="18" charset="0"/>
              </a:rPr>
              <a:t>Nabil EL BAOUCHARI </a:t>
            </a:r>
          </a:p>
          <a:p>
            <a:pPr algn="ctr"/>
            <a:r>
              <a:rPr lang="en-US" sz="1100" dirty="0">
                <a:latin typeface="Times New Roman" panose="02020603050405020304" pitchFamily="18" charset="0"/>
                <a:cs typeface="Times New Roman" panose="02020603050405020304" pitchFamily="18" charset="0"/>
                <a:hlinkClick r:id="rId11"/>
              </a:rPr>
              <a:t>https://orcid.org/0000-0001-6826-9899</a:t>
            </a:r>
            <a:r>
              <a:rPr lang="en-US" sz="1100" dirty="0">
                <a:latin typeface="Times New Roman" panose="02020603050405020304" pitchFamily="18" charset="0"/>
                <a:cs typeface="Times New Roman" panose="02020603050405020304" pitchFamily="18" charset="0"/>
              </a:rPr>
              <a:t>  Laboratory of Economic Analysis and Modelling (LEAM) Mohammed V University in Rabat, Morocco </a:t>
            </a:r>
          </a:p>
          <a:p>
            <a:pPr algn="ctr"/>
            <a:r>
              <a:rPr lang="en-US" sz="1100" dirty="0">
                <a:latin typeface="Times New Roman" panose="02020603050405020304" pitchFamily="18" charset="0"/>
                <a:cs typeface="Times New Roman" panose="02020603050405020304" pitchFamily="18" charset="0"/>
                <a:hlinkClick r:id="rId12"/>
              </a:rPr>
              <a:t>nabil.elbaouchari@um5s.net.ma</a:t>
            </a:r>
            <a:r>
              <a:rPr lang="en-US" sz="1100" dirty="0">
                <a:latin typeface="Times New Roman" panose="02020603050405020304" pitchFamily="18" charset="0"/>
                <a:cs typeface="Times New Roman" panose="02020603050405020304" pitchFamily="18" charset="0"/>
              </a:rPr>
              <a:t>  </a:t>
            </a:r>
            <a:endParaRPr lang="fr-MA" sz="1100" dirty="0">
              <a:latin typeface="Times New Roman" panose="02020603050405020304" pitchFamily="18" charset="0"/>
              <a:cs typeface="Times New Roman" panose="02020603050405020304" pitchFamily="18" charset="0"/>
            </a:endParaRPr>
          </a:p>
        </p:txBody>
      </p:sp>
      <p:sp>
        <p:nvSpPr>
          <p:cNvPr id="24" name="ZoneTexte 23">
            <a:extLst>
              <a:ext uri="{FF2B5EF4-FFF2-40B4-BE49-F238E27FC236}">
                <a16:creationId xmlns:a16="http://schemas.microsoft.com/office/drawing/2014/main" id="{D9689018-62DA-4D17-9399-277FFA1C0BD1}"/>
              </a:ext>
            </a:extLst>
          </p:cNvPr>
          <p:cNvSpPr txBox="1"/>
          <p:nvPr/>
        </p:nvSpPr>
        <p:spPr>
          <a:xfrm>
            <a:off x="5079999" y="5800189"/>
            <a:ext cx="2309091" cy="523220"/>
          </a:xfrm>
          <a:prstGeom prst="rect">
            <a:avLst/>
          </a:prstGeom>
          <a:noFill/>
        </p:spPr>
        <p:txBody>
          <a:bodyPr wrap="square">
            <a:spAutoFit/>
          </a:bodyPr>
          <a:lstStyle/>
          <a:p>
            <a:r>
              <a:rPr lang="fr-MA" sz="2800" b="1" dirty="0">
                <a:latin typeface="Times New Roman" panose="02020603050405020304" pitchFamily="18" charset="0"/>
                <a:cs typeface="Times New Roman" panose="02020603050405020304" pitchFamily="18" charset="0"/>
              </a:rPr>
              <a:t>27 June 2025</a:t>
            </a:r>
          </a:p>
        </p:txBody>
      </p:sp>
      <p:sp>
        <p:nvSpPr>
          <p:cNvPr id="12" name="ZoneTexte 11">
            <a:extLst>
              <a:ext uri="{FF2B5EF4-FFF2-40B4-BE49-F238E27FC236}">
                <a16:creationId xmlns:a16="http://schemas.microsoft.com/office/drawing/2014/main" id="{3D84742E-FDD6-4E58-BBE8-62183762E06C}"/>
              </a:ext>
            </a:extLst>
          </p:cNvPr>
          <p:cNvSpPr txBox="1"/>
          <p:nvPr/>
        </p:nvSpPr>
        <p:spPr>
          <a:xfrm>
            <a:off x="9144000" y="4208278"/>
            <a:ext cx="3048000" cy="769441"/>
          </a:xfrm>
          <a:prstGeom prst="rect">
            <a:avLst/>
          </a:prstGeom>
          <a:noFill/>
        </p:spPr>
        <p:txBody>
          <a:bodyPr wrap="square">
            <a:spAutoFit/>
          </a:bodyPr>
          <a:lstStyle/>
          <a:p>
            <a:pPr algn="ctr"/>
            <a:r>
              <a:rPr lang="en-US" sz="1100" b="1" dirty="0" err="1">
                <a:latin typeface="Times New Roman" panose="02020603050405020304" pitchFamily="18" charset="0"/>
                <a:cs typeface="Times New Roman" panose="02020603050405020304" pitchFamily="18" charset="0"/>
              </a:rPr>
              <a:t>Fatiha</a:t>
            </a:r>
            <a:r>
              <a:rPr lang="en-US" sz="1100" b="1" dirty="0">
                <a:latin typeface="Times New Roman" panose="02020603050405020304" pitchFamily="18" charset="0"/>
                <a:cs typeface="Times New Roman" panose="02020603050405020304" pitchFamily="18" charset="0"/>
              </a:rPr>
              <a:t> </a:t>
            </a:r>
            <a:r>
              <a:rPr lang="en-US" sz="1100" b="1" dirty="0" err="1">
                <a:latin typeface="Times New Roman" panose="02020603050405020304" pitchFamily="18" charset="0"/>
                <a:cs typeface="Times New Roman" panose="02020603050405020304" pitchFamily="18" charset="0"/>
              </a:rPr>
              <a:t>Agueny</a:t>
            </a:r>
            <a:r>
              <a:rPr lang="en-US" sz="1100" b="1" dirty="0">
                <a:latin typeface="Times New Roman" panose="02020603050405020304" pitchFamily="18" charset="0"/>
                <a:cs typeface="Times New Roman" panose="02020603050405020304" pitchFamily="18" charset="0"/>
              </a:rPr>
              <a:t> </a:t>
            </a:r>
          </a:p>
          <a:p>
            <a:pPr algn="ctr"/>
            <a:r>
              <a:rPr lang="en-US" sz="1100" dirty="0">
                <a:latin typeface="Times New Roman" panose="02020603050405020304" pitchFamily="18" charset="0"/>
                <a:cs typeface="Times New Roman" panose="02020603050405020304" pitchFamily="18" charset="0"/>
              </a:rPr>
              <a:t>PhD Student in Applied Economics, University Mohammed V in Rabat, Morocco </a:t>
            </a:r>
          </a:p>
          <a:p>
            <a:pPr algn="ctr"/>
            <a:r>
              <a:rPr lang="en-US" sz="1100" b="0" i="0" dirty="0">
                <a:solidFill>
                  <a:srgbClr val="000000"/>
                </a:solidFill>
                <a:effectLst/>
                <a:latin typeface="Verdana" panose="020B0604030504040204" pitchFamily="34" charset="0"/>
                <a:hlinkClick r:id="rId13"/>
              </a:rPr>
              <a:t>fatiagueny@gmail.com</a:t>
            </a:r>
            <a:endParaRPr lang="fr-MA"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0629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Introduction : Contexte et problématique</a:t>
            </a:r>
            <a:endParaRPr lang="fr-MA" sz="18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28" name="ZoneTexte 27">
            <a:extLst>
              <a:ext uri="{FF2B5EF4-FFF2-40B4-BE49-F238E27FC236}">
                <a16:creationId xmlns:a16="http://schemas.microsoft.com/office/drawing/2014/main" id="{7EA319D6-A1B1-45D7-8E61-7B25931B7A6A}"/>
              </a:ext>
            </a:extLst>
          </p:cNvPr>
          <p:cNvSpPr txBox="1"/>
          <p:nvPr/>
        </p:nvSpPr>
        <p:spPr>
          <a:xfrm>
            <a:off x="542059" y="1017183"/>
            <a:ext cx="11107881" cy="1200329"/>
          </a:xfrm>
          <a:prstGeom prst="rect">
            <a:avLst/>
          </a:prstGeom>
          <a:noFill/>
        </p:spPr>
        <p:txBody>
          <a:bodyPr wrap="square">
            <a:spAutoFit/>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Women’s participation in the labor market is an important issue in Morocco’s economic and social development.</a:t>
            </a:r>
            <a:r>
              <a:rPr lang="fr-FR"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labor force participation rate for men was about 70% in 2022, while the share of women did not exceed 20% (Figure 1</a:t>
            </a:r>
            <a:r>
              <a:rPr lang="fr-FR"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Men’s wages exceed those of women by 14.2%.</a:t>
            </a:r>
            <a:endParaRPr lang="fr-MA" dirty="0">
              <a:latin typeface="Times New Roman" panose="02020603050405020304" pitchFamily="18" charset="0"/>
              <a:cs typeface="Times New Roman" panose="02020603050405020304" pitchFamily="18" charset="0"/>
            </a:endParaRPr>
          </a:p>
        </p:txBody>
      </p:sp>
      <p:sp>
        <p:nvSpPr>
          <p:cNvPr id="29" name="ZoneTexte 28">
            <a:extLst>
              <a:ext uri="{FF2B5EF4-FFF2-40B4-BE49-F238E27FC236}">
                <a16:creationId xmlns:a16="http://schemas.microsoft.com/office/drawing/2014/main" id="{C6F806E0-1EFA-44F4-8FB3-9B27470AB4FD}"/>
              </a:ext>
            </a:extLst>
          </p:cNvPr>
          <p:cNvSpPr txBox="1"/>
          <p:nvPr/>
        </p:nvSpPr>
        <p:spPr>
          <a:xfrm>
            <a:off x="1" y="5675194"/>
            <a:ext cx="12191999" cy="646331"/>
          </a:xfrm>
          <a:prstGeom prst="rect">
            <a:avLst/>
          </a:prstGeom>
          <a:noFill/>
        </p:spPr>
        <p:txBody>
          <a:bodyPr wrap="square">
            <a:spAutoFit/>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This well-documented situation raises questions about the underlying factors and mechanisms that could promote a more equitable integration of women into the national economy.</a:t>
            </a:r>
            <a:endParaRPr lang="fr-MA" dirty="0">
              <a:latin typeface="Times New Roman" panose="02020603050405020304" pitchFamily="18" charset="0"/>
              <a:cs typeface="Times New Roman" panose="02020603050405020304" pitchFamily="18" charset="0"/>
            </a:endParaRPr>
          </a:p>
        </p:txBody>
      </p:sp>
      <p:grpSp>
        <p:nvGrpSpPr>
          <p:cNvPr id="11" name="Groupe 10">
            <a:extLst>
              <a:ext uri="{FF2B5EF4-FFF2-40B4-BE49-F238E27FC236}">
                <a16:creationId xmlns:a16="http://schemas.microsoft.com/office/drawing/2014/main" id="{E6F39AE8-FF3F-4C87-92A4-FD68228E509B}"/>
              </a:ext>
            </a:extLst>
          </p:cNvPr>
          <p:cNvGrpSpPr/>
          <p:nvPr/>
        </p:nvGrpSpPr>
        <p:grpSpPr>
          <a:xfrm>
            <a:off x="342899" y="2237342"/>
            <a:ext cx="5753100" cy="3162300"/>
            <a:chOff x="0" y="0"/>
            <a:chExt cx="5753100" cy="3162300"/>
          </a:xfrm>
        </p:grpSpPr>
        <p:grpSp>
          <p:nvGrpSpPr>
            <p:cNvPr id="12" name="Groupe 11">
              <a:extLst>
                <a:ext uri="{FF2B5EF4-FFF2-40B4-BE49-F238E27FC236}">
                  <a16:creationId xmlns:a16="http://schemas.microsoft.com/office/drawing/2014/main" id="{00300E4E-E08F-49E7-B62F-137C54908F84}"/>
                </a:ext>
              </a:extLst>
            </p:cNvPr>
            <p:cNvGrpSpPr/>
            <p:nvPr/>
          </p:nvGrpSpPr>
          <p:grpSpPr>
            <a:xfrm>
              <a:off x="0" y="0"/>
              <a:ext cx="5753100" cy="2905125"/>
              <a:chOff x="0" y="-34369"/>
              <a:chExt cx="6541477" cy="3494183"/>
            </a:xfrm>
          </p:grpSpPr>
          <p:graphicFrame>
            <p:nvGraphicFramePr>
              <p:cNvPr id="14" name="Graphique 13">
                <a:extLst>
                  <a:ext uri="{FF2B5EF4-FFF2-40B4-BE49-F238E27FC236}">
                    <a16:creationId xmlns:a16="http://schemas.microsoft.com/office/drawing/2014/main" id="{3C0CB5E4-1391-46F1-80D9-E7384BA2B1A8}"/>
                  </a:ext>
                </a:extLst>
              </p:cNvPr>
              <p:cNvGraphicFramePr>
                <a:graphicFrameLocks/>
              </p:cNvGraphicFramePr>
              <p:nvPr/>
            </p:nvGraphicFramePr>
            <p:xfrm>
              <a:off x="0" y="276999"/>
              <a:ext cx="6541477" cy="3182815"/>
            </p:xfrm>
            <a:graphic>
              <a:graphicData uri="http://schemas.openxmlformats.org/drawingml/2006/chart">
                <c:chart xmlns:c="http://schemas.openxmlformats.org/drawingml/2006/chart" xmlns:r="http://schemas.openxmlformats.org/officeDocument/2006/relationships" r:id="rId3"/>
              </a:graphicData>
            </a:graphic>
          </p:graphicFrame>
          <p:sp>
            <p:nvSpPr>
              <p:cNvPr id="15" name="ZoneTexte 3">
                <a:extLst>
                  <a:ext uri="{FF2B5EF4-FFF2-40B4-BE49-F238E27FC236}">
                    <a16:creationId xmlns:a16="http://schemas.microsoft.com/office/drawing/2014/main" id="{24526FB7-5AE4-4C1B-BA52-AECBAD1F2727}"/>
                  </a:ext>
                </a:extLst>
              </p:cNvPr>
              <p:cNvSpPr txBox="1"/>
              <p:nvPr/>
            </p:nvSpPr>
            <p:spPr>
              <a:xfrm>
                <a:off x="338268" y="-34369"/>
                <a:ext cx="6097270" cy="377190"/>
              </a:xfrm>
              <a:prstGeom prst="rect">
                <a:avLst/>
              </a:prstGeom>
              <a:noFill/>
            </p:spPr>
            <p:txBody>
              <a:bodyPr wrap="square">
                <a:noAutofit/>
              </a:bodyPr>
              <a:lstStyle/>
              <a:p>
                <a:pPr algn="ctr"/>
                <a:r>
                  <a:rPr lang="en-US" sz="1000" b="1" kern="12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Fig 1: Labor Force Participation Rate by Gender in Morocco, 1990-2022</a:t>
                </a:r>
                <a:endParaRPr lang="fr-MA" sz="1200">
                  <a:effectLst/>
                  <a:latin typeface="Times New Roman" panose="02020603050405020304" pitchFamily="18" charset="0"/>
                  <a:ea typeface="Times New Roman" panose="02020603050405020304" pitchFamily="18" charset="0"/>
                </a:endParaRPr>
              </a:p>
            </p:txBody>
          </p:sp>
        </p:grpSp>
        <p:sp>
          <p:nvSpPr>
            <p:cNvPr id="13" name="Zone de texte 1227381615">
              <a:extLst>
                <a:ext uri="{FF2B5EF4-FFF2-40B4-BE49-F238E27FC236}">
                  <a16:creationId xmlns:a16="http://schemas.microsoft.com/office/drawing/2014/main" id="{ADB1823D-A76F-407D-8910-136CA03AC2A7}"/>
                </a:ext>
              </a:extLst>
            </p:cNvPr>
            <p:cNvSpPr txBox="1"/>
            <p:nvPr/>
          </p:nvSpPr>
          <p:spPr>
            <a:xfrm>
              <a:off x="0" y="2962275"/>
              <a:ext cx="5753100" cy="20002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FR" sz="900" i="1">
                  <a:solidFill>
                    <a:srgbClr val="44546A"/>
                  </a:solidFill>
                  <a:effectLst/>
                  <a:latin typeface="Calibri" panose="020F0502020204030204" pitchFamily="34" charset="0"/>
                  <a:ea typeface="Calibri" panose="020F0502020204030204" pitchFamily="34" charset="0"/>
                  <a:cs typeface="Arial" panose="020B0604020202020204" pitchFamily="34" charset="0"/>
                </a:rPr>
                <a:t>Source : ITC (international traingig centre)</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grpSp>
        <p:nvGrpSpPr>
          <p:cNvPr id="18" name="Groupe 17">
            <a:extLst>
              <a:ext uri="{FF2B5EF4-FFF2-40B4-BE49-F238E27FC236}">
                <a16:creationId xmlns:a16="http://schemas.microsoft.com/office/drawing/2014/main" id="{7EA8F0E4-A12C-4275-B378-D8517A8C3C72}"/>
              </a:ext>
            </a:extLst>
          </p:cNvPr>
          <p:cNvGrpSpPr/>
          <p:nvPr/>
        </p:nvGrpSpPr>
        <p:grpSpPr>
          <a:xfrm>
            <a:off x="6291608" y="2217512"/>
            <a:ext cx="5781675" cy="3182130"/>
            <a:chOff x="0" y="-38100"/>
            <a:chExt cx="5781675" cy="2733675"/>
          </a:xfrm>
        </p:grpSpPr>
        <p:sp>
          <p:nvSpPr>
            <p:cNvPr id="20" name="Zone de texte 1227381617">
              <a:extLst>
                <a:ext uri="{FF2B5EF4-FFF2-40B4-BE49-F238E27FC236}">
                  <a16:creationId xmlns:a16="http://schemas.microsoft.com/office/drawing/2014/main" id="{AC2FE5C5-40A4-458F-8447-24D24A236638}"/>
                </a:ext>
              </a:extLst>
            </p:cNvPr>
            <p:cNvSpPr txBox="1"/>
            <p:nvPr/>
          </p:nvSpPr>
          <p:spPr>
            <a:xfrm>
              <a:off x="0" y="2524125"/>
              <a:ext cx="5772150" cy="17145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fr-FR" sz="900" i="1">
                  <a:solidFill>
                    <a:srgbClr val="44546A"/>
                  </a:solidFill>
                  <a:effectLst/>
                  <a:latin typeface="Calibri" panose="020F0502020204030204" pitchFamily="34" charset="0"/>
                  <a:ea typeface="Calibri" panose="020F0502020204030204" pitchFamily="34" charset="0"/>
                  <a:cs typeface="Arial" panose="020B0604020202020204" pitchFamily="34" charset="0"/>
                </a:rPr>
                <a:t>Source : ITC (international traingig centre)</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MA" sz="1200" i="1">
                  <a:solidFill>
                    <a:srgbClr val="44546A"/>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2" name="Groupe 21">
              <a:extLst>
                <a:ext uri="{FF2B5EF4-FFF2-40B4-BE49-F238E27FC236}">
                  <a16:creationId xmlns:a16="http://schemas.microsoft.com/office/drawing/2014/main" id="{9D7E9907-3C15-4E0D-9DEE-D279DEB3387E}"/>
                </a:ext>
              </a:extLst>
            </p:cNvPr>
            <p:cNvGrpSpPr/>
            <p:nvPr/>
          </p:nvGrpSpPr>
          <p:grpSpPr>
            <a:xfrm>
              <a:off x="9525" y="-38100"/>
              <a:ext cx="5772150" cy="2524125"/>
              <a:chOff x="0" y="-38100"/>
              <a:chExt cx="5772150" cy="2524125"/>
            </a:xfrm>
          </p:grpSpPr>
          <p:graphicFrame>
            <p:nvGraphicFramePr>
              <p:cNvPr id="23" name="Graphique 22">
                <a:extLst>
                  <a:ext uri="{FF2B5EF4-FFF2-40B4-BE49-F238E27FC236}">
                    <a16:creationId xmlns:a16="http://schemas.microsoft.com/office/drawing/2014/main" id="{5ADEF959-00FC-4758-B04B-566EF78CE1EE}"/>
                  </a:ext>
                </a:extLst>
              </p:cNvPr>
              <p:cNvGraphicFramePr/>
              <p:nvPr>
                <p:extLst>
                  <p:ext uri="{D42A27DB-BD31-4B8C-83A1-F6EECF244321}">
                    <p14:modId xmlns:p14="http://schemas.microsoft.com/office/powerpoint/2010/main" val="2697158239"/>
                  </p:ext>
                </p:extLst>
              </p:nvPr>
            </p:nvGraphicFramePr>
            <p:xfrm>
              <a:off x="0" y="238125"/>
              <a:ext cx="5772150" cy="2247900"/>
            </p:xfrm>
            <a:graphic>
              <a:graphicData uri="http://schemas.openxmlformats.org/drawingml/2006/chart">
                <c:chart xmlns:c="http://schemas.openxmlformats.org/drawingml/2006/chart" xmlns:r="http://schemas.openxmlformats.org/officeDocument/2006/relationships" r:id="rId4"/>
              </a:graphicData>
            </a:graphic>
          </p:graphicFrame>
          <p:sp>
            <p:nvSpPr>
              <p:cNvPr id="24" name="Zone de texte 1227381620">
                <a:extLst>
                  <a:ext uri="{FF2B5EF4-FFF2-40B4-BE49-F238E27FC236}">
                    <a16:creationId xmlns:a16="http://schemas.microsoft.com/office/drawing/2014/main" id="{5D90F273-06FB-49EB-A010-7C41C7D5CC9D}"/>
                  </a:ext>
                </a:extLst>
              </p:cNvPr>
              <p:cNvSpPr txBox="1"/>
              <p:nvPr/>
            </p:nvSpPr>
            <p:spPr>
              <a:xfrm>
                <a:off x="0" y="-38100"/>
                <a:ext cx="5772150" cy="21907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1000" b="1" i="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Fig 2: Gender income gap, </a:t>
                </a:r>
                <a:r>
                  <a:rPr lang="en-US" sz="1000" b="1" i="0" kern="120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in Morocco, 2004-2024</a:t>
                </a:r>
                <a:r>
                  <a:rPr lang="en-US" sz="1000" b="1" i="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fr-MA" sz="900" i="1">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grpSp>
    </p:spTree>
    <p:extLst>
      <p:ext uri="{BB962C8B-B14F-4D97-AF65-F5344CB8AC3E}">
        <p14:creationId xmlns:p14="http://schemas.microsoft.com/office/powerpoint/2010/main" val="62484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Introduction : Contexte et problématique</a:t>
            </a:r>
            <a:endParaRPr lang="fr-MA" sz="18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28" name="ZoneTexte 27">
            <a:extLst>
              <a:ext uri="{FF2B5EF4-FFF2-40B4-BE49-F238E27FC236}">
                <a16:creationId xmlns:a16="http://schemas.microsoft.com/office/drawing/2014/main" id="{7EA319D6-A1B1-45D7-8E61-7B25931B7A6A}"/>
              </a:ext>
            </a:extLst>
          </p:cNvPr>
          <p:cNvSpPr txBox="1"/>
          <p:nvPr/>
        </p:nvSpPr>
        <p:spPr>
          <a:xfrm>
            <a:off x="922285" y="1001201"/>
            <a:ext cx="10688321" cy="1200329"/>
          </a:xfrm>
          <a:prstGeom prst="rect">
            <a:avLst/>
          </a:prstGeom>
          <a:noFill/>
        </p:spPr>
        <p:txBody>
          <a:bodyPr wrap="square">
            <a:spAutoFit/>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Among the various dimensions to explore, the impact of trade liberalization on the female economy emerges as a subject of crucial importance.</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Morocco, like other countries in the Arab region (MENA), exhibits more pronounced gender inequalities in the labor market compared to other regions (Figure 3).</a:t>
            </a:r>
            <a:endParaRPr lang="fr-MA" dirty="0">
              <a:latin typeface="Times New Roman" panose="02020603050405020304" pitchFamily="18" charset="0"/>
              <a:cs typeface="Times New Roman" panose="02020603050405020304" pitchFamily="18" charset="0"/>
            </a:endParaRPr>
          </a:p>
        </p:txBody>
      </p:sp>
      <p:grpSp>
        <p:nvGrpSpPr>
          <p:cNvPr id="11" name="Groupe 10">
            <a:extLst>
              <a:ext uri="{FF2B5EF4-FFF2-40B4-BE49-F238E27FC236}">
                <a16:creationId xmlns:a16="http://schemas.microsoft.com/office/drawing/2014/main" id="{94E5475D-934B-468F-872F-D94ED13B91F1}"/>
              </a:ext>
            </a:extLst>
          </p:cNvPr>
          <p:cNvGrpSpPr/>
          <p:nvPr/>
        </p:nvGrpSpPr>
        <p:grpSpPr>
          <a:xfrm>
            <a:off x="845915" y="2201530"/>
            <a:ext cx="10500169" cy="3580996"/>
            <a:chOff x="845915" y="1156609"/>
            <a:chExt cx="10500169" cy="3580996"/>
          </a:xfrm>
        </p:grpSpPr>
        <p:grpSp>
          <p:nvGrpSpPr>
            <p:cNvPr id="12" name="Groupe 11">
              <a:extLst>
                <a:ext uri="{FF2B5EF4-FFF2-40B4-BE49-F238E27FC236}">
                  <a16:creationId xmlns:a16="http://schemas.microsoft.com/office/drawing/2014/main" id="{70162BE3-E641-4DBA-8D15-6F2FCD152B98}"/>
                </a:ext>
              </a:extLst>
            </p:cNvPr>
            <p:cNvGrpSpPr/>
            <p:nvPr/>
          </p:nvGrpSpPr>
          <p:grpSpPr>
            <a:xfrm>
              <a:off x="845915" y="1339558"/>
              <a:ext cx="10500169" cy="3398047"/>
              <a:chOff x="771525" y="616927"/>
              <a:chExt cx="10500169" cy="3398047"/>
            </a:xfrm>
          </p:grpSpPr>
          <p:sp>
            <p:nvSpPr>
              <p:cNvPr id="14" name="Rectangle 13">
                <a:extLst>
                  <a:ext uri="{FF2B5EF4-FFF2-40B4-BE49-F238E27FC236}">
                    <a16:creationId xmlns:a16="http://schemas.microsoft.com/office/drawing/2014/main" id="{586AAD6A-5BE4-41C7-AF37-4C0BFF0C251E}"/>
                  </a:ext>
                </a:extLst>
              </p:cNvPr>
              <p:cNvSpPr/>
              <p:nvPr/>
            </p:nvSpPr>
            <p:spPr>
              <a:xfrm>
                <a:off x="771525" y="770021"/>
                <a:ext cx="10500169" cy="32449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MA" dirty="0"/>
              </a:p>
            </p:txBody>
          </p:sp>
          <p:graphicFrame>
            <p:nvGraphicFramePr>
              <p:cNvPr id="15" name="Graphique 14">
                <a:extLst>
                  <a:ext uri="{FF2B5EF4-FFF2-40B4-BE49-F238E27FC236}">
                    <a16:creationId xmlns:a16="http://schemas.microsoft.com/office/drawing/2014/main" id="{89385A7C-A534-4207-AD3E-3DF474C548DF}"/>
                  </a:ext>
                </a:extLst>
              </p:cNvPr>
              <p:cNvGraphicFramePr>
                <a:graphicFrameLocks/>
              </p:cNvGraphicFramePr>
              <p:nvPr>
                <p:extLst>
                  <p:ext uri="{D42A27DB-BD31-4B8C-83A1-F6EECF244321}">
                    <p14:modId xmlns:p14="http://schemas.microsoft.com/office/powerpoint/2010/main" val="1559724703"/>
                  </p:ext>
                </p:extLst>
              </p:nvPr>
            </p:nvGraphicFramePr>
            <p:xfrm>
              <a:off x="7751429" y="900418"/>
              <a:ext cx="1800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aphique 17">
                <a:extLst>
                  <a:ext uri="{FF2B5EF4-FFF2-40B4-BE49-F238E27FC236}">
                    <a16:creationId xmlns:a16="http://schemas.microsoft.com/office/drawing/2014/main" id="{C784B364-1717-4890-B933-4C4CAAE0E864}"/>
                  </a:ext>
                </a:extLst>
              </p:cNvPr>
              <p:cNvGraphicFramePr>
                <a:graphicFrameLocks/>
              </p:cNvGraphicFramePr>
              <p:nvPr>
                <p:extLst>
                  <p:ext uri="{D42A27DB-BD31-4B8C-83A1-F6EECF244321}">
                    <p14:modId xmlns:p14="http://schemas.microsoft.com/office/powerpoint/2010/main" val="2435602865"/>
                  </p:ext>
                </p:extLst>
              </p:nvPr>
            </p:nvGraphicFramePr>
            <p:xfrm>
              <a:off x="950107" y="893350"/>
              <a:ext cx="1800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20" name="ZoneTexte 19">
                <a:extLst>
                  <a:ext uri="{FF2B5EF4-FFF2-40B4-BE49-F238E27FC236}">
                    <a16:creationId xmlns:a16="http://schemas.microsoft.com/office/drawing/2014/main" id="{BD505CAB-15D9-4029-9723-7DBF6F0926AC}"/>
                  </a:ext>
                </a:extLst>
              </p:cNvPr>
              <p:cNvSpPr txBox="1"/>
              <p:nvPr/>
            </p:nvSpPr>
            <p:spPr>
              <a:xfrm>
                <a:off x="1385808" y="3586805"/>
                <a:ext cx="1092200" cy="369332"/>
              </a:xfrm>
              <a:prstGeom prst="rect">
                <a:avLst/>
              </a:prstGeom>
              <a:noFill/>
            </p:spPr>
            <p:txBody>
              <a:bodyPr wrap="square" rtlCol="0">
                <a:spAutoFit/>
              </a:bodyPr>
              <a:lstStyle/>
              <a:p>
                <a:pPr algn="ctr"/>
                <a:r>
                  <a:rPr lang="fr-FR" b="1" dirty="0">
                    <a:latin typeface="Times New Roman" panose="02020603050405020304" pitchFamily="18" charset="0"/>
                    <a:ea typeface="Tahoma" panose="020B0604030504040204" pitchFamily="34" charset="0"/>
                    <a:cs typeface="Times New Roman" panose="02020603050405020304" pitchFamily="18" charset="0"/>
                  </a:rPr>
                  <a:t>DEVE</a:t>
                </a:r>
                <a:endParaRPr lang="fr-MA"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22" name="Graphique 21">
                <a:extLst>
                  <a:ext uri="{FF2B5EF4-FFF2-40B4-BE49-F238E27FC236}">
                    <a16:creationId xmlns:a16="http://schemas.microsoft.com/office/drawing/2014/main" id="{A93C293B-185A-43E5-825D-B5705FAECABF}"/>
                  </a:ext>
                </a:extLst>
              </p:cNvPr>
              <p:cNvGraphicFramePr>
                <a:graphicFrameLocks/>
              </p:cNvGraphicFramePr>
              <p:nvPr>
                <p:extLst>
                  <p:ext uri="{D42A27DB-BD31-4B8C-83A1-F6EECF244321}">
                    <p14:modId xmlns:p14="http://schemas.microsoft.com/office/powerpoint/2010/main" val="1334918325"/>
                  </p:ext>
                </p:extLst>
              </p:nvPr>
            </p:nvGraphicFramePr>
            <p:xfrm>
              <a:off x="2590636" y="902900"/>
              <a:ext cx="1800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Graphique 22">
                <a:extLst>
                  <a:ext uri="{FF2B5EF4-FFF2-40B4-BE49-F238E27FC236}">
                    <a16:creationId xmlns:a16="http://schemas.microsoft.com/office/drawing/2014/main" id="{CF350009-8078-4E00-86F4-400B067B93D1}"/>
                  </a:ext>
                </a:extLst>
              </p:cNvPr>
              <p:cNvGraphicFramePr>
                <a:graphicFrameLocks/>
              </p:cNvGraphicFramePr>
              <p:nvPr>
                <p:extLst>
                  <p:ext uri="{D42A27DB-BD31-4B8C-83A1-F6EECF244321}">
                    <p14:modId xmlns:p14="http://schemas.microsoft.com/office/powerpoint/2010/main" val="2874797392"/>
                  </p:ext>
                </p:extLst>
              </p:nvPr>
            </p:nvGraphicFramePr>
            <p:xfrm>
              <a:off x="4310900" y="900418"/>
              <a:ext cx="1800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24" name="ZoneTexte 23">
                <a:extLst>
                  <a:ext uri="{FF2B5EF4-FFF2-40B4-BE49-F238E27FC236}">
                    <a16:creationId xmlns:a16="http://schemas.microsoft.com/office/drawing/2014/main" id="{CCBE279B-6FAD-4ED1-B986-22A46898F728}"/>
                  </a:ext>
                </a:extLst>
              </p:cNvPr>
              <p:cNvSpPr txBox="1"/>
              <p:nvPr/>
            </p:nvSpPr>
            <p:spPr>
              <a:xfrm>
                <a:off x="4644107" y="3586805"/>
                <a:ext cx="1092200" cy="369332"/>
              </a:xfrm>
              <a:prstGeom prst="rect">
                <a:avLst/>
              </a:prstGeom>
              <a:noFill/>
            </p:spPr>
            <p:txBody>
              <a:bodyPr wrap="square" rtlCol="0">
                <a:spAutoFit/>
              </a:bodyPr>
              <a:lstStyle/>
              <a:p>
                <a:pPr algn="ctr"/>
                <a:r>
                  <a:rPr lang="fr-FR" b="1" dirty="0">
                    <a:latin typeface="Times New Roman" panose="02020603050405020304" pitchFamily="18" charset="0"/>
                    <a:ea typeface="Tahoma" panose="020B0604030504040204" pitchFamily="34" charset="0"/>
                    <a:cs typeface="Times New Roman" panose="02020603050405020304" pitchFamily="18" charset="0"/>
                  </a:rPr>
                  <a:t>MENA</a:t>
                </a:r>
                <a:endParaRPr lang="fr-MA"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5" name="ZoneTexte 24">
                <a:extLst>
                  <a:ext uri="{FF2B5EF4-FFF2-40B4-BE49-F238E27FC236}">
                    <a16:creationId xmlns:a16="http://schemas.microsoft.com/office/drawing/2014/main" id="{D0314973-912C-4C58-8721-1093E69FCB5A}"/>
                  </a:ext>
                </a:extLst>
              </p:cNvPr>
              <p:cNvSpPr txBox="1"/>
              <p:nvPr/>
            </p:nvSpPr>
            <p:spPr>
              <a:xfrm>
                <a:off x="2918788" y="3585929"/>
                <a:ext cx="1092200" cy="369332"/>
              </a:xfrm>
              <a:prstGeom prst="rect">
                <a:avLst/>
              </a:prstGeom>
              <a:noFill/>
            </p:spPr>
            <p:txBody>
              <a:bodyPr wrap="square" rtlCol="0">
                <a:spAutoFit/>
              </a:bodyPr>
              <a:lstStyle/>
              <a:p>
                <a:pPr algn="ctr"/>
                <a:r>
                  <a:rPr lang="fr-FR" b="1" dirty="0">
                    <a:latin typeface="Times New Roman" panose="02020603050405020304" pitchFamily="18" charset="0"/>
                    <a:ea typeface="Tahoma" panose="020B0604030504040204" pitchFamily="34" charset="0"/>
                    <a:cs typeface="Times New Roman" panose="02020603050405020304" pitchFamily="18" charset="0"/>
                  </a:rPr>
                  <a:t>SSA</a:t>
                </a:r>
                <a:endParaRPr lang="fr-MA"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26" name="Graphique 25">
                <a:extLst>
                  <a:ext uri="{FF2B5EF4-FFF2-40B4-BE49-F238E27FC236}">
                    <a16:creationId xmlns:a16="http://schemas.microsoft.com/office/drawing/2014/main" id="{ED597EEE-0BD7-4025-B82D-C5DF613C9C3A}"/>
                  </a:ext>
                </a:extLst>
              </p:cNvPr>
              <p:cNvGraphicFramePr>
                <a:graphicFrameLocks/>
              </p:cNvGraphicFramePr>
              <p:nvPr>
                <p:extLst>
                  <p:ext uri="{D42A27DB-BD31-4B8C-83A1-F6EECF244321}">
                    <p14:modId xmlns:p14="http://schemas.microsoft.com/office/powerpoint/2010/main" val="2145229314"/>
                  </p:ext>
                </p:extLst>
              </p:nvPr>
            </p:nvGraphicFramePr>
            <p:xfrm>
              <a:off x="5991297" y="616927"/>
              <a:ext cx="1800000" cy="3020183"/>
            </p:xfrm>
            <a:graphic>
              <a:graphicData uri="http://schemas.openxmlformats.org/drawingml/2006/chart">
                <c:chart xmlns:c="http://schemas.openxmlformats.org/drawingml/2006/chart" xmlns:r="http://schemas.openxmlformats.org/officeDocument/2006/relationships" r:id="rId7"/>
              </a:graphicData>
            </a:graphic>
          </p:graphicFrame>
          <p:sp>
            <p:nvSpPr>
              <p:cNvPr id="27" name="ZoneTexte 26">
                <a:extLst>
                  <a:ext uri="{FF2B5EF4-FFF2-40B4-BE49-F238E27FC236}">
                    <a16:creationId xmlns:a16="http://schemas.microsoft.com/office/drawing/2014/main" id="{28CFBBC6-FFD1-4BC3-9A82-199DCD4AEBC2}"/>
                  </a:ext>
                </a:extLst>
              </p:cNvPr>
              <p:cNvSpPr txBox="1"/>
              <p:nvPr/>
            </p:nvSpPr>
            <p:spPr>
              <a:xfrm>
                <a:off x="6369426" y="3586805"/>
                <a:ext cx="967542" cy="369332"/>
              </a:xfrm>
              <a:prstGeom prst="rect">
                <a:avLst/>
              </a:prstGeom>
              <a:noFill/>
            </p:spPr>
            <p:txBody>
              <a:bodyPr wrap="square">
                <a:spAutoFit/>
              </a:bodyPr>
              <a:lstStyle/>
              <a:p>
                <a:r>
                  <a:rPr lang="fr-MA" b="1" dirty="0">
                    <a:latin typeface="Times New Roman" panose="02020603050405020304" pitchFamily="18" charset="0"/>
                    <a:cs typeface="Times New Roman" panose="02020603050405020304" pitchFamily="18" charset="0"/>
                  </a:rPr>
                  <a:t>CHINE</a:t>
                </a:r>
              </a:p>
            </p:txBody>
          </p:sp>
          <p:sp>
            <p:nvSpPr>
              <p:cNvPr id="30" name="ZoneTexte 29">
                <a:extLst>
                  <a:ext uri="{FF2B5EF4-FFF2-40B4-BE49-F238E27FC236}">
                    <a16:creationId xmlns:a16="http://schemas.microsoft.com/office/drawing/2014/main" id="{9B5E05DE-6B19-4601-B269-CE1979716AE1}"/>
                  </a:ext>
                </a:extLst>
              </p:cNvPr>
              <p:cNvSpPr txBox="1"/>
              <p:nvPr/>
            </p:nvSpPr>
            <p:spPr>
              <a:xfrm>
                <a:off x="8263218" y="3637110"/>
                <a:ext cx="967542" cy="369332"/>
              </a:xfrm>
              <a:prstGeom prst="rect">
                <a:avLst/>
              </a:prstGeom>
              <a:noFill/>
            </p:spPr>
            <p:txBody>
              <a:bodyPr wrap="square">
                <a:spAutoFit/>
              </a:bodyPr>
              <a:lstStyle/>
              <a:p>
                <a:r>
                  <a:rPr lang="fr-MA" b="1" dirty="0">
                    <a:latin typeface="Times New Roman" panose="02020603050405020304" pitchFamily="18" charset="0"/>
                    <a:cs typeface="Times New Roman" panose="02020603050405020304" pitchFamily="18" charset="0"/>
                  </a:rPr>
                  <a:t>USA</a:t>
                </a:r>
              </a:p>
            </p:txBody>
          </p:sp>
          <p:graphicFrame>
            <p:nvGraphicFramePr>
              <p:cNvPr id="31" name="Graphique 30">
                <a:extLst>
                  <a:ext uri="{FF2B5EF4-FFF2-40B4-BE49-F238E27FC236}">
                    <a16:creationId xmlns:a16="http://schemas.microsoft.com/office/drawing/2014/main" id="{4F4BA084-A7D7-44EB-A86E-CAC0D54C3B7D}"/>
                  </a:ext>
                </a:extLst>
              </p:cNvPr>
              <p:cNvGraphicFramePr>
                <a:graphicFrameLocks/>
              </p:cNvGraphicFramePr>
              <p:nvPr>
                <p:extLst>
                  <p:ext uri="{D42A27DB-BD31-4B8C-83A1-F6EECF244321}">
                    <p14:modId xmlns:p14="http://schemas.microsoft.com/office/powerpoint/2010/main" val="1569809241"/>
                  </p:ext>
                </p:extLst>
              </p:nvPr>
            </p:nvGraphicFramePr>
            <p:xfrm>
              <a:off x="9471694" y="616928"/>
              <a:ext cx="1800000" cy="3020183"/>
            </p:xfrm>
            <a:graphic>
              <a:graphicData uri="http://schemas.openxmlformats.org/drawingml/2006/chart">
                <c:chart xmlns:c="http://schemas.openxmlformats.org/drawingml/2006/chart" xmlns:r="http://schemas.openxmlformats.org/officeDocument/2006/relationships" r:id="rId8"/>
              </a:graphicData>
            </a:graphic>
          </p:graphicFrame>
          <p:sp>
            <p:nvSpPr>
              <p:cNvPr id="32" name="ZoneTexte 31">
                <a:extLst>
                  <a:ext uri="{FF2B5EF4-FFF2-40B4-BE49-F238E27FC236}">
                    <a16:creationId xmlns:a16="http://schemas.microsoft.com/office/drawing/2014/main" id="{74F226D1-0CBB-40D9-B1DB-10C20DDE553B}"/>
                  </a:ext>
                </a:extLst>
              </p:cNvPr>
              <p:cNvSpPr txBox="1"/>
              <p:nvPr/>
            </p:nvSpPr>
            <p:spPr>
              <a:xfrm>
                <a:off x="9889690" y="3586805"/>
                <a:ext cx="967542" cy="369332"/>
              </a:xfrm>
              <a:prstGeom prst="rect">
                <a:avLst/>
              </a:prstGeom>
              <a:noFill/>
            </p:spPr>
            <p:txBody>
              <a:bodyPr wrap="square">
                <a:spAutoFit/>
              </a:bodyPr>
              <a:lstStyle/>
              <a:p>
                <a:pPr algn="l"/>
                <a:r>
                  <a:rPr lang="fr-MA" b="1" i="0" dirty="0">
                    <a:solidFill>
                      <a:srgbClr val="1F1F1F"/>
                    </a:solidFill>
                    <a:effectLst/>
                    <a:latin typeface="Times New Roman" panose="02020603050405020304" pitchFamily="18" charset="0"/>
                    <a:cs typeface="Times New Roman" panose="02020603050405020304" pitchFamily="18" charset="0"/>
                  </a:rPr>
                  <a:t>MAR</a:t>
                </a:r>
              </a:p>
            </p:txBody>
          </p:sp>
          <p:cxnSp>
            <p:nvCxnSpPr>
              <p:cNvPr id="33" name="Connecteur droit 32">
                <a:extLst>
                  <a:ext uri="{FF2B5EF4-FFF2-40B4-BE49-F238E27FC236}">
                    <a16:creationId xmlns:a16="http://schemas.microsoft.com/office/drawing/2014/main" id="{E93AEB11-A5F3-4DBC-8B07-6725076660F4}"/>
                  </a:ext>
                </a:extLst>
              </p:cNvPr>
              <p:cNvCxnSpPr/>
              <p:nvPr/>
            </p:nvCxnSpPr>
            <p:spPr>
              <a:xfrm flipH="1">
                <a:off x="1260058" y="3248526"/>
                <a:ext cx="9864000" cy="0"/>
              </a:xfrm>
              <a:prstGeom prst="line">
                <a:avLst/>
              </a:prstGeom>
            </p:spPr>
            <p:style>
              <a:lnRef idx="3">
                <a:schemeClr val="dk1"/>
              </a:lnRef>
              <a:fillRef idx="0">
                <a:schemeClr val="dk1"/>
              </a:fillRef>
              <a:effectRef idx="2">
                <a:schemeClr val="dk1"/>
              </a:effectRef>
              <a:fontRef idx="minor">
                <a:schemeClr val="tx1"/>
              </a:fontRef>
            </p:style>
          </p:cxnSp>
          <p:sp>
            <p:nvSpPr>
              <p:cNvPr id="34" name="Rectangle 33">
                <a:extLst>
                  <a:ext uri="{FF2B5EF4-FFF2-40B4-BE49-F238E27FC236}">
                    <a16:creationId xmlns:a16="http://schemas.microsoft.com/office/drawing/2014/main" id="{01054381-523B-4447-8A30-0CB5CD116276}"/>
                  </a:ext>
                </a:extLst>
              </p:cNvPr>
              <p:cNvSpPr/>
              <p:nvPr/>
            </p:nvSpPr>
            <p:spPr>
              <a:xfrm>
                <a:off x="2638979" y="780098"/>
                <a:ext cx="71259" cy="2484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MA"/>
              </a:p>
            </p:txBody>
          </p:sp>
          <p:sp>
            <p:nvSpPr>
              <p:cNvPr id="35" name="Rectangle 34">
                <a:extLst>
                  <a:ext uri="{FF2B5EF4-FFF2-40B4-BE49-F238E27FC236}">
                    <a16:creationId xmlns:a16="http://schemas.microsoft.com/office/drawing/2014/main" id="{A3A0345F-B326-4C83-8DDB-585DD41767F7}"/>
                  </a:ext>
                </a:extLst>
              </p:cNvPr>
              <p:cNvSpPr/>
              <p:nvPr/>
            </p:nvSpPr>
            <p:spPr>
              <a:xfrm>
                <a:off x="4319376" y="780098"/>
                <a:ext cx="71259" cy="2484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MA" dirty="0"/>
              </a:p>
            </p:txBody>
          </p:sp>
          <p:sp>
            <p:nvSpPr>
              <p:cNvPr id="36" name="Rectangle 35">
                <a:extLst>
                  <a:ext uri="{FF2B5EF4-FFF2-40B4-BE49-F238E27FC236}">
                    <a16:creationId xmlns:a16="http://schemas.microsoft.com/office/drawing/2014/main" id="{13D15CE5-31BA-4173-B12D-B74CAF65B718}"/>
                  </a:ext>
                </a:extLst>
              </p:cNvPr>
              <p:cNvSpPr/>
              <p:nvPr/>
            </p:nvSpPr>
            <p:spPr>
              <a:xfrm>
                <a:off x="5992446" y="760987"/>
                <a:ext cx="71259" cy="2484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MA"/>
              </a:p>
            </p:txBody>
          </p:sp>
          <p:sp>
            <p:nvSpPr>
              <p:cNvPr id="37" name="Rectangle 36">
                <a:extLst>
                  <a:ext uri="{FF2B5EF4-FFF2-40B4-BE49-F238E27FC236}">
                    <a16:creationId xmlns:a16="http://schemas.microsoft.com/office/drawing/2014/main" id="{EFAF4CB7-2BB5-4616-B58E-60FFB991CF35}"/>
                  </a:ext>
                </a:extLst>
              </p:cNvPr>
              <p:cNvSpPr/>
              <p:nvPr/>
            </p:nvSpPr>
            <p:spPr>
              <a:xfrm>
                <a:off x="7744102" y="760987"/>
                <a:ext cx="71259" cy="2484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MA" dirty="0"/>
              </a:p>
            </p:txBody>
          </p:sp>
          <p:sp>
            <p:nvSpPr>
              <p:cNvPr id="38" name="Rectangle 37">
                <a:extLst>
                  <a:ext uri="{FF2B5EF4-FFF2-40B4-BE49-F238E27FC236}">
                    <a16:creationId xmlns:a16="http://schemas.microsoft.com/office/drawing/2014/main" id="{B9DC255D-2AE7-47AF-A61C-7671E2D4DE75}"/>
                  </a:ext>
                </a:extLst>
              </p:cNvPr>
              <p:cNvSpPr/>
              <p:nvPr/>
            </p:nvSpPr>
            <p:spPr>
              <a:xfrm>
                <a:off x="9466499" y="758019"/>
                <a:ext cx="71259" cy="2484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MA"/>
              </a:p>
            </p:txBody>
          </p:sp>
        </p:grpSp>
        <p:sp>
          <p:nvSpPr>
            <p:cNvPr id="13" name="ZoneTexte 12">
              <a:extLst>
                <a:ext uri="{FF2B5EF4-FFF2-40B4-BE49-F238E27FC236}">
                  <a16:creationId xmlns:a16="http://schemas.microsoft.com/office/drawing/2014/main" id="{2E975996-7F91-4656-B017-F423B93E7060}"/>
                </a:ext>
              </a:extLst>
            </p:cNvPr>
            <p:cNvSpPr txBox="1"/>
            <p:nvPr/>
          </p:nvSpPr>
          <p:spPr>
            <a:xfrm>
              <a:off x="2852544" y="1156609"/>
              <a:ext cx="6499842" cy="369332"/>
            </a:xfrm>
            <a:prstGeom prst="rect">
              <a:avLst/>
            </a:prstGeom>
            <a:noFill/>
          </p:spPr>
          <p:txBody>
            <a:bodyPr wrap="square">
              <a:spAutoFit/>
            </a:bodyPr>
            <a:lstStyle/>
            <a:p>
              <a:pPr algn="ctr"/>
              <a:r>
                <a:rPr lang="en-US" sz="1800" b="1" dirty="0">
                  <a:effectLst/>
                  <a:latin typeface="Arial Narrow" panose="020B0606020202030204" pitchFamily="34" charset="0"/>
                  <a:ea typeface="Times New Roman" panose="02020603050405020304" pitchFamily="18" charset="0"/>
                  <a:cs typeface="Times New Roman" panose="02020603050405020304" pitchFamily="18" charset="0"/>
                </a:rPr>
                <a:t>Fig.3 </a:t>
              </a:r>
              <a:r>
                <a:rPr lang="en-US" sz="1800" b="1" dirty="0" err="1">
                  <a:effectLst/>
                  <a:latin typeface="Arial Narrow" panose="020B0606020202030204" pitchFamily="34" charset="0"/>
                  <a:ea typeface="Times New Roman" panose="02020603050405020304" pitchFamily="18" charset="0"/>
                  <a:cs typeface="Times New Roman" panose="02020603050405020304" pitchFamily="18" charset="0"/>
                </a:rPr>
                <a:t>Labour</a:t>
              </a:r>
              <a:r>
                <a:rPr lang="en-US" sz="1800" b="1" dirty="0">
                  <a:effectLst/>
                  <a:latin typeface="Arial Narrow" panose="020B0606020202030204" pitchFamily="34" charset="0"/>
                  <a:ea typeface="Times New Roman" panose="02020603050405020304" pitchFamily="18" charset="0"/>
                  <a:cs typeface="Times New Roman" panose="02020603050405020304" pitchFamily="18" charset="0"/>
                </a:rPr>
                <a:t> force participation rates by gender and region, 1990-2022</a:t>
              </a:r>
              <a:endParaRPr lang="fr-MA" sz="1800" dirty="0">
                <a:effectLst/>
                <a:latin typeface="Times New Roman" panose="02020603050405020304" pitchFamily="18" charset="0"/>
                <a:ea typeface="Times New Roman" panose="02020603050405020304" pitchFamily="18" charset="0"/>
              </a:endParaRPr>
            </a:p>
          </p:txBody>
        </p:sp>
      </p:grpSp>
      <p:sp>
        <p:nvSpPr>
          <p:cNvPr id="3" name="ZoneTexte 2">
            <a:extLst>
              <a:ext uri="{FF2B5EF4-FFF2-40B4-BE49-F238E27FC236}">
                <a16:creationId xmlns:a16="http://schemas.microsoft.com/office/drawing/2014/main" id="{684C02C5-6480-43B6-87A0-265D6EC2FB69}"/>
              </a:ext>
            </a:extLst>
          </p:cNvPr>
          <p:cNvSpPr txBox="1"/>
          <p:nvPr/>
        </p:nvSpPr>
        <p:spPr>
          <a:xfrm>
            <a:off x="947400" y="6116421"/>
            <a:ext cx="10310129" cy="707886"/>
          </a:xfrm>
          <a:prstGeom prst="rect">
            <a:avLst/>
          </a:prstGeom>
          <a:noFill/>
        </p:spPr>
        <p:txBody>
          <a:bodyPr wrap="square" rtlCol="0">
            <a:spAutoFit/>
          </a:bodyPr>
          <a:lstStyle/>
          <a:p>
            <a:pPr algn="ctr"/>
            <a:r>
              <a:rPr lang="fr-FR" sz="2000" b="1" dirty="0">
                <a:latin typeface="Times New Roman" panose="02020603050405020304" pitchFamily="18" charset="0"/>
                <a:cs typeface="Times New Roman" panose="02020603050405020304" pitchFamily="18" charset="0"/>
              </a:rPr>
              <a:t>Objective of the </a:t>
            </a:r>
            <a:r>
              <a:rPr lang="fr-FR" sz="2000" b="1" dirty="0" err="1">
                <a:latin typeface="Times New Roman" panose="02020603050405020304" pitchFamily="18" charset="0"/>
                <a:cs typeface="Times New Roman" panose="02020603050405020304" pitchFamily="18" charset="0"/>
              </a:rPr>
              <a:t>study</a:t>
            </a:r>
            <a:r>
              <a:rPr lang="fr-FR" sz="2000" b="1" dirty="0">
                <a:latin typeface="Times New Roman" panose="02020603050405020304" pitchFamily="18" charset="0"/>
                <a:cs typeface="Times New Roman" panose="02020603050405020304" pitchFamily="18" charset="0"/>
              </a:rPr>
              <a:t> : </a:t>
            </a:r>
            <a:r>
              <a:rPr lang="en-US" sz="2000" b="1" dirty="0">
                <a:solidFill>
                  <a:srgbClr val="0070C0"/>
                </a:solidFill>
                <a:latin typeface="Times New Roman" panose="02020603050405020304" pitchFamily="18" charset="0"/>
                <a:cs typeface="Times New Roman" panose="02020603050405020304" pitchFamily="18" charset="0"/>
              </a:rPr>
              <a:t>to analyze the impact of trade liberalization on women’s economic participation in the Moroccan context.</a:t>
            </a:r>
            <a:endParaRPr lang="fr-MA" sz="2000" dirty="0">
              <a:latin typeface="Times New Roman" panose="02020603050405020304" pitchFamily="18" charset="0"/>
              <a:cs typeface="Times New Roman" panose="02020603050405020304" pitchFamily="18" charset="0"/>
            </a:endParaRPr>
          </a:p>
        </p:txBody>
      </p:sp>
      <p:sp>
        <p:nvSpPr>
          <p:cNvPr id="46" name="ZoneTexte 45">
            <a:extLst>
              <a:ext uri="{FF2B5EF4-FFF2-40B4-BE49-F238E27FC236}">
                <a16:creationId xmlns:a16="http://schemas.microsoft.com/office/drawing/2014/main" id="{A22E63FA-5090-49B2-BD51-C2582FFB32C2}"/>
              </a:ext>
            </a:extLst>
          </p:cNvPr>
          <p:cNvSpPr txBox="1"/>
          <p:nvPr/>
        </p:nvSpPr>
        <p:spPr>
          <a:xfrm>
            <a:off x="2890230" y="5756244"/>
            <a:ext cx="6115050" cy="276999"/>
          </a:xfrm>
          <a:prstGeom prst="rect">
            <a:avLst/>
          </a:prstGeom>
          <a:noFill/>
        </p:spPr>
        <p:txBody>
          <a:bodyPr wrap="square">
            <a:spAutoFit/>
          </a:bodyPr>
          <a:lstStyle/>
          <a:p>
            <a:pPr algn="ctr">
              <a:spcAft>
                <a:spcPts val="1000"/>
              </a:spcAft>
            </a:pPr>
            <a:r>
              <a:rPr lang="fr-FR"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rPr>
              <a:t>Source : ITC (international </a:t>
            </a:r>
            <a:r>
              <a:rPr lang="fr-FR" sz="1200" i="1" dirty="0" err="1">
                <a:solidFill>
                  <a:srgbClr val="44546A"/>
                </a:solidFill>
                <a:effectLst/>
                <a:latin typeface="Calibri" panose="020F0502020204030204" pitchFamily="34" charset="0"/>
                <a:ea typeface="Calibri" panose="020F0502020204030204" pitchFamily="34" charset="0"/>
                <a:cs typeface="Arial" panose="020B0604020202020204" pitchFamily="34" charset="0"/>
              </a:rPr>
              <a:t>traingig</a:t>
            </a:r>
            <a:r>
              <a:rPr lang="fr-FR"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rPr>
              <a:t> centre)</a:t>
            </a:r>
            <a:endParaRPr lang="fr-MA"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131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39" name="ZoneTexte 38">
            <a:extLst>
              <a:ext uri="{FF2B5EF4-FFF2-40B4-BE49-F238E27FC236}">
                <a16:creationId xmlns:a16="http://schemas.microsoft.com/office/drawing/2014/main" id="{9E8C9319-37DF-49EB-8848-47E0209F7E4E}"/>
              </a:ext>
            </a:extLst>
          </p:cNvPr>
          <p:cNvSpPr txBox="1"/>
          <p:nvPr/>
        </p:nvSpPr>
        <p:spPr>
          <a:xfrm>
            <a:off x="492992" y="1298633"/>
            <a:ext cx="11206016" cy="4524315"/>
          </a:xfrm>
          <a:prstGeom prst="rect">
            <a:avLst/>
          </a:prstGeom>
          <a:noFill/>
        </p:spPr>
        <p:txBody>
          <a:bodyPr wrap="square">
            <a:spAutoFit/>
          </a:bodyPr>
          <a:lstStyle/>
          <a:p>
            <a:pPr algn="just"/>
            <a:r>
              <a:rPr lang="en-US" dirty="0">
                <a:latin typeface="Times New Roman" panose="02020603050405020304" pitchFamily="18" charset="0"/>
                <a:cs typeface="Times New Roman" panose="02020603050405020304" pitchFamily="18" charset="0"/>
              </a:rPr>
              <a:t>Most studies recognize that women’s labor market participation has increased worldwide over the past decade, coinciding with the period of liberalization in developing countries. Several theories have been proposed to explain this correlation:</a:t>
            </a: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According to the </a:t>
            </a:r>
            <a:r>
              <a:rPr lang="en-US" i="1" dirty="0">
                <a:solidFill>
                  <a:srgbClr val="FF0000"/>
                </a:solidFill>
                <a:latin typeface="Times New Roman" panose="02020603050405020304" pitchFamily="18" charset="0"/>
                <a:cs typeface="Times New Roman" panose="02020603050405020304" pitchFamily="18" charset="0"/>
              </a:rPr>
              <a:t>theory of comparative advantage </a:t>
            </a:r>
            <a:r>
              <a:rPr lang="en-US" dirty="0">
                <a:solidFill>
                  <a:schemeClr val="accent2"/>
                </a:solidFill>
                <a:latin typeface="Times New Roman" panose="02020603050405020304" pitchFamily="18" charset="0"/>
                <a:cs typeface="Times New Roman" panose="02020603050405020304" pitchFamily="18" charset="0"/>
              </a:rPr>
              <a:t>(Heckscher and Ohlin, 1991), </a:t>
            </a:r>
            <a:r>
              <a:rPr lang="en-US" dirty="0">
                <a:latin typeface="Times New Roman" panose="02020603050405020304" pitchFamily="18" charset="0"/>
                <a:cs typeface="Times New Roman" panose="02020603050405020304" pitchFamily="18" charset="0"/>
              </a:rPr>
              <a:t>trade liberalization favors labor-intensive sectors in developing countries. Since low-skilled labor is often female in these countries, this particularly boosts women’s employment, increases their wages, and reduces the gender wage gap </a:t>
            </a:r>
            <a:r>
              <a:rPr lang="en-US" dirty="0">
                <a:solidFill>
                  <a:schemeClr val="accent2"/>
                </a:solidFill>
                <a:latin typeface="Times New Roman" panose="02020603050405020304" pitchFamily="18" charset="0"/>
                <a:cs typeface="Times New Roman" panose="02020603050405020304" pitchFamily="18" charset="0"/>
              </a:rPr>
              <a:t>(Samuelson &amp; </a:t>
            </a:r>
            <a:r>
              <a:rPr lang="en-US" dirty="0" err="1">
                <a:solidFill>
                  <a:schemeClr val="accent2"/>
                </a:solidFill>
                <a:latin typeface="Times New Roman" panose="02020603050405020304" pitchFamily="18" charset="0"/>
                <a:cs typeface="Times New Roman" panose="02020603050405020304" pitchFamily="18" charset="0"/>
              </a:rPr>
              <a:t>Stolper</a:t>
            </a:r>
            <a:r>
              <a:rPr lang="en-US" dirty="0">
                <a:solidFill>
                  <a:schemeClr val="accent2"/>
                </a:solidFill>
                <a:latin typeface="Times New Roman" panose="02020603050405020304" pitchFamily="18" charset="0"/>
                <a:cs typeface="Times New Roman" panose="02020603050405020304" pitchFamily="18" charset="0"/>
              </a:rPr>
              <a:t>, 1941).</a:t>
            </a: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According to Becker’s </a:t>
            </a:r>
            <a:r>
              <a:rPr lang="en-US" i="1" dirty="0">
                <a:solidFill>
                  <a:srgbClr val="FF0000"/>
                </a:solidFill>
                <a:latin typeface="Times New Roman" panose="02020603050405020304" pitchFamily="18" charset="0"/>
                <a:cs typeface="Times New Roman" panose="02020603050405020304" pitchFamily="18" charset="0"/>
              </a:rPr>
              <a:t>theory of discrimination </a:t>
            </a:r>
            <a:r>
              <a:rPr lang="en-US" dirty="0">
                <a:solidFill>
                  <a:schemeClr val="accent2"/>
                </a:solidFill>
                <a:latin typeface="Times New Roman" panose="02020603050405020304" pitchFamily="18" charset="0"/>
                <a:cs typeface="Times New Roman" panose="02020603050405020304" pitchFamily="18" charset="0"/>
              </a:rPr>
              <a:t>(Black &amp; Brainerd, 2004), </a:t>
            </a:r>
            <a:r>
              <a:rPr lang="en-US" dirty="0">
                <a:latin typeface="Times New Roman" panose="02020603050405020304" pitchFamily="18" charset="0"/>
                <a:cs typeface="Times New Roman" panose="02020603050405020304" pitchFamily="18" charset="0"/>
              </a:rPr>
              <a:t>in an open economy context, liberalization can exert competitive pressures that reduce employers’ opportunities to engage in discrimination, including against women.</a:t>
            </a: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According to the </a:t>
            </a:r>
            <a:r>
              <a:rPr lang="en-US" i="1" dirty="0">
                <a:solidFill>
                  <a:srgbClr val="FF0000"/>
                </a:solidFill>
                <a:latin typeface="Times New Roman" panose="02020603050405020304" pitchFamily="18" charset="0"/>
                <a:cs typeface="Times New Roman" panose="02020603050405020304" pitchFamily="18" charset="0"/>
              </a:rPr>
              <a:t>theory of technological change </a:t>
            </a:r>
            <a:r>
              <a:rPr lang="en-US" dirty="0">
                <a:solidFill>
                  <a:schemeClr val="accent2"/>
                </a:solidFill>
                <a:latin typeface="Times New Roman" panose="02020603050405020304" pitchFamily="18" charset="0"/>
                <a:cs typeface="Times New Roman" panose="02020603050405020304" pitchFamily="18" charset="0"/>
              </a:rPr>
              <a:t>(</a:t>
            </a:r>
            <a:r>
              <a:rPr lang="en-US" dirty="0" err="1">
                <a:solidFill>
                  <a:schemeClr val="accent2"/>
                </a:solidFill>
                <a:latin typeface="Times New Roman" panose="02020603050405020304" pitchFamily="18" charset="0"/>
                <a:cs typeface="Times New Roman" panose="02020603050405020304" pitchFamily="18" charset="0"/>
              </a:rPr>
              <a:t>Juhn</a:t>
            </a:r>
            <a:r>
              <a:rPr lang="en-US" dirty="0">
                <a:solidFill>
                  <a:schemeClr val="accent2"/>
                </a:solidFill>
                <a:latin typeface="Times New Roman" panose="02020603050405020304" pitchFamily="18" charset="0"/>
                <a:cs typeface="Times New Roman" panose="02020603050405020304" pitchFamily="18" charset="0"/>
              </a:rPr>
              <a:t>, </a:t>
            </a:r>
            <a:r>
              <a:rPr lang="en-US" dirty="0" err="1">
                <a:solidFill>
                  <a:schemeClr val="accent2"/>
                </a:solidFill>
                <a:latin typeface="Times New Roman" panose="02020603050405020304" pitchFamily="18" charset="0"/>
                <a:cs typeface="Times New Roman" panose="02020603050405020304" pitchFamily="18" charset="0"/>
              </a:rPr>
              <a:t>Ujhelyi</a:t>
            </a:r>
            <a:r>
              <a:rPr lang="en-US" dirty="0">
                <a:solidFill>
                  <a:schemeClr val="accent2"/>
                </a:solidFill>
                <a:latin typeface="Times New Roman" panose="02020603050405020304" pitchFamily="18" charset="0"/>
                <a:cs typeface="Times New Roman" panose="02020603050405020304" pitchFamily="18" charset="0"/>
              </a:rPr>
              <a:t>, Villegas, &amp; Sanchez, 2013; Pieters, 2018)</a:t>
            </a:r>
            <a:r>
              <a:rPr lang="en-US" dirty="0">
                <a:latin typeface="Times New Roman" panose="02020603050405020304" pitchFamily="18" charset="0"/>
                <a:cs typeface="Times New Roman" panose="02020603050405020304" pitchFamily="18" charset="0"/>
              </a:rPr>
              <a:t>, if trade liberalization stimulates innovation as a competitive strategy, manufacturing jobs will become less physically demanding. This will increase women’s relative productivity, thereby promoting their employment and wages, and reducing the wage gap with men.</a:t>
            </a:r>
            <a:endParaRPr lang="fr-FR" dirty="0"/>
          </a:p>
        </p:txBody>
      </p:sp>
      <p:sp>
        <p:nvSpPr>
          <p:cNvPr id="40" name="ZoneTexte 39">
            <a:extLst>
              <a:ext uri="{FF2B5EF4-FFF2-40B4-BE49-F238E27FC236}">
                <a16:creationId xmlns:a16="http://schemas.microsoft.com/office/drawing/2014/main" id="{CC77207C-69DE-427A-86AC-F85754F4AF24}"/>
              </a:ext>
            </a:extLst>
          </p:cNvPr>
          <p:cNvSpPr txBox="1"/>
          <p:nvPr/>
        </p:nvSpPr>
        <p:spPr>
          <a:xfrm>
            <a:off x="140857" y="760214"/>
            <a:ext cx="2694707" cy="369332"/>
          </a:xfrm>
          <a:prstGeom prst="rect">
            <a:avLst/>
          </a:prstGeom>
          <a:noFill/>
        </p:spPr>
        <p:txBody>
          <a:bodyPr wrap="square">
            <a:spAutoFit/>
          </a:bodyPr>
          <a:lstStyle/>
          <a:p>
            <a:r>
              <a:rPr lang="fr-MA" b="1" dirty="0">
                <a:solidFill>
                  <a:srgbClr val="0070C0"/>
                </a:solidFill>
                <a:latin typeface="Times New Roman" panose="02020603050405020304" pitchFamily="18" charset="0"/>
                <a:cs typeface="Times New Roman" panose="02020603050405020304" pitchFamily="18" charset="0"/>
              </a:rPr>
              <a:t>1. Revue de la littérature</a:t>
            </a:r>
          </a:p>
        </p:txBody>
      </p:sp>
    </p:spTree>
    <p:extLst>
      <p:ext uri="{BB962C8B-B14F-4D97-AF65-F5344CB8AC3E}">
        <p14:creationId xmlns:p14="http://schemas.microsoft.com/office/powerpoint/2010/main" val="3506231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39" name="ZoneTexte 38">
            <a:extLst>
              <a:ext uri="{FF2B5EF4-FFF2-40B4-BE49-F238E27FC236}">
                <a16:creationId xmlns:a16="http://schemas.microsoft.com/office/drawing/2014/main" id="{9E8C9319-37DF-49EB-8848-47E0209F7E4E}"/>
              </a:ext>
            </a:extLst>
          </p:cNvPr>
          <p:cNvSpPr txBox="1"/>
          <p:nvPr/>
        </p:nvSpPr>
        <p:spPr>
          <a:xfrm>
            <a:off x="580899" y="1397674"/>
            <a:ext cx="11030202" cy="4062651"/>
          </a:xfrm>
          <a:prstGeom prst="rect">
            <a:avLst/>
          </a:prstGeom>
          <a:noFill/>
        </p:spPr>
        <p:txBody>
          <a:bodyPr wrap="square">
            <a:spAutoFit/>
          </a:bodyPr>
          <a:lstStyle/>
          <a:p>
            <a:pPr algn="just"/>
            <a:r>
              <a:rPr lang="fr-FR" dirty="0"/>
              <a:t> </a:t>
            </a:r>
          </a:p>
          <a:p>
            <a:pPr marL="285750" indent="-285750" algn="just">
              <a:buFont typeface="Arial" panose="020B0604020202020204" pitchFamily="34" charset="0"/>
              <a:buChar char="•"/>
            </a:pPr>
            <a:r>
              <a:rPr lang="en-US" sz="1600" b="1" dirty="0">
                <a:latin typeface="Times New Roman" panose="02020603050405020304" pitchFamily="18" charset="0"/>
                <a:ea typeface="Tahoma" panose="020B0604030504040204" pitchFamily="34" charset="0"/>
                <a:cs typeface="Times New Roman" panose="02020603050405020304" pitchFamily="18" charset="0"/>
              </a:rPr>
              <a:t>Fofana, Cockburn, and </a:t>
            </a:r>
            <a:r>
              <a:rPr lang="en-US" sz="1600" b="1" dirty="0" err="1">
                <a:latin typeface="Times New Roman" panose="02020603050405020304" pitchFamily="18" charset="0"/>
                <a:ea typeface="Tahoma" panose="020B0604030504040204" pitchFamily="34" charset="0"/>
                <a:cs typeface="Times New Roman" panose="02020603050405020304" pitchFamily="18" charset="0"/>
              </a:rPr>
              <a:t>Decaluwe</a:t>
            </a:r>
            <a:r>
              <a:rPr lang="en-US" sz="1600" b="1" dirty="0">
                <a:latin typeface="Times New Roman" panose="02020603050405020304" pitchFamily="18" charset="0"/>
                <a:ea typeface="Tahoma" panose="020B0604030504040204" pitchFamily="34" charset="0"/>
                <a:cs typeface="Times New Roman" panose="02020603050405020304" pitchFamily="18" charset="0"/>
              </a:rPr>
              <a:t> (2005)</a:t>
            </a:r>
            <a:r>
              <a:rPr lang="en-US" sz="1600" dirty="0">
                <a:latin typeface="Times New Roman" panose="02020603050405020304" pitchFamily="18" charset="0"/>
                <a:ea typeface="Tahoma" panose="020B0604030504040204" pitchFamily="34" charset="0"/>
                <a:cs typeface="Times New Roman" panose="02020603050405020304" pitchFamily="18" charset="0"/>
              </a:rPr>
              <a:t> develop a gender-sensitive CGE model for Nepal, incorporating formal sectors, informal sectors, and unpaid domestic work. They show that trade liberalization increases female employment in exporting sectors.</a:t>
            </a:r>
          </a:p>
          <a:p>
            <a:pPr marL="285750" indent="-285750" algn="just">
              <a:buFont typeface="Arial" panose="020B0604020202020204" pitchFamily="34" charset="0"/>
              <a:buChar char="•"/>
            </a:pPr>
            <a:endParaRPr lang="fr-FR" sz="1600" dirty="0">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Arial" panose="020B0604020202020204" pitchFamily="34" charset="0"/>
              <a:buChar char="•"/>
            </a:pPr>
            <a:r>
              <a:rPr lang="en-US" sz="1600" b="1" dirty="0">
                <a:latin typeface="Times New Roman" panose="02020603050405020304" pitchFamily="18" charset="0"/>
                <a:ea typeface="Tahoma" panose="020B0604030504040204" pitchFamily="34" charset="0"/>
                <a:cs typeface="Times New Roman" panose="02020603050405020304" pitchFamily="18" charset="0"/>
              </a:rPr>
              <a:t>Fontana and Wood (2000), as well as Fontana (2001, 2002), </a:t>
            </a:r>
            <a:r>
              <a:rPr lang="en-US" sz="1600" dirty="0">
                <a:latin typeface="Times New Roman" panose="02020603050405020304" pitchFamily="18" charset="0"/>
                <a:ea typeface="Tahoma" panose="020B0604030504040204" pitchFamily="34" charset="0"/>
                <a:cs typeface="Times New Roman" panose="02020603050405020304" pitchFamily="18" charset="0"/>
              </a:rPr>
              <a:t>developed CGE models for Bangladesh and Zambia to assess the impact of trade policies on female labor. By modeling leisure and domestic production as market sectors, they conclude that liberalization increases women’s employment and income, with a stronger effect if policies alleviate unpaid domestic work.</a:t>
            </a:r>
          </a:p>
          <a:p>
            <a:pPr marL="285750" indent="-285750" algn="just">
              <a:buFont typeface="Arial" panose="020B0604020202020204" pitchFamily="34" charset="0"/>
              <a:buChar char="•"/>
            </a:pPr>
            <a:endParaRPr lang="fr-FR" sz="1600" dirty="0">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Arial" panose="020B0604020202020204" pitchFamily="34" charset="0"/>
              <a:buChar char="•"/>
            </a:pPr>
            <a:r>
              <a:rPr lang="en-US" sz="1600" b="1" dirty="0">
                <a:latin typeface="Times New Roman" panose="02020603050405020304" pitchFamily="18" charset="0"/>
                <a:ea typeface="Tahoma" panose="020B0604030504040204" pitchFamily="34" charset="0"/>
                <a:cs typeface="Times New Roman" panose="02020603050405020304" pitchFamily="18" charset="0"/>
              </a:rPr>
              <a:t>Siddiqui and </a:t>
            </a:r>
            <a:r>
              <a:rPr lang="en-US" sz="1600" b="1" dirty="0" err="1">
                <a:latin typeface="Times New Roman" panose="02020603050405020304" pitchFamily="18" charset="0"/>
                <a:ea typeface="Tahoma" panose="020B0604030504040204" pitchFamily="34" charset="0"/>
                <a:cs typeface="Times New Roman" panose="02020603050405020304" pitchFamily="18" charset="0"/>
              </a:rPr>
              <a:t>Rizwana</a:t>
            </a:r>
            <a:r>
              <a:rPr lang="en-US" sz="1600" b="1" dirty="0">
                <a:latin typeface="Times New Roman" panose="02020603050405020304" pitchFamily="18" charset="0"/>
                <a:ea typeface="Tahoma" panose="020B0604030504040204" pitchFamily="34" charset="0"/>
                <a:cs typeface="Times New Roman" panose="02020603050405020304" pitchFamily="18" charset="0"/>
              </a:rPr>
              <a:t> (2009)</a:t>
            </a:r>
            <a:r>
              <a:rPr lang="en-US" sz="1600" dirty="0">
                <a:latin typeface="Times New Roman" panose="02020603050405020304" pitchFamily="18" charset="0"/>
                <a:ea typeface="Tahoma" panose="020B0604030504040204" pitchFamily="34" charset="0"/>
                <a:cs typeface="Times New Roman" panose="02020603050405020304" pitchFamily="18" charset="0"/>
              </a:rPr>
              <a:t> use a CGE model to examine the impact of trade liberalization on women’s well-being in Pakistan. Their study shows that, although liberalization increases women’s economic participation, targeted policies are essential to maximize these benefits and reduce inequalities, notably by improving access to education, training, and decent jobs.</a:t>
            </a:r>
          </a:p>
          <a:p>
            <a:pPr marL="285750" indent="-285750" algn="just">
              <a:buFont typeface="Arial" panose="020B0604020202020204" pitchFamily="34" charset="0"/>
              <a:buChar char="•"/>
            </a:pPr>
            <a:endParaRPr lang="fr-FR" sz="1600" dirty="0">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Arial" panose="020B0604020202020204" pitchFamily="34" charset="0"/>
              <a:buChar char="•"/>
            </a:pPr>
            <a:r>
              <a:rPr lang="fr-FR" sz="1600" dirty="0" err="1">
                <a:latin typeface="Times New Roman" panose="02020603050405020304" pitchFamily="18" charset="0"/>
                <a:ea typeface="Tahoma" panose="020B0604030504040204" pitchFamily="34" charset="0"/>
                <a:cs typeface="Times New Roman" panose="02020603050405020304" pitchFamily="18" charset="0"/>
              </a:rPr>
              <a:t>Other</a:t>
            </a:r>
            <a:r>
              <a:rPr lang="fr-FR" sz="1600" dirty="0">
                <a:latin typeface="Times New Roman" panose="02020603050405020304" pitchFamily="18" charset="0"/>
                <a:ea typeface="Tahoma" panose="020B0604030504040204" pitchFamily="34" charset="0"/>
                <a:cs typeface="Times New Roman" panose="02020603050405020304" pitchFamily="18" charset="0"/>
              </a:rPr>
              <a:t> </a:t>
            </a:r>
            <a:r>
              <a:rPr lang="fr-FR" sz="1600" dirty="0" err="1">
                <a:latin typeface="Times New Roman" panose="02020603050405020304" pitchFamily="18" charset="0"/>
                <a:ea typeface="Tahoma" panose="020B0604030504040204" pitchFamily="34" charset="0"/>
                <a:cs typeface="Times New Roman" panose="02020603050405020304" pitchFamily="18" charset="0"/>
              </a:rPr>
              <a:t>studies</a:t>
            </a:r>
            <a:r>
              <a:rPr lang="fr-FR" sz="1600" dirty="0">
                <a:latin typeface="Times New Roman" panose="02020603050405020304" pitchFamily="18" charset="0"/>
                <a:ea typeface="Tahoma" panose="020B0604030504040204" pitchFamily="34" charset="0"/>
                <a:cs typeface="Times New Roman" panose="02020603050405020304" pitchFamily="18" charset="0"/>
              </a:rPr>
              <a:t> </a:t>
            </a:r>
            <a:r>
              <a:rPr lang="fr-FR" sz="1600" b="1" dirty="0">
                <a:latin typeface="Times New Roman" panose="02020603050405020304" pitchFamily="18" charset="0"/>
                <a:ea typeface="Tahoma" panose="020B0604030504040204" pitchFamily="34" charset="0"/>
                <a:cs typeface="Times New Roman" panose="02020603050405020304" pitchFamily="18" charset="0"/>
              </a:rPr>
              <a:t>(Terra and al., 2011 ; </a:t>
            </a:r>
            <a:r>
              <a:rPr lang="fr-FR" sz="1600" b="1" dirty="0" err="1">
                <a:latin typeface="Times New Roman" panose="02020603050405020304" pitchFamily="18" charset="0"/>
                <a:ea typeface="Tahoma" panose="020B0604030504040204" pitchFamily="34" charset="0"/>
                <a:cs typeface="Times New Roman" panose="02020603050405020304" pitchFamily="18" charset="0"/>
              </a:rPr>
              <a:t>Bussolo</a:t>
            </a:r>
            <a:r>
              <a:rPr lang="fr-FR" sz="1600" b="1" dirty="0">
                <a:latin typeface="Times New Roman" panose="02020603050405020304" pitchFamily="18" charset="0"/>
                <a:ea typeface="Tahoma" panose="020B0604030504040204" pitchFamily="34" charset="0"/>
                <a:cs typeface="Times New Roman" panose="02020603050405020304" pitchFamily="18" charset="0"/>
              </a:rPr>
              <a:t> and al., 2009 ; Arndt &amp; Channing, 2000) </a:t>
            </a:r>
            <a:r>
              <a:rPr lang="en-US" sz="1600" dirty="0">
                <a:latin typeface="Times New Roman" panose="02020603050405020304" pitchFamily="18" charset="0"/>
                <a:ea typeface="Tahoma" panose="020B0604030504040204" pitchFamily="34" charset="0"/>
                <a:cs typeface="Times New Roman" panose="02020603050405020304" pitchFamily="18" charset="0"/>
              </a:rPr>
              <a:t>confirm that trade liberalization can strengthen women’s economic opportunities. However, they emphasize the importance of complementary policies to maximize these benefits and reduce gender inequalities.</a:t>
            </a:r>
            <a:endParaRPr lang="fr-FR"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0" name="ZoneTexte 39">
            <a:extLst>
              <a:ext uri="{FF2B5EF4-FFF2-40B4-BE49-F238E27FC236}">
                <a16:creationId xmlns:a16="http://schemas.microsoft.com/office/drawing/2014/main" id="{CC77207C-69DE-427A-86AC-F85754F4AF24}"/>
              </a:ext>
            </a:extLst>
          </p:cNvPr>
          <p:cNvSpPr txBox="1"/>
          <p:nvPr/>
        </p:nvSpPr>
        <p:spPr>
          <a:xfrm>
            <a:off x="140857" y="760214"/>
            <a:ext cx="2694707" cy="369332"/>
          </a:xfrm>
          <a:prstGeom prst="rect">
            <a:avLst/>
          </a:prstGeom>
          <a:noFill/>
        </p:spPr>
        <p:txBody>
          <a:bodyPr wrap="square">
            <a:spAutoFit/>
          </a:bodyPr>
          <a:lstStyle/>
          <a:p>
            <a:r>
              <a:rPr lang="fr-MA" b="1" dirty="0">
                <a:solidFill>
                  <a:srgbClr val="0070C0"/>
                </a:solidFill>
                <a:latin typeface="Times New Roman" panose="02020603050405020304" pitchFamily="18" charset="0"/>
                <a:cs typeface="Times New Roman" panose="02020603050405020304" pitchFamily="18" charset="0"/>
              </a:rPr>
              <a:t>2. Revue empirique</a:t>
            </a:r>
          </a:p>
        </p:txBody>
      </p:sp>
    </p:spTree>
    <p:extLst>
      <p:ext uri="{BB962C8B-B14F-4D97-AF65-F5344CB8AC3E}">
        <p14:creationId xmlns:p14="http://schemas.microsoft.com/office/powerpoint/2010/main" val="3595918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81FF4BD9-90AB-4F42-84A0-9BDAD8581002}"/>
              </a:ext>
            </a:extLst>
          </p:cNvPr>
          <p:cNvSpPr txBox="1"/>
          <p:nvPr/>
        </p:nvSpPr>
        <p:spPr>
          <a:xfrm>
            <a:off x="140857" y="706446"/>
            <a:ext cx="1285607" cy="369332"/>
          </a:xfrm>
          <a:prstGeom prst="rect">
            <a:avLst/>
          </a:prstGeom>
          <a:noFill/>
        </p:spPr>
        <p:txBody>
          <a:bodyPr wrap="square">
            <a:spAutoFit/>
          </a:bodyPr>
          <a:lstStyle/>
          <a:p>
            <a:r>
              <a:rPr lang="fr-MA" b="1" dirty="0">
                <a:solidFill>
                  <a:schemeClr val="accent1"/>
                </a:solidFill>
                <a:latin typeface="Times New Roman" panose="02020603050405020304" pitchFamily="18" charset="0"/>
                <a:cs typeface="Times New Roman" panose="02020603050405020304" pitchFamily="18" charset="0"/>
              </a:rPr>
              <a:t>1. Modèle. </a:t>
            </a:r>
          </a:p>
        </p:txBody>
      </p:sp>
      <p:sp>
        <p:nvSpPr>
          <p:cNvPr id="14" name="ZoneTexte 13">
            <a:extLst>
              <a:ext uri="{FF2B5EF4-FFF2-40B4-BE49-F238E27FC236}">
                <a16:creationId xmlns:a16="http://schemas.microsoft.com/office/drawing/2014/main" id="{71C5C53F-67C0-43FC-BEA2-4206783F3295}"/>
              </a:ext>
            </a:extLst>
          </p:cNvPr>
          <p:cNvSpPr txBox="1"/>
          <p:nvPr/>
        </p:nvSpPr>
        <p:spPr>
          <a:xfrm>
            <a:off x="0" y="1029611"/>
            <a:ext cx="12120465" cy="369332"/>
          </a:xfrm>
          <a:prstGeom prst="rect">
            <a:avLst/>
          </a:prstGeom>
          <a:noFill/>
        </p:spPr>
        <p:txBody>
          <a:bodyPr wrap="square">
            <a:spAutoFit/>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To achieve the objectives of this study, we made several adjustments to the basic PEP-1-1 model</a:t>
            </a:r>
            <a:r>
              <a:rPr lang="fr-FR"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BDC43029-F0F9-4D2B-8AC0-C15346DBF85C}"/>
                  </a:ext>
                </a:extLst>
              </p:cNvPr>
              <p:cNvSpPr txBox="1"/>
              <p:nvPr/>
            </p:nvSpPr>
            <p:spPr>
              <a:xfrm>
                <a:off x="426097" y="1514262"/>
                <a:ext cx="11694367" cy="912750"/>
              </a:xfrm>
              <a:prstGeom prst="rect">
                <a:avLst/>
              </a:prstGeom>
              <a:noFill/>
            </p:spPr>
            <p:txBody>
              <a:bodyPr wrap="square">
                <a:spAutoFit/>
              </a:bodyPr>
              <a:lstStyle/>
              <a:p>
                <a:pPr algn="just">
                  <a:lnSpc>
                    <a:spcPct val="107000"/>
                  </a:lnSpc>
                  <a:spcAft>
                    <a:spcPts val="800"/>
                  </a:spcAft>
                </a:pPr>
                <a:r>
                  <a:rPr lang="en-US" sz="1600" kern="100" dirty="0">
                    <a:latin typeface="Times New Roman" panose="02020603050405020304" pitchFamily="18" charset="0"/>
                    <a:ea typeface="Calibri" panose="020F0502020204030204" pitchFamily="34" charset="0"/>
                    <a:cs typeface="Arial" panose="020B0604020202020204" pitchFamily="34" charset="0"/>
                  </a:rPr>
                  <a:t>We begin by disaggregating the labor market into male and female components, which we consider imperfect substitutes in production. The substitution elasticities are activity-specific. The value added of the activity is modeled by a two-level constant elasticity of substitution (CES) function. At the first level, male labor </a:t>
                </a:r>
                <a:r>
                  <a:rPr lang="fr-FR" sz="1600" kern="100" dirty="0">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sSubSup>
                      <m:sSubSupPr>
                        <m:ctrlPr>
                          <a:rPr lang="fr-MA" sz="1600" i="1" kern="100">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𝐿𝐷</m:t>
                        </m:r>
                      </m:e>
                      <m:sub>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𝑚𝑎𝑙</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600" kern="100" dirty="0">
                    <a:effectLst/>
                    <a:latin typeface="Times New Roman" panose="02020603050405020304" pitchFamily="18" charset="0"/>
                    <a:ea typeface="Calibri" panose="020F0502020204030204" pitchFamily="34" charset="0"/>
                    <a:cs typeface="Arial" panose="020B0604020202020204" pitchFamily="34" charset="0"/>
                  </a:rPr>
                  <a:t>) </a:t>
                </a:r>
                <a:r>
                  <a:rPr lang="fr-FR" sz="1600" kern="100" dirty="0">
                    <a:latin typeface="Times New Roman" panose="02020603050405020304" pitchFamily="18" charset="0"/>
                    <a:ea typeface="Calibri" panose="020F0502020204030204" pitchFamily="34" charset="0"/>
                    <a:cs typeface="Arial" panose="020B0604020202020204" pitchFamily="34" charset="0"/>
                  </a:rPr>
                  <a:t>and </a:t>
                </a:r>
                <a:r>
                  <a:rPr lang="fr-FR" sz="1600" kern="100" dirty="0" err="1">
                    <a:latin typeface="Times New Roman" panose="02020603050405020304" pitchFamily="18" charset="0"/>
                    <a:ea typeface="Calibri" panose="020F0502020204030204" pitchFamily="34" charset="0"/>
                    <a:cs typeface="Arial" panose="020B0604020202020204" pitchFamily="34" charset="0"/>
                  </a:rPr>
                  <a:t>female</a:t>
                </a:r>
                <a:r>
                  <a:rPr lang="fr-FR" sz="1600" kern="100" dirty="0">
                    <a:latin typeface="Times New Roman" panose="02020603050405020304" pitchFamily="18" charset="0"/>
                    <a:ea typeface="Calibri" panose="020F0502020204030204" pitchFamily="34" charset="0"/>
                    <a:cs typeface="Arial" panose="020B0604020202020204" pitchFamily="34" charset="0"/>
                  </a:rPr>
                  <a:t> </a:t>
                </a:r>
                <a:r>
                  <a:rPr lang="fr-FR" sz="1600" kern="100" dirty="0" err="1">
                    <a:latin typeface="Times New Roman" panose="02020603050405020304" pitchFamily="18" charset="0"/>
                    <a:ea typeface="Calibri" panose="020F0502020204030204" pitchFamily="34" charset="0"/>
                    <a:cs typeface="Arial" panose="020B0604020202020204" pitchFamily="34" charset="0"/>
                  </a:rPr>
                  <a:t>labor</a:t>
                </a:r>
                <a:r>
                  <a:rPr lang="fr-FR" sz="1600" kern="100" dirty="0">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bSup>
                      <m:sSubSupPr>
                        <m:ctrlPr>
                          <a:rPr lang="fr-MA" sz="1600" i="1" kern="100">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𝐿𝐷</m:t>
                        </m:r>
                      </m:e>
                      <m:sub>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𝑓𝑒𝑚</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600" kern="100" dirty="0">
                    <a:effectLst/>
                    <a:latin typeface="Times New Roman" panose="02020603050405020304" pitchFamily="18" charset="0"/>
                    <a:ea typeface="Calibri" panose="020F0502020204030204" pitchFamily="34" charset="0"/>
                    <a:cs typeface="Arial" panose="020B0604020202020204" pitchFamily="34" charset="0"/>
                  </a:rPr>
                  <a:t>) </a:t>
                </a:r>
                <a:r>
                  <a:rPr lang="en-US" sz="1600" kern="100" dirty="0">
                    <a:latin typeface="Times New Roman" panose="02020603050405020304" pitchFamily="18" charset="0"/>
                    <a:ea typeface="Calibri" panose="020F0502020204030204" pitchFamily="34" charset="0"/>
                    <a:cs typeface="Arial" panose="020B0604020202020204" pitchFamily="34" charset="0"/>
                  </a:rPr>
                  <a:t>are aggregated into a composite labor input </a:t>
                </a:r>
                <a:r>
                  <a:rPr lang="fr-FR" sz="1600" kern="100" dirty="0">
                    <a:effectLst/>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sSubSup>
                      <m:sSubSupPr>
                        <m:ctrlPr>
                          <a:rPr lang="fr-MA" sz="1600" i="1" kern="100">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𝐿𝐷𝐶</m:t>
                        </m:r>
                      </m:e>
                      <m:sub>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𝑗</m:t>
                        </m:r>
                      </m:sub>
                      <m:sup>
                        <m:r>
                          <a:rPr lang="fr-FR" sz="1600"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600" kern="100" dirty="0">
                    <a:effectLst/>
                    <a:latin typeface="Times New Roman" panose="02020603050405020304" pitchFamily="18" charset="0"/>
                    <a:ea typeface="Calibri" panose="020F0502020204030204" pitchFamily="34" charset="0"/>
                    <a:cs typeface="Arial" panose="020B0604020202020204" pitchFamily="34" charset="0"/>
                  </a:rPr>
                  <a:t>).</a:t>
                </a:r>
                <a:endParaRPr lang="fr-MA" sz="1400" kern="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0" name="ZoneTexte 19">
                <a:extLst>
                  <a:ext uri="{FF2B5EF4-FFF2-40B4-BE49-F238E27FC236}">
                    <a16:creationId xmlns:a16="http://schemas.microsoft.com/office/drawing/2014/main" id="{BDC43029-F0F9-4D2B-8AC0-C15346DBF85C}"/>
                  </a:ext>
                </a:extLst>
              </p:cNvPr>
              <p:cNvSpPr txBox="1">
                <a:spLocks noRot="1" noChangeAspect="1" noMove="1" noResize="1" noEditPoints="1" noAdjustHandles="1" noChangeArrowheads="1" noChangeShapeType="1" noTextEdit="1"/>
              </p:cNvSpPr>
              <p:nvPr/>
            </p:nvSpPr>
            <p:spPr>
              <a:xfrm>
                <a:off x="426097" y="1514262"/>
                <a:ext cx="11694367" cy="912750"/>
              </a:xfrm>
              <a:prstGeom prst="rect">
                <a:avLst/>
              </a:prstGeom>
              <a:blipFill>
                <a:blip r:embed="rId3"/>
                <a:stretch>
                  <a:fillRect l="-313" t="-2000" r="-261" b="-4667"/>
                </a:stretch>
              </a:blipFill>
            </p:spPr>
            <p:txBody>
              <a:bodyPr/>
              <a:lstStyle/>
              <a:p>
                <a:r>
                  <a:rPr lang="fr-MA">
                    <a:noFill/>
                  </a:rPr>
                  <a:t> </a:t>
                </a:r>
              </a:p>
            </p:txBody>
          </p:sp>
        </mc:Fallback>
      </mc:AlternateContent>
      <p:sp>
        <p:nvSpPr>
          <p:cNvPr id="8" name="Ellipse 7">
            <a:extLst>
              <a:ext uri="{FF2B5EF4-FFF2-40B4-BE49-F238E27FC236}">
                <a16:creationId xmlns:a16="http://schemas.microsoft.com/office/drawing/2014/main" id="{3B50B9F1-A3F3-41EC-A0EE-22639C497404}"/>
              </a:ext>
            </a:extLst>
          </p:cNvPr>
          <p:cNvSpPr/>
          <p:nvPr/>
        </p:nvSpPr>
        <p:spPr>
          <a:xfrm>
            <a:off x="71536" y="1537442"/>
            <a:ext cx="426098" cy="369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1</a:t>
            </a:r>
            <a:endParaRPr lang="fr-MA" b="1" dirty="0">
              <a:latin typeface="Times New Roman" panose="02020603050405020304" pitchFamily="18" charset="0"/>
              <a:cs typeface="Times New Roman" panose="02020603050405020304" pitchFamily="18" charset="0"/>
            </a:endParaRPr>
          </a:p>
        </p:txBody>
      </p:sp>
      <p:grpSp>
        <p:nvGrpSpPr>
          <p:cNvPr id="4" name="Groupe 3">
            <a:extLst>
              <a:ext uri="{FF2B5EF4-FFF2-40B4-BE49-F238E27FC236}">
                <a16:creationId xmlns:a16="http://schemas.microsoft.com/office/drawing/2014/main" id="{C9CCCBC7-74CA-459E-B406-1771A748BBB7}"/>
              </a:ext>
            </a:extLst>
          </p:cNvPr>
          <p:cNvGrpSpPr/>
          <p:nvPr/>
        </p:nvGrpSpPr>
        <p:grpSpPr>
          <a:xfrm>
            <a:off x="1655698" y="2427012"/>
            <a:ext cx="8809067" cy="4266102"/>
            <a:chOff x="1276264" y="2373054"/>
            <a:chExt cx="8809067" cy="4266102"/>
          </a:xfrm>
        </p:grpSpPr>
        <p:pic>
          <p:nvPicPr>
            <p:cNvPr id="18" name="Image 17">
              <a:extLst>
                <a:ext uri="{FF2B5EF4-FFF2-40B4-BE49-F238E27FC236}">
                  <a16:creationId xmlns:a16="http://schemas.microsoft.com/office/drawing/2014/main" id="{2CA3A3B0-4914-4C1A-8954-ACC461D2926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6264" y="2678927"/>
              <a:ext cx="8809067" cy="3960229"/>
            </a:xfrm>
            <a:prstGeom prst="rect">
              <a:avLst/>
            </a:prstGeom>
            <a:noFill/>
          </p:spPr>
        </p:pic>
        <p:sp>
          <p:nvSpPr>
            <p:cNvPr id="15" name="ZoneTexte 14">
              <a:extLst>
                <a:ext uri="{FF2B5EF4-FFF2-40B4-BE49-F238E27FC236}">
                  <a16:creationId xmlns:a16="http://schemas.microsoft.com/office/drawing/2014/main" id="{263A3E87-D71D-40B0-A710-F5A8713D4540}"/>
                </a:ext>
              </a:extLst>
            </p:cNvPr>
            <p:cNvSpPr txBox="1"/>
            <p:nvPr/>
          </p:nvSpPr>
          <p:spPr>
            <a:xfrm>
              <a:off x="2620675" y="2373054"/>
              <a:ext cx="6120244" cy="338554"/>
            </a:xfrm>
            <a:prstGeom prst="rect">
              <a:avLst/>
            </a:prstGeom>
            <a:noFill/>
          </p:spPr>
          <p:txBody>
            <a:bodyPr wrap="square">
              <a:spAutoFit/>
            </a:bodyPr>
            <a:lstStyle/>
            <a:p>
              <a:pPr algn="ctr"/>
              <a:r>
                <a:rPr lang="en-US" sz="1600" dirty="0">
                  <a:effectLst/>
                  <a:latin typeface="Times New Roman" panose="02020603050405020304" pitchFamily="18" charset="0"/>
                  <a:ea typeface="Tahoma" panose="020B0604030504040204" pitchFamily="34" charset="0"/>
                  <a:cs typeface="Times New Roman" panose="02020603050405020304" pitchFamily="18" charset="0"/>
                </a:rPr>
                <a:t>Fig 1: The Nested Structure of Value Added</a:t>
              </a:r>
              <a:endParaRPr lang="fr-MA" sz="1600" dirty="0">
                <a:latin typeface="Times New Roman" panose="02020603050405020304" pitchFamily="18" charset="0"/>
                <a:ea typeface="Tahoma" panose="020B0604030504040204" pitchFamily="34" charset="0"/>
                <a:cs typeface="Times New Roman" panose="02020603050405020304" pitchFamily="18" charset="0"/>
              </a:endParaRPr>
            </a:p>
          </p:txBody>
        </p:sp>
      </p:grpSp>
    </p:spTree>
    <p:extLst>
      <p:ext uri="{BB962C8B-B14F-4D97-AF65-F5344CB8AC3E}">
        <p14:creationId xmlns:p14="http://schemas.microsoft.com/office/powerpoint/2010/main" val="2049979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81FF4BD9-90AB-4F42-84A0-9BDAD8581002}"/>
              </a:ext>
            </a:extLst>
          </p:cNvPr>
          <p:cNvSpPr txBox="1"/>
          <p:nvPr/>
        </p:nvSpPr>
        <p:spPr>
          <a:xfrm>
            <a:off x="140857" y="706446"/>
            <a:ext cx="1285607" cy="369332"/>
          </a:xfrm>
          <a:prstGeom prst="rect">
            <a:avLst/>
          </a:prstGeom>
          <a:noFill/>
        </p:spPr>
        <p:txBody>
          <a:bodyPr wrap="square">
            <a:spAutoFit/>
          </a:bodyPr>
          <a:lstStyle/>
          <a:p>
            <a:r>
              <a:rPr lang="fr-MA" b="1" dirty="0">
                <a:solidFill>
                  <a:schemeClr val="accent1"/>
                </a:solidFill>
                <a:latin typeface="Times New Roman" panose="02020603050405020304" pitchFamily="18" charset="0"/>
                <a:cs typeface="Times New Roman" panose="02020603050405020304" pitchFamily="18" charset="0"/>
              </a:rPr>
              <a:t>1. Modèle. </a:t>
            </a:r>
          </a:p>
        </p:txBody>
      </p:sp>
      <mc:AlternateContent xmlns:mc="http://schemas.openxmlformats.org/markup-compatibility/2006" xmlns:a14="http://schemas.microsoft.com/office/drawing/2010/main">
        <mc:Choice Requires="a14">
          <p:graphicFrame>
            <p:nvGraphicFramePr>
              <p:cNvPr id="4" name="Tableau 3">
                <a:extLst>
                  <a:ext uri="{FF2B5EF4-FFF2-40B4-BE49-F238E27FC236}">
                    <a16:creationId xmlns:a16="http://schemas.microsoft.com/office/drawing/2014/main" id="{2484546A-5847-4D9A-9CE5-E88A4C560E98}"/>
                  </a:ext>
                </a:extLst>
              </p:cNvPr>
              <p:cNvGraphicFramePr>
                <a:graphicFrameLocks noGrp="1"/>
              </p:cNvGraphicFramePr>
              <p:nvPr>
                <p:extLst>
                  <p:ext uri="{D42A27DB-BD31-4B8C-83A1-F6EECF244321}">
                    <p14:modId xmlns:p14="http://schemas.microsoft.com/office/powerpoint/2010/main" val="2293681304"/>
                  </p:ext>
                </p:extLst>
              </p:nvPr>
            </p:nvGraphicFramePr>
            <p:xfrm>
              <a:off x="2829558" y="2263076"/>
              <a:ext cx="5822509" cy="1192658"/>
            </p:xfrm>
            <a:graphic>
              <a:graphicData uri="http://schemas.openxmlformats.org/drawingml/2006/table">
                <a:tbl>
                  <a:tblPr firstRow="1" firstCol="1" bandRow="1">
                    <a:tableStyleId>{2D5ABB26-0587-4C30-8999-92F81FD0307C}</a:tableStyleId>
                  </a:tblPr>
                  <a:tblGrid>
                    <a:gridCol w="4903936">
                      <a:extLst>
                        <a:ext uri="{9D8B030D-6E8A-4147-A177-3AD203B41FA5}">
                          <a16:colId xmlns:a16="http://schemas.microsoft.com/office/drawing/2014/main" val="522478112"/>
                        </a:ext>
                      </a:extLst>
                    </a:gridCol>
                    <a:gridCol w="918573">
                      <a:extLst>
                        <a:ext uri="{9D8B030D-6E8A-4147-A177-3AD203B41FA5}">
                          <a16:colId xmlns:a16="http://schemas.microsoft.com/office/drawing/2014/main" val="596835226"/>
                        </a:ext>
                      </a:extLst>
                    </a:gridCol>
                  </a:tblGrid>
                  <a:tr h="558139">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𝐿𝑆</m:t>
                                    </m:r>
                                  </m:e>
                                  <m:sub>
                                    <m:r>
                                      <a:rPr lang="fr-FR" sz="1600" kern="100">
                                        <a:effectLst/>
                                        <a:latin typeface="Cambria Math" panose="02040503050406030204" pitchFamily="18" charset="0"/>
                                      </a:rPr>
                                      <m:t>𝑚𝑎𝑙</m:t>
                                    </m:r>
                                  </m:sub>
                                </m:sSub>
                                <m:r>
                                  <a:rPr lang="fr-FR" sz="1600" kern="100">
                                    <a:effectLst/>
                                    <a:latin typeface="Cambria Math" panose="02040503050406030204" pitchFamily="18" charset="0"/>
                                  </a:rPr>
                                  <m:t>=</m:t>
                                </m:r>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𝑚𝐿</m:t>
                                    </m:r>
                                  </m:e>
                                  <m:sub>
                                    <m:r>
                                      <a:rPr lang="fr-FR" sz="1600" kern="100">
                                        <a:effectLst/>
                                        <a:latin typeface="Cambria Math" panose="02040503050406030204" pitchFamily="18" charset="0"/>
                                      </a:rPr>
                                      <m:t>𝑚𝑎𝑙</m:t>
                                    </m:r>
                                  </m:sub>
                                </m:sSub>
                                <m:sSup>
                                  <m:sSupPr>
                                    <m:ctrlPr>
                                      <a:rPr lang="fr-MA" sz="1600" i="1" kern="100">
                                        <a:effectLst/>
                                        <a:latin typeface="Cambria Math" panose="02040503050406030204" pitchFamily="18" charset="0"/>
                                      </a:rPr>
                                    </m:ctrlPr>
                                  </m:sSupPr>
                                  <m:e>
                                    <m:d>
                                      <m:dPr>
                                        <m:begChr m:val="["/>
                                        <m:endChr m:val="]"/>
                                        <m:ctrlPr>
                                          <a:rPr lang="fr-MA" sz="1600" i="1" kern="100">
                                            <a:effectLst/>
                                            <a:latin typeface="Cambria Math" panose="02040503050406030204" pitchFamily="18" charset="0"/>
                                          </a:rPr>
                                        </m:ctrlPr>
                                      </m:dPr>
                                      <m:e>
                                        <m:f>
                                          <m:fPr>
                                            <m:ctrlPr>
                                              <a:rPr lang="fr-MA" sz="1600" i="1" kern="100">
                                                <a:effectLst/>
                                                <a:latin typeface="Cambria Math" panose="02040503050406030204" pitchFamily="18" charset="0"/>
                                              </a:rPr>
                                            </m:ctrlPr>
                                          </m:fPr>
                                          <m:num>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𝑤</m:t>
                                                </m:r>
                                              </m:e>
                                              <m:sub>
                                                <m:r>
                                                  <a:rPr lang="fr-FR" sz="1600" kern="100">
                                                    <a:effectLst/>
                                                    <a:latin typeface="Cambria Math" panose="02040503050406030204" pitchFamily="18" charset="0"/>
                                                  </a:rPr>
                                                  <m:t>𝑚𝑎𝑙</m:t>
                                                </m:r>
                                              </m:sub>
                                            </m:sSub>
                                          </m:num>
                                          <m:den>
                                            <m:r>
                                              <a:rPr lang="fr-FR" sz="1600" kern="100">
                                                <a:effectLst/>
                                                <a:latin typeface="Cambria Math" panose="02040503050406030204" pitchFamily="18" charset="0"/>
                                              </a:rPr>
                                              <m:t>𝑃𝐼𝑋𝐺𝐷𝑃</m:t>
                                            </m:r>
                                          </m:den>
                                        </m:f>
                                      </m:e>
                                    </m:d>
                                  </m:e>
                                  <m:sup>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𝜀</m:t>
                                        </m:r>
                                      </m:e>
                                      <m:sub>
                                        <m:r>
                                          <a:rPr lang="fr-FR" sz="1600" kern="100">
                                            <a:effectLst/>
                                            <a:latin typeface="Cambria Math" panose="02040503050406030204" pitchFamily="18" charset="0"/>
                                          </a:rPr>
                                          <m:t>𝑚𝑎𝑙</m:t>
                                        </m:r>
                                      </m:sub>
                                    </m:sSub>
                                  </m:sup>
                                </m:sSup>
                              </m:oMath>
                            </m:oMathPara>
                          </a14:m>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(6)</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5609374"/>
                      </a:ext>
                    </a:extLst>
                  </a:tr>
                  <a:tr h="576868">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𝐿𝑆</m:t>
                                    </m:r>
                                  </m:e>
                                  <m:sub>
                                    <m:r>
                                      <a:rPr lang="fr-FR" sz="1600" kern="100">
                                        <a:effectLst/>
                                        <a:latin typeface="Cambria Math" panose="02040503050406030204" pitchFamily="18" charset="0"/>
                                      </a:rPr>
                                      <m:t>𝑓𝑒𝑚</m:t>
                                    </m:r>
                                  </m:sub>
                                </m:sSub>
                                <m:r>
                                  <a:rPr lang="fr-FR" sz="1600" kern="100">
                                    <a:effectLst/>
                                    <a:latin typeface="Cambria Math" panose="02040503050406030204" pitchFamily="18" charset="0"/>
                                  </a:rPr>
                                  <m:t>=</m:t>
                                </m:r>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𝑚𝐿</m:t>
                                    </m:r>
                                  </m:e>
                                  <m:sub>
                                    <m:r>
                                      <a:rPr lang="fr-FR" sz="1600" kern="100">
                                        <a:effectLst/>
                                        <a:latin typeface="Cambria Math" panose="02040503050406030204" pitchFamily="18" charset="0"/>
                                      </a:rPr>
                                      <m:t>𝑓𝑒𝑚</m:t>
                                    </m:r>
                                  </m:sub>
                                </m:sSub>
                                <m:sSup>
                                  <m:sSupPr>
                                    <m:ctrlPr>
                                      <a:rPr lang="fr-MA" sz="1600" i="1" kern="100">
                                        <a:effectLst/>
                                        <a:latin typeface="Cambria Math" panose="02040503050406030204" pitchFamily="18" charset="0"/>
                                      </a:rPr>
                                    </m:ctrlPr>
                                  </m:sSupPr>
                                  <m:e>
                                    <m:d>
                                      <m:dPr>
                                        <m:begChr m:val="["/>
                                        <m:endChr m:val="]"/>
                                        <m:ctrlPr>
                                          <a:rPr lang="fr-MA" sz="1600" i="1" kern="100">
                                            <a:effectLst/>
                                            <a:latin typeface="Cambria Math" panose="02040503050406030204" pitchFamily="18" charset="0"/>
                                          </a:rPr>
                                        </m:ctrlPr>
                                      </m:dPr>
                                      <m:e>
                                        <m:f>
                                          <m:fPr>
                                            <m:ctrlPr>
                                              <a:rPr lang="fr-MA" sz="1600" i="1" kern="100">
                                                <a:effectLst/>
                                                <a:latin typeface="Cambria Math" panose="02040503050406030204" pitchFamily="18" charset="0"/>
                                              </a:rPr>
                                            </m:ctrlPr>
                                          </m:fPr>
                                          <m:num>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𝑤</m:t>
                                                </m:r>
                                              </m:e>
                                              <m:sub>
                                                <m:r>
                                                  <a:rPr lang="fr-FR" sz="1600" kern="100">
                                                    <a:effectLst/>
                                                    <a:latin typeface="Cambria Math" panose="02040503050406030204" pitchFamily="18" charset="0"/>
                                                  </a:rPr>
                                                  <m:t>𝑓𝑒𝑚</m:t>
                                                </m:r>
                                              </m:sub>
                                            </m:sSub>
                                          </m:num>
                                          <m:den>
                                            <m:r>
                                              <a:rPr lang="fr-FR" sz="1600" kern="100">
                                                <a:effectLst/>
                                                <a:latin typeface="Cambria Math" panose="02040503050406030204" pitchFamily="18" charset="0"/>
                                              </a:rPr>
                                              <m:t>𝑃𝐼𝑋𝐺𝐷𝑃</m:t>
                                            </m:r>
                                          </m:den>
                                        </m:f>
                                      </m:e>
                                    </m:d>
                                  </m:e>
                                  <m:sup>
                                    <m:sSub>
                                      <m:sSubPr>
                                        <m:ctrlPr>
                                          <a:rPr lang="fr-MA" sz="1600" i="1" kern="100">
                                            <a:effectLst/>
                                            <a:latin typeface="Cambria Math" panose="02040503050406030204" pitchFamily="18" charset="0"/>
                                          </a:rPr>
                                        </m:ctrlPr>
                                      </m:sSubPr>
                                      <m:e>
                                        <m:r>
                                          <a:rPr lang="fr-FR" sz="1600" kern="100">
                                            <a:effectLst/>
                                            <a:latin typeface="Cambria Math" panose="02040503050406030204" pitchFamily="18" charset="0"/>
                                          </a:rPr>
                                          <m:t>𝜀</m:t>
                                        </m:r>
                                      </m:e>
                                      <m:sub>
                                        <m:r>
                                          <a:rPr lang="fr-FR" sz="1600" kern="100">
                                            <a:effectLst/>
                                            <a:latin typeface="Cambria Math" panose="02040503050406030204" pitchFamily="18" charset="0"/>
                                          </a:rPr>
                                          <m:t>𝑓𝑒𝑚</m:t>
                                        </m:r>
                                      </m:sub>
                                    </m:sSub>
                                  </m:sup>
                                </m:sSup>
                              </m:oMath>
                            </m:oMathPara>
                          </a14:m>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(7)</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4120522"/>
                      </a:ext>
                    </a:extLst>
                  </a:tr>
                </a:tbl>
              </a:graphicData>
            </a:graphic>
          </p:graphicFrame>
        </mc:Choice>
        <mc:Fallback xmlns="">
          <p:graphicFrame>
            <p:nvGraphicFramePr>
              <p:cNvPr id="4" name="Tableau 3">
                <a:extLst>
                  <a:ext uri="{FF2B5EF4-FFF2-40B4-BE49-F238E27FC236}">
                    <a16:creationId xmlns:a16="http://schemas.microsoft.com/office/drawing/2014/main" id="{2484546A-5847-4D9A-9CE5-E88A4C560E98}"/>
                  </a:ext>
                </a:extLst>
              </p:cNvPr>
              <p:cNvGraphicFramePr>
                <a:graphicFrameLocks noGrp="1"/>
              </p:cNvGraphicFramePr>
              <p:nvPr>
                <p:extLst>
                  <p:ext uri="{D42A27DB-BD31-4B8C-83A1-F6EECF244321}">
                    <p14:modId xmlns:p14="http://schemas.microsoft.com/office/powerpoint/2010/main" val="2293681304"/>
                  </p:ext>
                </p:extLst>
              </p:nvPr>
            </p:nvGraphicFramePr>
            <p:xfrm>
              <a:off x="2829558" y="2263076"/>
              <a:ext cx="5822509" cy="1165924"/>
            </p:xfrm>
            <a:graphic>
              <a:graphicData uri="http://schemas.openxmlformats.org/drawingml/2006/table">
                <a:tbl>
                  <a:tblPr firstRow="1" firstCol="1" bandRow="1">
                    <a:tableStyleId>{2D5ABB26-0587-4C30-8999-92F81FD0307C}</a:tableStyleId>
                  </a:tblPr>
                  <a:tblGrid>
                    <a:gridCol w="4903936">
                      <a:extLst>
                        <a:ext uri="{9D8B030D-6E8A-4147-A177-3AD203B41FA5}">
                          <a16:colId xmlns:a16="http://schemas.microsoft.com/office/drawing/2014/main" val="522478112"/>
                        </a:ext>
                      </a:extLst>
                    </a:gridCol>
                    <a:gridCol w="918573">
                      <a:extLst>
                        <a:ext uri="{9D8B030D-6E8A-4147-A177-3AD203B41FA5}">
                          <a16:colId xmlns:a16="http://schemas.microsoft.com/office/drawing/2014/main" val="596835226"/>
                        </a:ext>
                      </a:extLst>
                    </a:gridCol>
                  </a:tblGrid>
                  <a:tr h="573342">
                    <a:tc>
                      <a:txBody>
                        <a:bodyPr/>
                        <a:lstStyle/>
                        <a:p>
                          <a:endParaRPr lang="fr-FR"/>
                        </a:p>
                      </a:txBody>
                      <a:tcPr marL="68580" marR="68580" marT="0" marB="0" anchor="ctr">
                        <a:blipFill>
                          <a:blip r:embed="rId3"/>
                          <a:stretch>
                            <a:fillRect r="-18758" b="-104255"/>
                          </a:stretch>
                        </a:blipFill>
                      </a:tcP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(6)</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5609374"/>
                      </a:ext>
                    </a:extLst>
                  </a:tr>
                  <a:tr h="592582">
                    <a:tc>
                      <a:txBody>
                        <a:bodyPr/>
                        <a:lstStyle/>
                        <a:p>
                          <a:endParaRPr lang="fr-FR"/>
                        </a:p>
                      </a:txBody>
                      <a:tcPr marL="68580" marR="68580" marT="0" marB="0" anchor="ctr">
                        <a:blipFill>
                          <a:blip r:embed="rId3"/>
                          <a:stretch>
                            <a:fillRect t="-95918" r="-18758"/>
                          </a:stretch>
                        </a:blipFill>
                      </a:tcP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(7)</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4120522"/>
                      </a:ext>
                    </a:extLst>
                  </a:tr>
                </a:tbl>
              </a:graphicData>
            </a:graphic>
          </p:graphicFrame>
        </mc:Fallback>
      </mc:AlternateContent>
      <p:sp>
        <p:nvSpPr>
          <p:cNvPr id="5" name="Rectangle 1">
            <a:extLst>
              <a:ext uri="{FF2B5EF4-FFF2-40B4-BE49-F238E27FC236}">
                <a16:creationId xmlns:a16="http://schemas.microsoft.com/office/drawing/2014/main" id="{432E2A12-AFC1-4F74-A6BF-14B461575136}"/>
              </a:ext>
            </a:extLst>
          </p:cNvPr>
          <p:cNvSpPr>
            <a:spLocks noChangeArrowheads="1"/>
          </p:cNvSpPr>
          <p:nvPr/>
        </p:nvSpPr>
        <p:spPr bwMode="auto">
          <a:xfrm>
            <a:off x="473084" y="1180574"/>
            <a:ext cx="99766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fr-F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achieve the initial objective, we endogenize the supply of male and female labor. We assume that this supply depends on real wages:</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15" name="Ellipse 14">
            <a:extLst>
              <a:ext uri="{FF2B5EF4-FFF2-40B4-BE49-F238E27FC236}">
                <a16:creationId xmlns:a16="http://schemas.microsoft.com/office/drawing/2014/main" id="{76650824-426D-4589-B215-C7BBE4F65E97}"/>
              </a:ext>
            </a:extLst>
          </p:cNvPr>
          <p:cNvSpPr/>
          <p:nvPr/>
        </p:nvSpPr>
        <p:spPr>
          <a:xfrm>
            <a:off x="46986" y="1121660"/>
            <a:ext cx="426098" cy="369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2</a:t>
            </a:r>
            <a:endParaRPr lang="fr-MA"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2753F1AF-93F8-439A-8953-CC6A4A81F0D3}"/>
                  </a:ext>
                </a:extLst>
              </p:cNvPr>
              <p:cNvSpPr txBox="1"/>
              <p:nvPr/>
            </p:nvSpPr>
            <p:spPr>
              <a:xfrm>
                <a:off x="872134" y="3706760"/>
                <a:ext cx="9347148" cy="1897251"/>
              </a:xfrm>
              <a:prstGeom prst="rect">
                <a:avLst/>
              </a:prstGeom>
              <a:noFill/>
            </p:spPr>
            <p:txBody>
              <a:bodyPr wrap="square">
                <a:spAutoFit/>
              </a:bodyPr>
              <a:lstStyle/>
              <a:p>
                <a:pPr lvl="0" rtl="0">
                  <a:lnSpc>
                    <a:spcPct val="107000"/>
                  </a:lnSpc>
                </a:pPr>
                <a:r>
                  <a:rPr lang="fr-MA" sz="1800" kern="100" dirty="0">
                    <a:effectLst/>
                    <a:latin typeface="Cambria Math" panose="02040503050406030204" pitchFamily="18" charset="0"/>
                    <a:ea typeface="Calibri" panose="020F0502020204030204" pitchFamily="34" charset="0"/>
                    <a:cs typeface="Times New Roman" panose="02020603050405020304" pitchFamily="18" charset="0"/>
                  </a:rPr>
                  <a:t>Avec : </a:t>
                </a:r>
              </a:p>
              <a:p>
                <a:pPr marL="342900" lvl="0" indent="-342900">
                  <a:lnSpc>
                    <a:spcPct val="107000"/>
                  </a:lnSpc>
                  <a:buFont typeface="Symbol" panose="05050102010706020507" pitchFamily="18" charset="2"/>
                  <a:buChar char=""/>
                </a:pPr>
                <a14:m>
                  <m:oMath xmlns:m="http://schemas.openxmlformats.org/officeDocument/2006/math">
                    <m:sSub>
                      <m:sSubPr>
                        <m:ctrlPr>
                          <a:rPr lang="fr-MA" sz="18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𝐿𝑆</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𝑚𝑎𝑙</m:t>
                        </m:r>
                      </m:sub>
                    </m:s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kern="100" dirty="0">
                    <a:latin typeface="Times New Roman" panose="02020603050405020304" pitchFamily="18" charset="0"/>
                    <a:ea typeface="Times New Roman" panose="02020603050405020304" pitchFamily="18" charset="0"/>
                    <a:cs typeface="Arial" panose="020B0604020202020204" pitchFamily="34" charset="0"/>
                  </a:rPr>
                  <a:t>male </a:t>
                </a:r>
                <a:r>
                  <a:rPr lang="fr-FR" kern="100" dirty="0" err="1">
                    <a:latin typeface="Times New Roman" panose="02020603050405020304" pitchFamily="18" charset="0"/>
                    <a:ea typeface="Times New Roman" panose="02020603050405020304" pitchFamily="18" charset="0"/>
                    <a:cs typeface="Arial" panose="020B0604020202020204" pitchFamily="34" charset="0"/>
                  </a:rPr>
                  <a:t>labor</a:t>
                </a:r>
                <a:r>
                  <a:rPr lang="fr-FR" kern="100" dirty="0">
                    <a:latin typeface="Times New Roman" panose="02020603050405020304" pitchFamily="18" charset="0"/>
                    <a:ea typeface="Times New Roman" panose="02020603050405020304" pitchFamily="18" charset="0"/>
                    <a:cs typeface="Arial" panose="020B0604020202020204" pitchFamily="34" charset="0"/>
                  </a:rPr>
                  <a:t> </a:t>
                </a:r>
                <a:r>
                  <a:rPr lang="fr-FR" kern="100" dirty="0" err="1">
                    <a:latin typeface="Times New Roman" panose="02020603050405020304" pitchFamily="18" charset="0"/>
                    <a:ea typeface="Times New Roman" panose="02020603050405020304" pitchFamily="18" charset="0"/>
                    <a:cs typeface="Arial" panose="020B0604020202020204" pitchFamily="34" charset="0"/>
                  </a:rPr>
                  <a:t>supply</a:t>
                </a:r>
                <a:r>
                  <a:rPr lang="fr-FR" kern="100" dirty="0">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14:m>
                  <m:oMath xmlns:m="http://schemas.openxmlformats.org/officeDocument/2006/math">
                    <m:sSub>
                      <m:sSub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𝐿𝑆</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𝑓𝑒𝑚</m:t>
                        </m:r>
                      </m:sub>
                    </m:s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kern="100" dirty="0" err="1">
                    <a:latin typeface="Times New Roman" panose="02020603050405020304" pitchFamily="18" charset="0"/>
                    <a:ea typeface="Times New Roman" panose="02020603050405020304" pitchFamily="18" charset="0"/>
                    <a:cs typeface="Arial" panose="020B0604020202020204" pitchFamily="34" charset="0"/>
                  </a:rPr>
                  <a:t>emale</a:t>
                </a:r>
                <a:r>
                  <a:rPr lang="fr-FR" kern="100" dirty="0">
                    <a:latin typeface="Times New Roman" panose="02020603050405020304" pitchFamily="18" charset="0"/>
                    <a:ea typeface="Times New Roman" panose="02020603050405020304" pitchFamily="18" charset="0"/>
                    <a:cs typeface="Arial" panose="020B0604020202020204" pitchFamily="34" charset="0"/>
                  </a:rPr>
                  <a:t> </a:t>
                </a:r>
                <a:r>
                  <a:rPr lang="fr-FR" kern="100" dirty="0" err="1">
                    <a:latin typeface="Times New Roman" panose="02020603050405020304" pitchFamily="18" charset="0"/>
                    <a:ea typeface="Times New Roman" panose="02020603050405020304" pitchFamily="18" charset="0"/>
                    <a:cs typeface="Arial" panose="020B0604020202020204" pitchFamily="34" charset="0"/>
                  </a:rPr>
                  <a:t>labor</a:t>
                </a:r>
                <a:r>
                  <a:rPr lang="fr-FR" kern="100" dirty="0">
                    <a:latin typeface="Times New Roman" panose="02020603050405020304" pitchFamily="18" charset="0"/>
                    <a:ea typeface="Times New Roman" panose="02020603050405020304" pitchFamily="18" charset="0"/>
                    <a:cs typeface="Arial" panose="020B0604020202020204" pitchFamily="34" charset="0"/>
                  </a:rPr>
                  <a:t> </a:t>
                </a:r>
                <a:r>
                  <a:rPr lang="fr-FR" kern="100" dirty="0" err="1">
                    <a:latin typeface="Times New Roman" panose="02020603050405020304" pitchFamily="18" charset="0"/>
                    <a:ea typeface="Times New Roman" panose="02020603050405020304" pitchFamily="18" charset="0"/>
                    <a:cs typeface="Arial" panose="020B0604020202020204" pitchFamily="34" charset="0"/>
                  </a:rPr>
                  <a:t>supply</a:t>
                </a:r>
                <a:r>
                  <a:rPr lang="fr-FR" kern="100" dirty="0">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14:m>
                  <m:oMath xmlns:m="http://schemas.openxmlformats.org/officeDocument/2006/math">
                    <m:sSub>
                      <m:sSub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𝑚𝐿</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𝑙</m:t>
                        </m:r>
                      </m:sub>
                    </m:s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kern="100" dirty="0">
                    <a:latin typeface="Times New Roman" panose="02020603050405020304" pitchFamily="18" charset="0"/>
                    <a:ea typeface="Times New Roman" panose="02020603050405020304" pitchFamily="18" charset="0"/>
                    <a:cs typeface="Arial" panose="020B0604020202020204" pitchFamily="34" charset="0"/>
                  </a:rPr>
                  <a:t>scale parameter.</a:t>
                </a:r>
                <a:endParaRPr lang="fr-FR" i="1" kern="100" dirty="0">
                  <a:latin typeface="Cambria Math"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14:m>
                  <m:oMath xmlns:m="http://schemas.openxmlformats.org/officeDocument/2006/math">
                    <m:sSub>
                      <m:sSub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𝑚𝑎𝑙</m:t>
                        </m:r>
                      </m:sub>
                    </m:s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kern="100" dirty="0">
                    <a:latin typeface="Times New Roman" panose="02020603050405020304" pitchFamily="18" charset="0"/>
                    <a:ea typeface="Times New Roman" panose="02020603050405020304" pitchFamily="18" charset="0"/>
                    <a:cs typeface="Arial" panose="020B0604020202020204" pitchFamily="34" charset="0"/>
                  </a:rPr>
                  <a:t>elasticity of male labor supply with respect to the real wage</a:t>
                </a: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14:m>
                  <m:oMath xmlns:m="http://schemas.openxmlformats.org/officeDocument/2006/math">
                    <m:sSub>
                      <m:sSubPr>
                        <m:ctrlPr>
                          <a:rPr lang="fr-MA" sz="1800" i="1">
                            <a:effectLst/>
                            <a:latin typeface="Cambria Math" panose="02040503050406030204" pitchFamily="18" charset="0"/>
                            <a:cs typeface="Times New Roman" panose="02020603050405020304" pitchFamily="18" charset="0"/>
                          </a:rPr>
                        </m:ctrlPr>
                      </m:sSubPr>
                      <m:e>
                        <m:r>
                          <a:rPr lang="fr-FR" sz="1800" i="1">
                            <a:effectLst/>
                            <a:latin typeface="Cambria Math" panose="02040503050406030204" pitchFamily="18" charset="0"/>
                            <a:ea typeface="Calibri" panose="020F0502020204030204" pitchFamily="34" charset="0"/>
                            <a:cs typeface="Times New Roman" panose="02020603050405020304" pitchFamily="18" charset="0"/>
                          </a:rPr>
                          <m:t>𝜀</m:t>
                        </m:r>
                      </m:e>
                      <m:sub>
                        <m:r>
                          <a:rPr lang="fr-FR" sz="1800" i="1">
                            <a:effectLst/>
                            <a:latin typeface="Cambria Math" panose="02040503050406030204" pitchFamily="18" charset="0"/>
                            <a:ea typeface="Calibri" panose="020F0502020204030204" pitchFamily="34" charset="0"/>
                            <a:cs typeface="Times New Roman" panose="02020603050405020304" pitchFamily="18" charset="0"/>
                          </a:rPr>
                          <m:t>𝑓𝑒𝑚</m:t>
                        </m:r>
                      </m:sub>
                    </m:sSub>
                    <m:r>
                      <a:rPr lang="fr-FR" sz="1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dirty="0">
                    <a:effectLst/>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elasticity of female labor supply with respect to the real wage.</a:t>
                </a:r>
                <a:endParaRPr lang="fr-MA" dirty="0"/>
              </a:p>
            </p:txBody>
          </p:sp>
        </mc:Choice>
        <mc:Fallback xmlns="">
          <p:sp>
            <p:nvSpPr>
              <p:cNvPr id="26" name="ZoneTexte 25">
                <a:extLst>
                  <a:ext uri="{FF2B5EF4-FFF2-40B4-BE49-F238E27FC236}">
                    <a16:creationId xmlns:a16="http://schemas.microsoft.com/office/drawing/2014/main" id="{2753F1AF-93F8-439A-8953-CC6A4A81F0D3}"/>
                  </a:ext>
                </a:extLst>
              </p:cNvPr>
              <p:cNvSpPr txBox="1">
                <a:spLocks noRot="1" noChangeAspect="1" noMove="1" noResize="1" noEditPoints="1" noAdjustHandles="1" noChangeArrowheads="1" noChangeShapeType="1" noTextEdit="1"/>
              </p:cNvSpPr>
              <p:nvPr/>
            </p:nvSpPr>
            <p:spPr>
              <a:xfrm>
                <a:off x="872134" y="3706760"/>
                <a:ext cx="9347148" cy="1897251"/>
              </a:xfrm>
              <a:prstGeom prst="rect">
                <a:avLst/>
              </a:prstGeom>
              <a:blipFill>
                <a:blip r:embed="rId4"/>
                <a:stretch>
                  <a:fillRect l="-522" t="-1929" b="-3859"/>
                </a:stretch>
              </a:blipFill>
            </p:spPr>
            <p:txBody>
              <a:bodyPr/>
              <a:lstStyle/>
              <a:p>
                <a:r>
                  <a:rPr lang="fr-MA">
                    <a:noFill/>
                  </a:rPr>
                  <a:t> </a:t>
                </a:r>
              </a:p>
            </p:txBody>
          </p:sp>
        </mc:Fallback>
      </mc:AlternateContent>
    </p:spTree>
    <p:extLst>
      <p:ext uri="{BB962C8B-B14F-4D97-AF65-F5344CB8AC3E}">
        <p14:creationId xmlns:p14="http://schemas.microsoft.com/office/powerpoint/2010/main" val="2786510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15C07-1078-4AEC-9CBC-E2529CFEDCEE}"/>
              </a:ext>
            </a:extLst>
          </p:cNvPr>
          <p:cNvSpPr/>
          <p:nvPr/>
        </p:nvSpPr>
        <p:spPr>
          <a:xfrm>
            <a:off x="0" y="0"/>
            <a:ext cx="2835564" cy="591127"/>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Introduction : Contexte et problématique</a:t>
            </a:r>
          </a:p>
        </p:txBody>
      </p:sp>
      <p:sp>
        <p:nvSpPr>
          <p:cNvPr id="16" name="Rectangle 15">
            <a:extLst>
              <a:ext uri="{FF2B5EF4-FFF2-40B4-BE49-F238E27FC236}">
                <a16:creationId xmlns:a16="http://schemas.microsoft.com/office/drawing/2014/main" id="{42A227B3-9DF9-40D9-A784-28E6F58DB914}"/>
              </a:ext>
            </a:extLst>
          </p:cNvPr>
          <p:cNvSpPr/>
          <p:nvPr/>
        </p:nvSpPr>
        <p:spPr>
          <a:xfrm>
            <a:off x="2835564" y="0"/>
            <a:ext cx="2382985"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Revue de la littérature</a:t>
            </a:r>
          </a:p>
        </p:txBody>
      </p:sp>
      <p:sp>
        <p:nvSpPr>
          <p:cNvPr id="17" name="Rectangle 16">
            <a:extLst>
              <a:ext uri="{FF2B5EF4-FFF2-40B4-BE49-F238E27FC236}">
                <a16:creationId xmlns:a16="http://schemas.microsoft.com/office/drawing/2014/main" id="{A7AED75D-16AE-4677-A012-78E024018A09}"/>
              </a:ext>
            </a:extLst>
          </p:cNvPr>
          <p:cNvSpPr/>
          <p:nvPr/>
        </p:nvSpPr>
        <p:spPr>
          <a:xfrm>
            <a:off x="5218549" y="-5"/>
            <a:ext cx="2309089" cy="591127"/>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méthodologie et données</a:t>
            </a:r>
          </a:p>
        </p:txBody>
      </p:sp>
      <p:sp>
        <p:nvSpPr>
          <p:cNvPr id="19" name="Rectangle 18">
            <a:extLst>
              <a:ext uri="{FF2B5EF4-FFF2-40B4-BE49-F238E27FC236}">
                <a16:creationId xmlns:a16="http://schemas.microsoft.com/office/drawing/2014/main" id="{B3BB0516-D487-4EA7-AD17-314DF412EB8D}"/>
              </a:ext>
            </a:extLst>
          </p:cNvPr>
          <p:cNvSpPr/>
          <p:nvPr/>
        </p:nvSpPr>
        <p:spPr>
          <a:xfrm>
            <a:off x="7527638" y="0"/>
            <a:ext cx="2309089"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dirty="0">
                <a:latin typeface="Times New Roman" panose="02020603050405020304" pitchFamily="18" charset="0"/>
                <a:cs typeface="Times New Roman" panose="02020603050405020304" pitchFamily="18" charset="0"/>
              </a:rPr>
              <a:t>résultats et discussion</a:t>
            </a:r>
          </a:p>
        </p:txBody>
      </p:sp>
      <p:sp>
        <p:nvSpPr>
          <p:cNvPr id="21" name="Rectangle 20">
            <a:extLst>
              <a:ext uri="{FF2B5EF4-FFF2-40B4-BE49-F238E27FC236}">
                <a16:creationId xmlns:a16="http://schemas.microsoft.com/office/drawing/2014/main" id="{F37E04B1-3AA4-46E0-94ED-208977CEB201}"/>
              </a:ext>
            </a:extLst>
          </p:cNvPr>
          <p:cNvSpPr/>
          <p:nvPr/>
        </p:nvSpPr>
        <p:spPr>
          <a:xfrm>
            <a:off x="9836727" y="-4"/>
            <a:ext cx="2355273" cy="5911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MA" sz="1800">
                <a:latin typeface="Times New Roman" panose="02020603050405020304" pitchFamily="18" charset="0"/>
                <a:cs typeface="Times New Roman" panose="02020603050405020304" pitchFamily="18" charset="0"/>
              </a:rPr>
              <a:t>Conclusion</a:t>
            </a:r>
            <a:endParaRPr lang="fr-MA" sz="1800"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81FF4BD9-90AB-4F42-84A0-9BDAD8581002}"/>
              </a:ext>
            </a:extLst>
          </p:cNvPr>
          <p:cNvSpPr txBox="1"/>
          <p:nvPr/>
        </p:nvSpPr>
        <p:spPr>
          <a:xfrm>
            <a:off x="140857" y="706446"/>
            <a:ext cx="1285607" cy="369332"/>
          </a:xfrm>
          <a:prstGeom prst="rect">
            <a:avLst/>
          </a:prstGeom>
          <a:noFill/>
        </p:spPr>
        <p:txBody>
          <a:bodyPr wrap="square">
            <a:spAutoFit/>
          </a:bodyPr>
          <a:lstStyle/>
          <a:p>
            <a:r>
              <a:rPr lang="fr-MA" b="1" dirty="0">
                <a:solidFill>
                  <a:schemeClr val="accent1"/>
                </a:solidFill>
                <a:latin typeface="Times New Roman" panose="02020603050405020304" pitchFamily="18" charset="0"/>
                <a:cs typeface="Times New Roman" panose="02020603050405020304" pitchFamily="18" charset="0"/>
              </a:rPr>
              <a:t>1. Modèle. </a:t>
            </a:r>
          </a:p>
        </p:txBody>
      </p:sp>
      <p:sp>
        <p:nvSpPr>
          <p:cNvPr id="15" name="Ellipse 14">
            <a:extLst>
              <a:ext uri="{FF2B5EF4-FFF2-40B4-BE49-F238E27FC236}">
                <a16:creationId xmlns:a16="http://schemas.microsoft.com/office/drawing/2014/main" id="{76650824-426D-4589-B215-C7BBE4F65E97}"/>
              </a:ext>
            </a:extLst>
          </p:cNvPr>
          <p:cNvSpPr/>
          <p:nvPr/>
        </p:nvSpPr>
        <p:spPr>
          <a:xfrm>
            <a:off x="46986" y="1121660"/>
            <a:ext cx="426098" cy="369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3</a:t>
            </a:r>
            <a:endParaRPr lang="fr-MA" b="1" dirty="0">
              <a:latin typeface="Times New Roman" panose="02020603050405020304" pitchFamily="18" charset="0"/>
              <a:cs typeface="Times New Roman" panose="02020603050405020304" pitchFamily="18" charset="0"/>
            </a:endParaRPr>
          </a:p>
        </p:txBody>
      </p:sp>
      <p:sp>
        <p:nvSpPr>
          <p:cNvPr id="25" name="ZoneTexte 24">
            <a:extLst>
              <a:ext uri="{FF2B5EF4-FFF2-40B4-BE49-F238E27FC236}">
                <a16:creationId xmlns:a16="http://schemas.microsoft.com/office/drawing/2014/main" id="{84E5B8D8-DDA0-4631-825A-0A7F8A5CBBD9}"/>
              </a:ext>
            </a:extLst>
          </p:cNvPr>
          <p:cNvSpPr txBox="1"/>
          <p:nvPr/>
        </p:nvSpPr>
        <p:spPr>
          <a:xfrm>
            <a:off x="379990" y="1362995"/>
            <a:ext cx="10317911" cy="369332"/>
          </a:xfrm>
          <a:prstGeom prst="rect">
            <a:avLst/>
          </a:prstGeom>
          <a:noFill/>
        </p:spPr>
        <p:txBody>
          <a:bodyPr wrap="square">
            <a:spAutoFit/>
          </a:bodyPr>
          <a:lstStyle/>
          <a:p>
            <a:pPr algn="just"/>
            <a:r>
              <a:rPr lang="en-US" sz="1800" dirty="0">
                <a:effectLst/>
                <a:latin typeface="Times New Roman" panose="02020603050405020304" pitchFamily="18" charset="0"/>
                <a:ea typeface="Calibri" panose="020F0502020204030204" pitchFamily="34" charset="0"/>
              </a:rPr>
              <a:t>To provide a reciprocal analysis of trade liberalization, we present the following two equations.</a:t>
            </a:r>
            <a:endParaRPr lang="fr-MA" dirty="0"/>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CDF659DA-2E14-4410-81A1-466F6ED71639}"/>
                  </a:ext>
                </a:extLst>
              </p:cNvPr>
              <p:cNvGraphicFramePr>
                <a:graphicFrameLocks noGrp="1"/>
              </p:cNvGraphicFramePr>
              <p:nvPr>
                <p:extLst>
                  <p:ext uri="{D42A27DB-BD31-4B8C-83A1-F6EECF244321}">
                    <p14:modId xmlns:p14="http://schemas.microsoft.com/office/powerpoint/2010/main" val="3536631476"/>
                  </p:ext>
                </p:extLst>
              </p:nvPr>
            </p:nvGraphicFramePr>
            <p:xfrm>
              <a:off x="2835564" y="2275057"/>
              <a:ext cx="5849620" cy="1290130"/>
            </p:xfrm>
            <a:graphic>
              <a:graphicData uri="http://schemas.openxmlformats.org/drawingml/2006/table">
                <a:tbl>
                  <a:tblPr firstRow="1" firstCol="1" bandRow="1">
                    <a:tableStyleId>{2D5ABB26-0587-4C30-8999-92F81FD0307C}</a:tableStyleId>
                  </a:tblPr>
                  <a:tblGrid>
                    <a:gridCol w="5289550">
                      <a:extLst>
                        <a:ext uri="{9D8B030D-6E8A-4147-A177-3AD203B41FA5}">
                          <a16:colId xmlns:a16="http://schemas.microsoft.com/office/drawing/2014/main" val="3615294292"/>
                        </a:ext>
                      </a:extLst>
                    </a:gridCol>
                    <a:gridCol w="560070">
                      <a:extLst>
                        <a:ext uri="{9D8B030D-6E8A-4147-A177-3AD203B41FA5}">
                          <a16:colId xmlns:a16="http://schemas.microsoft.com/office/drawing/2014/main" val="3192049618"/>
                        </a:ext>
                      </a:extLst>
                    </a:gridCol>
                  </a:tblGrid>
                  <a:tr h="0">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𝐸𝑋𝐷</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r>
                                  <a:rPr lang="fr-FR" sz="1600" kern="100">
                                    <a:effectLst/>
                                    <a:latin typeface="Cambria Math" panose="02040503050406030204" pitchFamily="18" charset="0"/>
                                  </a:rPr>
                                  <m:t>=</m:t>
                                </m:r>
                                <m:sSup>
                                  <m:sSupPr>
                                    <m:ctrlPr>
                                      <a:rPr lang="fr-MA" sz="1600" i="1" kern="100">
                                        <a:effectLst/>
                                        <a:latin typeface="Cambria Math" panose="02040503050406030204" pitchFamily="18" charset="0"/>
                                      </a:rPr>
                                    </m:ctrlPr>
                                  </m:sSupPr>
                                  <m:e>
                                    <m:d>
                                      <m:dPr>
                                        <m:begChr m:val="["/>
                                        <m:endChr m:val="]"/>
                                        <m:ctrlPr>
                                          <a:rPr lang="fr-MA" sz="1600" i="1" kern="100">
                                            <a:effectLst/>
                                            <a:latin typeface="Cambria Math" panose="02040503050406030204" pitchFamily="18" charset="0"/>
                                          </a:rPr>
                                        </m:ctrlPr>
                                      </m:dPr>
                                      <m:e>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𝐸𝑋𝐷</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e>
                                    </m:d>
                                  </m:e>
                                  <m:sup>
                                    <m:r>
                                      <a:rPr lang="fr-FR" sz="1600" kern="100">
                                        <a:effectLst/>
                                        <a:latin typeface="Cambria Math" panose="02040503050406030204" pitchFamily="18" charset="0"/>
                                      </a:rPr>
                                      <m:t>𝑂</m:t>
                                    </m:r>
                                  </m:sup>
                                </m:sSup>
                                <m:sSup>
                                  <m:sSupPr>
                                    <m:ctrlPr>
                                      <a:rPr lang="fr-MA" sz="1600" i="1" kern="100">
                                        <a:effectLst/>
                                        <a:latin typeface="Cambria Math" panose="02040503050406030204" pitchFamily="18" charset="0"/>
                                      </a:rPr>
                                    </m:ctrlPr>
                                  </m:sSupPr>
                                  <m:e>
                                    <m:d>
                                      <m:dPr>
                                        <m:begChr m:val="["/>
                                        <m:endChr m:val="]"/>
                                        <m:ctrlPr>
                                          <a:rPr lang="fr-MA" sz="1600" i="1" kern="100">
                                            <a:effectLst/>
                                            <a:latin typeface="Cambria Math" panose="02040503050406030204" pitchFamily="18" charset="0"/>
                                          </a:rPr>
                                        </m:ctrlPr>
                                      </m:dPr>
                                      <m:e>
                                        <m:f>
                                          <m:fPr>
                                            <m:ctrlPr>
                                              <a:rPr lang="fr-MA" sz="1600" i="1" kern="100">
                                                <a:effectLst/>
                                                <a:latin typeface="Cambria Math" panose="02040503050406030204" pitchFamily="18" charset="0"/>
                                              </a:rPr>
                                            </m:ctrlPr>
                                          </m:fPr>
                                          <m:num>
                                            <m:sSubSup>
                                              <m:sSubSupPr>
                                                <m:ctrlPr>
                                                  <a:rPr lang="fr-MA" sz="1600" i="1" kern="100">
                                                    <a:effectLst/>
                                                    <a:latin typeface="Cambria Math" panose="02040503050406030204" pitchFamily="18" charset="0"/>
                                                  </a:rPr>
                                                </m:ctrlPr>
                                              </m:sSubSupPr>
                                              <m:e>
                                                <m:r>
                                                  <m:rPr>
                                                    <m:sty m:val="p"/>
                                                  </m:rPr>
                                                  <a:rPr lang="fr-FR" sz="1600" kern="100">
                                                    <a:effectLst/>
                                                    <a:latin typeface="Cambria Math" panose="02040503050406030204" pitchFamily="18" charset="0"/>
                                                  </a:rPr>
                                                  <m:t>e</m:t>
                                                </m:r>
                                                <m:r>
                                                  <a:rPr lang="fr-FR" sz="1600" kern="100">
                                                    <a:effectLst/>
                                                    <a:latin typeface="Cambria Math" panose="02040503050406030204" pitchFamily="18" charset="0"/>
                                                  </a:rPr>
                                                  <m:t>∗</m:t>
                                                </m:r>
                                                <m:r>
                                                  <a:rPr lang="fr-FR" sz="1600" kern="100">
                                                    <a:effectLst/>
                                                    <a:latin typeface="Cambria Math" panose="02040503050406030204" pitchFamily="18" charset="0"/>
                                                  </a:rPr>
                                                  <m:t>𝑃𝑊𝑋</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r>
                                              <a:rPr lang="fr-FR" sz="1600" kern="100">
                                                <a:effectLst/>
                                                <a:latin typeface="Cambria Math" panose="02040503050406030204" pitchFamily="18" charset="0"/>
                                              </a:rPr>
                                              <m:t>(1+</m:t>
                                            </m:r>
                                            <m:sSup>
                                              <m:sSupPr>
                                                <m:ctrlPr>
                                                  <a:rPr lang="fr-MA" sz="1600" i="1" kern="100">
                                                    <a:effectLst/>
                                                    <a:latin typeface="Cambria Math" panose="02040503050406030204" pitchFamily="18" charset="0"/>
                                                  </a:rPr>
                                                </m:ctrlPr>
                                              </m:sSupPr>
                                              <m:e>
                                                <m:d>
                                                  <m:dPr>
                                                    <m:begChr m:val="["/>
                                                    <m:endChr m:val="]"/>
                                                    <m:ctrlPr>
                                                      <a:rPr lang="fr-MA" sz="1600" i="1" kern="100">
                                                        <a:effectLst/>
                                                        <a:latin typeface="Cambria Math" panose="02040503050406030204" pitchFamily="18" charset="0"/>
                                                      </a:rPr>
                                                    </m:ctrlPr>
                                                  </m:dPr>
                                                  <m:e>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𝑡𝑚𝑀𝑀</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e>
                                                </m:d>
                                              </m:e>
                                              <m:sup>
                                                <m:r>
                                                  <a:rPr lang="fr-FR" sz="1600" kern="100">
                                                    <a:effectLst/>
                                                    <a:latin typeface="Cambria Math" panose="02040503050406030204" pitchFamily="18" charset="0"/>
                                                  </a:rPr>
                                                  <m:t>0</m:t>
                                                </m:r>
                                              </m:sup>
                                            </m:sSup>
                                            <m:r>
                                              <a:rPr lang="fr-FR" sz="1600" kern="100">
                                                <a:effectLst/>
                                                <a:latin typeface="Cambria Math" panose="02040503050406030204" pitchFamily="18" charset="0"/>
                                              </a:rPr>
                                              <m:t>)</m:t>
                                            </m:r>
                                          </m:num>
                                          <m:den>
                                            <m:sSup>
                                              <m:sSupPr>
                                                <m:ctrlPr>
                                                  <a:rPr lang="fr-MA" sz="1600" i="1" kern="100">
                                                    <a:effectLst/>
                                                    <a:latin typeface="Cambria Math" panose="02040503050406030204" pitchFamily="18" charset="0"/>
                                                  </a:rPr>
                                                </m:ctrlPr>
                                              </m:sSupPr>
                                              <m:e>
                                                <m:d>
                                                  <m:dPr>
                                                    <m:ctrlPr>
                                                      <a:rPr lang="fr-MA" sz="1600" i="1" kern="100">
                                                        <a:effectLst/>
                                                        <a:latin typeface="Cambria Math" panose="02040503050406030204" pitchFamily="18" charset="0"/>
                                                      </a:rPr>
                                                    </m:ctrlPr>
                                                  </m:dPr>
                                                  <m:e>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𝑃𝐸</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𝐹𝑂𝐵</m:t>
                                                        </m:r>
                                                      </m:sup>
                                                    </m:sSubSup>
                                                  </m:e>
                                                </m:d>
                                              </m:e>
                                              <m:sup>
                                                <m:r>
                                                  <a:rPr lang="fr-FR" sz="1600" kern="100">
                                                    <a:effectLst/>
                                                    <a:latin typeface="Cambria Math" panose="02040503050406030204" pitchFamily="18" charset="0"/>
                                                  </a:rPr>
                                                  <m:t> </m:t>
                                                </m:r>
                                              </m:sup>
                                            </m:sSup>
                                            <m:r>
                                              <a:rPr lang="fr-FR" sz="1600" kern="100">
                                                <a:effectLst/>
                                                <a:latin typeface="Cambria Math" panose="02040503050406030204" pitchFamily="18" charset="0"/>
                                              </a:rPr>
                                              <m:t>(1+</m:t>
                                            </m:r>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𝑡𝑚𝑀𝑀</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r>
                                              <a:rPr lang="fr-FR" sz="1600" kern="100">
                                                <a:effectLst/>
                                                <a:latin typeface="Cambria Math" panose="02040503050406030204" pitchFamily="18" charset="0"/>
                                              </a:rPr>
                                              <m:t>)</m:t>
                                            </m:r>
                                          </m:den>
                                        </m:f>
                                      </m:e>
                                    </m:d>
                                  </m:e>
                                  <m:sup>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𝜎</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𝑋𝐷</m:t>
                                        </m:r>
                                        <m:r>
                                          <a:rPr lang="fr-FR" sz="1600" kern="100">
                                            <a:effectLst/>
                                            <a:latin typeface="Cambria Math" panose="02040503050406030204" pitchFamily="18" charset="0"/>
                                          </a:rPr>
                                          <m:t>_</m:t>
                                        </m:r>
                                        <m:r>
                                          <a:rPr lang="fr-FR" sz="1600" kern="100">
                                            <a:effectLst/>
                                            <a:latin typeface="Cambria Math" panose="02040503050406030204" pitchFamily="18" charset="0"/>
                                          </a:rPr>
                                          <m:t>𝑅𝑀</m:t>
                                        </m:r>
                                      </m:sup>
                                    </m:sSubSup>
                                  </m:sup>
                                </m:sSup>
                              </m:oMath>
                            </m:oMathPara>
                          </a14:m>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600" kern="100">
                              <a:effectLst/>
                              <a:latin typeface="Times New Roman" panose="02020603050405020304" pitchFamily="18" charset="0"/>
                              <a:cs typeface="Times New Roman" panose="02020603050405020304" pitchFamily="18" charset="0"/>
                            </a:rPr>
                            <a:t>(8)</a:t>
                          </a:r>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2144072"/>
                      </a:ext>
                    </a:extLst>
                  </a:tr>
                  <a:tr h="0">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𝑇𝑀𝑀</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r>
                                  <a:rPr lang="fr-FR" sz="1600" kern="100">
                                    <a:effectLst/>
                                    <a:latin typeface="Cambria Math" panose="02040503050406030204" pitchFamily="18" charset="0"/>
                                  </a:rPr>
                                  <m:t>=</m:t>
                                </m:r>
                                <m:d>
                                  <m:dPr>
                                    <m:ctrlPr>
                                      <a:rPr lang="fr-MA" sz="1600" i="1" kern="100">
                                        <a:effectLst/>
                                        <a:latin typeface="Cambria Math" panose="02040503050406030204" pitchFamily="18" charset="0"/>
                                      </a:rPr>
                                    </m:ctrlPr>
                                  </m:dPr>
                                  <m:e>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𝑡𝑚𝑀𝑀</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e>
                                </m:d>
                                <m:r>
                                  <a:rPr lang="fr-FR" sz="1600" kern="100">
                                    <a:effectLst/>
                                    <a:latin typeface="Cambria Math" panose="02040503050406030204" pitchFamily="18" charset="0"/>
                                  </a:rPr>
                                  <m:t>∗</m:t>
                                </m:r>
                                <m:sSup>
                                  <m:sSupPr>
                                    <m:ctrlPr>
                                      <a:rPr lang="fr-MA" sz="1600" i="1" kern="100">
                                        <a:effectLst/>
                                        <a:latin typeface="Cambria Math" panose="02040503050406030204" pitchFamily="18" charset="0"/>
                                      </a:rPr>
                                    </m:ctrlPr>
                                  </m:sSupPr>
                                  <m:e>
                                    <m:d>
                                      <m:dPr>
                                        <m:ctrlPr>
                                          <a:rPr lang="fr-MA" sz="1600" i="1" kern="100">
                                            <a:effectLst/>
                                            <a:latin typeface="Cambria Math" panose="02040503050406030204" pitchFamily="18" charset="0"/>
                                          </a:rPr>
                                        </m:ctrlPr>
                                      </m:dPr>
                                      <m:e>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𝑃𝐸</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𝐹𝑂𝐵</m:t>
                                            </m:r>
                                          </m:sup>
                                        </m:sSubSup>
                                      </m:e>
                                    </m:d>
                                  </m:e>
                                  <m:sup>
                                    <m:r>
                                      <a:rPr lang="fr-FR" sz="1600" kern="100">
                                        <a:effectLst/>
                                        <a:latin typeface="Cambria Math" panose="02040503050406030204" pitchFamily="18" charset="0"/>
                                      </a:rPr>
                                      <m:t> </m:t>
                                    </m:r>
                                  </m:sup>
                                </m:sSup>
                                <m:r>
                                  <a:rPr lang="fr-FR" sz="1600" kern="100">
                                    <a:effectLst/>
                                    <a:latin typeface="Cambria Math" panose="02040503050406030204" pitchFamily="18" charset="0"/>
                                  </a:rPr>
                                  <m:t>∗</m:t>
                                </m:r>
                                <m:sSubSup>
                                  <m:sSubSupPr>
                                    <m:ctrlPr>
                                      <a:rPr lang="fr-MA" sz="1600" i="1" kern="100">
                                        <a:effectLst/>
                                        <a:latin typeface="Cambria Math" panose="02040503050406030204" pitchFamily="18" charset="0"/>
                                      </a:rPr>
                                    </m:ctrlPr>
                                  </m:sSubSupPr>
                                  <m:e>
                                    <m:r>
                                      <a:rPr lang="fr-FR" sz="1600" kern="100">
                                        <a:effectLst/>
                                        <a:latin typeface="Cambria Math" panose="02040503050406030204" pitchFamily="18" charset="0"/>
                                      </a:rPr>
                                      <m:t>𝐸𝑋𝐷</m:t>
                                    </m:r>
                                  </m:e>
                                  <m:sub>
                                    <m:r>
                                      <a:rPr lang="fr-FR" sz="1600" kern="100">
                                        <a:effectLst/>
                                        <a:latin typeface="Cambria Math" panose="02040503050406030204" pitchFamily="18" charset="0"/>
                                      </a:rPr>
                                      <m:t>𝑖</m:t>
                                    </m:r>
                                  </m:sub>
                                  <m:sup>
                                    <m:r>
                                      <a:rPr lang="fr-FR" sz="1600" kern="100">
                                        <a:effectLst/>
                                        <a:latin typeface="Cambria Math" panose="02040503050406030204" pitchFamily="18" charset="0"/>
                                      </a:rPr>
                                      <m:t> </m:t>
                                    </m:r>
                                  </m:sup>
                                </m:sSubSup>
                              </m:oMath>
                            </m:oMathPara>
                          </a14:m>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(9)</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8133900"/>
                      </a:ext>
                    </a:extLst>
                  </a:tr>
                </a:tbl>
              </a:graphicData>
            </a:graphic>
          </p:graphicFrame>
        </mc:Choice>
        <mc:Fallback xmlns="">
          <p:graphicFrame>
            <p:nvGraphicFramePr>
              <p:cNvPr id="3" name="Tableau 2">
                <a:extLst>
                  <a:ext uri="{FF2B5EF4-FFF2-40B4-BE49-F238E27FC236}">
                    <a16:creationId xmlns:a16="http://schemas.microsoft.com/office/drawing/2014/main" id="{CDF659DA-2E14-4410-81A1-466F6ED71639}"/>
                  </a:ext>
                </a:extLst>
              </p:cNvPr>
              <p:cNvGraphicFramePr>
                <a:graphicFrameLocks noGrp="1"/>
              </p:cNvGraphicFramePr>
              <p:nvPr>
                <p:extLst>
                  <p:ext uri="{D42A27DB-BD31-4B8C-83A1-F6EECF244321}">
                    <p14:modId xmlns:p14="http://schemas.microsoft.com/office/powerpoint/2010/main" val="3536631476"/>
                  </p:ext>
                </p:extLst>
              </p:nvPr>
            </p:nvGraphicFramePr>
            <p:xfrm>
              <a:off x="2835564" y="2275057"/>
              <a:ext cx="5849620" cy="1229297"/>
            </p:xfrm>
            <a:graphic>
              <a:graphicData uri="http://schemas.openxmlformats.org/drawingml/2006/table">
                <a:tbl>
                  <a:tblPr firstRow="1" firstCol="1" bandRow="1">
                    <a:tableStyleId>{2D5ABB26-0587-4C30-8999-92F81FD0307C}</a:tableStyleId>
                  </a:tblPr>
                  <a:tblGrid>
                    <a:gridCol w="5289550">
                      <a:extLst>
                        <a:ext uri="{9D8B030D-6E8A-4147-A177-3AD203B41FA5}">
                          <a16:colId xmlns:a16="http://schemas.microsoft.com/office/drawing/2014/main" val="3615294292"/>
                        </a:ext>
                      </a:extLst>
                    </a:gridCol>
                    <a:gridCol w="560070">
                      <a:extLst>
                        <a:ext uri="{9D8B030D-6E8A-4147-A177-3AD203B41FA5}">
                          <a16:colId xmlns:a16="http://schemas.microsoft.com/office/drawing/2014/main" val="3192049618"/>
                        </a:ext>
                      </a:extLst>
                    </a:gridCol>
                  </a:tblGrid>
                  <a:tr h="833057">
                    <a:tc>
                      <a:txBody>
                        <a:bodyPr/>
                        <a:lstStyle/>
                        <a:p>
                          <a:endParaRPr lang="fr-FR"/>
                        </a:p>
                      </a:txBody>
                      <a:tcPr marL="68580" marR="68580" marT="0" marB="0" anchor="ctr">
                        <a:blipFill>
                          <a:blip r:embed="rId3"/>
                          <a:stretch>
                            <a:fillRect r="-10599" b="-53285"/>
                          </a:stretch>
                        </a:blipFill>
                      </a:tcPr>
                    </a:tc>
                    <a:tc>
                      <a:txBody>
                        <a:bodyPr/>
                        <a:lstStyle/>
                        <a:p>
                          <a:pPr algn="ctr">
                            <a:lnSpc>
                              <a:spcPct val="107000"/>
                            </a:lnSpc>
                            <a:spcAft>
                              <a:spcPts val="800"/>
                            </a:spcAft>
                          </a:pPr>
                          <a:r>
                            <a:rPr lang="fr-FR" sz="1600" kern="100">
                              <a:effectLst/>
                              <a:latin typeface="Times New Roman" panose="02020603050405020304" pitchFamily="18" charset="0"/>
                              <a:cs typeface="Times New Roman" panose="02020603050405020304" pitchFamily="18" charset="0"/>
                            </a:rPr>
                            <a:t>(8)</a:t>
                          </a:r>
                          <a:endParaRPr lang="fr-MA"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2144072"/>
                      </a:ext>
                    </a:extLst>
                  </a:tr>
                  <a:tr h="396240">
                    <a:tc>
                      <a:txBody>
                        <a:bodyPr/>
                        <a:lstStyle/>
                        <a:p>
                          <a:endParaRPr lang="fr-FR"/>
                        </a:p>
                      </a:txBody>
                      <a:tcPr marL="68580" marR="68580" marT="0" marB="0" anchor="ctr">
                        <a:blipFill>
                          <a:blip r:embed="rId3"/>
                          <a:stretch>
                            <a:fillRect t="-210769" r="-10599" b="-12308"/>
                          </a:stretch>
                        </a:blipFill>
                      </a:tcPr>
                    </a:tc>
                    <a:tc>
                      <a:txBody>
                        <a:bodyPr/>
                        <a:lstStyle/>
                        <a:p>
                          <a:pPr algn="ctr">
                            <a:lnSpc>
                              <a:spcPct val="107000"/>
                            </a:lnSpc>
                            <a:spcAft>
                              <a:spcPts val="800"/>
                            </a:spcAft>
                          </a:pPr>
                          <a:r>
                            <a:rPr lang="fr-FR" sz="1600" kern="100" dirty="0">
                              <a:effectLst/>
                              <a:latin typeface="Times New Roman" panose="02020603050405020304" pitchFamily="18" charset="0"/>
                              <a:cs typeface="Times New Roman" panose="02020603050405020304" pitchFamily="18" charset="0"/>
                            </a:rPr>
                            <a:t>(9)</a:t>
                          </a:r>
                          <a:endParaRPr lang="fr-MA"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8133900"/>
                      </a:ext>
                    </a:extLst>
                  </a:tr>
                </a:tbl>
              </a:graphicData>
            </a:graphic>
          </p:graphicFrame>
        </mc:Fallback>
      </mc:AlternateContent>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ADC38910-AF3D-4914-9A1E-56132A53F08D}"/>
                  </a:ext>
                </a:extLst>
              </p:cNvPr>
              <p:cNvSpPr txBox="1"/>
              <p:nvPr/>
            </p:nvSpPr>
            <p:spPr>
              <a:xfrm>
                <a:off x="315076" y="3773402"/>
                <a:ext cx="11690971" cy="2485489"/>
              </a:xfrm>
              <a:prstGeom prst="rect">
                <a:avLst/>
              </a:prstGeom>
              <a:noFill/>
            </p:spPr>
            <p:txBody>
              <a:bodyPr wrap="square">
                <a:spAutoFit/>
              </a:bodyPr>
              <a:lstStyle/>
              <a:p>
                <a:pPr>
                  <a:lnSpc>
                    <a:spcPct val="107000"/>
                  </a:lnSpc>
                  <a:spcAft>
                    <a:spcPts val="800"/>
                  </a:spcAft>
                </a:pPr>
                <a:r>
                  <a:rPr lang="fr-FR" sz="1800" kern="100" dirty="0">
                    <a:effectLst/>
                    <a:latin typeface="Times New Roman" panose="02020603050405020304" pitchFamily="18" charset="0"/>
                    <a:ea typeface="Calibri" panose="020F0502020204030204" pitchFamily="34" charset="0"/>
                    <a:cs typeface="Arial" panose="020B0604020202020204" pitchFamily="34" charset="0"/>
                  </a:rPr>
                  <a:t>Where:</a:t>
                </a:r>
                <a:endParaRPr lang="fr-FR" sz="1800" i="1" kern="100" dirty="0">
                  <a:effectLst/>
                  <a:latin typeface="Cambria Math" panose="020405030504060302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14:m>
                  <m:oMath xmlns:m="http://schemas.openxmlformats.org/officeDocument/2006/math">
                    <m:sSubSup>
                      <m:sSubSup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𝐸𝑋𝐷</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up>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sup>
                    </m:sSubSup>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kern="100" dirty="0">
                    <a:latin typeface="Times New Roman" panose="02020603050405020304" pitchFamily="18" charset="0"/>
                    <a:ea typeface="Times New Roman" panose="02020603050405020304" pitchFamily="18" charset="0"/>
                    <a:cs typeface="Arial" panose="020B0604020202020204" pitchFamily="34" charset="0"/>
                  </a:rPr>
                  <a:t>World demand for exports of product </a:t>
                </a:r>
                <a:r>
                  <a:rPr lang="en-US" kern="100" dirty="0" err="1">
                    <a:latin typeface="Times New Roman" panose="02020603050405020304" pitchFamily="18" charset="0"/>
                    <a:ea typeface="Times New Roman" panose="02020603050405020304" pitchFamily="18" charset="0"/>
                    <a:cs typeface="Arial" panose="020B0604020202020204" pitchFamily="34" charset="0"/>
                  </a:rPr>
                  <a:t>i</a:t>
                </a: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p>
                      <m:sSup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fr-MA" sz="1800" i="1" kern="100">
                                    <a:effectLst/>
                                    <a:latin typeface="Cambria Math" panose="02040503050406030204" pitchFamily="18" charset="0"/>
                                    <a:ea typeface="Calibri" panose="020F0502020204030204" pitchFamily="34" charset="0"/>
                                    <a:cs typeface="Times New Roman" panose="02020603050405020304" pitchFamily="18" charset="0"/>
                                  </a:rPr>
                                </m:ctrlPr>
                              </m:sSubSupPr>
                              <m:e>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𝐸𝑋𝐷</m:t>
                                </m:r>
                              </m:e>
                              <m:sub>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up>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 </m:t>
                                </m:r>
                              </m:sup>
                            </m:sSubSup>
                          </m:e>
                        </m:d>
                      </m:e>
                      <m:sup>
                        <m:r>
                          <a:rPr lang="fr-FR" sz="1800" i="1" kern="100">
                            <a:effectLst/>
                            <a:latin typeface="Cambria Math" panose="02040503050406030204" pitchFamily="18" charset="0"/>
                            <a:ea typeface="Calibri" panose="020F0502020204030204" pitchFamily="34" charset="0"/>
                            <a:cs typeface="Times New Roman" panose="02020603050405020304" pitchFamily="18" charset="0"/>
                          </a:rPr>
                          <m:t>𝑂</m:t>
                        </m:r>
                      </m:sup>
                    </m:sSup>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kern="100" dirty="0">
                    <a:latin typeface="Times New Roman" panose="02020603050405020304" pitchFamily="18" charset="0"/>
                    <a:ea typeface="Times New Roman" panose="02020603050405020304" pitchFamily="18" charset="0"/>
                    <a:cs typeface="Arial" panose="020B0604020202020204" pitchFamily="34" charset="0"/>
                  </a:rPr>
                  <a:t>Export demand volume for product </a:t>
                </a:r>
                <a:r>
                  <a:rPr lang="en-US" kern="100" dirty="0" err="1">
                    <a:latin typeface="Times New Roman" panose="02020603050405020304" pitchFamily="18" charset="0"/>
                    <a:ea typeface="Times New Roman" panose="02020603050405020304" pitchFamily="18" charset="0"/>
                    <a:cs typeface="Arial" panose="020B0604020202020204" pitchFamily="34" charset="0"/>
                  </a:rPr>
                  <a:t>i</a:t>
                </a:r>
                <a:r>
                  <a:rPr lang="en-US" kern="100" dirty="0">
                    <a:latin typeface="Times New Roman" panose="02020603050405020304" pitchFamily="18" charset="0"/>
                    <a:ea typeface="Times New Roman" panose="02020603050405020304" pitchFamily="18" charset="0"/>
                    <a:cs typeface="Arial" panose="020B0604020202020204" pitchFamily="34" charset="0"/>
                  </a:rPr>
                  <a:t> by the rest of the world, which is not affected by its relative export price but by other factors (changes in preferences, world population growth, etc.) (&gt; 0)</a:t>
                </a: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Sup>
                      <m:sSubSupPr>
                        <m:ctrlPr>
                          <a:rPr lang="fr-MA"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𝑋𝐷</m:t>
                        </m:r>
                      </m:sup>
                    </m:sSubSup>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kern="100" dirty="0">
                    <a:latin typeface="Times New Roman" panose="02020603050405020304" pitchFamily="18" charset="0"/>
                    <a:ea typeface="Times New Roman" panose="02020603050405020304" pitchFamily="18" charset="0"/>
                    <a:cs typeface="Arial" panose="020B0604020202020204" pitchFamily="34" charset="0"/>
                  </a:rPr>
                  <a:t>Price elasticity of world demand for exports of product i</a:t>
                </a: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MA"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14:m>
                  <m:oMath xmlns:m="http://schemas.openxmlformats.org/officeDocument/2006/math">
                    <m:sSubSup>
                      <m:sSubSupPr>
                        <m:ctrlPr>
                          <a:rPr lang="fr-MA"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𝑃𝑊𝑋</m:t>
                        </m:r>
                      </m:e>
                      <m:sub>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 </m:t>
                        </m:r>
                      </m:sup>
                    </m:sSubSup>
                    <m:r>
                      <a:rPr lang="fr-FR" sz="1800" i="1" kern="100">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kern="100" dirty="0">
                    <a:latin typeface="Times New Roman" panose="02020603050405020304" pitchFamily="18" charset="0"/>
                    <a:ea typeface="Calibri" panose="020F0502020204030204" pitchFamily="34" charset="0"/>
                    <a:cs typeface="Arial" panose="020B0604020202020204" pitchFamily="34" charset="0"/>
                  </a:rPr>
                  <a:t>World price of the exported product i to the rest of the world</a:t>
                </a:r>
                <a:r>
                  <a:rPr lang="fr-FR" sz="1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MA" sz="16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14:m>
                  <m:oMath xmlns:m="http://schemas.openxmlformats.org/officeDocument/2006/math">
                    <m:sSubSup>
                      <m:sSubSupPr>
                        <m:ctrlPr>
                          <a:rPr lang="fr-MA" sz="1800" i="1">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𝑡𝑚𝑀𝑀</m:t>
                        </m:r>
                      </m:e>
                      <m:sub>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 </m:t>
                        </m:r>
                      </m:sup>
                    </m:sSubSup>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1800" dirty="0">
                    <a:effectLst/>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Tariff rate applied by the rest of the world on imports from Morocco.</a:t>
                </a:r>
                <a:endParaRPr lang="fr-MA" dirty="0"/>
              </a:p>
            </p:txBody>
          </p:sp>
        </mc:Choice>
        <mc:Fallback xmlns="">
          <p:sp>
            <p:nvSpPr>
              <p:cNvPr id="18" name="ZoneTexte 17">
                <a:extLst>
                  <a:ext uri="{FF2B5EF4-FFF2-40B4-BE49-F238E27FC236}">
                    <a16:creationId xmlns:a16="http://schemas.microsoft.com/office/drawing/2014/main" id="{ADC38910-AF3D-4914-9A1E-56132A53F08D}"/>
                  </a:ext>
                </a:extLst>
              </p:cNvPr>
              <p:cNvSpPr txBox="1">
                <a:spLocks noRot="1" noChangeAspect="1" noMove="1" noResize="1" noEditPoints="1" noAdjustHandles="1" noChangeArrowheads="1" noChangeShapeType="1" noTextEdit="1"/>
              </p:cNvSpPr>
              <p:nvPr/>
            </p:nvSpPr>
            <p:spPr>
              <a:xfrm>
                <a:off x="315076" y="3773402"/>
                <a:ext cx="11690971" cy="2485489"/>
              </a:xfrm>
              <a:prstGeom prst="rect">
                <a:avLst/>
              </a:prstGeom>
              <a:blipFill>
                <a:blip r:embed="rId4"/>
                <a:stretch>
                  <a:fillRect l="-469" t="-1471" r="-469" b="-2696"/>
                </a:stretch>
              </a:blipFill>
            </p:spPr>
            <p:txBody>
              <a:bodyPr/>
              <a:lstStyle/>
              <a:p>
                <a:r>
                  <a:rPr lang="fr-MA">
                    <a:noFill/>
                  </a:rPr>
                  <a:t> </a:t>
                </a:r>
              </a:p>
            </p:txBody>
          </p:sp>
        </mc:Fallback>
      </mc:AlternateContent>
    </p:spTree>
    <p:extLst>
      <p:ext uri="{BB962C8B-B14F-4D97-AF65-F5344CB8AC3E}">
        <p14:creationId xmlns:p14="http://schemas.microsoft.com/office/powerpoint/2010/main" val="40719294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Mincho"/>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2093</TotalTime>
  <Words>3971</Words>
  <Application>Microsoft Office PowerPoint</Application>
  <PresentationFormat>Grand écran</PresentationFormat>
  <Paragraphs>1074</Paragraphs>
  <Slides>21</Slides>
  <Notes>21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21</vt:i4>
      </vt:variant>
    </vt:vector>
  </HeadingPairs>
  <TitlesOfParts>
    <vt:vector size="31" baseType="lpstr">
      <vt:lpstr>Arial</vt:lpstr>
      <vt:lpstr>Arial Narrow</vt:lpstr>
      <vt:lpstr>Bahnschrift</vt:lpstr>
      <vt:lpstr>Calibri</vt:lpstr>
      <vt:lpstr>Calibri Light</vt:lpstr>
      <vt:lpstr>Cambria Math</vt:lpstr>
      <vt:lpstr>Symbol</vt:lpstr>
      <vt:lpstr>Times New Roman</vt:lpstr>
      <vt:lpstr>Verdana</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MonPc</dc:creator>
  <cp:lastModifiedBy>EL BAOUCHARI NABIL</cp:lastModifiedBy>
  <cp:revision>81</cp:revision>
  <dcterms:created xsi:type="dcterms:W3CDTF">2025-03-26T15:02:23Z</dcterms:created>
  <dcterms:modified xsi:type="dcterms:W3CDTF">2025-06-26T09:12:43Z</dcterms:modified>
</cp:coreProperties>
</file>