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0.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1.xml" ContentType="application/vnd.openxmlformats-officedocument.presentationml.notesSlide+xml"/>
  <Override PartName="/ppt/tags/tag50.xml" ContentType="application/vnd.openxmlformats-officedocument.presentationml.tags+xml"/>
  <Override PartName="/ppt/notesSlides/notesSlide1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4.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6.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7.xml" ContentType="application/vnd.openxmlformats-officedocument.presentationml.notesSlide+xml"/>
  <Override PartName="/ppt/tags/tag72.xml" ContentType="application/vnd.openxmlformats-officedocument.presentationml.tags+xml"/>
  <Override PartName="/ppt/notesSlides/notesSlide1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9.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0.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1.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2.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3.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24.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5.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26.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27.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8.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8" r:id="rId2"/>
    <p:sldId id="402" r:id="rId3"/>
    <p:sldId id="457" r:id="rId4"/>
    <p:sldId id="442" r:id="rId5"/>
    <p:sldId id="443" r:id="rId6"/>
    <p:sldId id="405" r:id="rId7"/>
    <p:sldId id="406" r:id="rId8"/>
    <p:sldId id="370" r:id="rId9"/>
    <p:sldId id="446" r:id="rId10"/>
    <p:sldId id="410" r:id="rId11"/>
    <p:sldId id="369" r:id="rId12"/>
    <p:sldId id="409" r:id="rId13"/>
    <p:sldId id="372" r:id="rId14"/>
    <p:sldId id="397" r:id="rId15"/>
    <p:sldId id="374" r:id="rId16"/>
    <p:sldId id="398" r:id="rId17"/>
    <p:sldId id="375" r:id="rId18"/>
    <p:sldId id="458" r:id="rId19"/>
    <p:sldId id="400" r:id="rId20"/>
    <p:sldId id="377" r:id="rId21"/>
    <p:sldId id="450" r:id="rId22"/>
    <p:sldId id="451" r:id="rId23"/>
    <p:sldId id="452" r:id="rId24"/>
    <p:sldId id="453" r:id="rId25"/>
    <p:sldId id="454" r:id="rId26"/>
    <p:sldId id="378" r:id="rId27"/>
    <p:sldId id="455" r:id="rId28"/>
    <p:sldId id="456" r:id="rId29"/>
    <p:sldId id="449"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222"/>
    <a:srgbClr val="F577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7" autoAdjust="0"/>
    <p:restoredTop sz="94255" autoAdjust="0"/>
  </p:normalViewPr>
  <p:slideViewPr>
    <p:cSldViewPr>
      <p:cViewPr varScale="1">
        <p:scale>
          <a:sx n="66" d="100"/>
          <a:sy n="66" d="100"/>
        </p:scale>
        <p:origin x="1404" y="78"/>
      </p:cViewPr>
      <p:guideLst>
        <p:guide orient="horz" pos="2115"/>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5" Type="http://schemas.openxmlformats.org/officeDocument/2006/relationships/image" Target="../media/image23.wmf"/><Relationship Id="rId4"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4.wmf"/><Relationship Id="rId4" Type="http://schemas.openxmlformats.org/officeDocument/2006/relationships/image" Target="../media/image2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5" Type="http://schemas.openxmlformats.org/officeDocument/2006/relationships/image" Target="../media/image31.wmf"/><Relationship Id="rId4" Type="http://schemas.openxmlformats.org/officeDocument/2006/relationships/image" Target="../media/image3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C7E675-9F81-4E4A-8BDB-A17AE9948A5A}" type="datetimeFigureOut">
              <a:rPr lang="en-US" smtClean="0"/>
              <a:t>5/27/2022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2BC9EA-78DF-4AB6-B333-499042CD39E7}" type="slidenum">
              <a:rPr lang="en-US" smtClean="0"/>
              <a:t>‹#›</a:t>
            </a:fld>
            <a:endParaRPr lang="en-US"/>
          </a:p>
        </p:txBody>
      </p:sp>
    </p:spTree>
    <p:extLst>
      <p:ext uri="{BB962C8B-B14F-4D97-AF65-F5344CB8AC3E}">
        <p14:creationId xmlns:p14="http://schemas.microsoft.com/office/powerpoint/2010/main" val="1142410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B2BC9EA-78DF-4AB6-B333-499042CD39E7}" type="slidenum">
              <a:rPr lang="en-US" smtClean="0"/>
              <a:t>1</a:t>
            </a:fld>
            <a:endParaRPr lang="en-US"/>
          </a:p>
        </p:txBody>
      </p:sp>
    </p:spTree>
    <p:extLst>
      <p:ext uri="{BB962C8B-B14F-4D97-AF65-F5344CB8AC3E}">
        <p14:creationId xmlns:p14="http://schemas.microsoft.com/office/powerpoint/2010/main" val="47693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50000"/>
              </a:lnSpc>
              <a:buFont typeface="Arial" panose="020B0604020202020204" pitchFamily="34" charset="0"/>
              <a:buChar cha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10</a:t>
            </a:fld>
            <a:endParaRPr lang="en-US"/>
          </a:p>
        </p:txBody>
      </p:sp>
    </p:spTree>
    <p:extLst>
      <p:ext uri="{BB962C8B-B14F-4D97-AF65-F5344CB8AC3E}">
        <p14:creationId xmlns:p14="http://schemas.microsoft.com/office/powerpoint/2010/main" val="1060298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11</a:t>
            </a:fld>
            <a:endParaRPr lang="en-US"/>
          </a:p>
        </p:txBody>
      </p:sp>
    </p:spTree>
    <p:extLst>
      <p:ext uri="{BB962C8B-B14F-4D97-AF65-F5344CB8AC3E}">
        <p14:creationId xmlns:p14="http://schemas.microsoft.com/office/powerpoint/2010/main" val="2106799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mn-l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8617C-A648-114C-8D83-9D08C78448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5133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13</a:t>
            </a:fld>
            <a:endParaRPr lang="en-US"/>
          </a:p>
        </p:txBody>
      </p:sp>
    </p:spTree>
    <p:extLst>
      <p:ext uri="{BB962C8B-B14F-4D97-AF65-F5344CB8AC3E}">
        <p14:creationId xmlns:p14="http://schemas.microsoft.com/office/powerpoint/2010/main" val="2223201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14</a:t>
            </a:fld>
            <a:endParaRPr lang="en-US"/>
          </a:p>
        </p:txBody>
      </p:sp>
    </p:spTree>
    <p:extLst>
      <p:ext uri="{BB962C8B-B14F-4D97-AF65-F5344CB8AC3E}">
        <p14:creationId xmlns:p14="http://schemas.microsoft.com/office/powerpoint/2010/main" val="243693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15</a:t>
            </a:fld>
            <a:endParaRPr lang="en-US"/>
          </a:p>
        </p:txBody>
      </p:sp>
    </p:spTree>
    <p:extLst>
      <p:ext uri="{BB962C8B-B14F-4D97-AF65-F5344CB8AC3E}">
        <p14:creationId xmlns:p14="http://schemas.microsoft.com/office/powerpoint/2010/main" val="2120248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sz="1200" kern="1200" dirty="0" smtClean="0">
                <a:solidFill>
                  <a:schemeClr val="tx1"/>
                </a:solidFill>
                <a:effectLst/>
                <a:latin typeface="+mn-lt"/>
                <a:ea typeface="+mn-ea"/>
                <a:cs typeface="+mn-cs"/>
              </a:rPr>
              <a:t>F</a:t>
            </a:r>
            <a:r>
              <a:rPr lang="en-US" sz="1200" kern="1200" dirty="0" smtClean="0">
                <a:solidFill>
                  <a:schemeClr val="tx1"/>
                </a:solidFill>
                <a:effectLst/>
                <a:latin typeface="+mn-lt"/>
                <a:ea typeface="+mn-ea"/>
                <a:cs typeface="+mn-cs"/>
              </a:rPr>
              <a:t>DI</a:t>
            </a:r>
            <a:r>
              <a:rPr lang="mn-MN" sz="1200" kern="1200" dirty="0" smtClean="0">
                <a:solidFill>
                  <a:schemeClr val="tx1"/>
                </a:solidFill>
                <a:effectLst/>
                <a:latin typeface="+mn-lt"/>
                <a:ea typeface="+mn-ea"/>
                <a:cs typeface="+mn-cs"/>
              </a:rPr>
              <a:t> is exogenous and fixed as  in the BGP. Net capital flow, on the other hand, is endogenous and depends on the ratio of domestic and foreign nominal interest rates as follows: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where  is the exogenous foreign nominal interest rate that satisfies the UIP (Uncovered Interest Parity) condition and the parameter  exhibits the degree of flexibility in the financial market for investors in shifting their assets across economies. Larger the elasticity, the faster the assets move and the difference between expected interest rates diminish quickly. </a:t>
            </a:r>
          </a:p>
          <a:p>
            <a:endParaRPr lang="mn-MN"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16</a:t>
            </a:fld>
            <a:endParaRPr lang="en-US"/>
          </a:p>
        </p:txBody>
      </p:sp>
    </p:spTree>
    <p:extLst>
      <p:ext uri="{BB962C8B-B14F-4D97-AF65-F5344CB8AC3E}">
        <p14:creationId xmlns:p14="http://schemas.microsoft.com/office/powerpoint/2010/main" val="2123979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Another additional variable for the balance of payments equation is a change in the official foreign reserves</a:t>
            </a:r>
            <a:r>
              <a:rPr lang="en-US" sz="1200" kern="1200" baseline="0" dirty="0" smtClean="0">
                <a:solidFill>
                  <a:schemeClr val="tx1"/>
                </a:solidFill>
                <a:effectLst/>
                <a:latin typeface="+mn-lt"/>
                <a:ea typeface="+mn-ea"/>
                <a:cs typeface="+mn-cs"/>
              </a:rPr>
              <a:t> is</a:t>
            </a:r>
            <a:r>
              <a:rPr lang="mn-MN" sz="1200" kern="1200" dirty="0" smtClean="0">
                <a:solidFill>
                  <a:schemeClr val="tx1"/>
                </a:solidFill>
                <a:effectLst/>
                <a:latin typeface="+mn-lt"/>
                <a:ea typeface="+mn-ea"/>
                <a:cs typeface="+mn-cs"/>
              </a:rPr>
              <a:t> defined as</a:t>
            </a:r>
            <a:r>
              <a:rPr lang="en-US" sz="1200" kern="1200" baseline="0" dirty="0" smtClean="0">
                <a:solidFill>
                  <a:schemeClr val="tx1"/>
                </a:solidFill>
                <a:effectLst/>
                <a:latin typeface="+mn-lt"/>
                <a:ea typeface="+mn-ea"/>
                <a:cs typeface="+mn-cs"/>
              </a:rPr>
              <a:t> </a:t>
            </a:r>
            <a:r>
              <a:rPr lang="mn-MN" sz="1200" kern="1200" dirty="0" smtClean="0">
                <a:solidFill>
                  <a:schemeClr val="tx1"/>
                </a:solidFill>
                <a:effectLst/>
                <a:latin typeface="+mn-lt"/>
                <a:ea typeface="+mn-ea"/>
                <a:cs typeface="+mn-cs"/>
              </a:rPr>
              <a:t>the difference between the current account balance and financial account balance.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In a fully flexible exchange rate system, it is set to zero. </a:t>
            </a: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60492" rtl="0" eaLnBrk="1" fontAlgn="auto" latinLnBrk="0" hangingPunct="1">
              <a:lnSpc>
                <a:spcPct val="100000"/>
              </a:lnSpc>
              <a:spcBef>
                <a:spcPts val="0"/>
              </a:spcBef>
              <a:spcAft>
                <a:spcPts val="0"/>
              </a:spcAft>
              <a:buClrTx/>
              <a:buSzTx/>
              <a:buFontTx/>
              <a:buNone/>
              <a:tabLst/>
              <a:defRPr/>
            </a:pPr>
            <a:r>
              <a:rPr lang="mn-MN" sz="1200" kern="1200" dirty="0" smtClean="0">
                <a:solidFill>
                  <a:schemeClr val="tx1"/>
                </a:solidFill>
                <a:effectLst/>
                <a:latin typeface="+mn-lt"/>
                <a:ea typeface="+mn-ea"/>
                <a:cs typeface="+mn-cs"/>
              </a:rPr>
              <a:t>In a system where the central bank intervenes the exchange rate market to some extent, it could be either exogenous or an endogenous depending on the exchange rate.</a:t>
            </a:r>
            <a:endParaRPr lang="fr-CA" b="0" baseline="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17</a:t>
            </a:fld>
            <a:endParaRPr lang="en-US"/>
          </a:p>
        </p:txBody>
      </p:sp>
    </p:spTree>
    <p:extLst>
      <p:ext uri="{BB962C8B-B14F-4D97-AF65-F5344CB8AC3E}">
        <p14:creationId xmlns:p14="http://schemas.microsoft.com/office/powerpoint/2010/main" val="3418627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18</a:t>
            </a:fld>
            <a:endParaRPr lang="en-US"/>
          </a:p>
        </p:txBody>
      </p:sp>
    </p:spTree>
    <p:extLst>
      <p:ext uri="{BB962C8B-B14F-4D97-AF65-F5344CB8AC3E}">
        <p14:creationId xmlns:p14="http://schemas.microsoft.com/office/powerpoint/2010/main" val="183260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60492" rtl="0" eaLnBrk="1" fontAlgn="auto" latinLnBrk="0" hangingPunct="1">
              <a:lnSpc>
                <a:spcPct val="100000"/>
              </a:lnSpc>
              <a:spcBef>
                <a:spcPts val="0"/>
              </a:spcBef>
              <a:spcAft>
                <a:spcPts val="0"/>
              </a:spcAft>
              <a:buClrTx/>
              <a:buSzTx/>
              <a:buFontTx/>
              <a:buNone/>
              <a:tabLst/>
              <a:defRPr/>
            </a:pPr>
            <a:r>
              <a:rPr lang="mn-MN" sz="2400" dirty="0" smtClean="0"/>
              <a:t>Note that PEP is for the PEP-1-t model and M-PEP is for the monetary version of the PEP-1-t model.</a:t>
            </a:r>
            <a:endParaRPr lang="en-US" sz="22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19</a:t>
            </a:fld>
            <a:endParaRPr lang="en-US"/>
          </a:p>
        </p:txBody>
      </p:sp>
    </p:spTree>
    <p:extLst>
      <p:ext uri="{BB962C8B-B14F-4D97-AF65-F5344CB8AC3E}">
        <p14:creationId xmlns:p14="http://schemas.microsoft.com/office/powerpoint/2010/main" val="493556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dirty="0" smtClean="0"/>
              <a:t>– i.e., an equilibrium condition is a linear combination of another.</a:t>
            </a:r>
            <a:endParaRPr lang="en-US" sz="12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b="0" dirty="0" smtClean="0">
              <a:solidFill>
                <a:schemeClr val="bg1"/>
              </a:solidFill>
              <a:latin typeface="Century Gothic"/>
              <a:cs typeface="Century Gothic"/>
            </a:endParaRPr>
          </a:p>
          <a:p>
            <a:pPr marL="0" marR="0" lvl="1" indent="0" algn="l" defTabSz="460492" rtl="0" eaLnBrk="1" fontAlgn="auto" latinLnBrk="0" hangingPunct="1">
              <a:lnSpc>
                <a:spcPct val="100000"/>
              </a:lnSpc>
              <a:spcBef>
                <a:spcPts val="0"/>
              </a:spcBef>
              <a:spcAft>
                <a:spcPts val="0"/>
              </a:spcAft>
              <a:buClrTx/>
              <a:buSzTx/>
              <a:buFontTx/>
              <a:buNone/>
              <a:tabLst/>
              <a:defRPr/>
            </a:pPr>
            <a:r>
              <a:rPr lang="en-US" sz="1200" dirty="0" smtClean="0"/>
              <a:t>Suppose there N market. The efficiency conditions are satisfied. If N-1 market is in equilibrium the remaining one is in equilibrium.</a:t>
            </a:r>
            <a:r>
              <a:rPr lang="mn-MN" sz="2400" dirty="0" smtClean="0"/>
              <a:t> </a:t>
            </a:r>
            <a:endParaRPr lang="en-US" sz="2400" dirty="0" smtClean="0"/>
          </a:p>
          <a:p>
            <a:pPr marL="0" marR="0" lvl="1" indent="0" algn="l" defTabSz="460492" rtl="0" eaLnBrk="1" fontAlgn="auto" latinLnBrk="0" hangingPunct="1">
              <a:lnSpc>
                <a:spcPct val="100000"/>
              </a:lnSpc>
              <a:spcBef>
                <a:spcPts val="0"/>
              </a:spcBef>
              <a:spcAft>
                <a:spcPts val="0"/>
              </a:spcAft>
              <a:buClrTx/>
              <a:buSzTx/>
              <a:buFontTx/>
              <a:buNone/>
              <a:tabLst/>
              <a:defRPr/>
            </a:pPr>
            <a:endParaRPr lang="en-US" sz="2400" dirty="0" smtClean="0"/>
          </a:p>
          <a:p>
            <a:pPr marL="0" marR="0" lvl="1" indent="0" algn="l" defTabSz="460492" rtl="0" eaLnBrk="1" fontAlgn="auto" latinLnBrk="0" hangingPunct="1">
              <a:lnSpc>
                <a:spcPct val="100000"/>
              </a:lnSpc>
              <a:spcBef>
                <a:spcPts val="0"/>
              </a:spcBef>
              <a:spcAft>
                <a:spcPts val="0"/>
              </a:spcAft>
              <a:buClrTx/>
              <a:buSzTx/>
              <a:buFontTx/>
              <a:buNone/>
              <a:tabLst/>
              <a:defRPr/>
            </a:pPr>
            <a:r>
              <a:rPr lang="mn-MN" sz="2400" dirty="0" smtClean="0"/>
              <a:t>One equilibrium condition becomes redundant so that numeraire can be any price to be determined from any market equilibrium condition.</a:t>
            </a:r>
            <a:endParaRPr lang="en-US" sz="24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smtClean="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a:t>
            </a:fld>
            <a:endParaRPr lang="en-US"/>
          </a:p>
        </p:txBody>
      </p:sp>
    </p:spTree>
    <p:extLst>
      <p:ext uri="{BB962C8B-B14F-4D97-AF65-F5344CB8AC3E}">
        <p14:creationId xmlns:p14="http://schemas.microsoft.com/office/powerpoint/2010/main" val="1158287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20</a:t>
            </a:fld>
            <a:endParaRPr lang="en-US"/>
          </a:p>
        </p:txBody>
      </p:sp>
    </p:spTree>
    <p:extLst>
      <p:ext uri="{BB962C8B-B14F-4D97-AF65-F5344CB8AC3E}">
        <p14:creationId xmlns:p14="http://schemas.microsoft.com/office/powerpoint/2010/main" val="120829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21</a:t>
            </a:fld>
            <a:endParaRPr lang="en-US"/>
          </a:p>
        </p:txBody>
      </p:sp>
    </p:spTree>
    <p:extLst>
      <p:ext uri="{BB962C8B-B14F-4D97-AF65-F5344CB8AC3E}">
        <p14:creationId xmlns:p14="http://schemas.microsoft.com/office/powerpoint/2010/main" val="41372250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22</a:t>
            </a:fld>
            <a:endParaRPr lang="en-US"/>
          </a:p>
        </p:txBody>
      </p:sp>
    </p:spTree>
    <p:extLst>
      <p:ext uri="{BB962C8B-B14F-4D97-AF65-F5344CB8AC3E}">
        <p14:creationId xmlns:p14="http://schemas.microsoft.com/office/powerpoint/2010/main" val="489708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23</a:t>
            </a:fld>
            <a:endParaRPr lang="en-US"/>
          </a:p>
        </p:txBody>
      </p:sp>
    </p:spTree>
    <p:extLst>
      <p:ext uri="{BB962C8B-B14F-4D97-AF65-F5344CB8AC3E}">
        <p14:creationId xmlns:p14="http://schemas.microsoft.com/office/powerpoint/2010/main" val="16553304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24</a:t>
            </a:fld>
            <a:endParaRPr lang="en-US"/>
          </a:p>
        </p:txBody>
      </p:sp>
    </p:spTree>
    <p:extLst>
      <p:ext uri="{BB962C8B-B14F-4D97-AF65-F5344CB8AC3E}">
        <p14:creationId xmlns:p14="http://schemas.microsoft.com/office/powerpoint/2010/main" val="489410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25</a:t>
            </a:fld>
            <a:endParaRPr lang="en-US"/>
          </a:p>
        </p:txBody>
      </p:sp>
    </p:spTree>
    <p:extLst>
      <p:ext uri="{BB962C8B-B14F-4D97-AF65-F5344CB8AC3E}">
        <p14:creationId xmlns:p14="http://schemas.microsoft.com/office/powerpoint/2010/main" val="530031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26</a:t>
            </a:fld>
            <a:endParaRPr lang="en-US"/>
          </a:p>
        </p:txBody>
      </p:sp>
    </p:spTree>
    <p:extLst>
      <p:ext uri="{BB962C8B-B14F-4D97-AF65-F5344CB8AC3E}">
        <p14:creationId xmlns:p14="http://schemas.microsoft.com/office/powerpoint/2010/main" val="3064813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27</a:t>
            </a:fld>
            <a:endParaRPr lang="en-US"/>
          </a:p>
        </p:txBody>
      </p:sp>
    </p:spTree>
    <p:extLst>
      <p:ext uri="{BB962C8B-B14F-4D97-AF65-F5344CB8AC3E}">
        <p14:creationId xmlns:p14="http://schemas.microsoft.com/office/powerpoint/2010/main" val="3565219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Interestingly, if we shock the </a:t>
            </a:r>
            <a:r>
              <a:rPr lang="en-US" sz="1200" kern="1200" dirty="0" err="1" smtClean="0">
                <a:solidFill>
                  <a:schemeClr val="tx1"/>
                </a:solidFill>
                <a:effectLst/>
                <a:latin typeface="+mn-lt"/>
                <a:ea typeface="+mn-ea"/>
                <a:cs typeface="+mn-cs"/>
              </a:rPr>
              <a:t>numeraires</a:t>
            </a:r>
            <a:r>
              <a:rPr lang="en-US" sz="1200" kern="1200" dirty="0" smtClean="0">
                <a:solidFill>
                  <a:schemeClr val="tx1"/>
                </a:solidFill>
                <a:effectLst/>
                <a:latin typeface="+mn-lt"/>
                <a:ea typeface="+mn-ea"/>
                <a:cs typeface="+mn-cs"/>
              </a:rPr>
              <a:t> in SIM1 and SIM2 by those generated in SIM7, the results in SIM1 and SIM2 in Table 1 and Figure 13 converge to those of SIM7.</a:t>
            </a: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28</a:t>
            </a:fld>
            <a:endParaRPr lang="en-US"/>
          </a:p>
        </p:txBody>
      </p:sp>
    </p:spTree>
    <p:extLst>
      <p:ext uri="{BB962C8B-B14F-4D97-AF65-F5344CB8AC3E}">
        <p14:creationId xmlns:p14="http://schemas.microsoft.com/office/powerpoint/2010/main" val="22057117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29</a:t>
            </a:fld>
            <a:endParaRPr lang="en-US"/>
          </a:p>
        </p:txBody>
      </p:sp>
    </p:spTree>
    <p:extLst>
      <p:ext uri="{BB962C8B-B14F-4D97-AF65-F5344CB8AC3E}">
        <p14:creationId xmlns:p14="http://schemas.microsoft.com/office/powerpoint/2010/main" val="2482852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r>
              <a:rPr lang="mn-MN" sz="1200" dirty="0" smtClean="0"/>
              <a:t>– i.e., an equilibrium condition is a linear combination of another.</a:t>
            </a:r>
            <a:endParaRPr lang="en-US" sz="12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en-US" sz="1200" b="0" dirty="0" smtClean="0">
              <a:solidFill>
                <a:schemeClr val="bg1"/>
              </a:solidFill>
              <a:latin typeface="Century Gothic"/>
              <a:cs typeface="Century Gothic"/>
            </a:endParaRPr>
          </a:p>
          <a:p>
            <a:pPr marL="0" marR="0" lvl="1" indent="0" algn="l" defTabSz="460492" rtl="0" eaLnBrk="1" fontAlgn="auto" latinLnBrk="0" hangingPunct="1">
              <a:lnSpc>
                <a:spcPct val="100000"/>
              </a:lnSpc>
              <a:spcBef>
                <a:spcPts val="0"/>
              </a:spcBef>
              <a:spcAft>
                <a:spcPts val="0"/>
              </a:spcAft>
              <a:buClrTx/>
              <a:buSzTx/>
              <a:buFontTx/>
              <a:buNone/>
              <a:tabLst/>
              <a:defRPr/>
            </a:pPr>
            <a:r>
              <a:rPr lang="en-US" sz="1200" dirty="0" smtClean="0"/>
              <a:t>Suppose there N market. The efficiency conditions are satisfied. If N-1 market is in equilibrium the remaining one is in equilibrium.</a:t>
            </a:r>
            <a:r>
              <a:rPr lang="mn-MN" sz="2400" dirty="0" smtClean="0"/>
              <a:t> </a:t>
            </a:r>
            <a:endParaRPr lang="en-US" sz="2400" dirty="0" smtClean="0"/>
          </a:p>
          <a:p>
            <a:pPr marL="0" marR="0" lvl="1" indent="0" algn="l" defTabSz="460492" rtl="0" eaLnBrk="1" fontAlgn="auto" latinLnBrk="0" hangingPunct="1">
              <a:lnSpc>
                <a:spcPct val="100000"/>
              </a:lnSpc>
              <a:spcBef>
                <a:spcPts val="0"/>
              </a:spcBef>
              <a:spcAft>
                <a:spcPts val="0"/>
              </a:spcAft>
              <a:buClrTx/>
              <a:buSzTx/>
              <a:buFontTx/>
              <a:buNone/>
              <a:tabLst/>
              <a:defRPr/>
            </a:pPr>
            <a:endParaRPr lang="en-US" sz="2400" dirty="0" smtClean="0"/>
          </a:p>
          <a:p>
            <a:pPr marL="0" marR="0" lvl="1" indent="0" algn="l" defTabSz="460492" rtl="0" eaLnBrk="1" fontAlgn="auto" latinLnBrk="0" hangingPunct="1">
              <a:lnSpc>
                <a:spcPct val="100000"/>
              </a:lnSpc>
              <a:spcBef>
                <a:spcPts val="0"/>
              </a:spcBef>
              <a:spcAft>
                <a:spcPts val="0"/>
              </a:spcAft>
              <a:buClrTx/>
              <a:buSzTx/>
              <a:buFontTx/>
              <a:buNone/>
              <a:tabLst/>
              <a:defRPr/>
            </a:pPr>
            <a:r>
              <a:rPr lang="mn-MN" sz="2400" dirty="0" smtClean="0"/>
              <a:t>One equilibrium condition becomes redundant so that numeraire can be any price to be determined from any market equilibrium condition.</a:t>
            </a:r>
            <a:endParaRPr lang="en-US" sz="2400" dirty="0" smtClean="0"/>
          </a:p>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smtClean="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3</a:t>
            </a:fld>
            <a:endParaRPr lang="en-US"/>
          </a:p>
        </p:txBody>
      </p:sp>
    </p:spTree>
    <p:extLst>
      <p:ext uri="{BB962C8B-B14F-4D97-AF65-F5344CB8AC3E}">
        <p14:creationId xmlns:p14="http://schemas.microsoft.com/office/powerpoint/2010/main" val="542167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2400" dirty="0" smtClean="0"/>
              <a:t>S</a:t>
            </a:r>
            <a:r>
              <a:rPr lang="mn-MN" sz="2400" dirty="0" smtClean="0"/>
              <a:t>uch models must pass the nominal homogeneity test </a:t>
            </a:r>
            <a:r>
              <a:rPr lang="en-US" sz="2400" dirty="0" smtClean="0"/>
              <a:t>(i.e., </a:t>
            </a:r>
            <a:r>
              <a:rPr lang="mn-MN" sz="2400" dirty="0" smtClean="0"/>
              <a:t>the classical dichotomy </a:t>
            </a:r>
            <a:r>
              <a:rPr lang="en-US" sz="2400" dirty="0" err="1" smtClean="0"/>
              <a:t>i</a:t>
            </a:r>
            <a:r>
              <a:rPr lang="mn-MN" sz="2400" dirty="0" smtClean="0"/>
              <a:t>n the long-run</a:t>
            </a:r>
            <a:r>
              <a:rPr lang="en-US" sz="2400" dirty="0" smtClean="0"/>
              <a:t>)</a:t>
            </a:r>
            <a:r>
              <a:rPr lang="mn-MN" sz="2400" dirty="0" smtClean="0"/>
              <a:t>. </a:t>
            </a:r>
            <a:endParaRPr lang="en-US" sz="2400" dirty="0" smtClean="0"/>
          </a:p>
          <a:p>
            <a:pPr marL="342900" indent="-342900">
              <a:buFont typeface="Arial" panose="020B0604020202020204" pitchFamily="34" charset="0"/>
              <a:buChar char="•"/>
            </a:pPr>
            <a:endParaRPr lang="en-US" sz="2400" dirty="0" smtClean="0"/>
          </a:p>
          <a:p>
            <a:pPr marL="800100" lvl="1" indent="-342900">
              <a:buFont typeface="Arial" panose="020B0604020202020204" pitchFamily="34" charset="0"/>
              <a:buChar char="•"/>
            </a:pPr>
            <a:r>
              <a:rPr lang="en-US" sz="2400" dirty="0" smtClean="0"/>
              <a:t>N</a:t>
            </a:r>
            <a:r>
              <a:rPr lang="mn-MN" sz="2400" dirty="0" smtClean="0"/>
              <a:t>ominal exogenous variables must maintain their ratios to numeraire in the closure</a:t>
            </a:r>
            <a:r>
              <a:rPr lang="en-US" sz="2400" dirty="0" smtClean="0"/>
              <a:t>.</a:t>
            </a:r>
            <a:r>
              <a:rPr lang="en-US" sz="2200" b="1" dirty="0" smtClean="0"/>
              <a:t>	</a:t>
            </a:r>
            <a:endParaRPr lang="fr-CA" b="0" dirty="0" smtClean="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4</a:t>
            </a:fld>
            <a:endParaRPr lang="en-US"/>
          </a:p>
        </p:txBody>
      </p:sp>
    </p:spTree>
    <p:extLst>
      <p:ext uri="{BB962C8B-B14F-4D97-AF65-F5344CB8AC3E}">
        <p14:creationId xmlns:p14="http://schemas.microsoft.com/office/powerpoint/2010/main" val="2733763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5</a:t>
            </a:fld>
            <a:endParaRPr lang="en-US"/>
          </a:p>
        </p:txBody>
      </p:sp>
    </p:spTree>
    <p:extLst>
      <p:ext uri="{BB962C8B-B14F-4D97-AF65-F5344CB8AC3E}">
        <p14:creationId xmlns:p14="http://schemas.microsoft.com/office/powerpoint/2010/main" val="3214259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6</a:t>
            </a:fld>
            <a:endParaRPr lang="en-US"/>
          </a:p>
        </p:txBody>
      </p:sp>
    </p:spTree>
    <p:extLst>
      <p:ext uri="{BB962C8B-B14F-4D97-AF65-F5344CB8AC3E}">
        <p14:creationId xmlns:p14="http://schemas.microsoft.com/office/powerpoint/2010/main" val="837158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60492" rtl="0" eaLnBrk="1" fontAlgn="auto" latinLnBrk="0" hangingPunct="1">
              <a:lnSpc>
                <a:spcPct val="100000"/>
              </a:lnSpc>
              <a:spcBef>
                <a:spcPts val="0"/>
              </a:spcBef>
              <a:spcAft>
                <a:spcPts val="0"/>
              </a:spcAft>
              <a:buClrTx/>
              <a:buSzTx/>
              <a:buFontTx/>
              <a:buNone/>
              <a:tabLst/>
              <a:defRPr/>
            </a:pPr>
            <a:endParaRPr lang="fr-CA" b="0" dirty="0">
              <a:solidFill>
                <a:schemeClr val="bg1"/>
              </a:solidFill>
              <a:latin typeface="Century Gothic"/>
              <a:cs typeface="Century Gothic"/>
            </a:endParaRPr>
          </a:p>
        </p:txBody>
      </p:sp>
      <p:sp>
        <p:nvSpPr>
          <p:cNvPr id="4" name="Slide Number Placeholder 3"/>
          <p:cNvSpPr>
            <a:spLocks noGrp="1"/>
          </p:cNvSpPr>
          <p:nvPr>
            <p:ph type="sldNum" sz="quarter" idx="10"/>
          </p:nvPr>
        </p:nvSpPr>
        <p:spPr/>
        <p:txBody>
          <a:bodyPr/>
          <a:lstStyle/>
          <a:p>
            <a:fld id="{1798617C-A648-114C-8D83-9D08C78448F8}" type="slidenum">
              <a:rPr lang="en-US" smtClean="0"/>
              <a:t>7</a:t>
            </a:fld>
            <a:endParaRPr lang="en-US"/>
          </a:p>
        </p:txBody>
      </p:sp>
    </p:spTree>
    <p:extLst>
      <p:ext uri="{BB962C8B-B14F-4D97-AF65-F5344CB8AC3E}">
        <p14:creationId xmlns:p14="http://schemas.microsoft.com/office/powerpoint/2010/main" val="3294888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Font typeface="Arial" panose="020B0604020202020204" pitchFamily="34" charset="0"/>
              <a:buNone/>
            </a:pPr>
            <a:endParaRPr lang="en-US" sz="1200" dirty="0" smtClean="0"/>
          </a:p>
        </p:txBody>
      </p:sp>
      <p:sp>
        <p:nvSpPr>
          <p:cNvPr id="4" name="Slide Number Placeholder 3"/>
          <p:cNvSpPr>
            <a:spLocks noGrp="1"/>
          </p:cNvSpPr>
          <p:nvPr>
            <p:ph type="sldNum" sz="quarter" idx="10"/>
          </p:nvPr>
        </p:nvSpPr>
        <p:spPr/>
        <p:txBody>
          <a:bodyPr/>
          <a:lstStyle/>
          <a:p>
            <a:fld id="{1798617C-A648-114C-8D83-9D08C78448F8}" type="slidenum">
              <a:rPr lang="en-US" smtClean="0"/>
              <a:t>8</a:t>
            </a:fld>
            <a:endParaRPr lang="en-US"/>
          </a:p>
        </p:txBody>
      </p:sp>
    </p:spTree>
    <p:extLst>
      <p:ext uri="{BB962C8B-B14F-4D97-AF65-F5344CB8AC3E}">
        <p14:creationId xmlns:p14="http://schemas.microsoft.com/office/powerpoint/2010/main" val="3274981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mn-MN" sz="1200" dirty="0" smtClean="0"/>
              <a:t>Whether a central bank cares the inflation gap more or less than the output gap is determined by the weights attached to the gaps. </a:t>
            </a:r>
            <a:endParaRPr lang="en-US" sz="1200" dirty="0" smtClean="0"/>
          </a:p>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sz="1200" dirty="0" smtClean="0"/>
          </a:p>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mn-MN" sz="1200" dirty="0" smtClean="0"/>
              <a:t>It is common that central banks care more about inflation and acts more aggressively to inflation by adjusting the interest rate.</a:t>
            </a:r>
            <a:endParaRPr lang="en-US" sz="1200" dirty="0" smtClean="0"/>
          </a:p>
          <a:p>
            <a:pPr marL="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sz="1200" dirty="0" smtClean="0"/>
          </a:p>
          <a:p>
            <a:pPr marL="0" indent="0">
              <a:lnSpc>
                <a:spcPct val="150000"/>
              </a:lnSpc>
              <a:buFont typeface="Arial" panose="020B0604020202020204" pitchFamily="34" charset="0"/>
              <a:buNone/>
            </a:pPr>
            <a:endParaRPr lang="en-US" sz="1200" dirty="0" smtClean="0"/>
          </a:p>
        </p:txBody>
      </p:sp>
      <p:sp>
        <p:nvSpPr>
          <p:cNvPr id="4" name="Slide Number Placeholder 3"/>
          <p:cNvSpPr>
            <a:spLocks noGrp="1"/>
          </p:cNvSpPr>
          <p:nvPr>
            <p:ph type="sldNum" sz="quarter" idx="10"/>
          </p:nvPr>
        </p:nvSpPr>
        <p:spPr/>
        <p:txBody>
          <a:bodyPr/>
          <a:lstStyle/>
          <a:p>
            <a:fld id="{1798617C-A648-114C-8D83-9D08C78448F8}" type="slidenum">
              <a:rPr lang="en-US" smtClean="0"/>
              <a:t>9</a:t>
            </a:fld>
            <a:endParaRPr lang="en-US"/>
          </a:p>
        </p:txBody>
      </p:sp>
    </p:spTree>
    <p:extLst>
      <p:ext uri="{BB962C8B-B14F-4D97-AF65-F5344CB8AC3E}">
        <p14:creationId xmlns:p14="http://schemas.microsoft.com/office/powerpoint/2010/main" val="3083316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2022-05-27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2022-05-27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2022-05-27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E8DC33CA-A066-488E-BFBF-9698945D9F31}" type="datetimeFigureOut">
              <a:rPr lang="fr-CA" smtClean="0"/>
              <a:t>2022-05-27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C33CA-A066-488E-BFBF-9698945D9F31}" type="datetimeFigureOut">
              <a:rPr lang="fr-CA" smtClean="0"/>
              <a:t>2022-05-27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E8DC33CA-A066-488E-BFBF-9698945D9F31}" type="datetimeFigureOut">
              <a:rPr lang="fr-CA" smtClean="0"/>
              <a:t>2022-05-27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p>
            <a:fld id="{E8DC33CA-A066-488E-BFBF-9698945D9F31}" type="datetimeFigureOut">
              <a:rPr lang="fr-CA" smtClean="0"/>
              <a:t>2022-05-27</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p>
            <a:fld id="{E8DC33CA-A066-488E-BFBF-9698945D9F31}" type="datetimeFigureOut">
              <a:rPr lang="fr-CA" smtClean="0"/>
              <a:t>2022-05-27</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C33CA-A066-488E-BFBF-9698945D9F31}" type="datetimeFigureOut">
              <a:rPr lang="fr-CA" smtClean="0"/>
              <a:t>2022-05-27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C33CA-A066-488E-BFBF-9698945D9F31}" type="datetimeFigureOut">
              <a:rPr lang="fr-CA" smtClean="0"/>
              <a:t>2022-05-27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C33CA-A066-488E-BFBF-9698945D9F31}" type="datetimeFigureOut">
              <a:rPr lang="fr-CA" smtClean="0"/>
              <a:t>2022-05-27</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DEDD814-FD6F-4530-BDD4-851BA8BC5FAD}" type="slidenum">
              <a:rPr lang="fr-CA" smtClean="0"/>
              <a:t>‹#›</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C33CA-A066-488E-BFBF-9698945D9F31}" type="datetimeFigureOut">
              <a:rPr lang="fr-CA" smtClean="0"/>
              <a:t>2022-05-27</a:t>
            </a:fld>
            <a:endParaRPr lang="fr-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EDD814-FD6F-4530-BDD4-851BA8BC5FAD}" type="slidenum">
              <a:rPr lang="fr-CA" smtClean="0"/>
              <a:t>‹#›</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42.xml"/><Relationship Id="rId7" Type="http://schemas.openxmlformats.org/officeDocument/2006/relationships/notesSlide" Target="../notesSlides/notesSlide10.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slideLayout" Target="../slideLayouts/slideLayout7.xml"/><Relationship Id="rId5" Type="http://schemas.openxmlformats.org/officeDocument/2006/relationships/tags" Target="../tags/tag44.xml"/><Relationship Id="rId4" Type="http://schemas.openxmlformats.org/officeDocument/2006/relationships/tags" Target="../tags/tag43.xml"/></Relationships>
</file>

<file path=ppt/slides/_rels/slide1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47.xml"/><Relationship Id="rId7" Type="http://schemas.openxmlformats.org/officeDocument/2006/relationships/notesSlide" Target="../notesSlides/notesSlide1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slideLayout" Target="../slideLayouts/slideLayout7.xml"/><Relationship Id="rId5" Type="http://schemas.openxmlformats.org/officeDocument/2006/relationships/tags" Target="../tags/tag49.xml"/><Relationship Id="rId4" Type="http://schemas.openxmlformats.org/officeDocument/2006/relationships/tags" Target="../tags/tag4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50.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9.wmf"/><Relationship Id="rId3" Type="http://schemas.openxmlformats.org/officeDocument/2006/relationships/tags" Target="../tags/tag52.xml"/><Relationship Id="rId7" Type="http://schemas.openxmlformats.org/officeDocument/2006/relationships/image" Target="../media/image3.jpg"/><Relationship Id="rId12" Type="http://schemas.openxmlformats.org/officeDocument/2006/relationships/oleObject" Target="../embeddings/oleObject8.bin"/><Relationship Id="rId2" Type="http://schemas.openxmlformats.org/officeDocument/2006/relationships/tags" Target="../tags/tag51.xml"/><Relationship Id="rId1" Type="http://schemas.openxmlformats.org/officeDocument/2006/relationships/vmlDrawing" Target="../drawings/vmlDrawing3.vml"/><Relationship Id="rId6" Type="http://schemas.openxmlformats.org/officeDocument/2006/relationships/notesSlide" Target="../notesSlides/notesSlide13.xml"/><Relationship Id="rId11" Type="http://schemas.openxmlformats.org/officeDocument/2006/relationships/image" Target="../media/image8.wmf"/><Relationship Id="rId5" Type="http://schemas.openxmlformats.org/officeDocument/2006/relationships/slideLayout" Target="../slideLayouts/slideLayout7.xml"/><Relationship Id="rId10" Type="http://schemas.openxmlformats.org/officeDocument/2006/relationships/oleObject" Target="../embeddings/oleObject7.bin"/><Relationship Id="rId4" Type="http://schemas.openxmlformats.org/officeDocument/2006/relationships/tags" Target="../tags/tag53.xml"/><Relationship Id="rId9" Type="http://schemas.openxmlformats.org/officeDocument/2006/relationships/image" Target="../media/image7.wmf"/></Relationships>
</file>

<file path=ppt/slides/_rels/slide14.xml.rels><?xml version="1.0" encoding="UTF-8" standalone="yes"?>
<Relationships xmlns="http://schemas.openxmlformats.org/package/2006/relationships"><Relationship Id="rId8" Type="http://schemas.openxmlformats.org/officeDocument/2006/relationships/image" Target="../media/image3.jpg"/><Relationship Id="rId13" Type="http://schemas.openxmlformats.org/officeDocument/2006/relationships/oleObject" Target="../embeddings/oleObject11.bin"/><Relationship Id="rId3" Type="http://schemas.openxmlformats.org/officeDocument/2006/relationships/tags" Target="../tags/tag55.xml"/><Relationship Id="rId7" Type="http://schemas.openxmlformats.org/officeDocument/2006/relationships/notesSlide" Target="../notesSlides/notesSlide14.xml"/><Relationship Id="rId12" Type="http://schemas.openxmlformats.org/officeDocument/2006/relationships/image" Target="../media/image11.wmf"/><Relationship Id="rId2" Type="http://schemas.openxmlformats.org/officeDocument/2006/relationships/tags" Target="../tags/tag54.xml"/><Relationship Id="rId1" Type="http://schemas.openxmlformats.org/officeDocument/2006/relationships/vmlDrawing" Target="../drawings/vmlDrawing4.vml"/><Relationship Id="rId6" Type="http://schemas.openxmlformats.org/officeDocument/2006/relationships/slideLayout" Target="../slideLayouts/slideLayout7.xml"/><Relationship Id="rId11" Type="http://schemas.openxmlformats.org/officeDocument/2006/relationships/oleObject" Target="../embeddings/oleObject10.bin"/><Relationship Id="rId5" Type="http://schemas.openxmlformats.org/officeDocument/2006/relationships/tags" Target="../tags/tag57.xml"/><Relationship Id="rId10" Type="http://schemas.openxmlformats.org/officeDocument/2006/relationships/image" Target="../media/image10.wmf"/><Relationship Id="rId4" Type="http://schemas.openxmlformats.org/officeDocument/2006/relationships/tags" Target="../tags/tag56.xml"/><Relationship Id="rId9" Type="http://schemas.openxmlformats.org/officeDocument/2006/relationships/oleObject" Target="../embeddings/oleObject9.bin"/><Relationship Id="rId14" Type="http://schemas.openxmlformats.org/officeDocument/2006/relationships/image" Target="../media/image12.wmf"/></Relationships>
</file>

<file path=ppt/slides/_rels/slide15.xml.rels><?xml version="1.0" encoding="UTF-8" standalone="yes"?>
<Relationships xmlns="http://schemas.openxmlformats.org/package/2006/relationships"><Relationship Id="rId8" Type="http://schemas.openxmlformats.org/officeDocument/2006/relationships/image" Target="../media/image3.jpg"/><Relationship Id="rId13" Type="http://schemas.openxmlformats.org/officeDocument/2006/relationships/oleObject" Target="../embeddings/oleObject14.bin"/><Relationship Id="rId18" Type="http://schemas.openxmlformats.org/officeDocument/2006/relationships/image" Target="../media/image17.wmf"/><Relationship Id="rId3" Type="http://schemas.openxmlformats.org/officeDocument/2006/relationships/tags" Target="../tags/tag59.xml"/><Relationship Id="rId7" Type="http://schemas.openxmlformats.org/officeDocument/2006/relationships/notesSlide" Target="../notesSlides/notesSlide15.xml"/><Relationship Id="rId12" Type="http://schemas.openxmlformats.org/officeDocument/2006/relationships/image" Target="../media/image14.wmf"/><Relationship Id="rId17" Type="http://schemas.openxmlformats.org/officeDocument/2006/relationships/oleObject" Target="../embeddings/oleObject16.bin"/><Relationship Id="rId2" Type="http://schemas.openxmlformats.org/officeDocument/2006/relationships/tags" Target="../tags/tag58.xml"/><Relationship Id="rId16" Type="http://schemas.openxmlformats.org/officeDocument/2006/relationships/image" Target="../media/image16.wmf"/><Relationship Id="rId20" Type="http://schemas.openxmlformats.org/officeDocument/2006/relationships/image" Target="../media/image18.wmf"/><Relationship Id="rId1" Type="http://schemas.openxmlformats.org/officeDocument/2006/relationships/vmlDrawing" Target="../drawings/vmlDrawing5.vml"/><Relationship Id="rId6" Type="http://schemas.openxmlformats.org/officeDocument/2006/relationships/slideLayout" Target="../slideLayouts/slideLayout7.xml"/><Relationship Id="rId11" Type="http://schemas.openxmlformats.org/officeDocument/2006/relationships/oleObject" Target="../embeddings/oleObject13.bin"/><Relationship Id="rId5" Type="http://schemas.openxmlformats.org/officeDocument/2006/relationships/tags" Target="../tags/tag61.xml"/><Relationship Id="rId15" Type="http://schemas.openxmlformats.org/officeDocument/2006/relationships/oleObject" Target="../embeddings/oleObject15.bin"/><Relationship Id="rId10" Type="http://schemas.openxmlformats.org/officeDocument/2006/relationships/image" Target="../media/image13.wmf"/><Relationship Id="rId19" Type="http://schemas.openxmlformats.org/officeDocument/2006/relationships/oleObject" Target="../embeddings/oleObject17.bin"/><Relationship Id="rId4" Type="http://schemas.openxmlformats.org/officeDocument/2006/relationships/tags" Target="../tags/tag60.xml"/><Relationship Id="rId9" Type="http://schemas.openxmlformats.org/officeDocument/2006/relationships/oleObject" Target="../embeddings/oleObject12.bin"/><Relationship Id="rId14" Type="http://schemas.openxmlformats.org/officeDocument/2006/relationships/image" Target="../media/image15.wmf"/></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13" Type="http://schemas.openxmlformats.org/officeDocument/2006/relationships/image" Target="../media/image20.wmf"/><Relationship Id="rId18" Type="http://schemas.openxmlformats.org/officeDocument/2006/relationships/oleObject" Target="../embeddings/oleObject22.bin"/><Relationship Id="rId3" Type="http://schemas.openxmlformats.org/officeDocument/2006/relationships/tags" Target="../tags/tag63.xml"/><Relationship Id="rId7" Type="http://schemas.openxmlformats.org/officeDocument/2006/relationships/slideLayout" Target="../slideLayouts/slideLayout7.xml"/><Relationship Id="rId12" Type="http://schemas.openxmlformats.org/officeDocument/2006/relationships/oleObject" Target="../embeddings/oleObject19.bin"/><Relationship Id="rId17" Type="http://schemas.openxmlformats.org/officeDocument/2006/relationships/image" Target="../media/image22.wmf"/><Relationship Id="rId2" Type="http://schemas.openxmlformats.org/officeDocument/2006/relationships/tags" Target="../tags/tag62.xml"/><Relationship Id="rId16" Type="http://schemas.openxmlformats.org/officeDocument/2006/relationships/oleObject" Target="../embeddings/oleObject21.bin"/><Relationship Id="rId1" Type="http://schemas.openxmlformats.org/officeDocument/2006/relationships/vmlDrawing" Target="../drawings/vmlDrawing6.vml"/><Relationship Id="rId6" Type="http://schemas.openxmlformats.org/officeDocument/2006/relationships/tags" Target="../tags/tag66.xml"/><Relationship Id="rId11" Type="http://schemas.openxmlformats.org/officeDocument/2006/relationships/image" Target="../media/image19.wmf"/><Relationship Id="rId5" Type="http://schemas.openxmlformats.org/officeDocument/2006/relationships/tags" Target="../tags/tag65.xml"/><Relationship Id="rId15" Type="http://schemas.openxmlformats.org/officeDocument/2006/relationships/image" Target="../media/image21.wmf"/><Relationship Id="rId10" Type="http://schemas.openxmlformats.org/officeDocument/2006/relationships/oleObject" Target="../embeddings/oleObject18.bin"/><Relationship Id="rId19" Type="http://schemas.openxmlformats.org/officeDocument/2006/relationships/image" Target="../media/image23.wmf"/><Relationship Id="rId4" Type="http://schemas.openxmlformats.org/officeDocument/2006/relationships/tags" Target="../tags/tag64.xml"/><Relationship Id="rId9" Type="http://schemas.openxmlformats.org/officeDocument/2006/relationships/image" Target="../media/image3.jpg"/><Relationship Id="rId14" Type="http://schemas.openxmlformats.org/officeDocument/2006/relationships/oleObject" Target="../embeddings/oleObject20.bin"/></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13" Type="http://schemas.openxmlformats.org/officeDocument/2006/relationships/image" Target="../media/image24.wmf"/><Relationship Id="rId3" Type="http://schemas.openxmlformats.org/officeDocument/2006/relationships/tags" Target="../tags/tag68.xml"/><Relationship Id="rId7" Type="http://schemas.openxmlformats.org/officeDocument/2006/relationships/slideLayout" Target="../slideLayouts/slideLayout7.xml"/><Relationship Id="rId12" Type="http://schemas.openxmlformats.org/officeDocument/2006/relationships/oleObject" Target="../embeddings/oleObject24.bin"/><Relationship Id="rId17" Type="http://schemas.openxmlformats.org/officeDocument/2006/relationships/image" Target="../media/image26.wmf"/><Relationship Id="rId2" Type="http://schemas.openxmlformats.org/officeDocument/2006/relationships/tags" Target="../tags/tag67.xml"/><Relationship Id="rId16" Type="http://schemas.openxmlformats.org/officeDocument/2006/relationships/oleObject" Target="../embeddings/oleObject26.bin"/><Relationship Id="rId1" Type="http://schemas.openxmlformats.org/officeDocument/2006/relationships/vmlDrawing" Target="../drawings/vmlDrawing7.vml"/><Relationship Id="rId6" Type="http://schemas.openxmlformats.org/officeDocument/2006/relationships/tags" Target="../tags/tag71.xml"/><Relationship Id="rId11" Type="http://schemas.openxmlformats.org/officeDocument/2006/relationships/image" Target="../media/image4.wmf"/><Relationship Id="rId5" Type="http://schemas.openxmlformats.org/officeDocument/2006/relationships/tags" Target="../tags/tag70.xml"/><Relationship Id="rId15" Type="http://schemas.openxmlformats.org/officeDocument/2006/relationships/image" Target="../media/image25.wmf"/><Relationship Id="rId10" Type="http://schemas.openxmlformats.org/officeDocument/2006/relationships/oleObject" Target="../embeddings/oleObject23.bin"/><Relationship Id="rId4" Type="http://schemas.openxmlformats.org/officeDocument/2006/relationships/tags" Target="../tags/tag69.xml"/><Relationship Id="rId9" Type="http://schemas.openxmlformats.org/officeDocument/2006/relationships/image" Target="../media/image3.jpg"/><Relationship Id="rId14" Type="http://schemas.openxmlformats.org/officeDocument/2006/relationships/oleObject" Target="../embeddings/oleObject25.bin"/></Relationships>
</file>

<file path=ppt/slides/_rels/slide18.xml.rels><?xml version="1.0" encoding="UTF-8" standalone="yes"?>
<Relationships xmlns="http://schemas.openxmlformats.org/package/2006/relationships"><Relationship Id="rId8" Type="http://schemas.openxmlformats.org/officeDocument/2006/relationships/image" Target="../media/image28.wmf"/><Relationship Id="rId13" Type="http://schemas.openxmlformats.org/officeDocument/2006/relationships/oleObject" Target="../embeddings/oleObject31.bin"/><Relationship Id="rId3" Type="http://schemas.openxmlformats.org/officeDocument/2006/relationships/slideLayout" Target="../slideLayouts/slideLayout7.xml"/><Relationship Id="rId7" Type="http://schemas.openxmlformats.org/officeDocument/2006/relationships/oleObject" Target="../embeddings/oleObject28.bin"/><Relationship Id="rId12" Type="http://schemas.openxmlformats.org/officeDocument/2006/relationships/image" Target="../media/image30.wmf"/><Relationship Id="rId2" Type="http://schemas.openxmlformats.org/officeDocument/2006/relationships/tags" Target="../tags/tag72.xml"/><Relationship Id="rId1" Type="http://schemas.openxmlformats.org/officeDocument/2006/relationships/vmlDrawing" Target="../drawings/vmlDrawing8.vml"/><Relationship Id="rId6" Type="http://schemas.openxmlformats.org/officeDocument/2006/relationships/image" Target="../media/image27.wmf"/><Relationship Id="rId11" Type="http://schemas.openxmlformats.org/officeDocument/2006/relationships/oleObject" Target="../embeddings/oleObject30.bin"/><Relationship Id="rId5" Type="http://schemas.openxmlformats.org/officeDocument/2006/relationships/oleObject" Target="../embeddings/oleObject27.bin"/><Relationship Id="rId10" Type="http://schemas.openxmlformats.org/officeDocument/2006/relationships/image" Target="../media/image29.wmf"/><Relationship Id="rId4" Type="http://schemas.openxmlformats.org/officeDocument/2006/relationships/notesSlide" Target="../notesSlides/notesSlide18.xml"/><Relationship Id="rId9" Type="http://schemas.openxmlformats.org/officeDocument/2006/relationships/oleObject" Target="../embeddings/oleObject29.bin"/><Relationship Id="rId14" Type="http://schemas.openxmlformats.org/officeDocument/2006/relationships/image" Target="../media/image31.wmf"/></Relationships>
</file>

<file path=ppt/slides/_rels/slide19.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75.xml"/><Relationship Id="rId7" Type="http://schemas.openxmlformats.org/officeDocument/2006/relationships/notesSlide" Target="../notesSlides/notesSlide19.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7.xml"/><Relationship Id="rId5" Type="http://schemas.openxmlformats.org/officeDocument/2006/relationships/tags" Target="../tags/tag77.xml"/><Relationship Id="rId4" Type="http://schemas.openxmlformats.org/officeDocument/2006/relationships/tags" Target="../tags/tag76.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5.xml"/><Relationship Id="rId7" Type="http://schemas.openxmlformats.org/officeDocument/2006/relationships/notesSlide" Target="../notesSlides/notesSlide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Layout" Target="../slideLayouts/slideLayout7.xml"/><Relationship Id="rId5" Type="http://schemas.openxmlformats.org/officeDocument/2006/relationships/tags" Target="../tags/tag7.xml"/><Relationship Id="rId4" Type="http://schemas.openxmlformats.org/officeDocument/2006/relationships/tags" Target="../tags/tag6.xml"/></Relationships>
</file>

<file path=ppt/slides/_rels/slide20.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80.xml"/><Relationship Id="rId7" Type="http://schemas.openxmlformats.org/officeDocument/2006/relationships/image" Target="../media/image32.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notesSlide" Target="../notesSlides/notesSlide20.xml"/><Relationship Id="rId5" Type="http://schemas.openxmlformats.org/officeDocument/2006/relationships/slideLayout" Target="../slideLayouts/slideLayout7.xml"/><Relationship Id="rId4" Type="http://schemas.openxmlformats.org/officeDocument/2006/relationships/tags" Target="../tags/tag81.xml"/></Relationships>
</file>

<file path=ppt/slides/_rels/slide21.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33.emf"/><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34.emf"/><Relationship Id="rId5" Type="http://schemas.openxmlformats.org/officeDocument/2006/relationships/notesSlide" Target="../notesSlides/notesSlide22.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35.emf"/><Relationship Id="rId5" Type="http://schemas.openxmlformats.org/officeDocument/2006/relationships/notesSlide" Target="../notesSlides/notesSlide23.xml"/><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36.png"/><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7.png"/><Relationship Id="rId5" Type="http://schemas.openxmlformats.org/officeDocument/2006/relationships/notesSlide" Target="../notesSlides/notesSlide25.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3.jp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notesSlide" Target="../notesSlides/notesSlide26.xml"/><Relationship Id="rId5" Type="http://schemas.openxmlformats.org/officeDocument/2006/relationships/slideLayout" Target="../slideLayouts/slideLayout7.xml"/><Relationship Id="rId4" Type="http://schemas.openxmlformats.org/officeDocument/2006/relationships/tags" Target="../tags/tag100.xml"/></Relationships>
</file>

<file path=ppt/slides/_rels/slide27.xml.rels><?xml version="1.0" encoding="UTF-8" standalone="yes"?>
<Relationships xmlns="http://schemas.openxmlformats.org/package/2006/relationships"><Relationship Id="rId3" Type="http://schemas.openxmlformats.org/officeDocument/2006/relationships/tags" Target="../tags/tag103.xml"/><Relationship Id="rId7" Type="http://schemas.openxmlformats.org/officeDocument/2006/relationships/image" Target="../media/image3.jpg"/><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notesSlide" Target="../notesSlides/notesSlide27.xml"/><Relationship Id="rId5" Type="http://schemas.openxmlformats.org/officeDocument/2006/relationships/slideLayout" Target="../slideLayouts/slideLayout7.xml"/><Relationship Id="rId4" Type="http://schemas.openxmlformats.org/officeDocument/2006/relationships/tags" Target="../tags/tag104.xml"/></Relationships>
</file>

<file path=ppt/slides/_rels/slide28.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38.png"/><Relationship Id="rId5" Type="http://schemas.openxmlformats.org/officeDocument/2006/relationships/notesSlide" Target="../notesSlides/notesSlide28.xml"/><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3.jpg"/><Relationship Id="rId5" Type="http://schemas.openxmlformats.org/officeDocument/2006/relationships/notesSlide" Target="../notesSlides/notesSlide29.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0.xml"/><Relationship Id="rId7" Type="http://schemas.openxmlformats.org/officeDocument/2006/relationships/notesSlide" Target="../notesSlides/notesSlide3.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7.xml"/><Relationship Id="rId5" Type="http://schemas.openxmlformats.org/officeDocument/2006/relationships/tags" Target="../tags/tag12.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7.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tags" Target="../tags/tag21.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13" Type="http://schemas.openxmlformats.org/officeDocument/2006/relationships/oleObject" Target="../embeddings/oleObject3.bin"/><Relationship Id="rId3" Type="http://schemas.openxmlformats.org/officeDocument/2006/relationships/tags" Target="../tags/tag23.xml"/><Relationship Id="rId7" Type="http://schemas.openxmlformats.org/officeDocument/2006/relationships/slideLayout" Target="../slideLayouts/slideLayout7.xml"/><Relationship Id="rId12" Type="http://schemas.openxmlformats.org/officeDocument/2006/relationships/oleObject" Target="../embeddings/oleObject2.bin"/><Relationship Id="rId2" Type="http://schemas.openxmlformats.org/officeDocument/2006/relationships/tags" Target="../tags/tag22.xml"/><Relationship Id="rId16" Type="http://schemas.openxmlformats.org/officeDocument/2006/relationships/image" Target="../media/image3.jpg"/><Relationship Id="rId1" Type="http://schemas.openxmlformats.org/officeDocument/2006/relationships/vmlDrawing" Target="../drawings/vmlDrawing1.vml"/><Relationship Id="rId6" Type="http://schemas.openxmlformats.org/officeDocument/2006/relationships/tags" Target="../tags/tag26.xml"/><Relationship Id="rId11" Type="http://schemas.openxmlformats.org/officeDocument/2006/relationships/image" Target="../media/image6.png"/><Relationship Id="rId5" Type="http://schemas.openxmlformats.org/officeDocument/2006/relationships/tags" Target="../tags/tag25.xml"/><Relationship Id="rId15" Type="http://schemas.openxmlformats.org/officeDocument/2006/relationships/image" Target="../media/image5.wmf"/><Relationship Id="rId10" Type="http://schemas.openxmlformats.org/officeDocument/2006/relationships/image" Target="../media/image4.wmf"/><Relationship Id="rId4" Type="http://schemas.openxmlformats.org/officeDocument/2006/relationships/tags" Target="../tags/tag24.xml"/><Relationship Id="rId9" Type="http://schemas.openxmlformats.org/officeDocument/2006/relationships/oleObject" Target="../embeddings/oleObject1.bin"/><Relationship Id="rId1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tags" Target="../tags/tag28.xml"/><Relationship Id="rId7" Type="http://schemas.openxmlformats.org/officeDocument/2006/relationships/oleObject" Target="../embeddings/oleObject5.bin"/><Relationship Id="rId2" Type="http://schemas.openxmlformats.org/officeDocument/2006/relationships/tags" Target="../tags/tag27.xml"/><Relationship Id="rId1" Type="http://schemas.openxmlformats.org/officeDocument/2006/relationships/vmlDrawing" Target="../drawings/vmlDrawing2.vml"/><Relationship Id="rId6" Type="http://schemas.openxmlformats.org/officeDocument/2006/relationships/notesSlide" Target="../notesSlides/notesSlide7.xml"/><Relationship Id="rId5" Type="http://schemas.openxmlformats.org/officeDocument/2006/relationships/slideLayout" Target="../slideLayouts/slideLayout7.xml"/><Relationship Id="rId4" Type="http://schemas.openxmlformats.org/officeDocument/2006/relationships/tags" Target="../tags/tag29.xml"/></Relationships>
</file>

<file path=ppt/slides/_rels/slide8.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32.xml"/><Relationship Id="rId7" Type="http://schemas.openxmlformats.org/officeDocument/2006/relationships/notesSlide" Target="../notesSlides/notesSlide8.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7.xml"/><Relationship Id="rId5" Type="http://schemas.openxmlformats.org/officeDocument/2006/relationships/tags" Target="../tags/tag34.xml"/><Relationship Id="rId4" Type="http://schemas.openxmlformats.org/officeDocument/2006/relationships/tags" Target="../tags/tag33.xml"/></Relationships>
</file>

<file path=ppt/slides/_rels/slide9.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37.xml"/><Relationship Id="rId7" Type="http://schemas.openxmlformats.org/officeDocument/2006/relationships/notesSlide" Target="../notesSlides/notesSlide9.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slideLayout" Target="../slideLayouts/slideLayout7.xml"/><Relationship Id="rId5" Type="http://schemas.openxmlformats.org/officeDocument/2006/relationships/tags" Target="../tags/tag39.xml"/><Relationship Id="rId4" Type="http://schemas.openxmlformats.org/officeDocument/2006/relationships/tags" Target="../tags/tag3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pic>
        <p:nvPicPr>
          <p:cNvPr id="11" name="Image 3" descr="PEP_logo_flat3.png"/>
          <p:cNvPicPr>
            <a:picLocks noChangeAspect="1"/>
          </p:cNvPicPr>
          <p:nvPr>
            <p:custDataLst>
              <p:tags r:id="rId1"/>
            </p:custDataLst>
          </p:nvPr>
        </p:nvPicPr>
        <p:blipFill>
          <a:blip r:embed="rId6">
            <a:alphaModFix amt="70000"/>
            <a:extLst>
              <a:ext uri="{28A0092B-C50C-407E-A947-70E740481C1C}">
                <a14:useLocalDpi xmlns:a14="http://schemas.microsoft.com/office/drawing/2010/main" val="0"/>
              </a:ext>
            </a:extLst>
          </a:blip>
          <a:stretch>
            <a:fillRect/>
          </a:stretch>
        </p:blipFill>
        <p:spPr>
          <a:xfrm>
            <a:off x="0" y="-1"/>
            <a:ext cx="3629332" cy="1124745"/>
          </a:xfrm>
          <a:prstGeom prst="rect">
            <a:avLst/>
          </a:prstGeom>
        </p:spPr>
      </p:pic>
      <p:sp>
        <p:nvSpPr>
          <p:cNvPr id="18" name="TextBox 17"/>
          <p:cNvSpPr txBox="1"/>
          <p:nvPr>
            <p:custDataLst>
              <p:tags r:id="rId2"/>
            </p:custDataLst>
          </p:nvPr>
        </p:nvSpPr>
        <p:spPr>
          <a:xfrm>
            <a:off x="323528" y="2492896"/>
            <a:ext cx="8136904" cy="2185214"/>
          </a:xfrm>
          <a:prstGeom prst="rect">
            <a:avLst/>
          </a:prstGeom>
          <a:noFill/>
        </p:spPr>
        <p:txBody>
          <a:bodyPr wrap="square" rtlCol="0">
            <a:spAutoFit/>
          </a:bodyPr>
          <a:lstStyle/>
          <a:p>
            <a:pPr algn="ctr"/>
            <a:r>
              <a:rPr lang="mn-MN" sz="3600" b="1" dirty="0" smtClean="0"/>
              <a:t>А </a:t>
            </a:r>
            <a:r>
              <a:rPr lang="en-US" sz="3600" b="1" dirty="0" smtClean="0"/>
              <a:t>m</a:t>
            </a:r>
            <a:r>
              <a:rPr lang="mn-MN" sz="3600" b="1" dirty="0" smtClean="0"/>
              <a:t>onetary </a:t>
            </a:r>
            <a:r>
              <a:rPr lang="mn-MN" sz="3600" b="1" dirty="0"/>
              <a:t>policy </a:t>
            </a:r>
            <a:r>
              <a:rPr lang="en-US" sz="3600" b="1" dirty="0" smtClean="0"/>
              <a:t>rule </a:t>
            </a:r>
            <a:r>
              <a:rPr lang="mn-MN" sz="3600" b="1" dirty="0" smtClean="0"/>
              <a:t>in </a:t>
            </a:r>
            <a:r>
              <a:rPr lang="mn-MN" sz="3600" b="1" dirty="0"/>
              <a:t>a CGE </a:t>
            </a:r>
            <a:r>
              <a:rPr lang="mn-MN" sz="3600" b="1" dirty="0" smtClean="0"/>
              <a:t>model</a:t>
            </a:r>
            <a:endParaRPr lang="en-US" sz="3600" b="1" dirty="0" smtClean="0"/>
          </a:p>
          <a:p>
            <a:pPr algn="ctr"/>
            <a:endParaRPr lang="en-US" sz="3600" b="1" dirty="0">
              <a:solidFill>
                <a:schemeClr val="tx1">
                  <a:lumMod val="75000"/>
                  <a:lumOff val="25000"/>
                </a:schemeClr>
              </a:solidFill>
            </a:endParaRPr>
          </a:p>
          <a:p>
            <a:pPr algn="ctr"/>
            <a:r>
              <a:rPr lang="en-US" sz="2400" b="1" dirty="0" err="1" smtClean="0">
                <a:solidFill>
                  <a:schemeClr val="tx1">
                    <a:lumMod val="75000"/>
                    <a:lumOff val="25000"/>
                  </a:schemeClr>
                </a:solidFill>
              </a:rPr>
              <a:t>Ragchaasuren</a:t>
            </a:r>
            <a:r>
              <a:rPr lang="en-US" sz="2400" b="1" dirty="0" smtClean="0">
                <a:solidFill>
                  <a:schemeClr val="tx1">
                    <a:lumMod val="75000"/>
                    <a:lumOff val="25000"/>
                  </a:schemeClr>
                </a:solidFill>
              </a:rPr>
              <a:t> </a:t>
            </a:r>
            <a:r>
              <a:rPr lang="en-US" sz="2400" b="1" dirty="0" err="1" smtClean="0">
                <a:solidFill>
                  <a:schemeClr val="tx1">
                    <a:lumMod val="75000"/>
                    <a:lumOff val="25000"/>
                  </a:schemeClr>
                </a:solidFill>
              </a:rPr>
              <a:t>Galindev</a:t>
            </a:r>
            <a:r>
              <a:rPr lang="en-US" sz="2400" b="1" dirty="0" smtClean="0">
                <a:solidFill>
                  <a:schemeClr val="tx1">
                    <a:lumMod val="75000"/>
                    <a:lumOff val="25000"/>
                  </a:schemeClr>
                </a:solidFill>
              </a:rPr>
              <a:t> </a:t>
            </a:r>
            <a:r>
              <a:rPr lang="en-US" sz="2400" b="1" dirty="0" smtClean="0">
                <a:solidFill>
                  <a:schemeClr val="tx1">
                    <a:lumMod val="75000"/>
                    <a:lumOff val="25000"/>
                  </a:schemeClr>
                </a:solidFill>
              </a:rPr>
              <a:t>(PEP; ERI</a:t>
            </a:r>
            <a:r>
              <a:rPr lang="en-US" sz="2400" b="1" dirty="0" smtClean="0">
                <a:solidFill>
                  <a:schemeClr val="tx1">
                    <a:lumMod val="75000"/>
                    <a:lumOff val="25000"/>
                  </a:schemeClr>
                </a:solidFill>
              </a:rPr>
              <a:t>-</a:t>
            </a:r>
            <a:r>
              <a:rPr lang="en-US" sz="2400" b="1" dirty="0" smtClean="0">
                <a:solidFill>
                  <a:schemeClr val="tx1">
                    <a:lumMod val="75000"/>
                    <a:lumOff val="25000"/>
                  </a:schemeClr>
                </a:solidFill>
              </a:rPr>
              <a:t>Mongolia, World Bank)</a:t>
            </a:r>
            <a:endParaRPr lang="en-US" sz="2400" b="1" dirty="0" smtClean="0">
              <a:solidFill>
                <a:schemeClr val="tx1">
                  <a:lumMod val="75000"/>
                  <a:lumOff val="25000"/>
                </a:schemeClr>
              </a:solidFill>
            </a:endParaRPr>
          </a:p>
          <a:p>
            <a:pPr algn="ctr"/>
            <a:r>
              <a:rPr lang="en-US" sz="2400" b="1" dirty="0" smtClean="0">
                <a:solidFill>
                  <a:schemeClr val="tx1">
                    <a:lumMod val="75000"/>
                    <a:lumOff val="25000"/>
                  </a:schemeClr>
                </a:solidFill>
              </a:rPr>
              <a:t>Bernard </a:t>
            </a:r>
            <a:r>
              <a:rPr lang="en-US" sz="2400" b="1" dirty="0" err="1" smtClean="0">
                <a:solidFill>
                  <a:schemeClr val="tx1">
                    <a:lumMod val="75000"/>
                    <a:lumOff val="25000"/>
                  </a:schemeClr>
                </a:solidFill>
              </a:rPr>
              <a:t>Decaluwe</a:t>
            </a:r>
            <a:r>
              <a:rPr lang="en-US" sz="2400" b="1" dirty="0" smtClean="0">
                <a:solidFill>
                  <a:schemeClr val="tx1">
                    <a:lumMod val="75000"/>
                    <a:lumOff val="25000"/>
                  </a:schemeClr>
                </a:solidFill>
              </a:rPr>
              <a:t> (Laval University)</a:t>
            </a:r>
            <a:endParaRPr lang="en-US" sz="2400" b="1" dirty="0">
              <a:solidFill>
                <a:schemeClr val="tx1">
                  <a:lumMod val="75000"/>
                  <a:lumOff val="25000"/>
                </a:schemeClr>
              </a:solidFill>
            </a:endParaRPr>
          </a:p>
          <a:p>
            <a:pPr algn="ctr"/>
            <a:endParaRPr lang="en-US" sz="1600" b="1" dirty="0">
              <a:solidFill>
                <a:schemeClr val="tx1">
                  <a:lumMod val="75000"/>
                  <a:lumOff val="25000"/>
                </a:schemeClr>
              </a:solidFill>
            </a:endParaRPr>
          </a:p>
        </p:txBody>
      </p:sp>
    </p:spTree>
    <p:extLst>
      <p:ext uri="{BB962C8B-B14F-4D97-AF65-F5344CB8AC3E}">
        <p14:creationId xmlns:p14="http://schemas.microsoft.com/office/powerpoint/2010/main" val="21678938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584942" y="765997"/>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231638" y="1099636"/>
            <a:ext cx="8778240" cy="4547399"/>
          </a:xfrm>
          <a:prstGeom prst="rect">
            <a:avLst/>
          </a:prstGeom>
          <a:noFill/>
        </p:spPr>
        <p:txBody>
          <a:bodyPr wrap="square" rtlCol="0">
            <a:spAutoFit/>
          </a:bodyPr>
          <a:lstStyle/>
          <a:p>
            <a:pPr marL="0" lvl="1">
              <a:lnSpc>
                <a:spcPct val="150000"/>
              </a:lnSpc>
            </a:pPr>
            <a:endParaRPr lang="en-US" sz="100" dirty="0" smtClean="0"/>
          </a:p>
          <a:p>
            <a:pPr marL="0" lvl="1">
              <a:lnSpc>
                <a:spcPct val="150000"/>
              </a:lnSpc>
            </a:pPr>
            <a:r>
              <a:rPr lang="mn-MN" sz="2400" dirty="0"/>
              <a:t>The modern DSGE models consider </a:t>
            </a:r>
            <a:r>
              <a:rPr lang="en-US" sz="2400" dirty="0"/>
              <a:t>it </a:t>
            </a:r>
            <a:r>
              <a:rPr lang="mn-MN" sz="2400" dirty="0"/>
              <a:t>commonly (e.g., Christiana et al., 2005, Smets and Wouters, 2007).</a:t>
            </a:r>
          </a:p>
          <a:p>
            <a:pPr marL="0" lvl="1">
              <a:lnSpc>
                <a:spcPct val="150000"/>
              </a:lnSpc>
            </a:pPr>
            <a:endParaRPr lang="en-US" sz="2400" dirty="0" smtClean="0"/>
          </a:p>
          <a:p>
            <a:pPr marL="0" lvl="1">
              <a:lnSpc>
                <a:spcPct val="150000"/>
              </a:lnSpc>
            </a:pPr>
            <a:r>
              <a:rPr lang="en-US" sz="2400" dirty="0" smtClean="0"/>
              <a:t>We </a:t>
            </a:r>
            <a:r>
              <a:rPr lang="en-US" sz="2400" dirty="0" smtClean="0"/>
              <a:t>s</a:t>
            </a:r>
            <a:r>
              <a:rPr lang="mn-MN" sz="2400" dirty="0" smtClean="0"/>
              <a:t>how </a:t>
            </a:r>
            <a:r>
              <a:rPr lang="mn-MN" sz="2400" dirty="0"/>
              <a:t>that </a:t>
            </a:r>
            <a:r>
              <a:rPr lang="en-US" sz="2400" dirty="0" smtClean="0"/>
              <a:t>a</a:t>
            </a:r>
            <a:r>
              <a:rPr lang="mn-MN" sz="2400" dirty="0" smtClean="0"/>
              <a:t> </a:t>
            </a:r>
            <a:r>
              <a:rPr lang="en-US" sz="2400" dirty="0" smtClean="0"/>
              <a:t>real </a:t>
            </a:r>
            <a:r>
              <a:rPr lang="mn-MN" sz="2400" dirty="0" smtClean="0"/>
              <a:t>model </a:t>
            </a:r>
            <a:r>
              <a:rPr lang="mn-MN" sz="2400" dirty="0" smtClean="0"/>
              <a:t>can </a:t>
            </a:r>
            <a:r>
              <a:rPr lang="mn-MN" sz="2400" dirty="0"/>
              <a:t>be </a:t>
            </a:r>
            <a:r>
              <a:rPr lang="mn-MN" sz="2400" dirty="0" smtClean="0"/>
              <a:t>a </a:t>
            </a:r>
            <a:r>
              <a:rPr lang="mn-MN" sz="2400" dirty="0"/>
              <a:t>special case of the current </a:t>
            </a:r>
            <a:r>
              <a:rPr lang="mn-MN" sz="2400" dirty="0" smtClean="0"/>
              <a:t>model</a:t>
            </a:r>
            <a:r>
              <a:rPr lang="mn-MN" sz="2400" dirty="0" smtClean="0"/>
              <a:t>.</a:t>
            </a:r>
            <a:endParaRPr lang="en-US" sz="2400" dirty="0" smtClean="0"/>
          </a:p>
          <a:p>
            <a:pPr marL="0" lvl="1">
              <a:lnSpc>
                <a:spcPct val="150000"/>
              </a:lnSpc>
            </a:pPr>
            <a:endParaRPr lang="en-US" sz="2400" dirty="0"/>
          </a:p>
          <a:p>
            <a:pPr marL="0" lvl="1">
              <a:lnSpc>
                <a:spcPct val="150000"/>
              </a:lnSpc>
            </a:pPr>
            <a:r>
              <a:rPr lang="en-US" sz="2400" dirty="0" smtClean="0"/>
              <a:t>This </a:t>
            </a:r>
            <a:r>
              <a:rPr lang="en-US" sz="2400" dirty="0"/>
              <a:t>can be applied in</a:t>
            </a:r>
            <a:r>
              <a:rPr lang="en-CA" sz="2400" dirty="0"/>
              <a:t> other </a:t>
            </a:r>
            <a:r>
              <a:rPr lang="en-CA" sz="2400" dirty="0" smtClean="0"/>
              <a:t>real </a:t>
            </a:r>
            <a:r>
              <a:rPr lang="en-CA" sz="2400" dirty="0"/>
              <a:t>CGE models like IFPRI, ORANI, MANAGE and MAMS for short-run </a:t>
            </a:r>
            <a:r>
              <a:rPr lang="en-CA" sz="2400" dirty="0" smtClean="0"/>
              <a:t>analyses.</a:t>
            </a:r>
            <a:endParaRPr lang="mn-MN" sz="2200" dirty="0"/>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130088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372286" y="845391"/>
            <a:ext cx="8399428" cy="5401479"/>
          </a:xfrm>
          <a:prstGeom prst="rect">
            <a:avLst/>
          </a:prstGeom>
          <a:noFill/>
        </p:spPr>
        <p:txBody>
          <a:bodyPr wrap="square" rtlCol="0">
            <a:spAutoFit/>
          </a:bodyPr>
          <a:lstStyle/>
          <a:p>
            <a:pPr marL="342900" lvl="1" indent="-342900">
              <a:lnSpc>
                <a:spcPct val="150000"/>
              </a:lnSpc>
              <a:buFont typeface="Arial" panose="020B0604020202020204" pitchFamily="34" charset="0"/>
              <a:buChar char="•"/>
            </a:pPr>
            <a:r>
              <a:rPr lang="en-US" sz="2400" dirty="0" smtClean="0"/>
              <a:t>S</a:t>
            </a:r>
            <a:r>
              <a:rPr lang="mn-MN" sz="2400" dirty="0" smtClean="0"/>
              <a:t>ufficiently </a:t>
            </a:r>
            <a:r>
              <a:rPr lang="mn-MN" sz="2400" dirty="0"/>
              <a:t>high weight on the inflation gap, the current model replicates the PEP-1-t model in which </a:t>
            </a:r>
            <a:r>
              <a:rPr lang="en-US" sz="2400" dirty="0" smtClean="0"/>
              <a:t>CPI </a:t>
            </a:r>
            <a:r>
              <a:rPr lang="mn-MN" sz="2400" dirty="0" smtClean="0"/>
              <a:t>is </a:t>
            </a:r>
            <a:r>
              <a:rPr lang="mn-MN" sz="2400" dirty="0"/>
              <a:t>the numeraire. </a:t>
            </a:r>
            <a:endParaRPr lang="en-US" sz="2400" dirty="0"/>
          </a:p>
          <a:p>
            <a:pPr marL="0" lvl="1">
              <a:lnSpc>
                <a:spcPct val="150000"/>
              </a:lnSpc>
            </a:pPr>
            <a:endParaRPr lang="en-US" sz="1600" dirty="0" smtClean="0"/>
          </a:p>
          <a:p>
            <a:pPr marL="342900" lvl="1" indent="-342900">
              <a:lnSpc>
                <a:spcPct val="150000"/>
              </a:lnSpc>
              <a:buFont typeface="Arial" panose="020B0604020202020204" pitchFamily="34" charset="0"/>
              <a:buChar char="•"/>
            </a:pPr>
            <a:r>
              <a:rPr lang="en-US" sz="2400" dirty="0" smtClean="0"/>
              <a:t>S</a:t>
            </a:r>
            <a:r>
              <a:rPr lang="mn-MN" sz="2400" dirty="0" smtClean="0"/>
              <a:t>ufficiently </a:t>
            </a:r>
            <a:r>
              <a:rPr lang="mn-MN" sz="2400" dirty="0"/>
              <a:t>high weight on the the exchange rate depreciation gap, the model is the same as the PEP-1-t model in which the nominal exchange rate is the numeraire. </a:t>
            </a:r>
            <a:endParaRPr lang="en-US" sz="2400" dirty="0"/>
          </a:p>
          <a:p>
            <a:pPr marL="0" lvl="1">
              <a:lnSpc>
                <a:spcPct val="150000"/>
              </a:lnSpc>
            </a:pPr>
            <a:endParaRPr lang="en-US" sz="1400" dirty="0" smtClean="0"/>
          </a:p>
          <a:p>
            <a:pPr marL="342900" lvl="1" indent="-342900">
              <a:lnSpc>
                <a:spcPct val="150000"/>
              </a:lnSpc>
              <a:buFont typeface="Arial" panose="020B0604020202020204" pitchFamily="34" charset="0"/>
              <a:buChar char="•"/>
            </a:pPr>
            <a:r>
              <a:rPr lang="mn-MN" sz="2400" dirty="0" smtClean="0"/>
              <a:t>If </a:t>
            </a:r>
            <a:r>
              <a:rPr lang="mn-MN" sz="2400" dirty="0"/>
              <a:t>we assume that a </a:t>
            </a:r>
            <a:r>
              <a:rPr lang="en-US" sz="2400" dirty="0" smtClean="0"/>
              <a:t>CB </a:t>
            </a:r>
            <a:r>
              <a:rPr lang="mn-MN" sz="2400" dirty="0" smtClean="0"/>
              <a:t>does </a:t>
            </a:r>
            <a:r>
              <a:rPr lang="mn-MN" sz="2400" dirty="0"/>
              <a:t>not care about the gaps, the model is </a:t>
            </a:r>
            <a:r>
              <a:rPr lang="mn-MN" sz="2400" dirty="0" smtClean="0"/>
              <a:t>the </a:t>
            </a:r>
            <a:r>
              <a:rPr lang="mn-MN" sz="2400" dirty="0"/>
              <a:t>PEP-1-t model in which the real interest rate is the numeraire. </a:t>
            </a:r>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7539645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nvSpPr>
        <p:spPr>
          <a:xfrm>
            <a:off x="0" y="5934670"/>
            <a:ext cx="4104456" cy="92333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5"/>
          <p:cNvSpPr txBox="1"/>
          <p:nvPr/>
        </p:nvSpPr>
        <p:spPr>
          <a:xfrm>
            <a:off x="421044" y="812164"/>
            <a:ext cx="8424936" cy="904863"/>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mn-MN"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21" descr="PEP_logo_flat2.jpg"/>
          <p:cNvPicPr>
            <a:picLocks noChangeAspect="1"/>
          </p:cNvPicPr>
          <p:nvPr/>
        </p:nvPicPr>
        <p:blipFill>
          <a:blip r:embed="rId4">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nvSpPr>
        <p:spPr>
          <a:xfrm>
            <a:off x="421044" y="965289"/>
            <a:ext cx="8399428" cy="5078313"/>
          </a:xfrm>
          <a:prstGeom prst="rect">
            <a:avLst/>
          </a:prstGeom>
          <a:noFill/>
        </p:spPr>
        <p:txBody>
          <a:bodyPr wrap="square" rtlCol="0">
            <a:spAutoFit/>
          </a:bodyPr>
          <a:lstStyle/>
          <a:p>
            <a:pPr marL="342900" lvl="0" indent="-342900">
              <a:lnSpc>
                <a:spcPct val="150000"/>
              </a:lnSpc>
              <a:buFont typeface="Arial" panose="020B0604020202020204" pitchFamily="34" charset="0"/>
              <a:buChar char="•"/>
            </a:pPr>
            <a:r>
              <a:rPr lang="mn-MN" sz="2400" dirty="0"/>
              <a:t>The nominal interest rate is linked with the real interest rate through the Fisher equation with expected inflation rate. </a:t>
            </a:r>
            <a:endParaRPr lang="en-US" sz="2400" dirty="0" smtClean="0"/>
          </a:p>
          <a:p>
            <a:pPr marL="342900" lvl="0" indent="-342900">
              <a:lnSpc>
                <a:spcPct val="150000"/>
              </a:lnSpc>
              <a:buFont typeface="Arial" panose="020B0604020202020204" pitchFamily="34" charset="0"/>
              <a:buChar char="•"/>
            </a:pPr>
            <a:endParaRPr lang="en-US" sz="2400" dirty="0" smtClean="0"/>
          </a:p>
          <a:p>
            <a:pPr marL="342900" lvl="0" indent="-342900">
              <a:lnSpc>
                <a:spcPct val="150000"/>
              </a:lnSpc>
              <a:buFont typeface="Arial" panose="020B0604020202020204" pitchFamily="34" charset="0"/>
              <a:buChar char="•"/>
            </a:pPr>
            <a:r>
              <a:rPr lang="mn-MN" sz="2400" dirty="0" smtClean="0"/>
              <a:t>The </a:t>
            </a:r>
            <a:r>
              <a:rPr lang="mn-MN" sz="2400" dirty="0"/>
              <a:t>real interest rate </a:t>
            </a:r>
            <a:r>
              <a:rPr lang="mn-MN" sz="2400" dirty="0" smtClean="0"/>
              <a:t>determines </a:t>
            </a:r>
            <a:r>
              <a:rPr lang="mn-MN" sz="2400" dirty="0"/>
              <a:t>the Tobin-Q condition through the user cost of capital. </a:t>
            </a:r>
            <a:endParaRPr lang="en-US" sz="2400" dirty="0" smtClean="0"/>
          </a:p>
          <a:p>
            <a:pPr marL="342900" lvl="0" indent="-342900">
              <a:lnSpc>
                <a:spcPct val="150000"/>
              </a:lnSpc>
              <a:buFont typeface="Arial" panose="020B0604020202020204" pitchFamily="34" charset="0"/>
              <a:buChar char="•"/>
            </a:pPr>
            <a:endParaRPr lang="en-US" sz="2400" dirty="0" smtClean="0"/>
          </a:p>
          <a:p>
            <a:pPr marL="342900" lvl="0" indent="-342900">
              <a:lnSpc>
                <a:spcPct val="150000"/>
              </a:lnSpc>
              <a:buFont typeface="Arial" panose="020B0604020202020204" pitchFamily="34" charset="0"/>
              <a:buChar char="•"/>
            </a:pPr>
            <a:r>
              <a:rPr lang="en-US" sz="2400" dirty="0" smtClean="0"/>
              <a:t>G</a:t>
            </a:r>
            <a:r>
              <a:rPr lang="mn-MN" sz="2400" dirty="0" smtClean="0"/>
              <a:t>iven </a:t>
            </a:r>
            <a:r>
              <a:rPr lang="mn-MN" sz="2400" dirty="0"/>
              <a:t>the expected inflation rate, a change in the nominal interest rate can change in the real interest rate which affects the Tobin-Q and hence real investment.</a:t>
            </a:r>
            <a:endParaRPr kumimoji="0" lang="mn-MN" sz="2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5"/>
          <p:cNvSpPr txBox="1"/>
          <p:nvPr>
            <p:custDataLst>
              <p:tags r:id="rId1"/>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500902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3"/>
            </p:custDataLst>
          </p:nvPr>
        </p:nvPicPr>
        <p:blipFill>
          <a:blip r:embed="rId7">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4"/>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Model extensions </a:t>
            </a:r>
            <a:endParaRPr lang="fr-CA" sz="2800" b="1" dirty="0">
              <a:solidFill>
                <a:schemeClr val="tx1">
                  <a:lumMod val="75000"/>
                  <a:lumOff val="25000"/>
                </a:schemeClr>
              </a:solidFill>
              <a:cs typeface="Century Gothic"/>
            </a:endParaRPr>
          </a:p>
        </p:txBody>
      </p:sp>
      <p:sp>
        <p:nvSpPr>
          <p:cNvPr id="21" name="Rectangle 17"/>
          <p:cNvSpPr>
            <a:spLocks noChangeArrowheads="1"/>
          </p:cNvSpPr>
          <p:nvPr/>
        </p:nvSpPr>
        <p:spPr bwMode="auto">
          <a:xfrm>
            <a:off x="4604" y="3256849"/>
            <a:ext cx="2479164" cy="614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sp>
        <p:nvSpPr>
          <p:cNvPr id="24"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sp>
        <p:nvSpPr>
          <p:cNvPr id="31" name="Rectangle 30"/>
          <p:cNvSpPr>
            <a:spLocks noChangeArrowheads="1"/>
          </p:cNvSpPr>
          <p:nvPr/>
        </p:nvSpPr>
        <p:spPr bwMode="auto">
          <a:xfrm>
            <a:off x="1241146" y="7904793"/>
            <a:ext cx="6448261" cy="20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sp>
        <p:nvSpPr>
          <p:cNvPr id="2" name="Rectangle 90"/>
          <p:cNvSpPr>
            <a:spLocks noChangeArrowheads="1"/>
          </p:cNvSpPr>
          <p:nvPr/>
        </p:nvSpPr>
        <p:spPr bwMode="auto">
          <a:xfrm>
            <a:off x="3203848" y="1473544"/>
            <a:ext cx="93260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3" name="Object 2"/>
          <p:cNvGraphicFramePr>
            <a:graphicFrameLocks noChangeAspect="1"/>
          </p:cNvGraphicFramePr>
          <p:nvPr>
            <p:extLst>
              <p:ext uri="{D42A27DB-BD31-4B8C-83A1-F6EECF244321}">
                <p14:modId xmlns:p14="http://schemas.microsoft.com/office/powerpoint/2010/main" val="3732485717"/>
              </p:ext>
            </p:extLst>
          </p:nvPr>
        </p:nvGraphicFramePr>
        <p:xfrm>
          <a:off x="2195737" y="1568922"/>
          <a:ext cx="4392487" cy="895152"/>
        </p:xfrm>
        <a:graphic>
          <a:graphicData uri="http://schemas.openxmlformats.org/presentationml/2006/ole">
            <mc:AlternateContent xmlns:mc="http://schemas.openxmlformats.org/markup-compatibility/2006">
              <mc:Choice xmlns:v="urn:schemas-microsoft-com:vml" Requires="v">
                <p:oleObj spid="_x0000_s9340" name="Equation" r:id="rId8" imgW="2019300" imgH="406400" progId="Equation.DSMT4">
                  <p:embed/>
                </p:oleObj>
              </mc:Choice>
              <mc:Fallback>
                <p:oleObj name="Equation" r:id="rId8" imgW="2019300" imgH="406400" progId="Equation.DSMT4">
                  <p:embed/>
                  <p:pic>
                    <p:nvPicPr>
                      <p:cNvPr id="0" name="Object 8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95737" y="1568922"/>
                        <a:ext cx="4392487" cy="895152"/>
                      </a:xfrm>
                      <a:prstGeom prst="rect">
                        <a:avLst/>
                      </a:prstGeom>
                      <a:noFill/>
                    </p:spPr>
                  </p:pic>
                </p:oleObj>
              </mc:Fallback>
            </mc:AlternateContent>
          </a:graphicData>
        </a:graphic>
      </p:graphicFrame>
      <p:sp>
        <p:nvSpPr>
          <p:cNvPr id="4" name="Rectangle 92"/>
          <p:cNvSpPr>
            <a:spLocks noChangeArrowheads="1"/>
          </p:cNvSpPr>
          <p:nvPr/>
        </p:nvSpPr>
        <p:spPr bwMode="auto">
          <a:xfrm>
            <a:off x="438411" y="3372265"/>
            <a:ext cx="8075756" cy="5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6" name="Object 5"/>
          <p:cNvGraphicFramePr>
            <a:graphicFrameLocks noChangeAspect="1"/>
          </p:cNvGraphicFramePr>
          <p:nvPr>
            <p:extLst>
              <p:ext uri="{D42A27DB-BD31-4B8C-83A1-F6EECF244321}">
                <p14:modId xmlns:p14="http://schemas.microsoft.com/office/powerpoint/2010/main" val="870671058"/>
              </p:ext>
            </p:extLst>
          </p:nvPr>
        </p:nvGraphicFramePr>
        <p:xfrm>
          <a:off x="1241146" y="4434967"/>
          <a:ext cx="7321677" cy="1101755"/>
        </p:xfrm>
        <a:graphic>
          <a:graphicData uri="http://schemas.openxmlformats.org/presentationml/2006/ole">
            <mc:AlternateContent xmlns:mc="http://schemas.openxmlformats.org/markup-compatibility/2006">
              <mc:Choice xmlns:v="urn:schemas-microsoft-com:vml" Requires="v">
                <p:oleObj spid="_x0000_s9341" name="Equation" r:id="rId10" imgW="3098520" imgH="457200" progId="Equation.DSMT4">
                  <p:embed/>
                </p:oleObj>
              </mc:Choice>
              <mc:Fallback>
                <p:oleObj name="Equation" r:id="rId10" imgW="3098520" imgH="457200" progId="Equation.DSMT4">
                  <p:embed/>
                  <p:pic>
                    <p:nvPicPr>
                      <p:cNvPr id="0" name="Object 91"/>
                      <p:cNvPicPr>
                        <a:picLocks noChangeAspect="1" noChangeArrowheads="1"/>
                      </p:cNvPicPr>
                      <p:nvPr/>
                    </p:nvPicPr>
                    <p:blipFill>
                      <a:blip r:embed="rId11"/>
                      <a:srcRect/>
                      <a:stretch>
                        <a:fillRect/>
                      </a:stretch>
                    </p:blipFill>
                    <p:spPr bwMode="auto">
                      <a:xfrm>
                        <a:off x="1241146" y="4434967"/>
                        <a:ext cx="7321677" cy="1101755"/>
                      </a:xfrm>
                      <a:prstGeom prst="rect">
                        <a:avLst/>
                      </a:prstGeom>
                      <a:noFill/>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4134259359"/>
              </p:ext>
            </p:extLst>
          </p:nvPr>
        </p:nvGraphicFramePr>
        <p:xfrm>
          <a:off x="1475656" y="3334127"/>
          <a:ext cx="6293582" cy="535624"/>
        </p:xfrm>
        <a:graphic>
          <a:graphicData uri="http://schemas.openxmlformats.org/presentationml/2006/ole">
            <mc:AlternateContent xmlns:mc="http://schemas.openxmlformats.org/markup-compatibility/2006">
              <mc:Choice xmlns:v="urn:schemas-microsoft-com:vml" Requires="v">
                <p:oleObj spid="_x0000_s9342" name="Equation" r:id="rId12" imgW="2679700" imgH="228600" progId="Equation.DSMT4">
                  <p:embed/>
                </p:oleObj>
              </mc:Choice>
              <mc:Fallback>
                <p:oleObj name="Equation" r:id="rId12" imgW="2679700" imgH="228600" progId="Equation.DSMT4">
                  <p:embed/>
                  <p:pic>
                    <p:nvPicPr>
                      <p:cNvPr id="0" name="Object 9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75656" y="3334127"/>
                        <a:ext cx="6293582" cy="535624"/>
                      </a:xfrm>
                      <a:prstGeom prst="rect">
                        <a:avLst/>
                      </a:prstGeom>
                      <a:noFill/>
                    </p:spPr>
                  </p:pic>
                </p:oleObj>
              </mc:Fallback>
            </mc:AlternateContent>
          </a:graphicData>
        </a:graphic>
      </p:graphicFrame>
    </p:spTree>
    <p:extLst>
      <p:ext uri="{BB962C8B-B14F-4D97-AF65-F5344CB8AC3E}">
        <p14:creationId xmlns:p14="http://schemas.microsoft.com/office/powerpoint/2010/main" val="462640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2"/>
          <p:cNvSpPr>
            <a:spLocks noChangeArrowheads="1"/>
          </p:cNvSpPr>
          <p:nvPr/>
        </p:nvSpPr>
        <p:spPr bwMode="auto">
          <a:xfrm>
            <a:off x="267114" y="1287032"/>
            <a:ext cx="35684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sp>
        <p:nvSpPr>
          <p:cNvPr id="4" name="Rectangle 4"/>
          <p:cNvSpPr>
            <a:spLocks noChangeArrowheads="1"/>
          </p:cNvSpPr>
          <p:nvPr/>
        </p:nvSpPr>
        <p:spPr bwMode="auto">
          <a:xfrm>
            <a:off x="450780" y="2390566"/>
            <a:ext cx="9695018" cy="7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9" name="Object 8"/>
          <p:cNvGraphicFramePr>
            <a:graphicFrameLocks noChangeAspect="1"/>
          </p:cNvGraphicFramePr>
          <p:nvPr>
            <p:extLst>
              <p:ext uri="{D42A27DB-BD31-4B8C-83A1-F6EECF244321}">
                <p14:modId xmlns:p14="http://schemas.microsoft.com/office/powerpoint/2010/main" val="2833749170"/>
              </p:ext>
            </p:extLst>
          </p:nvPr>
        </p:nvGraphicFramePr>
        <p:xfrm>
          <a:off x="797982" y="1487006"/>
          <a:ext cx="7004038" cy="1257607"/>
        </p:xfrm>
        <a:graphic>
          <a:graphicData uri="http://schemas.openxmlformats.org/presentationml/2006/ole">
            <mc:AlternateContent xmlns:mc="http://schemas.openxmlformats.org/markup-compatibility/2006">
              <mc:Choice xmlns:v="urn:schemas-microsoft-com:vml" Requires="v">
                <p:oleObj spid="_x0000_s12366" name="Equation" r:id="rId9" imgW="2958840" imgH="520560" progId="Equation.DSMT4">
                  <p:embed/>
                </p:oleObj>
              </mc:Choice>
              <mc:Fallback>
                <p:oleObj name="Equation" r:id="rId9" imgW="2958840" imgH="520560" progId="Equation.DSMT4">
                  <p:embed/>
                  <p:pic>
                    <p:nvPicPr>
                      <p:cNvPr id="0" name="Object 3"/>
                      <p:cNvPicPr>
                        <a:picLocks noChangeAspect="1" noChangeArrowheads="1"/>
                      </p:cNvPicPr>
                      <p:nvPr/>
                    </p:nvPicPr>
                    <p:blipFill>
                      <a:blip r:embed="rId10"/>
                      <a:srcRect/>
                      <a:stretch>
                        <a:fillRect/>
                      </a:stretch>
                    </p:blipFill>
                    <p:spPr bwMode="auto">
                      <a:xfrm>
                        <a:off x="797982" y="1487006"/>
                        <a:ext cx="7004038" cy="1257607"/>
                      </a:xfrm>
                      <a:prstGeom prst="rect">
                        <a:avLst/>
                      </a:prstGeom>
                      <a:noFill/>
                    </p:spPr>
                  </p:pic>
                </p:oleObj>
              </mc:Fallback>
            </mc:AlternateContent>
          </a:graphicData>
        </a:graphic>
      </p:graphicFrame>
      <p:sp>
        <p:nvSpPr>
          <p:cNvPr id="10" name="Rectangle 6"/>
          <p:cNvSpPr>
            <a:spLocks noChangeArrowheads="1"/>
          </p:cNvSpPr>
          <p:nvPr/>
        </p:nvSpPr>
        <p:spPr bwMode="auto">
          <a:xfrm>
            <a:off x="450778" y="3633192"/>
            <a:ext cx="10223707" cy="54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1" name="Object 10"/>
          <p:cNvGraphicFramePr>
            <a:graphicFrameLocks noChangeAspect="1"/>
          </p:cNvGraphicFramePr>
          <p:nvPr>
            <p:extLst>
              <p:ext uri="{D42A27DB-BD31-4B8C-83A1-F6EECF244321}">
                <p14:modId xmlns:p14="http://schemas.microsoft.com/office/powerpoint/2010/main" val="4125943939"/>
              </p:ext>
            </p:extLst>
          </p:nvPr>
        </p:nvGraphicFramePr>
        <p:xfrm>
          <a:off x="1325493" y="3514286"/>
          <a:ext cx="5949016" cy="769074"/>
        </p:xfrm>
        <a:graphic>
          <a:graphicData uri="http://schemas.openxmlformats.org/presentationml/2006/ole">
            <mc:AlternateContent xmlns:mc="http://schemas.openxmlformats.org/markup-compatibility/2006">
              <mc:Choice xmlns:v="urn:schemas-microsoft-com:vml" Requires="v">
                <p:oleObj spid="_x0000_s12367" name="Equation" r:id="rId11" imgW="2501900" imgH="317500" progId="Equation.DSMT4">
                  <p:embed/>
                </p:oleObj>
              </mc:Choice>
              <mc:Fallback>
                <p:oleObj name="Equation" r:id="rId11" imgW="2501900" imgH="317500"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25493" y="3514286"/>
                        <a:ext cx="5949016" cy="769074"/>
                      </a:xfrm>
                      <a:prstGeom prst="rect">
                        <a:avLst/>
                      </a:prstGeom>
                      <a:noFill/>
                    </p:spPr>
                  </p:pic>
                </p:oleObj>
              </mc:Fallback>
            </mc:AlternateContent>
          </a:graphicData>
        </a:graphic>
      </p:graphicFrame>
      <p:sp>
        <p:nvSpPr>
          <p:cNvPr id="12" name="Rectangle 8"/>
          <p:cNvSpPr>
            <a:spLocks noChangeArrowheads="1"/>
          </p:cNvSpPr>
          <p:nvPr/>
        </p:nvSpPr>
        <p:spPr bwMode="auto">
          <a:xfrm>
            <a:off x="450777" y="4817392"/>
            <a:ext cx="103366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13" name="Object 12"/>
          <p:cNvGraphicFramePr>
            <a:graphicFrameLocks noChangeAspect="1"/>
          </p:cNvGraphicFramePr>
          <p:nvPr>
            <p:extLst>
              <p:ext uri="{D42A27DB-BD31-4B8C-83A1-F6EECF244321}">
                <p14:modId xmlns:p14="http://schemas.microsoft.com/office/powerpoint/2010/main" val="1541519127"/>
              </p:ext>
            </p:extLst>
          </p:nvPr>
        </p:nvGraphicFramePr>
        <p:xfrm>
          <a:off x="1325493" y="4906639"/>
          <a:ext cx="5516968" cy="753321"/>
        </p:xfrm>
        <a:graphic>
          <a:graphicData uri="http://schemas.openxmlformats.org/presentationml/2006/ole">
            <mc:AlternateContent xmlns:mc="http://schemas.openxmlformats.org/markup-compatibility/2006">
              <mc:Choice xmlns:v="urn:schemas-microsoft-com:vml" Requires="v">
                <p:oleObj spid="_x0000_s12368" name="Equation" r:id="rId13" imgW="2373870" imgH="317362" progId="Equation.DSMT4">
                  <p:embed/>
                </p:oleObj>
              </mc:Choice>
              <mc:Fallback>
                <p:oleObj name="Equation" r:id="rId13" imgW="2373870" imgH="317362"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25493" y="4906639"/>
                        <a:ext cx="5516968" cy="753321"/>
                      </a:xfrm>
                      <a:prstGeom prst="rect">
                        <a:avLst/>
                      </a:prstGeom>
                      <a:noFill/>
                    </p:spPr>
                  </p:pic>
                </p:oleObj>
              </mc:Fallback>
            </mc:AlternateContent>
          </a:graphicData>
        </a:graphic>
      </p:graphicFrame>
      <p:sp>
        <p:nvSpPr>
          <p:cNvPr id="15" name="TextBox 5"/>
          <p:cNvSpPr txBox="1"/>
          <p:nvPr>
            <p:custDataLst>
              <p:tags r:id="rId5"/>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Model extensions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505610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3762790" y="953749"/>
            <a:ext cx="1601298" cy="498598"/>
          </a:xfrm>
          <a:prstGeom prst="rect">
            <a:avLst/>
          </a:prstGeom>
          <a:noFill/>
        </p:spPr>
        <p:txBody>
          <a:bodyPr wrap="square" rtlCol="0">
            <a:spAutoFit/>
          </a:bodyPr>
          <a:lstStyle/>
          <a:p>
            <a:pPr>
              <a:lnSpc>
                <a:spcPct val="110000"/>
              </a:lnSpc>
            </a:pPr>
            <a:r>
              <a:rPr lang="en-US" sz="2400" b="1" dirty="0" smtClean="0"/>
              <a:t>Taylor rule:</a:t>
            </a:r>
          </a:p>
        </p:txBody>
      </p:sp>
      <p:pic>
        <p:nvPicPr>
          <p:cNvPr id="5"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2" name="Rectangle 2"/>
          <p:cNvSpPr>
            <a:spLocks noChangeArrowheads="1"/>
          </p:cNvSpPr>
          <p:nvPr/>
        </p:nvSpPr>
        <p:spPr bwMode="auto">
          <a:xfrm>
            <a:off x="231638" y="1203048"/>
            <a:ext cx="90581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9" name="Object 8"/>
          <p:cNvGraphicFramePr>
            <a:graphicFrameLocks noChangeAspect="1"/>
          </p:cNvGraphicFramePr>
          <p:nvPr>
            <p:extLst>
              <p:ext uri="{D42A27DB-BD31-4B8C-83A1-F6EECF244321}">
                <p14:modId xmlns:p14="http://schemas.microsoft.com/office/powerpoint/2010/main" val="2643842745"/>
              </p:ext>
            </p:extLst>
          </p:nvPr>
        </p:nvGraphicFramePr>
        <p:xfrm>
          <a:off x="323528" y="2778125"/>
          <a:ext cx="7086600" cy="450850"/>
        </p:xfrm>
        <a:graphic>
          <a:graphicData uri="http://schemas.openxmlformats.org/presentationml/2006/ole">
            <mc:AlternateContent xmlns:mc="http://schemas.openxmlformats.org/markup-compatibility/2006">
              <mc:Choice xmlns:v="urn:schemas-microsoft-com:vml" Requires="v">
                <p:oleObj spid="_x0000_s13441" name="Equation" r:id="rId9" imgW="3288960" imgH="203040" progId="Equation.DSMT4">
                  <p:embed/>
                </p:oleObj>
              </mc:Choice>
              <mc:Fallback>
                <p:oleObj name="Equation" r:id="rId9" imgW="3288960" imgH="203040" progId="Equation.DSMT4">
                  <p:embed/>
                  <p:pic>
                    <p:nvPicPr>
                      <p:cNvPr id="0" name="Object 3"/>
                      <p:cNvPicPr>
                        <a:picLocks noChangeAspect="1" noChangeArrowheads="1"/>
                      </p:cNvPicPr>
                      <p:nvPr/>
                    </p:nvPicPr>
                    <p:blipFill>
                      <a:blip r:embed="rId10"/>
                      <a:srcRect/>
                      <a:stretch>
                        <a:fillRect/>
                      </a:stretch>
                    </p:blipFill>
                    <p:spPr bwMode="auto">
                      <a:xfrm>
                        <a:off x="323528" y="2778125"/>
                        <a:ext cx="7086600" cy="450850"/>
                      </a:xfrm>
                      <a:prstGeom prst="rect">
                        <a:avLst/>
                      </a:prstGeom>
                      <a:noFill/>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067091985"/>
              </p:ext>
            </p:extLst>
          </p:nvPr>
        </p:nvGraphicFramePr>
        <p:xfrm>
          <a:off x="323528" y="5472113"/>
          <a:ext cx="5381625" cy="439737"/>
        </p:xfrm>
        <a:graphic>
          <a:graphicData uri="http://schemas.openxmlformats.org/presentationml/2006/ole">
            <mc:AlternateContent xmlns:mc="http://schemas.openxmlformats.org/markup-compatibility/2006">
              <mc:Choice xmlns:v="urn:schemas-microsoft-com:vml" Requires="v">
                <p:oleObj spid="_x0000_s13442" name="Equation" r:id="rId11" imgW="2565360" imgH="203040" progId="Equation.DSMT4">
                  <p:embed/>
                </p:oleObj>
              </mc:Choice>
              <mc:Fallback>
                <p:oleObj name="Equation" r:id="rId11" imgW="2565360" imgH="203040" progId="Equation.DSMT4">
                  <p:embed/>
                  <p:pic>
                    <p:nvPicPr>
                      <p:cNvPr id="0" name="Object 7"/>
                      <p:cNvPicPr>
                        <a:picLocks noChangeAspect="1" noChangeArrowheads="1"/>
                      </p:cNvPicPr>
                      <p:nvPr/>
                    </p:nvPicPr>
                    <p:blipFill>
                      <a:blip r:embed="rId12"/>
                      <a:srcRect/>
                      <a:stretch>
                        <a:fillRect/>
                      </a:stretch>
                    </p:blipFill>
                    <p:spPr bwMode="auto">
                      <a:xfrm>
                        <a:off x="323528" y="5472113"/>
                        <a:ext cx="5381625" cy="439737"/>
                      </a:xfrm>
                      <a:prstGeom prst="rect">
                        <a:avLst/>
                      </a:prstGeom>
                      <a:noFill/>
                    </p:spPr>
                  </p:pic>
                </p:oleObj>
              </mc:Fallback>
            </mc:AlternateContent>
          </a:graphicData>
        </a:graphic>
      </p:graphicFrame>
      <p:sp>
        <p:nvSpPr>
          <p:cNvPr id="17" name="TextBox 5"/>
          <p:cNvSpPr txBox="1"/>
          <p:nvPr>
            <p:custDataLst>
              <p:tags r:id="rId5"/>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Model extensions </a:t>
            </a:r>
            <a:endParaRPr lang="fr-CA" sz="2800" b="1" dirty="0">
              <a:solidFill>
                <a:schemeClr val="tx1">
                  <a:lumMod val="75000"/>
                  <a:lumOff val="25000"/>
                </a:schemeClr>
              </a:solidFill>
              <a:cs typeface="Century Gothic"/>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2163741034"/>
              </p:ext>
            </p:extLst>
          </p:nvPr>
        </p:nvGraphicFramePr>
        <p:xfrm>
          <a:off x="323528" y="3470275"/>
          <a:ext cx="6410325" cy="447675"/>
        </p:xfrm>
        <a:graphic>
          <a:graphicData uri="http://schemas.openxmlformats.org/presentationml/2006/ole">
            <mc:AlternateContent xmlns:mc="http://schemas.openxmlformats.org/markup-compatibility/2006">
              <mc:Choice xmlns:v="urn:schemas-microsoft-com:vml" Requires="v">
                <p:oleObj spid="_x0000_s13443" name="Equation" r:id="rId13" imgW="2984400" imgH="203040" progId="Equation.DSMT4">
                  <p:embed/>
                </p:oleObj>
              </mc:Choice>
              <mc:Fallback>
                <p:oleObj name="Equation" r:id="rId13" imgW="2984400" imgH="203040" progId="Equation.DSMT4">
                  <p:embed/>
                  <p:pic>
                    <p:nvPicPr>
                      <p:cNvPr id="0" name=""/>
                      <p:cNvPicPr>
                        <a:picLocks noChangeAspect="1" noChangeArrowheads="1"/>
                      </p:cNvPicPr>
                      <p:nvPr/>
                    </p:nvPicPr>
                    <p:blipFill>
                      <a:blip r:embed="rId14"/>
                      <a:srcRect/>
                      <a:stretch>
                        <a:fillRect/>
                      </a:stretch>
                    </p:blipFill>
                    <p:spPr bwMode="auto">
                      <a:xfrm>
                        <a:off x="323528" y="3470275"/>
                        <a:ext cx="6410325" cy="447675"/>
                      </a:xfrm>
                      <a:prstGeom prst="rect">
                        <a:avLst/>
                      </a:prstGeom>
                      <a:noFill/>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659898555"/>
              </p:ext>
            </p:extLst>
          </p:nvPr>
        </p:nvGraphicFramePr>
        <p:xfrm>
          <a:off x="355600" y="4198938"/>
          <a:ext cx="5160963" cy="436562"/>
        </p:xfrm>
        <a:graphic>
          <a:graphicData uri="http://schemas.openxmlformats.org/presentationml/2006/ole">
            <mc:AlternateContent xmlns:mc="http://schemas.openxmlformats.org/markup-compatibility/2006">
              <mc:Choice xmlns:v="urn:schemas-microsoft-com:vml" Requires="v">
                <p:oleObj spid="_x0000_s13444" name="Equation" r:id="rId15" imgW="2463480" imgH="203040" progId="Equation.DSMT4">
                  <p:embed/>
                </p:oleObj>
              </mc:Choice>
              <mc:Fallback>
                <p:oleObj name="Equation" r:id="rId15" imgW="2463480" imgH="203040" progId="Equation.DSMT4">
                  <p:embed/>
                  <p:pic>
                    <p:nvPicPr>
                      <p:cNvPr id="0" name=""/>
                      <p:cNvPicPr>
                        <a:picLocks noChangeAspect="1" noChangeArrowheads="1"/>
                      </p:cNvPicPr>
                      <p:nvPr/>
                    </p:nvPicPr>
                    <p:blipFill>
                      <a:blip r:embed="rId16"/>
                      <a:srcRect/>
                      <a:stretch>
                        <a:fillRect/>
                      </a:stretch>
                    </p:blipFill>
                    <p:spPr bwMode="auto">
                      <a:xfrm>
                        <a:off x="355600" y="4198938"/>
                        <a:ext cx="5160963" cy="436562"/>
                      </a:xfrm>
                      <a:prstGeom prst="rect">
                        <a:avLst/>
                      </a:prstGeom>
                      <a:noFill/>
                    </p:spPr>
                  </p:pic>
                </p:oleObj>
              </mc:Fallback>
            </mc:AlternateContent>
          </a:graphicData>
        </a:graphic>
      </p:graphicFrame>
      <p:sp>
        <p:nvSpPr>
          <p:cNvPr id="6" name="Rectangle 74"/>
          <p:cNvSpPr>
            <a:spLocks noChangeArrowheads="1"/>
          </p:cNvSpPr>
          <p:nvPr/>
        </p:nvSpPr>
        <p:spPr bwMode="auto">
          <a:xfrm>
            <a:off x="445335" y="1812577"/>
            <a:ext cx="1370450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8" name="Object 7"/>
          <p:cNvGraphicFramePr>
            <a:graphicFrameLocks noChangeAspect="1"/>
          </p:cNvGraphicFramePr>
          <p:nvPr>
            <p:extLst>
              <p:ext uri="{D42A27DB-BD31-4B8C-83A1-F6EECF244321}">
                <p14:modId xmlns:p14="http://schemas.microsoft.com/office/powerpoint/2010/main" val="3730613211"/>
              </p:ext>
            </p:extLst>
          </p:nvPr>
        </p:nvGraphicFramePr>
        <p:xfrm>
          <a:off x="1316038" y="1776413"/>
          <a:ext cx="6578600" cy="469900"/>
        </p:xfrm>
        <a:graphic>
          <a:graphicData uri="http://schemas.openxmlformats.org/presentationml/2006/ole">
            <mc:AlternateContent xmlns:mc="http://schemas.openxmlformats.org/markup-compatibility/2006">
              <mc:Choice xmlns:v="urn:schemas-microsoft-com:vml" Requires="v">
                <p:oleObj spid="_x0000_s13445" name="Equation" r:id="rId17" imgW="2984400" imgH="203040" progId="Equation.DSMT4">
                  <p:embed/>
                </p:oleObj>
              </mc:Choice>
              <mc:Fallback>
                <p:oleObj name="Equation" r:id="rId17" imgW="2984400" imgH="203040" progId="Equation.DSMT4">
                  <p:embed/>
                  <p:pic>
                    <p:nvPicPr>
                      <p:cNvPr id="0" name="Object 73"/>
                      <p:cNvPicPr>
                        <a:picLocks noChangeAspect="1" noChangeArrowheads="1"/>
                      </p:cNvPicPr>
                      <p:nvPr/>
                    </p:nvPicPr>
                    <p:blipFill>
                      <a:blip r:embed="rId18"/>
                      <a:srcRect/>
                      <a:stretch>
                        <a:fillRect/>
                      </a:stretch>
                    </p:blipFill>
                    <p:spPr bwMode="auto">
                      <a:xfrm>
                        <a:off x="1316038" y="1776413"/>
                        <a:ext cx="6578600" cy="469900"/>
                      </a:xfrm>
                      <a:prstGeom prst="rect">
                        <a:avLst/>
                      </a:prstGeom>
                      <a:noFill/>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342909330"/>
              </p:ext>
            </p:extLst>
          </p:nvPr>
        </p:nvGraphicFramePr>
        <p:xfrm>
          <a:off x="323528" y="4868863"/>
          <a:ext cx="5357812" cy="439737"/>
        </p:xfrm>
        <a:graphic>
          <a:graphicData uri="http://schemas.openxmlformats.org/presentationml/2006/ole">
            <mc:AlternateContent xmlns:mc="http://schemas.openxmlformats.org/markup-compatibility/2006">
              <mc:Choice xmlns:v="urn:schemas-microsoft-com:vml" Requires="v">
                <p:oleObj spid="_x0000_s13446" name="Equation" r:id="rId19" imgW="2552400" imgH="203040" progId="Equation.DSMT4">
                  <p:embed/>
                </p:oleObj>
              </mc:Choice>
              <mc:Fallback>
                <p:oleObj name="Equation" r:id="rId19" imgW="2552400" imgH="203040" progId="Equation.DSMT4">
                  <p:embed/>
                  <p:pic>
                    <p:nvPicPr>
                      <p:cNvPr id="0" name=""/>
                      <p:cNvPicPr>
                        <a:picLocks noChangeAspect="1" noChangeArrowheads="1"/>
                      </p:cNvPicPr>
                      <p:nvPr/>
                    </p:nvPicPr>
                    <p:blipFill>
                      <a:blip r:embed="rId20"/>
                      <a:srcRect/>
                      <a:stretch>
                        <a:fillRect/>
                      </a:stretch>
                    </p:blipFill>
                    <p:spPr bwMode="auto">
                      <a:xfrm>
                        <a:off x="323528" y="4868863"/>
                        <a:ext cx="5357812" cy="439737"/>
                      </a:xfrm>
                      <a:prstGeom prst="rect">
                        <a:avLst/>
                      </a:prstGeom>
                      <a:noFill/>
                    </p:spPr>
                  </p:pic>
                </p:oleObj>
              </mc:Fallback>
            </mc:AlternateContent>
          </a:graphicData>
        </a:graphic>
      </p:graphicFrame>
    </p:spTree>
    <p:extLst>
      <p:ext uri="{BB962C8B-B14F-4D97-AF65-F5344CB8AC3E}">
        <p14:creationId xmlns:p14="http://schemas.microsoft.com/office/powerpoint/2010/main" val="2342856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9">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5"/>
            </p:custDataLst>
          </p:nvPr>
        </p:nvSpPr>
        <p:spPr>
          <a:xfrm>
            <a:off x="397650" y="1052736"/>
            <a:ext cx="8399428" cy="1107996"/>
          </a:xfrm>
          <a:prstGeom prst="rect">
            <a:avLst/>
          </a:prstGeom>
          <a:noFill/>
        </p:spPr>
        <p:txBody>
          <a:bodyPr wrap="square" rtlCol="0">
            <a:spAutoFit/>
          </a:bodyPr>
          <a:lstStyle/>
          <a:p>
            <a:pPr marL="0" lvl="1">
              <a:lnSpc>
                <a:spcPct val="150000"/>
              </a:lnSpc>
            </a:pPr>
            <a:endParaRPr lang="en-US" sz="2200" dirty="0"/>
          </a:p>
          <a:p>
            <a:pPr lvl="1">
              <a:lnSpc>
                <a:spcPct val="150000"/>
              </a:lnSpc>
            </a:pPr>
            <a:endParaRPr lang="mn-MN" sz="2200" dirty="0"/>
          </a:p>
        </p:txBody>
      </p:sp>
      <p:sp>
        <p:nvSpPr>
          <p:cNvPr id="2" name="Rectangle 2"/>
          <p:cNvSpPr>
            <a:spLocks noChangeArrowheads="1"/>
          </p:cNvSpPr>
          <p:nvPr/>
        </p:nvSpPr>
        <p:spPr bwMode="auto">
          <a:xfrm>
            <a:off x="391368" y="1877538"/>
            <a:ext cx="80252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graphicFrame>
        <p:nvGraphicFramePr>
          <p:cNvPr id="3" name="Object 2"/>
          <p:cNvGraphicFramePr>
            <a:graphicFrameLocks noChangeAspect="1"/>
          </p:cNvGraphicFramePr>
          <p:nvPr>
            <p:extLst>
              <p:ext uri="{D42A27DB-BD31-4B8C-83A1-F6EECF244321}">
                <p14:modId xmlns:p14="http://schemas.microsoft.com/office/powerpoint/2010/main" val="1829169678"/>
              </p:ext>
            </p:extLst>
          </p:nvPr>
        </p:nvGraphicFramePr>
        <p:xfrm>
          <a:off x="1525588" y="2357438"/>
          <a:ext cx="6186487" cy="1144587"/>
        </p:xfrm>
        <a:graphic>
          <a:graphicData uri="http://schemas.openxmlformats.org/presentationml/2006/ole">
            <mc:AlternateContent xmlns:mc="http://schemas.openxmlformats.org/markup-compatibility/2006">
              <mc:Choice xmlns:v="urn:schemas-microsoft-com:vml" Requires="v">
                <p:oleObj spid="_x0000_s14413" name="Equation" r:id="rId10" imgW="3085920" imgH="495000" progId="Equation.DSMT4">
                  <p:embed/>
                </p:oleObj>
              </mc:Choice>
              <mc:Fallback>
                <p:oleObj name="Equation" r:id="rId10" imgW="3085920" imgH="495000" progId="Equation.DSMT4">
                  <p:embed/>
                  <p:pic>
                    <p:nvPicPr>
                      <p:cNvPr id="0" name="Object 1"/>
                      <p:cNvPicPr>
                        <a:picLocks noChangeAspect="1" noChangeArrowheads="1"/>
                      </p:cNvPicPr>
                      <p:nvPr/>
                    </p:nvPicPr>
                    <p:blipFill>
                      <a:blip r:embed="rId11"/>
                      <a:srcRect/>
                      <a:stretch>
                        <a:fillRect/>
                      </a:stretch>
                    </p:blipFill>
                    <p:spPr bwMode="auto">
                      <a:xfrm>
                        <a:off x="1525588" y="2357438"/>
                        <a:ext cx="6186487" cy="1144587"/>
                      </a:xfrm>
                      <a:prstGeom prst="rect">
                        <a:avLst/>
                      </a:prstGeom>
                      <a:no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113090008"/>
              </p:ext>
            </p:extLst>
          </p:nvPr>
        </p:nvGraphicFramePr>
        <p:xfrm>
          <a:off x="435152" y="1442117"/>
          <a:ext cx="3934933" cy="442127"/>
        </p:xfrm>
        <a:graphic>
          <a:graphicData uri="http://schemas.openxmlformats.org/presentationml/2006/ole">
            <mc:AlternateContent xmlns:mc="http://schemas.openxmlformats.org/markup-compatibility/2006">
              <mc:Choice xmlns:v="urn:schemas-microsoft-com:vml" Requires="v">
                <p:oleObj spid="_x0000_s14414" name="Equation" r:id="rId12" imgW="1688760" imgH="190440" progId="Equation.DSMT4">
                  <p:embed/>
                </p:oleObj>
              </mc:Choice>
              <mc:Fallback>
                <p:oleObj name="Equation" r:id="rId12" imgW="1688760" imgH="190440" progId="Equation.DSMT4">
                  <p:embed/>
                  <p:pic>
                    <p:nvPicPr>
                      <p:cNvPr id="0" name=""/>
                      <p:cNvPicPr>
                        <a:picLocks noChangeAspect="1" noChangeArrowheads="1"/>
                      </p:cNvPicPr>
                      <p:nvPr/>
                    </p:nvPicPr>
                    <p:blipFill>
                      <a:blip r:embed="rId13"/>
                      <a:srcRect/>
                      <a:stretch>
                        <a:fillRect/>
                      </a:stretch>
                    </p:blipFill>
                    <p:spPr bwMode="auto">
                      <a:xfrm>
                        <a:off x="435152" y="1442117"/>
                        <a:ext cx="3934933" cy="442127"/>
                      </a:xfrm>
                      <a:prstGeom prst="rect">
                        <a:avLst/>
                      </a:prstGeom>
                      <a:noFill/>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417887412"/>
              </p:ext>
            </p:extLst>
          </p:nvPr>
        </p:nvGraphicFramePr>
        <p:xfrm>
          <a:off x="425795" y="4586102"/>
          <a:ext cx="2493962" cy="417512"/>
        </p:xfrm>
        <a:graphic>
          <a:graphicData uri="http://schemas.openxmlformats.org/presentationml/2006/ole">
            <mc:AlternateContent xmlns:mc="http://schemas.openxmlformats.org/markup-compatibility/2006">
              <mc:Choice xmlns:v="urn:schemas-microsoft-com:vml" Requires="v">
                <p:oleObj spid="_x0000_s14415" name="Equation" r:id="rId14" imgW="1130040" imgH="190440" progId="Equation.DSMT4">
                  <p:embed/>
                </p:oleObj>
              </mc:Choice>
              <mc:Fallback>
                <p:oleObj name="Equation" r:id="rId14" imgW="1130040" imgH="190440" progId="Equation.DSMT4">
                  <p:embed/>
                  <p:pic>
                    <p:nvPicPr>
                      <p:cNvPr id="0" name=""/>
                      <p:cNvPicPr>
                        <a:picLocks noChangeAspect="1" noChangeArrowheads="1"/>
                      </p:cNvPicPr>
                      <p:nvPr/>
                    </p:nvPicPr>
                    <p:blipFill>
                      <a:blip r:embed="rId15"/>
                      <a:srcRect/>
                      <a:stretch>
                        <a:fillRect/>
                      </a:stretch>
                    </p:blipFill>
                    <p:spPr bwMode="auto">
                      <a:xfrm>
                        <a:off x="425795" y="4586102"/>
                        <a:ext cx="2493962" cy="417512"/>
                      </a:xfrm>
                      <a:prstGeom prst="rect">
                        <a:avLst/>
                      </a:prstGeom>
                      <a:noFill/>
                    </p:spPr>
                  </p:pic>
                </p:oleObj>
              </mc:Fallback>
            </mc:AlternateContent>
          </a:graphicData>
        </a:graphic>
      </p:graphicFrame>
      <p:sp>
        <p:nvSpPr>
          <p:cNvPr id="12" name="TextBox 5"/>
          <p:cNvSpPr txBox="1"/>
          <p:nvPr>
            <p:custDataLst>
              <p:tags r:id="rId6"/>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Model extensions </a:t>
            </a:r>
            <a:endParaRPr lang="fr-CA" sz="2800" b="1" dirty="0">
              <a:solidFill>
                <a:schemeClr val="tx1">
                  <a:lumMod val="75000"/>
                  <a:lumOff val="25000"/>
                </a:schemeClr>
              </a:solidFill>
              <a:cs typeface="Century Gothic"/>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1000337254"/>
              </p:ext>
            </p:extLst>
          </p:nvPr>
        </p:nvGraphicFramePr>
        <p:xfrm>
          <a:off x="5220072" y="3989562"/>
          <a:ext cx="792088" cy="428154"/>
        </p:xfrm>
        <a:graphic>
          <a:graphicData uri="http://schemas.openxmlformats.org/presentationml/2006/ole">
            <mc:AlternateContent xmlns:mc="http://schemas.openxmlformats.org/markup-compatibility/2006">
              <mc:Choice xmlns:v="urn:schemas-microsoft-com:vml" Requires="v">
                <p:oleObj spid="_x0000_s14416" name="Equation" r:id="rId16" imgW="355446" imgH="190417" progId="Equation.DSMT4">
                  <p:embed/>
                </p:oleObj>
              </mc:Choice>
              <mc:Fallback>
                <p:oleObj name="Equation" r:id="rId16" imgW="355446" imgH="190417"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20072" y="3989562"/>
                        <a:ext cx="792088" cy="428154"/>
                      </a:xfrm>
                      <a:prstGeom prst="rect">
                        <a:avLst/>
                      </a:prstGeom>
                      <a:noFill/>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2809627756"/>
              </p:ext>
            </p:extLst>
          </p:nvPr>
        </p:nvGraphicFramePr>
        <p:xfrm>
          <a:off x="3297238" y="5491163"/>
          <a:ext cx="2600325" cy="439737"/>
        </p:xfrm>
        <a:graphic>
          <a:graphicData uri="http://schemas.openxmlformats.org/presentationml/2006/ole">
            <mc:AlternateContent xmlns:mc="http://schemas.openxmlformats.org/markup-compatibility/2006">
              <mc:Choice xmlns:v="urn:schemas-microsoft-com:vml" Requires="v">
                <p:oleObj spid="_x0000_s14417" name="Equation" r:id="rId18" imgW="1130040" imgH="190440" progId="Equation.DSMT4">
                  <p:embed/>
                </p:oleObj>
              </mc:Choice>
              <mc:Fallback>
                <p:oleObj name="Equation" r:id="rId18" imgW="1130040" imgH="190440" progId="Equation.DSMT4">
                  <p:embed/>
                  <p:pic>
                    <p:nvPicPr>
                      <p:cNvPr id="0" name=""/>
                      <p:cNvPicPr>
                        <a:picLocks noChangeAspect="1" noChangeArrowheads="1"/>
                      </p:cNvPicPr>
                      <p:nvPr/>
                    </p:nvPicPr>
                    <p:blipFill>
                      <a:blip r:embed="rId19"/>
                      <a:srcRect/>
                      <a:stretch>
                        <a:fillRect/>
                      </a:stretch>
                    </p:blipFill>
                    <p:spPr bwMode="auto">
                      <a:xfrm>
                        <a:off x="3297238" y="5491163"/>
                        <a:ext cx="2600325" cy="439737"/>
                      </a:xfrm>
                      <a:prstGeom prst="rect">
                        <a:avLst/>
                      </a:prstGeom>
                      <a:noFill/>
                    </p:spPr>
                  </p:pic>
                </p:oleObj>
              </mc:Fallback>
            </mc:AlternateContent>
          </a:graphicData>
        </a:graphic>
      </p:graphicFrame>
    </p:spTree>
    <p:extLst>
      <p:ext uri="{BB962C8B-B14F-4D97-AF65-F5344CB8AC3E}">
        <p14:creationId xmlns:p14="http://schemas.microsoft.com/office/powerpoint/2010/main" val="2997983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4"/>
            </p:custDataLst>
          </p:nvPr>
        </p:nvPicPr>
        <p:blipFill>
          <a:blip r:embed="rId9">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graphicFrame>
        <p:nvGraphicFramePr>
          <p:cNvPr id="3" name="Objet 2"/>
          <p:cNvGraphicFramePr>
            <a:graphicFrameLocks noChangeAspect="1"/>
          </p:cNvGraphicFramePr>
          <p:nvPr>
            <p:custDataLst>
              <p:tags r:id="rId5"/>
            </p:custDataLst>
            <p:extLst>
              <p:ext uri="{D42A27DB-BD31-4B8C-83A1-F6EECF244321}">
                <p14:modId xmlns:p14="http://schemas.microsoft.com/office/powerpoint/2010/main" val="1555334444"/>
              </p:ext>
            </p:extLst>
          </p:nvPr>
        </p:nvGraphicFramePr>
        <p:xfrm>
          <a:off x="4794250" y="2371725"/>
          <a:ext cx="114300" cy="177800"/>
        </p:xfrm>
        <a:graphic>
          <a:graphicData uri="http://schemas.openxmlformats.org/presentationml/2006/ole">
            <mc:AlternateContent xmlns:mc="http://schemas.openxmlformats.org/markup-compatibility/2006">
              <mc:Choice xmlns:v="urn:schemas-microsoft-com:vml" Requires="v">
                <p:oleObj spid="_x0000_s1201" name="Equation" r:id="rId10" imgW="114120" imgH="177480" progId="Equation.DSMT4">
                  <p:embed/>
                </p:oleObj>
              </mc:Choice>
              <mc:Fallback>
                <p:oleObj name="Equation" r:id="rId10" imgW="114120" imgH="177480" progId="Equation.DSMT4">
                  <p:embed/>
                  <p:pic>
                    <p:nvPicPr>
                      <p:cNvPr id="0" name=""/>
                      <p:cNvPicPr/>
                      <p:nvPr/>
                    </p:nvPicPr>
                    <p:blipFill>
                      <a:blip r:embed="rId11"/>
                      <a:stretch>
                        <a:fillRect/>
                      </a:stretch>
                    </p:blipFill>
                    <p:spPr>
                      <a:xfrm>
                        <a:off x="4794250" y="2371725"/>
                        <a:ext cx="114300" cy="177800"/>
                      </a:xfrm>
                      <a:prstGeom prst="rect">
                        <a:avLst/>
                      </a:prstGeom>
                    </p:spPr>
                  </p:pic>
                </p:oleObj>
              </mc:Fallback>
            </mc:AlternateContent>
          </a:graphicData>
        </a:graphic>
      </p:graphicFrame>
      <p:sp>
        <p:nvSpPr>
          <p:cNvPr id="2" name="Rectangle 59"/>
          <p:cNvSpPr>
            <a:spLocks noChangeArrowheads="1"/>
          </p:cNvSpPr>
          <p:nvPr/>
        </p:nvSpPr>
        <p:spPr bwMode="auto">
          <a:xfrm>
            <a:off x="421044" y="1330806"/>
            <a:ext cx="974581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mn-MN"/>
          </a:p>
        </p:txBody>
      </p:sp>
      <p:sp>
        <p:nvSpPr>
          <p:cNvPr id="9" name="Rectangle 63"/>
          <p:cNvSpPr>
            <a:spLocks noChangeArrowheads="1"/>
          </p:cNvSpPr>
          <p:nvPr/>
        </p:nvSpPr>
        <p:spPr bwMode="auto">
          <a:xfrm>
            <a:off x="611560" y="230269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0" name="Object 9"/>
          <p:cNvGraphicFramePr>
            <a:graphicFrameLocks noChangeAspect="1"/>
          </p:cNvGraphicFramePr>
          <p:nvPr>
            <p:extLst>
              <p:ext uri="{D42A27DB-BD31-4B8C-83A1-F6EECF244321}">
                <p14:modId xmlns:p14="http://schemas.microsoft.com/office/powerpoint/2010/main" val="1712574569"/>
              </p:ext>
            </p:extLst>
          </p:nvPr>
        </p:nvGraphicFramePr>
        <p:xfrm>
          <a:off x="1957749" y="1705675"/>
          <a:ext cx="5228502" cy="1013316"/>
        </p:xfrm>
        <a:graphic>
          <a:graphicData uri="http://schemas.openxmlformats.org/presentationml/2006/ole">
            <mc:AlternateContent xmlns:mc="http://schemas.openxmlformats.org/markup-compatibility/2006">
              <mc:Choice xmlns:v="urn:schemas-microsoft-com:vml" Requires="v">
                <p:oleObj spid="_x0000_s1202" name="Equation" r:id="rId12" imgW="2120760" imgH="406080" progId="Equation.DSMT4">
                  <p:embed/>
                </p:oleObj>
              </mc:Choice>
              <mc:Fallback>
                <p:oleObj name="Equation" r:id="rId12" imgW="2120760" imgH="406080" progId="Equation.DSMT4">
                  <p:embed/>
                  <p:pic>
                    <p:nvPicPr>
                      <p:cNvPr id="0" name="Object 62"/>
                      <p:cNvPicPr>
                        <a:picLocks noChangeAspect="1" noChangeArrowheads="1"/>
                      </p:cNvPicPr>
                      <p:nvPr/>
                    </p:nvPicPr>
                    <p:blipFill>
                      <a:blip r:embed="rId13"/>
                      <a:srcRect/>
                      <a:stretch>
                        <a:fillRect/>
                      </a:stretch>
                    </p:blipFill>
                    <p:spPr bwMode="auto">
                      <a:xfrm>
                        <a:off x="1957749" y="1705675"/>
                        <a:ext cx="5228502" cy="1013316"/>
                      </a:xfrm>
                      <a:prstGeom prst="rect">
                        <a:avLst/>
                      </a:prstGeom>
                      <a:noFill/>
                    </p:spPr>
                  </p:pic>
                </p:oleObj>
              </mc:Fallback>
            </mc:AlternateContent>
          </a:graphicData>
        </a:graphic>
      </p:graphicFrame>
      <p:sp>
        <p:nvSpPr>
          <p:cNvPr id="11" name="Rectangle 65"/>
          <p:cNvSpPr>
            <a:spLocks noChangeArrowheads="1"/>
          </p:cNvSpPr>
          <p:nvPr/>
        </p:nvSpPr>
        <p:spPr bwMode="auto">
          <a:xfrm>
            <a:off x="421044" y="30821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2" name="Object 11"/>
          <p:cNvGraphicFramePr>
            <a:graphicFrameLocks noChangeAspect="1"/>
          </p:cNvGraphicFramePr>
          <p:nvPr>
            <p:extLst>
              <p:ext uri="{D42A27DB-BD31-4B8C-83A1-F6EECF244321}">
                <p14:modId xmlns:p14="http://schemas.microsoft.com/office/powerpoint/2010/main" val="4154531554"/>
              </p:ext>
            </p:extLst>
          </p:nvPr>
        </p:nvGraphicFramePr>
        <p:xfrm>
          <a:off x="1919288" y="3452813"/>
          <a:ext cx="5305425" cy="455612"/>
        </p:xfrm>
        <a:graphic>
          <a:graphicData uri="http://schemas.openxmlformats.org/presentationml/2006/ole">
            <mc:AlternateContent xmlns:mc="http://schemas.openxmlformats.org/markup-compatibility/2006">
              <mc:Choice xmlns:v="urn:schemas-microsoft-com:vml" Requires="v">
                <p:oleObj spid="_x0000_s1203" name="Equation" r:id="rId14" imgW="2222280" imgH="190440" progId="Equation.DSMT4">
                  <p:embed/>
                </p:oleObj>
              </mc:Choice>
              <mc:Fallback>
                <p:oleObj name="Equation" r:id="rId14" imgW="2222280" imgH="190440" progId="Equation.DSMT4">
                  <p:embed/>
                  <p:pic>
                    <p:nvPicPr>
                      <p:cNvPr id="0" name="Object 64"/>
                      <p:cNvPicPr>
                        <a:picLocks noChangeAspect="1" noChangeArrowheads="1"/>
                      </p:cNvPicPr>
                      <p:nvPr/>
                    </p:nvPicPr>
                    <p:blipFill>
                      <a:blip r:embed="rId15"/>
                      <a:srcRect/>
                      <a:stretch>
                        <a:fillRect/>
                      </a:stretch>
                    </p:blipFill>
                    <p:spPr bwMode="auto">
                      <a:xfrm>
                        <a:off x="1919288" y="3452813"/>
                        <a:ext cx="5305425" cy="455612"/>
                      </a:xfrm>
                      <a:prstGeom prst="rect">
                        <a:avLst/>
                      </a:prstGeom>
                      <a:noFill/>
                    </p:spPr>
                  </p:pic>
                </p:oleObj>
              </mc:Fallback>
            </mc:AlternateContent>
          </a:graphicData>
        </a:graphic>
      </p:graphicFrame>
      <p:sp>
        <p:nvSpPr>
          <p:cNvPr id="13" name="Rectangle 67"/>
          <p:cNvSpPr>
            <a:spLocks noChangeArrowheads="1"/>
          </p:cNvSpPr>
          <p:nvPr/>
        </p:nvSpPr>
        <p:spPr bwMode="auto">
          <a:xfrm>
            <a:off x="421044" y="372896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mn-MN"/>
          </a:p>
        </p:txBody>
      </p:sp>
      <p:graphicFrame>
        <p:nvGraphicFramePr>
          <p:cNvPr id="14" name="Object 13"/>
          <p:cNvGraphicFramePr>
            <a:graphicFrameLocks noChangeAspect="1"/>
          </p:cNvGraphicFramePr>
          <p:nvPr>
            <p:extLst>
              <p:ext uri="{D42A27DB-BD31-4B8C-83A1-F6EECF244321}">
                <p14:modId xmlns:p14="http://schemas.microsoft.com/office/powerpoint/2010/main" val="76683444"/>
              </p:ext>
            </p:extLst>
          </p:nvPr>
        </p:nvGraphicFramePr>
        <p:xfrm>
          <a:off x="2189761" y="4523823"/>
          <a:ext cx="4764478" cy="963795"/>
        </p:xfrm>
        <a:graphic>
          <a:graphicData uri="http://schemas.openxmlformats.org/presentationml/2006/ole">
            <mc:AlternateContent xmlns:mc="http://schemas.openxmlformats.org/markup-compatibility/2006">
              <mc:Choice xmlns:v="urn:schemas-microsoft-com:vml" Requires="v">
                <p:oleObj spid="_x0000_s1204" name="Equation" r:id="rId16" imgW="2019240" imgH="406080" progId="Equation.DSMT4">
                  <p:embed/>
                </p:oleObj>
              </mc:Choice>
              <mc:Fallback>
                <p:oleObj name="Equation" r:id="rId16" imgW="2019240" imgH="406080" progId="Equation.DSMT4">
                  <p:embed/>
                  <p:pic>
                    <p:nvPicPr>
                      <p:cNvPr id="0" name="Object 66"/>
                      <p:cNvPicPr>
                        <a:picLocks noChangeAspect="1" noChangeArrowheads="1"/>
                      </p:cNvPicPr>
                      <p:nvPr/>
                    </p:nvPicPr>
                    <p:blipFill>
                      <a:blip r:embed="rId17"/>
                      <a:srcRect/>
                      <a:stretch>
                        <a:fillRect/>
                      </a:stretch>
                    </p:blipFill>
                    <p:spPr bwMode="auto">
                      <a:xfrm>
                        <a:off x="2189761" y="4523823"/>
                        <a:ext cx="4764478" cy="963795"/>
                      </a:xfrm>
                      <a:prstGeom prst="rect">
                        <a:avLst/>
                      </a:prstGeom>
                      <a:noFill/>
                    </p:spPr>
                  </p:pic>
                </p:oleObj>
              </mc:Fallback>
            </mc:AlternateContent>
          </a:graphicData>
        </a:graphic>
      </p:graphicFrame>
      <p:sp>
        <p:nvSpPr>
          <p:cNvPr id="16" name="TextBox 5"/>
          <p:cNvSpPr txBox="1"/>
          <p:nvPr>
            <p:custDataLst>
              <p:tags r:id="rId6"/>
            </p:custDataLst>
          </p:nvPr>
        </p:nvSpPr>
        <p:spPr>
          <a:xfrm>
            <a:off x="231638" y="245855"/>
            <a:ext cx="347626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II. Model extensions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1926829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5"/>
          <p:cNvSpPr txBox="1"/>
          <p:nvPr>
            <p:custDataLst>
              <p:tags r:id="rId2"/>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sp>
        <p:nvSpPr>
          <p:cNvPr id="8" name="Rectangle 4"/>
          <p:cNvSpPr>
            <a:spLocks noChangeArrowheads="1"/>
          </p:cNvSpPr>
          <p:nvPr/>
        </p:nvSpPr>
        <p:spPr bwMode="auto">
          <a:xfrm>
            <a:off x="317785" y="1383159"/>
            <a:ext cx="85084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a:latin typeface="Times New Roman" panose="02020603050405020304" pitchFamily="18" charset="0"/>
                <a:ea typeface="Calibri" panose="020F0502020204030204" pitchFamily="34" charset="0"/>
                <a:cs typeface="Times New Roman" panose="02020603050405020304" pitchFamily="18" charset="0"/>
              </a:rPr>
              <a:t>T</a:t>
            </a:r>
            <a:r>
              <a:rPr kumimoji="0" lang="mn-MN"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 PEP-1-t model can be a special case of the current </a:t>
            </a:r>
            <a:r>
              <a:rPr kumimoji="0" lang="mn-MN"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model</a:t>
            </a:r>
            <a:r>
              <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3423491083"/>
              </p:ext>
            </p:extLst>
          </p:nvPr>
        </p:nvGraphicFramePr>
        <p:xfrm>
          <a:off x="4906987" y="3402629"/>
          <a:ext cx="3524250" cy="474663"/>
        </p:xfrm>
        <a:graphic>
          <a:graphicData uri="http://schemas.openxmlformats.org/presentationml/2006/ole">
            <mc:AlternateContent xmlns:mc="http://schemas.openxmlformats.org/markup-compatibility/2006">
              <mc:Choice xmlns:v="urn:schemas-microsoft-com:vml" Requires="v">
                <p:oleObj spid="_x0000_s34828" name="Equation" r:id="rId5" imgW="1650960" imgH="215640" progId="Equation.DSMT4">
                  <p:embed/>
                </p:oleObj>
              </mc:Choice>
              <mc:Fallback>
                <p:oleObj name="Equation" r:id="rId5" imgW="1650960" imgH="215640" progId="Equation.DSMT4">
                  <p:embed/>
                  <p:pic>
                    <p:nvPicPr>
                      <p:cNvPr id="0" name=""/>
                      <p:cNvPicPr>
                        <a:picLocks noChangeAspect="1" noChangeArrowheads="1"/>
                      </p:cNvPicPr>
                      <p:nvPr/>
                    </p:nvPicPr>
                    <p:blipFill>
                      <a:blip r:embed="rId6"/>
                      <a:srcRect/>
                      <a:stretch>
                        <a:fillRect/>
                      </a:stretch>
                    </p:blipFill>
                    <p:spPr bwMode="auto">
                      <a:xfrm>
                        <a:off x="4906987" y="3402629"/>
                        <a:ext cx="3524250" cy="474663"/>
                      </a:xfrm>
                      <a:prstGeom prst="rect">
                        <a:avLst/>
                      </a:prstGeom>
                      <a:noFill/>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2255683883"/>
              </p:ext>
            </p:extLst>
          </p:nvPr>
        </p:nvGraphicFramePr>
        <p:xfrm>
          <a:off x="4898805" y="4048571"/>
          <a:ext cx="3449339" cy="474115"/>
        </p:xfrm>
        <a:graphic>
          <a:graphicData uri="http://schemas.openxmlformats.org/presentationml/2006/ole">
            <mc:AlternateContent xmlns:mc="http://schemas.openxmlformats.org/markup-compatibility/2006">
              <mc:Choice xmlns:v="urn:schemas-microsoft-com:vml" Requires="v">
                <p:oleObj spid="_x0000_s34829" name="Equation" r:id="rId7" imgW="1600200" imgH="215640" progId="Equation.DSMT4">
                  <p:embed/>
                </p:oleObj>
              </mc:Choice>
              <mc:Fallback>
                <p:oleObj name="Equation" r:id="rId7" imgW="1600200" imgH="215640" progId="Equation.DSMT4">
                  <p:embed/>
                  <p:pic>
                    <p:nvPicPr>
                      <p:cNvPr id="0" name=""/>
                      <p:cNvPicPr>
                        <a:picLocks noChangeAspect="1" noChangeArrowheads="1"/>
                      </p:cNvPicPr>
                      <p:nvPr/>
                    </p:nvPicPr>
                    <p:blipFill>
                      <a:blip r:embed="rId8"/>
                      <a:srcRect/>
                      <a:stretch>
                        <a:fillRect/>
                      </a:stretch>
                    </p:blipFill>
                    <p:spPr bwMode="auto">
                      <a:xfrm>
                        <a:off x="4898805" y="4048571"/>
                        <a:ext cx="3449339" cy="474115"/>
                      </a:xfrm>
                      <a:prstGeom prst="rect">
                        <a:avLst/>
                      </a:prstGeom>
                      <a:noFill/>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911954412"/>
              </p:ext>
            </p:extLst>
          </p:nvPr>
        </p:nvGraphicFramePr>
        <p:xfrm>
          <a:off x="4900924" y="4772485"/>
          <a:ext cx="2816225" cy="430213"/>
        </p:xfrm>
        <a:graphic>
          <a:graphicData uri="http://schemas.openxmlformats.org/presentationml/2006/ole">
            <mc:AlternateContent xmlns:mc="http://schemas.openxmlformats.org/markup-compatibility/2006">
              <mc:Choice xmlns:v="urn:schemas-microsoft-com:vml" Requires="v">
                <p:oleObj spid="_x0000_s34830" name="Equation" r:id="rId9" imgW="1358640" imgH="203040" progId="Equation.DSMT4">
                  <p:embed/>
                </p:oleObj>
              </mc:Choice>
              <mc:Fallback>
                <p:oleObj name="Equation" r:id="rId9" imgW="1358640" imgH="203040" progId="Equation.DSMT4">
                  <p:embed/>
                  <p:pic>
                    <p:nvPicPr>
                      <p:cNvPr id="0" name=""/>
                      <p:cNvPicPr>
                        <a:picLocks noChangeAspect="1" noChangeArrowheads="1"/>
                      </p:cNvPicPr>
                      <p:nvPr/>
                    </p:nvPicPr>
                    <p:blipFill>
                      <a:blip r:embed="rId10"/>
                      <a:srcRect/>
                      <a:stretch>
                        <a:fillRect/>
                      </a:stretch>
                    </p:blipFill>
                    <p:spPr bwMode="auto">
                      <a:xfrm>
                        <a:off x="4900924" y="4772485"/>
                        <a:ext cx="2816225" cy="430213"/>
                      </a:xfrm>
                      <a:prstGeom prst="rect">
                        <a:avLst/>
                      </a:prstGeom>
                      <a:noFill/>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3609089384"/>
              </p:ext>
            </p:extLst>
          </p:nvPr>
        </p:nvGraphicFramePr>
        <p:xfrm>
          <a:off x="4898805" y="5435097"/>
          <a:ext cx="4210050" cy="430212"/>
        </p:xfrm>
        <a:graphic>
          <a:graphicData uri="http://schemas.openxmlformats.org/presentationml/2006/ole">
            <mc:AlternateContent xmlns:mc="http://schemas.openxmlformats.org/markup-compatibility/2006">
              <mc:Choice xmlns:v="urn:schemas-microsoft-com:vml" Requires="v">
                <p:oleObj spid="_x0000_s34831" name="Equation" r:id="rId11" imgW="2031840" imgH="203040" progId="Equation.DSMT4">
                  <p:embed/>
                </p:oleObj>
              </mc:Choice>
              <mc:Fallback>
                <p:oleObj name="Equation" r:id="rId11" imgW="2031840" imgH="203040" progId="Equation.DSMT4">
                  <p:embed/>
                  <p:pic>
                    <p:nvPicPr>
                      <p:cNvPr id="0" name=""/>
                      <p:cNvPicPr>
                        <a:picLocks noChangeAspect="1" noChangeArrowheads="1"/>
                      </p:cNvPicPr>
                      <p:nvPr/>
                    </p:nvPicPr>
                    <p:blipFill>
                      <a:blip r:embed="rId12"/>
                      <a:srcRect/>
                      <a:stretch>
                        <a:fillRect/>
                      </a:stretch>
                    </p:blipFill>
                    <p:spPr bwMode="auto">
                      <a:xfrm>
                        <a:off x="4898805" y="5435097"/>
                        <a:ext cx="4210050" cy="430212"/>
                      </a:xfrm>
                      <a:prstGeom prst="rect">
                        <a:avLst/>
                      </a:prstGeom>
                      <a:noFill/>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205377217"/>
              </p:ext>
            </p:extLst>
          </p:nvPr>
        </p:nvGraphicFramePr>
        <p:xfrm>
          <a:off x="4872038" y="6113463"/>
          <a:ext cx="3343275" cy="457200"/>
        </p:xfrm>
        <a:graphic>
          <a:graphicData uri="http://schemas.openxmlformats.org/presentationml/2006/ole">
            <mc:AlternateContent xmlns:mc="http://schemas.openxmlformats.org/markup-compatibility/2006">
              <mc:Choice xmlns:v="urn:schemas-microsoft-com:vml" Requires="v">
                <p:oleObj spid="_x0000_s34832" name="Equation" r:id="rId13" imgW="1612800" imgH="215640" progId="Equation.DSMT4">
                  <p:embed/>
                </p:oleObj>
              </mc:Choice>
              <mc:Fallback>
                <p:oleObj name="Equation" r:id="rId13" imgW="1612800" imgH="215640" progId="Equation.DSMT4">
                  <p:embed/>
                  <p:pic>
                    <p:nvPicPr>
                      <p:cNvPr id="0" name=""/>
                      <p:cNvPicPr>
                        <a:picLocks noChangeAspect="1" noChangeArrowheads="1"/>
                      </p:cNvPicPr>
                      <p:nvPr/>
                    </p:nvPicPr>
                    <p:blipFill>
                      <a:blip r:embed="rId14"/>
                      <a:srcRect/>
                      <a:stretch>
                        <a:fillRect/>
                      </a:stretch>
                    </p:blipFill>
                    <p:spPr bwMode="auto">
                      <a:xfrm>
                        <a:off x="4872038" y="6113463"/>
                        <a:ext cx="3343275" cy="457200"/>
                      </a:xfrm>
                      <a:prstGeom prst="rect">
                        <a:avLst/>
                      </a:prstGeom>
                      <a:noFill/>
                    </p:spPr>
                  </p:pic>
                </p:oleObj>
              </mc:Fallback>
            </mc:AlternateContent>
          </a:graphicData>
        </a:graphic>
      </p:graphicFrame>
      <p:sp>
        <p:nvSpPr>
          <p:cNvPr id="2" name="Rectangle 1"/>
          <p:cNvSpPr/>
          <p:nvPr/>
        </p:nvSpPr>
        <p:spPr>
          <a:xfrm>
            <a:off x="231638" y="2601495"/>
            <a:ext cx="4150956" cy="2677656"/>
          </a:xfrm>
          <a:prstGeom prst="rect">
            <a:avLst/>
          </a:prstGeom>
        </p:spPr>
        <p:txBody>
          <a:bodyPr wrap="square">
            <a:spAutoFit/>
          </a:bodyPr>
          <a:lstStyle/>
          <a:p>
            <a:pPr lvl="0" algn="just" eaLnBrk="0" fontAlgn="base" hangingPunct="0">
              <a:spcBef>
                <a:spcPct val="0"/>
              </a:spcBef>
              <a:spcAft>
                <a:spcPct val="0"/>
              </a:spcAft>
            </a:pP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PEP-1-t model – </a:t>
            </a:r>
            <a:r>
              <a:rPr lang="en-US" sz="2400" b="1" dirty="0" err="1" smtClean="0">
                <a:latin typeface="Times New Roman" panose="02020603050405020304" pitchFamily="18" charset="0"/>
                <a:ea typeface="Calibri" panose="020F0502020204030204" pitchFamily="34" charset="0"/>
                <a:cs typeface="Times New Roman" panose="02020603050405020304" pitchFamily="18" charset="0"/>
              </a:rPr>
              <a:t>numeraire</a:t>
            </a:r>
            <a:endParaRPr lang="en-US"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endParaRPr lang="en-US" sz="2400"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SIM1</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CPI</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SIM2.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Nominal exchange rate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lvl="0" indent="-457200" algn="just" eaLnBrk="0" fontAlgn="base" hangingPunct="0">
              <a:spcBef>
                <a:spcPct val="0"/>
              </a:spcBef>
              <a:spcAft>
                <a:spcPct val="0"/>
              </a:spcAft>
              <a:buFont typeface="+mj-lt"/>
              <a:buAutoNum type="alphaUcPeriod"/>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lvl="0" algn="just" eaLnBrk="0" fontAlgn="base" hangingPunct="0">
              <a:spcBef>
                <a:spcPct val="0"/>
              </a:spcBef>
              <a:spcAft>
                <a:spcPct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SIM3. Interest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rate</a:t>
            </a:r>
            <a:r>
              <a:rPr lang="mn-MN" sz="2400" dirty="0" smtClean="0">
                <a:latin typeface="Times New Roman" panose="02020603050405020304" pitchFamily="18" charset="0"/>
                <a:ea typeface="Calibri" panose="020F0502020204030204" pitchFamily="34" charset="0"/>
                <a:cs typeface="Times New Roman" panose="02020603050405020304" pitchFamily="18" charset="0"/>
              </a:rPr>
              <a:t> </a:t>
            </a:r>
            <a:endParaRPr lang="mn-MN" sz="2400" dirty="0"/>
          </a:p>
        </p:txBody>
      </p:sp>
      <p:sp>
        <p:nvSpPr>
          <p:cNvPr id="3" name="Rectangle 2"/>
          <p:cNvSpPr/>
          <p:nvPr/>
        </p:nvSpPr>
        <p:spPr>
          <a:xfrm>
            <a:off x="4833311" y="2601495"/>
            <a:ext cx="2951449" cy="461665"/>
          </a:xfrm>
          <a:prstGeom prst="rect">
            <a:avLst/>
          </a:prstGeom>
        </p:spPr>
        <p:txBody>
          <a:bodyPr wrap="none">
            <a:spAutoFit/>
          </a:bodyPr>
          <a:lstStyle/>
          <a:p>
            <a:pPr lvl="0" algn="just" eaLnBrk="0" fontAlgn="base" hangingPunct="0">
              <a:spcBef>
                <a:spcPct val="0"/>
              </a:spcBef>
              <a:spcAft>
                <a:spcPct val="0"/>
              </a:spcAft>
            </a:pP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Monetary policy rule</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302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421044" y="1042009"/>
            <a:ext cx="8399428" cy="1454244"/>
          </a:xfrm>
          <a:prstGeom prst="rect">
            <a:avLst/>
          </a:prstGeom>
          <a:noFill/>
        </p:spPr>
        <p:txBody>
          <a:bodyPr wrap="square" rtlCol="0">
            <a:spAutoFit/>
          </a:bodyPr>
          <a:lstStyle/>
          <a:p>
            <a:pPr marL="0" lvl="1">
              <a:lnSpc>
                <a:spcPct val="150000"/>
              </a:lnSpc>
            </a:pPr>
            <a:r>
              <a:rPr lang="mn-MN" sz="2400" dirty="0"/>
              <a:t>We simulate the two models over </a:t>
            </a:r>
            <a:r>
              <a:rPr lang="en-US" sz="2400" dirty="0" smtClean="0"/>
              <a:t>2</a:t>
            </a:r>
            <a:r>
              <a:rPr lang="mn-MN" sz="2400" dirty="0" smtClean="0"/>
              <a:t>0 </a:t>
            </a:r>
            <a:r>
              <a:rPr lang="mn-MN" sz="2400" dirty="0"/>
              <a:t>periods. </a:t>
            </a:r>
            <a:endParaRPr lang="en-US" sz="2400" dirty="0" smtClean="0"/>
          </a:p>
          <a:p>
            <a:pPr marL="0" lvl="1">
              <a:lnSpc>
                <a:spcPct val="150000"/>
              </a:lnSpc>
            </a:pPr>
            <a:endParaRPr lang="en-US" sz="1100" dirty="0"/>
          </a:p>
          <a:p>
            <a:pPr marL="0" lvl="1">
              <a:lnSpc>
                <a:spcPct val="150000"/>
              </a:lnSpc>
            </a:pPr>
            <a:r>
              <a:rPr lang="mn-MN" sz="2400" dirty="0" smtClean="0"/>
              <a:t>The </a:t>
            </a:r>
            <a:r>
              <a:rPr lang="mn-MN" sz="2400" dirty="0"/>
              <a:t>shock is 10% increase in government spending in </a:t>
            </a:r>
            <a:r>
              <a:rPr lang="en-US" sz="2400" dirty="0" smtClean="0"/>
              <a:t>T=</a:t>
            </a:r>
            <a:r>
              <a:rPr lang="mn-MN" sz="2400" dirty="0" smtClean="0"/>
              <a:t>3</a:t>
            </a:r>
            <a:r>
              <a:rPr lang="mn-MN" sz="2400" dirty="0"/>
              <a:t>. </a:t>
            </a:r>
            <a:endParaRPr lang="en-US" sz="2400" dirty="0" smtClean="0"/>
          </a:p>
        </p:txBody>
      </p:sp>
      <p:sp>
        <p:nvSpPr>
          <p:cNvPr id="9" name="TextBox 5"/>
          <p:cNvSpPr txBox="1"/>
          <p:nvPr>
            <p:custDataLst>
              <p:tags r:id="rId5"/>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sp>
        <p:nvSpPr>
          <p:cNvPr id="2" name="Rectangle 1"/>
          <p:cNvSpPr/>
          <p:nvPr/>
        </p:nvSpPr>
        <p:spPr>
          <a:xfrm>
            <a:off x="427242" y="2996952"/>
            <a:ext cx="7614592" cy="2308324"/>
          </a:xfrm>
          <a:prstGeom prst="rect">
            <a:avLst/>
          </a:prstGeom>
        </p:spPr>
        <p:txBody>
          <a:bodyPr wrap="square">
            <a:spAutoFit/>
          </a:bodyPr>
          <a:lstStyle/>
          <a:p>
            <a:pPr marL="0" lvl="1" algn="ctr">
              <a:lnSpc>
                <a:spcPct val="150000"/>
              </a:lnSpc>
            </a:pPr>
            <a:r>
              <a:rPr lang="en-US" sz="2400" b="1" dirty="0" smtClean="0"/>
              <a:t>Nominal rigidities</a:t>
            </a:r>
            <a:r>
              <a:rPr lang="en-US" sz="2400" dirty="0" smtClean="0"/>
              <a:t> </a:t>
            </a:r>
          </a:p>
          <a:p>
            <a:pPr marL="0" lvl="1">
              <a:lnSpc>
                <a:spcPct val="150000"/>
              </a:lnSpc>
            </a:pPr>
            <a:r>
              <a:rPr lang="en-US" sz="2400" dirty="0" smtClean="0"/>
              <a:t>Nominal </a:t>
            </a:r>
            <a:r>
              <a:rPr lang="en-US" sz="2400" dirty="0"/>
              <a:t>wage is </a:t>
            </a:r>
            <a:r>
              <a:rPr lang="en-US" sz="2400" dirty="0" smtClean="0"/>
              <a:t>fixed</a:t>
            </a:r>
            <a:endParaRPr lang="en-US" sz="2400" dirty="0"/>
          </a:p>
          <a:p>
            <a:pPr marL="0" lvl="1">
              <a:lnSpc>
                <a:spcPct val="150000"/>
              </a:lnSpc>
            </a:pPr>
            <a:r>
              <a:rPr lang="en-US" sz="2400" dirty="0"/>
              <a:t>Nominal government spending fixed</a:t>
            </a:r>
          </a:p>
          <a:p>
            <a:pPr marL="0" lvl="1">
              <a:lnSpc>
                <a:spcPct val="150000"/>
              </a:lnSpc>
            </a:pPr>
            <a:r>
              <a:rPr lang="en-US" sz="2400" dirty="0"/>
              <a:t>Nominal current account balance is fixed</a:t>
            </a:r>
          </a:p>
        </p:txBody>
      </p:sp>
    </p:spTree>
    <p:extLst>
      <p:ext uri="{BB962C8B-B14F-4D97-AF65-F5344CB8AC3E}">
        <p14:creationId xmlns:p14="http://schemas.microsoft.com/office/powerpoint/2010/main" val="553536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18" name="TextBox 5"/>
          <p:cNvSpPr txBox="1"/>
          <p:nvPr>
            <p:custDataLst>
              <p:tags r:id="rId2"/>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endParaRPr lang="fr-CA" sz="2800" b="1" dirty="0">
              <a:solidFill>
                <a:schemeClr val="tx1">
                  <a:lumMod val="75000"/>
                  <a:lumOff val="25000"/>
                </a:schemeClr>
              </a:solidFill>
              <a:cs typeface="Century Gothic"/>
            </a:endParaRPr>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4"/>
            </p:custDataLst>
          </p:nvPr>
        </p:nvSpPr>
        <p:spPr>
          <a:xfrm>
            <a:off x="349036" y="1238342"/>
            <a:ext cx="8399428" cy="3104696"/>
          </a:xfrm>
          <a:prstGeom prst="rect">
            <a:avLst/>
          </a:prstGeom>
          <a:noFill/>
        </p:spPr>
        <p:txBody>
          <a:bodyPr wrap="square" rtlCol="0">
            <a:spAutoFit/>
          </a:bodyPr>
          <a:lstStyle/>
          <a:p>
            <a:pPr lvl="1">
              <a:lnSpc>
                <a:spcPct val="150000"/>
              </a:lnSpc>
            </a:pPr>
            <a:r>
              <a:rPr lang="mn-MN" sz="2400" dirty="0"/>
              <a:t>All Walrasian CGE models have </a:t>
            </a:r>
            <a:r>
              <a:rPr lang="en-US" sz="2400" dirty="0" smtClean="0"/>
              <a:t>a </a:t>
            </a:r>
            <a:r>
              <a:rPr lang="mn-MN" sz="2400" b="1" dirty="0" smtClean="0"/>
              <a:t>numeraire</a:t>
            </a:r>
            <a:r>
              <a:rPr lang="mn-MN" sz="2400" dirty="0" smtClean="0"/>
              <a:t> </a:t>
            </a:r>
            <a:endParaRPr lang="en-US" sz="2400" dirty="0" smtClean="0"/>
          </a:p>
          <a:p>
            <a:pPr lvl="1">
              <a:lnSpc>
                <a:spcPct val="150000"/>
              </a:lnSpc>
            </a:pPr>
            <a:endParaRPr lang="en-US" sz="1050" dirty="0" smtClean="0"/>
          </a:p>
          <a:p>
            <a:pPr marL="800100" lvl="1" indent="-342900">
              <a:lnSpc>
                <a:spcPct val="150000"/>
              </a:lnSpc>
              <a:buFont typeface="Arial" panose="020B0604020202020204" pitchFamily="34" charset="0"/>
              <a:buChar char="•"/>
            </a:pPr>
            <a:r>
              <a:rPr lang="mn-MN" sz="2400" dirty="0" smtClean="0"/>
              <a:t>a </a:t>
            </a:r>
            <a:r>
              <a:rPr lang="mn-MN" sz="2400" dirty="0"/>
              <a:t>price </a:t>
            </a:r>
            <a:r>
              <a:rPr lang="mn-MN" sz="2400" dirty="0" smtClean="0"/>
              <a:t>to </a:t>
            </a:r>
            <a:r>
              <a:rPr lang="mn-MN" sz="2400" dirty="0"/>
              <a:t>which all the remaining prices are </a:t>
            </a:r>
            <a:r>
              <a:rPr lang="mn-MN" sz="2400" dirty="0" smtClean="0"/>
              <a:t>relative </a:t>
            </a:r>
            <a:endParaRPr lang="en-US" sz="2400" dirty="0" smtClean="0"/>
          </a:p>
          <a:p>
            <a:pPr marL="800100" lvl="1" indent="-342900">
              <a:lnSpc>
                <a:spcPct val="150000"/>
              </a:lnSpc>
              <a:buFont typeface="Arial" panose="020B0604020202020204" pitchFamily="34" charset="0"/>
              <a:buChar char="•"/>
            </a:pPr>
            <a:endParaRPr lang="en-US" sz="2400" dirty="0" smtClean="0"/>
          </a:p>
          <a:p>
            <a:pPr marL="800100" lvl="1" indent="-342900">
              <a:lnSpc>
                <a:spcPct val="150000"/>
              </a:lnSpc>
              <a:buFont typeface="Arial" panose="020B0604020202020204" pitchFamily="34" charset="0"/>
              <a:buChar char="•"/>
            </a:pPr>
            <a:r>
              <a:rPr lang="mn-MN" sz="2400" dirty="0" smtClean="0"/>
              <a:t>cannot </a:t>
            </a:r>
            <a:r>
              <a:rPr lang="mn-MN" sz="2400" dirty="0"/>
              <a:t>be determined endogenously because of the interrelationship of the equilibrium </a:t>
            </a:r>
            <a:r>
              <a:rPr lang="mn-MN" sz="2400" dirty="0" smtClean="0"/>
              <a:t>conditions</a:t>
            </a:r>
            <a:endParaRPr lang="en-US" sz="2400" dirty="0" smtClean="0"/>
          </a:p>
        </p:txBody>
      </p:sp>
      <p:pic>
        <p:nvPicPr>
          <p:cNvPr id="8" name="Image 3" descr="PEP_logo_flat3.png"/>
          <p:cNvPicPr>
            <a:picLocks noChangeAspect="1"/>
          </p:cNvPicPr>
          <p:nvPr>
            <p:custDataLst>
              <p:tags r:id="rId5"/>
            </p:custDataLst>
          </p:nvPr>
        </p:nvPicPr>
        <p:blipFill>
          <a:blip r:embed="rId8">
            <a:alphaModFix amt="70000"/>
            <a:extLst>
              <a:ext uri="{28A0092B-C50C-407E-A947-70E740481C1C}">
                <a14:useLocalDpi xmlns:a14="http://schemas.microsoft.com/office/drawing/2010/main" val="0"/>
              </a:ext>
            </a:extLst>
          </a:blip>
          <a:stretch>
            <a:fillRect/>
          </a:stretch>
        </p:blipFill>
        <p:spPr>
          <a:xfrm>
            <a:off x="6444208" y="6021288"/>
            <a:ext cx="2706982" cy="838905"/>
          </a:xfrm>
          <a:prstGeom prst="rect">
            <a:avLst/>
          </a:prstGeom>
        </p:spPr>
      </p:pic>
    </p:spTree>
    <p:extLst>
      <p:ext uri="{BB962C8B-B14F-4D97-AF65-F5344CB8AC3E}">
        <p14:creationId xmlns:p14="http://schemas.microsoft.com/office/powerpoint/2010/main" val="2743762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gn="ctr">
              <a:lnSpc>
                <a:spcPct val="110000"/>
              </a:lnSpc>
            </a:pPr>
            <a:r>
              <a:rPr lang="en-US" sz="2400" b="1" dirty="0"/>
              <a:t>R</a:t>
            </a:r>
            <a:r>
              <a:rPr lang="mn-MN" sz="2400" b="1" dirty="0" smtClean="0"/>
              <a:t>eal </a:t>
            </a:r>
            <a:r>
              <a:rPr lang="en-US" sz="2400" b="1" dirty="0" smtClean="0"/>
              <a:t>GDP</a:t>
            </a:r>
            <a:r>
              <a:rPr lang="mn-MN" sz="2400" b="1" dirty="0" smtClean="0"/>
              <a:t> </a:t>
            </a:r>
            <a:endParaRPr lang="en-US" sz="2400" b="1" dirty="0" smtClean="0"/>
          </a:p>
          <a:p>
            <a:pPr algn="ctr">
              <a:lnSpc>
                <a:spcPct val="110000"/>
              </a:lnSpc>
            </a:pPr>
            <a:r>
              <a:rPr lang="mn-MN" sz="2400" b="1" dirty="0" smtClean="0"/>
              <a:t>(% </a:t>
            </a:r>
            <a:r>
              <a:rPr lang="mn-MN" sz="2400" b="1" dirty="0"/>
              <a:t>deviations from </a:t>
            </a:r>
            <a:r>
              <a:rPr lang="mn-MN" sz="2400" b="1" dirty="0" smtClean="0"/>
              <a:t>BGP)</a:t>
            </a:r>
            <a:endParaRPr lang="en-US" sz="2400" dirty="0"/>
          </a:p>
        </p:txBody>
      </p:sp>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pic>
        <p:nvPicPr>
          <p:cNvPr id="4" name="Picture 3"/>
          <p:cNvPicPr>
            <a:picLocks noChangeAspect="1"/>
          </p:cNvPicPr>
          <p:nvPr/>
        </p:nvPicPr>
        <p:blipFill>
          <a:blip r:embed="rId7"/>
          <a:stretch>
            <a:fillRect/>
          </a:stretch>
        </p:blipFill>
        <p:spPr>
          <a:xfrm>
            <a:off x="683568" y="1752897"/>
            <a:ext cx="7776864" cy="5086636"/>
          </a:xfrm>
          <a:prstGeom prst="rect">
            <a:avLst/>
          </a:prstGeom>
        </p:spPr>
      </p:pic>
      <p:pic>
        <p:nvPicPr>
          <p:cNvPr id="13" name="Image 21" descr="PEP_logo_flat2.jpg"/>
          <p:cNvPicPr>
            <a:picLocks noChangeAspect="1"/>
          </p:cNvPicPr>
          <p:nvPr>
            <p:custDataLst>
              <p:tags r:id="rId4"/>
            </p:custDataLst>
          </p:nvPr>
        </p:nvPicPr>
        <p:blipFill>
          <a:blip r:embed="rId8">
            <a:alphaModFix amt="61000"/>
            <a:extLst>
              <a:ext uri="{28A0092B-C50C-407E-A947-70E740481C1C}">
                <a14:useLocalDpi xmlns:a14="http://schemas.microsoft.com/office/drawing/2010/main" val="0"/>
              </a:ext>
            </a:extLst>
          </a:blip>
          <a:stretch>
            <a:fillRect/>
          </a:stretch>
        </p:blipFill>
        <p:spPr>
          <a:xfrm>
            <a:off x="5724128" y="12278"/>
            <a:ext cx="3419872" cy="824434"/>
          </a:xfrm>
          <a:prstGeom prst="rect">
            <a:avLst/>
          </a:prstGeom>
        </p:spPr>
      </p:pic>
    </p:spTree>
    <p:extLst>
      <p:ext uri="{BB962C8B-B14F-4D97-AF65-F5344CB8AC3E}">
        <p14:creationId xmlns:p14="http://schemas.microsoft.com/office/powerpoint/2010/main" val="422464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478272"/>
          </a:xfrm>
          <a:prstGeom prst="rect">
            <a:avLst/>
          </a:prstGeom>
          <a:noFill/>
        </p:spPr>
        <p:txBody>
          <a:bodyPr wrap="square" rtlCol="0">
            <a:spAutoFit/>
          </a:bodyPr>
          <a:lstStyle/>
          <a:p>
            <a:pPr algn="ctr">
              <a:lnSpc>
                <a:spcPct val="110000"/>
              </a:lnSpc>
            </a:pPr>
            <a:r>
              <a:rPr lang="en-US" sz="2400" b="1" dirty="0" smtClean="0"/>
              <a:t>Nominal</a:t>
            </a:r>
            <a:r>
              <a:rPr lang="mn-MN" sz="2400" b="1" dirty="0" smtClean="0"/>
              <a:t> </a:t>
            </a:r>
            <a:r>
              <a:rPr lang="en-US" sz="2400" b="1" dirty="0" smtClean="0"/>
              <a:t>exchange rate</a:t>
            </a:r>
            <a:r>
              <a:rPr lang="mn-MN" sz="2400" b="1" dirty="0" smtClean="0"/>
              <a:t> </a:t>
            </a:r>
            <a:endParaRPr lang="en-US" sz="2400" b="1" dirty="0" smtClean="0"/>
          </a:p>
        </p:txBody>
      </p:sp>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pic>
        <p:nvPicPr>
          <p:cNvPr id="2" name="Picture 1"/>
          <p:cNvPicPr>
            <a:picLocks noChangeAspect="1"/>
          </p:cNvPicPr>
          <p:nvPr/>
        </p:nvPicPr>
        <p:blipFill>
          <a:blip r:embed="rId6"/>
          <a:stretch>
            <a:fillRect/>
          </a:stretch>
        </p:blipFill>
        <p:spPr>
          <a:xfrm>
            <a:off x="421044" y="1378473"/>
            <a:ext cx="8255412" cy="5034469"/>
          </a:xfrm>
          <a:prstGeom prst="rect">
            <a:avLst/>
          </a:prstGeom>
        </p:spPr>
      </p:pic>
    </p:spTree>
    <p:extLst>
      <p:ext uri="{BB962C8B-B14F-4D97-AF65-F5344CB8AC3E}">
        <p14:creationId xmlns:p14="http://schemas.microsoft.com/office/powerpoint/2010/main" val="6013754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498598"/>
          </a:xfrm>
          <a:prstGeom prst="rect">
            <a:avLst/>
          </a:prstGeom>
          <a:noFill/>
        </p:spPr>
        <p:txBody>
          <a:bodyPr wrap="square" rtlCol="0">
            <a:spAutoFit/>
          </a:bodyPr>
          <a:lstStyle/>
          <a:p>
            <a:pPr algn="ctr">
              <a:lnSpc>
                <a:spcPct val="110000"/>
              </a:lnSpc>
            </a:pPr>
            <a:r>
              <a:rPr lang="en-US" sz="2400" b="1" dirty="0" smtClean="0"/>
              <a:t>Real</a:t>
            </a:r>
            <a:r>
              <a:rPr lang="mn-MN" sz="2400" b="1" dirty="0" smtClean="0"/>
              <a:t> </a:t>
            </a:r>
            <a:r>
              <a:rPr lang="en-US" sz="2400" b="1" dirty="0" smtClean="0"/>
              <a:t>interest rate</a:t>
            </a:r>
            <a:r>
              <a:rPr lang="mn-MN" sz="2400" b="1" dirty="0" smtClean="0"/>
              <a:t> </a:t>
            </a:r>
            <a:endParaRPr lang="en-US" sz="2400" b="1" dirty="0" smtClean="0"/>
          </a:p>
        </p:txBody>
      </p:sp>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pic>
        <p:nvPicPr>
          <p:cNvPr id="3" name="Picture 2"/>
          <p:cNvPicPr>
            <a:picLocks noChangeAspect="1"/>
          </p:cNvPicPr>
          <p:nvPr/>
        </p:nvPicPr>
        <p:blipFill>
          <a:blip r:embed="rId6"/>
          <a:stretch>
            <a:fillRect/>
          </a:stretch>
        </p:blipFill>
        <p:spPr>
          <a:xfrm>
            <a:off x="611560" y="1383485"/>
            <a:ext cx="7920880" cy="5501463"/>
          </a:xfrm>
          <a:prstGeom prst="rect">
            <a:avLst/>
          </a:prstGeom>
        </p:spPr>
      </p:pic>
    </p:spTree>
    <p:extLst>
      <p:ext uri="{BB962C8B-B14F-4D97-AF65-F5344CB8AC3E}">
        <p14:creationId xmlns:p14="http://schemas.microsoft.com/office/powerpoint/2010/main" val="11491972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478272"/>
          </a:xfrm>
          <a:prstGeom prst="rect">
            <a:avLst/>
          </a:prstGeom>
          <a:noFill/>
        </p:spPr>
        <p:txBody>
          <a:bodyPr wrap="square" rtlCol="0">
            <a:spAutoFit/>
          </a:bodyPr>
          <a:lstStyle/>
          <a:p>
            <a:pPr algn="ctr">
              <a:lnSpc>
                <a:spcPct val="110000"/>
              </a:lnSpc>
            </a:pPr>
            <a:r>
              <a:rPr lang="en-US" sz="2400" b="1" dirty="0" smtClean="0"/>
              <a:t>Consumption price index</a:t>
            </a:r>
            <a:endParaRPr lang="en-US" sz="2400" b="1" dirty="0" smtClean="0"/>
          </a:p>
        </p:txBody>
      </p:sp>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pic>
        <p:nvPicPr>
          <p:cNvPr id="4" name="Picture 3"/>
          <p:cNvPicPr>
            <a:picLocks noChangeAspect="1"/>
          </p:cNvPicPr>
          <p:nvPr/>
        </p:nvPicPr>
        <p:blipFill>
          <a:blip r:embed="rId6"/>
          <a:stretch>
            <a:fillRect/>
          </a:stretch>
        </p:blipFill>
        <p:spPr>
          <a:xfrm>
            <a:off x="611560" y="1456371"/>
            <a:ext cx="7920880" cy="5068973"/>
          </a:xfrm>
          <a:prstGeom prst="rect">
            <a:avLst/>
          </a:prstGeom>
        </p:spPr>
      </p:pic>
    </p:spTree>
    <p:extLst>
      <p:ext uri="{BB962C8B-B14F-4D97-AF65-F5344CB8AC3E}">
        <p14:creationId xmlns:p14="http://schemas.microsoft.com/office/powerpoint/2010/main" val="42694774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884538"/>
          </a:xfrm>
          <a:prstGeom prst="rect">
            <a:avLst/>
          </a:prstGeom>
          <a:noFill/>
        </p:spPr>
        <p:txBody>
          <a:bodyPr wrap="square" rtlCol="0">
            <a:spAutoFit/>
          </a:bodyPr>
          <a:lstStyle/>
          <a:p>
            <a:pPr algn="ctr">
              <a:lnSpc>
                <a:spcPct val="110000"/>
              </a:lnSpc>
            </a:pPr>
            <a:r>
              <a:rPr lang="en-US" sz="2400" b="1" dirty="0"/>
              <a:t>Production by sectors in period 3 </a:t>
            </a:r>
            <a:endParaRPr lang="en-US" sz="2400" b="1" dirty="0" smtClean="0"/>
          </a:p>
          <a:p>
            <a:pPr algn="ctr">
              <a:lnSpc>
                <a:spcPct val="110000"/>
              </a:lnSpc>
            </a:pPr>
            <a:r>
              <a:rPr lang="en-US" sz="2400" b="1" dirty="0" smtClean="0"/>
              <a:t>(% </a:t>
            </a:r>
            <a:r>
              <a:rPr lang="en-US" sz="2400" b="1" dirty="0"/>
              <a:t>deviation from the steady state values)</a:t>
            </a:r>
            <a:endParaRPr lang="en-US" sz="2400" b="1" dirty="0" smtClean="0"/>
          </a:p>
        </p:txBody>
      </p:sp>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pic>
        <p:nvPicPr>
          <p:cNvPr id="3" name="Picture 2"/>
          <p:cNvPicPr>
            <a:picLocks noChangeAspect="1"/>
          </p:cNvPicPr>
          <p:nvPr/>
        </p:nvPicPr>
        <p:blipFill>
          <a:blip r:embed="rId6"/>
          <a:stretch>
            <a:fillRect/>
          </a:stretch>
        </p:blipFill>
        <p:spPr>
          <a:xfrm>
            <a:off x="611560" y="1844823"/>
            <a:ext cx="7920879" cy="4760955"/>
          </a:xfrm>
          <a:prstGeom prst="rect">
            <a:avLst/>
          </a:prstGeom>
        </p:spPr>
      </p:pic>
    </p:spTree>
    <p:extLst>
      <p:ext uri="{BB962C8B-B14F-4D97-AF65-F5344CB8AC3E}">
        <p14:creationId xmlns:p14="http://schemas.microsoft.com/office/powerpoint/2010/main" val="14120864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884538"/>
          </a:xfrm>
          <a:prstGeom prst="rect">
            <a:avLst/>
          </a:prstGeom>
          <a:noFill/>
        </p:spPr>
        <p:txBody>
          <a:bodyPr wrap="square" rtlCol="0">
            <a:spAutoFit/>
          </a:bodyPr>
          <a:lstStyle/>
          <a:p>
            <a:pPr algn="ctr">
              <a:lnSpc>
                <a:spcPct val="110000"/>
              </a:lnSpc>
            </a:pPr>
            <a:r>
              <a:rPr lang="en-US" sz="2400" b="1" dirty="0"/>
              <a:t>Production by sectors in period 3 </a:t>
            </a:r>
            <a:endParaRPr lang="en-US" sz="2400" b="1" dirty="0" smtClean="0"/>
          </a:p>
          <a:p>
            <a:pPr algn="ctr">
              <a:lnSpc>
                <a:spcPct val="110000"/>
              </a:lnSpc>
            </a:pPr>
            <a:r>
              <a:rPr lang="en-US" sz="2400" b="1" dirty="0" smtClean="0"/>
              <a:t>(% </a:t>
            </a:r>
            <a:r>
              <a:rPr lang="en-US" sz="2400" b="1" dirty="0"/>
              <a:t>deviation from the steady state values)</a:t>
            </a:r>
            <a:endParaRPr lang="en-US" sz="2400" b="1" dirty="0" smtClean="0"/>
          </a:p>
        </p:txBody>
      </p:sp>
      <p:sp>
        <p:nvSpPr>
          <p:cNvPr id="9" name="TextBox 5"/>
          <p:cNvSpPr txBox="1"/>
          <p:nvPr>
            <p:custDataLst>
              <p:tags r:id="rId3"/>
            </p:custDataLst>
          </p:nvPr>
        </p:nvSpPr>
        <p:spPr>
          <a:xfrm>
            <a:off x="231638" y="245855"/>
            <a:ext cx="2756186"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Simulations</a:t>
            </a:r>
            <a:endParaRPr lang="fr-CA" sz="2800" b="1" dirty="0">
              <a:solidFill>
                <a:schemeClr val="tx1">
                  <a:lumMod val="75000"/>
                  <a:lumOff val="25000"/>
                </a:schemeClr>
              </a:solidFill>
              <a:cs typeface="Century Gothic"/>
            </a:endParaRPr>
          </a:p>
        </p:txBody>
      </p:sp>
      <p:pic>
        <p:nvPicPr>
          <p:cNvPr id="4" name="Picture 3"/>
          <p:cNvPicPr>
            <a:picLocks noChangeAspect="1"/>
          </p:cNvPicPr>
          <p:nvPr/>
        </p:nvPicPr>
        <p:blipFill>
          <a:blip r:embed="rId6"/>
          <a:stretch>
            <a:fillRect/>
          </a:stretch>
        </p:blipFill>
        <p:spPr>
          <a:xfrm>
            <a:off x="543421" y="1844824"/>
            <a:ext cx="8057157" cy="4842866"/>
          </a:xfrm>
          <a:prstGeom prst="rect">
            <a:avLst/>
          </a:prstGeom>
        </p:spPr>
      </p:pic>
    </p:spTree>
    <p:extLst>
      <p:ext uri="{BB962C8B-B14F-4D97-AF65-F5344CB8AC3E}">
        <p14:creationId xmlns:p14="http://schemas.microsoft.com/office/powerpoint/2010/main" val="11589205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7">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9" name="TextBox 5"/>
          <p:cNvSpPr txBox="1"/>
          <p:nvPr>
            <p:custDataLst>
              <p:tags r:id="rId4"/>
            </p:custDataLst>
          </p:nvPr>
        </p:nvSpPr>
        <p:spPr>
          <a:xfrm>
            <a:off x="231638" y="245855"/>
            <a:ext cx="2972210"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World inflation</a:t>
            </a:r>
            <a:endParaRPr lang="fr-CA" sz="2800" b="1" dirty="0">
              <a:solidFill>
                <a:schemeClr val="tx1">
                  <a:lumMod val="75000"/>
                  <a:lumOff val="25000"/>
                </a:schemeClr>
              </a:solidFill>
              <a:cs typeface="Century Gothic"/>
            </a:endParaRPr>
          </a:p>
        </p:txBody>
      </p:sp>
      <p:sp>
        <p:nvSpPr>
          <p:cNvPr id="2" name="Rectangle 1"/>
          <p:cNvSpPr/>
          <p:nvPr/>
        </p:nvSpPr>
        <p:spPr>
          <a:xfrm>
            <a:off x="421044" y="1535990"/>
            <a:ext cx="8424936" cy="3108543"/>
          </a:xfrm>
          <a:prstGeom prst="rect">
            <a:avLst/>
          </a:prstGeom>
        </p:spPr>
        <p:txBody>
          <a:bodyPr wrap="square">
            <a:spAutoFit/>
          </a:bodyPr>
          <a:lstStyle/>
          <a:p>
            <a:r>
              <a:rPr lang="en-US" sz="2800" dirty="0">
                <a:latin typeface="Times New Roman" panose="02020603050405020304" pitchFamily="18" charset="0"/>
                <a:ea typeface="Calibri" panose="020F0502020204030204" pitchFamily="34" charset="0"/>
              </a:rPr>
              <a:t>Let us consider the impact of a foreign inflation </a:t>
            </a:r>
            <a:r>
              <a:rPr lang="en-US" sz="2800" dirty="0" smtClean="0">
                <a:latin typeface="Times New Roman" panose="02020603050405020304" pitchFamily="18" charset="0"/>
                <a:ea typeface="Calibri" panose="020F0502020204030204" pitchFamily="34" charset="0"/>
              </a:rPr>
              <a:t>in </a:t>
            </a:r>
          </a:p>
          <a:p>
            <a:pPr marL="457200" indent="-457200">
              <a:buFont typeface="Arial" panose="020B0604020202020204" pitchFamily="34" charset="0"/>
              <a:buChar char="•"/>
            </a:pPr>
            <a:endParaRPr lang="en-US" sz="2800" dirty="0" smtClean="0">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en-US" sz="2800" dirty="0" smtClean="0">
                <a:latin typeface="Times New Roman" panose="02020603050405020304" pitchFamily="18" charset="0"/>
                <a:ea typeface="Calibri" panose="020F0502020204030204" pitchFamily="34" charset="0"/>
              </a:rPr>
              <a:t>SIM1 </a:t>
            </a:r>
          </a:p>
          <a:p>
            <a:pPr marL="457200" indent="-457200">
              <a:buFont typeface="Arial" panose="020B0604020202020204" pitchFamily="34" charset="0"/>
              <a:buChar char="•"/>
            </a:pPr>
            <a:r>
              <a:rPr lang="en-US" sz="2800" dirty="0" smtClean="0">
                <a:latin typeface="Times New Roman" panose="02020603050405020304" pitchFamily="18" charset="0"/>
                <a:ea typeface="Calibri" panose="020F0502020204030204" pitchFamily="34" charset="0"/>
              </a:rPr>
              <a:t>SIM2 </a:t>
            </a:r>
          </a:p>
          <a:p>
            <a:pPr marL="457200" indent="-457200">
              <a:buFont typeface="Arial" panose="020B0604020202020204" pitchFamily="34" charset="0"/>
              <a:buChar char="•"/>
            </a:pPr>
            <a:r>
              <a:rPr lang="en-US" sz="2800" dirty="0" smtClean="0">
                <a:latin typeface="Times New Roman" panose="02020603050405020304" pitchFamily="18" charset="0"/>
                <a:ea typeface="Calibri" panose="020F0502020204030204" pitchFamily="34" charset="0"/>
              </a:rPr>
              <a:t>SIM7 </a:t>
            </a:r>
          </a:p>
          <a:p>
            <a:endParaRPr lang="en-US" sz="2800" dirty="0">
              <a:latin typeface="Times New Roman" panose="02020603050405020304" pitchFamily="18" charset="0"/>
              <a:ea typeface="Calibri" panose="020F0502020204030204" pitchFamily="34" charset="0"/>
            </a:endParaRPr>
          </a:p>
          <a:p>
            <a:r>
              <a:rPr lang="en-US" sz="2800" dirty="0">
                <a:latin typeface="Times New Roman" panose="02020603050405020304" pitchFamily="18" charset="0"/>
                <a:ea typeface="Calibri" panose="020F0502020204030204" pitchFamily="34" charset="0"/>
              </a:rPr>
              <a:t>A</a:t>
            </a:r>
            <a:r>
              <a:rPr lang="en-US" sz="2800" dirty="0" smtClean="0">
                <a:latin typeface="Times New Roman" panose="02020603050405020304" pitchFamily="18" charset="0"/>
                <a:ea typeface="Calibri" panose="020F0502020204030204" pitchFamily="34" charset="0"/>
              </a:rPr>
              <a:t>ll </a:t>
            </a:r>
            <a:r>
              <a:rPr lang="en-US" sz="2800" dirty="0">
                <a:latin typeface="Times New Roman" panose="02020603050405020304" pitchFamily="18" charset="0"/>
                <a:ea typeface="Calibri" panose="020F0502020204030204" pitchFamily="34" charset="0"/>
              </a:rPr>
              <a:t>import prices increase 10% in period 3.</a:t>
            </a:r>
            <a:endParaRPr lang="mn-MN" sz="2800" dirty="0"/>
          </a:p>
        </p:txBody>
      </p:sp>
    </p:spTree>
    <p:extLst>
      <p:ext uri="{BB962C8B-B14F-4D97-AF65-F5344CB8AC3E}">
        <p14:creationId xmlns:p14="http://schemas.microsoft.com/office/powerpoint/2010/main" val="40756776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719064" y="812164"/>
            <a:ext cx="8424936" cy="904863"/>
          </a:xfrm>
          <a:prstGeom prst="rect">
            <a:avLst/>
          </a:prstGeom>
          <a:noFill/>
        </p:spPr>
        <p:txBody>
          <a:bodyPr wrap="square" rtlCol="0">
            <a:spAutoFit/>
          </a:bodyPr>
          <a:lstStyle/>
          <a:p>
            <a:pPr algn="ctr">
              <a:lnSpc>
                <a:spcPct val="110000"/>
              </a:lnSpc>
            </a:pPr>
            <a:r>
              <a:rPr lang="en-US" sz="2400" b="1" dirty="0"/>
              <a:t>Macroeconomic </a:t>
            </a:r>
            <a:r>
              <a:rPr lang="en-US" sz="2400" b="1" dirty="0" smtClean="0"/>
              <a:t>variables in period 3 </a:t>
            </a:r>
          </a:p>
          <a:p>
            <a:pPr algn="ctr">
              <a:lnSpc>
                <a:spcPct val="110000"/>
              </a:lnSpc>
            </a:pPr>
            <a:r>
              <a:rPr lang="en-US" sz="2400" b="1" dirty="0" smtClean="0"/>
              <a:t>(% </a:t>
            </a:r>
            <a:r>
              <a:rPr lang="en-US" sz="2400" b="1" dirty="0"/>
              <a:t>change from BAU)</a:t>
            </a:r>
            <a:endParaRPr lang="en-US" sz="2400" dirty="0"/>
          </a:p>
        </p:txBody>
      </p:sp>
      <p:sp>
        <p:nvSpPr>
          <p:cNvPr id="9" name="TextBox 5"/>
          <p:cNvSpPr txBox="1"/>
          <p:nvPr>
            <p:custDataLst>
              <p:tags r:id="rId3"/>
            </p:custDataLst>
          </p:nvPr>
        </p:nvSpPr>
        <p:spPr>
          <a:xfrm>
            <a:off x="231638" y="245855"/>
            <a:ext cx="2972210"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World inflation</a:t>
            </a:r>
            <a:endParaRPr lang="fr-CA" sz="2800" b="1" dirty="0">
              <a:solidFill>
                <a:schemeClr val="tx1">
                  <a:lumMod val="75000"/>
                  <a:lumOff val="25000"/>
                </a:schemeClr>
              </a:solidFill>
              <a:cs typeface="Century Gothic"/>
            </a:endParaRPr>
          </a:p>
        </p:txBody>
      </p:sp>
      <p:pic>
        <p:nvPicPr>
          <p:cNvPr id="8" name="Image 21" descr="PEP_logo_flat2.jpg"/>
          <p:cNvPicPr>
            <a:picLocks noChangeAspect="1"/>
          </p:cNvPicPr>
          <p:nvPr>
            <p:custDataLst>
              <p:tags r:id="rId4"/>
            </p:custDataLst>
          </p:nvPr>
        </p:nvPicPr>
        <p:blipFill>
          <a:blip r:embed="rId7">
            <a:alphaModFix amt="61000"/>
            <a:extLst>
              <a:ext uri="{28A0092B-C50C-407E-A947-70E740481C1C}">
                <a14:useLocalDpi xmlns:a14="http://schemas.microsoft.com/office/drawing/2010/main" val="0"/>
              </a:ext>
            </a:extLst>
          </a:blip>
          <a:stretch>
            <a:fillRect/>
          </a:stretch>
        </p:blipFill>
        <p:spPr>
          <a:xfrm>
            <a:off x="5724128" y="30511"/>
            <a:ext cx="3419872" cy="82443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976681268"/>
              </p:ext>
            </p:extLst>
          </p:nvPr>
        </p:nvGraphicFramePr>
        <p:xfrm>
          <a:off x="827584" y="1988840"/>
          <a:ext cx="7524834" cy="4248468"/>
        </p:xfrm>
        <a:graphic>
          <a:graphicData uri="http://schemas.openxmlformats.org/drawingml/2006/table">
            <a:tbl>
              <a:tblPr>
                <a:tableStyleId>{5C22544A-7EE6-4342-B048-85BDC9FD1C3A}</a:tableStyleId>
              </a:tblPr>
              <a:tblGrid>
                <a:gridCol w="2978027"/>
                <a:gridCol w="1451787"/>
                <a:gridCol w="1324158"/>
                <a:gridCol w="1770862"/>
              </a:tblGrid>
              <a:tr h="354039">
                <a:tc>
                  <a:txBody>
                    <a:bodyPr/>
                    <a:lstStyle/>
                    <a:p>
                      <a:pPr algn="just" fontAlgn="ctr"/>
                      <a:r>
                        <a:rPr lang="en-US" sz="1800" u="none" strike="noStrike" dirty="0">
                          <a:effectLst/>
                        </a:rPr>
                        <a:t> </a:t>
                      </a:r>
                      <a:endParaRPr lang="en-US" sz="18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en-US" sz="1800" u="none" strike="noStrike">
                          <a:effectLst/>
                        </a:rPr>
                        <a:t>SIM1</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b"/>
                      <a:r>
                        <a:rPr lang="en-US" sz="1800" u="none" strike="noStrike">
                          <a:effectLst/>
                        </a:rPr>
                        <a:t>SIM2</a:t>
                      </a:r>
                      <a:endParaRPr lang="en-US" sz="1800" b="1" i="0" u="none" strike="noStrike">
                        <a:solidFill>
                          <a:srgbClr val="000000"/>
                        </a:solidFill>
                        <a:effectLst/>
                        <a:latin typeface="Times New Roman" panose="02020603050405020304" pitchFamily="18" charset="0"/>
                      </a:endParaRPr>
                    </a:p>
                  </a:txBody>
                  <a:tcPr marL="9525" marR="9525" marT="9525" marB="0" anchor="b"/>
                </a:tc>
                <a:tc>
                  <a:txBody>
                    <a:bodyPr/>
                    <a:lstStyle/>
                    <a:p>
                      <a:pPr algn="ctr" fontAlgn="ctr"/>
                      <a:r>
                        <a:rPr lang="en-US" sz="1800" u="none" strike="noStrike">
                          <a:effectLst/>
                        </a:rPr>
                        <a:t>SIM7</a:t>
                      </a:r>
                      <a:endParaRPr lang="en-US" sz="1800" b="1"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Nominal GDP at market prices</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-7.6</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-3.0</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5.3</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Real GDP at base prices</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-2.7</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-1.3</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0.9</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Employment</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-5.2</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-2.6</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1.8</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Nominal investment</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-8.9</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-3.9</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5.0</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Nominal government income</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-5.5</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-0.7</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7.8</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Nominal household income</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-6.4</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-2.2</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5.3</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Consumption price index</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b="1" u="none" strike="noStrike" dirty="0">
                          <a:effectLst/>
                        </a:rPr>
                        <a:t>0.0</a:t>
                      </a:r>
                      <a:endParaRPr lang="en-US" sz="18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4.3</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11.7</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GDP deflator</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dirty="0">
                          <a:effectLst/>
                        </a:rPr>
                        <a:t>-5.5</a:t>
                      </a:r>
                      <a:endParaRPr lang="en-US" sz="18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-2.2</a:t>
                      </a:r>
                      <a:endParaRPr lang="en-US"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u="none" strike="noStrike">
                          <a:effectLst/>
                        </a:rPr>
                        <a:t>3.7</a:t>
                      </a:r>
                      <a:endParaRPr lang="en-US"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Nominal exchange rate</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mn-MN" sz="1800" u="none" strike="noStrike">
                          <a:effectLst/>
                        </a:rPr>
                        <a:t>-5.7</a:t>
                      </a:r>
                      <a:endParaRPr lang="mn-MN"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mn-MN" sz="1800" b="1" u="none" strike="noStrike" dirty="0">
                          <a:effectLst/>
                        </a:rPr>
                        <a:t>0.0</a:t>
                      </a:r>
                      <a:endParaRPr lang="mn-MN" sz="18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r" fontAlgn="ctr"/>
                      <a:r>
                        <a:rPr lang="mn-MN" sz="1800" u="none" strike="noStrike" dirty="0">
                          <a:effectLst/>
                        </a:rPr>
                        <a:t>10.1</a:t>
                      </a:r>
                      <a:endParaRPr lang="mn-MN" sz="1800" b="0" i="0" u="none" strike="noStrike" dirty="0">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a:effectLst/>
                        </a:rPr>
                        <a:t>Real interest rate</a:t>
                      </a:r>
                      <a:endParaRPr lang="en-US" sz="18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mn-MN" sz="1800" u="none" strike="noStrike">
                          <a:effectLst/>
                        </a:rPr>
                        <a:t>323.2</a:t>
                      </a:r>
                      <a:endParaRPr lang="mn-MN"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mn-MN" sz="1800" u="none" strike="noStrike">
                          <a:effectLst/>
                        </a:rPr>
                        <a:t>272.2</a:t>
                      </a:r>
                      <a:endParaRPr lang="mn-MN" sz="18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r" fontAlgn="ctr"/>
                      <a:r>
                        <a:rPr lang="mn-MN" sz="1800" u="none" strike="noStrike">
                          <a:effectLst/>
                        </a:rPr>
                        <a:t>200.8</a:t>
                      </a:r>
                      <a:endParaRPr lang="mn-MN" sz="1800" b="0" i="0" u="none" strike="noStrike">
                        <a:solidFill>
                          <a:srgbClr val="000000"/>
                        </a:solidFill>
                        <a:effectLst/>
                        <a:latin typeface="Times New Roman" panose="02020603050405020304" pitchFamily="18" charset="0"/>
                      </a:endParaRPr>
                    </a:p>
                  </a:txBody>
                  <a:tcPr marL="9525" marR="9525" marT="9525" marB="0" anchor="ctr"/>
                </a:tc>
              </a:tr>
              <a:tr h="354039">
                <a:tc>
                  <a:txBody>
                    <a:bodyPr/>
                    <a:lstStyle/>
                    <a:p>
                      <a:pPr algn="just" fontAlgn="ctr"/>
                      <a:r>
                        <a:rPr lang="en-US" sz="1800" u="none" strike="noStrike" dirty="0">
                          <a:effectLst/>
                        </a:rPr>
                        <a:t>Nominal wage rate</a:t>
                      </a:r>
                      <a:endParaRPr lang="en-US" sz="18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b="1" u="none" strike="noStrike" dirty="0">
                          <a:effectLst/>
                        </a:rPr>
                        <a:t>0.0</a:t>
                      </a:r>
                      <a:endParaRPr lang="en-US" sz="18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b="1" u="none" strike="noStrike" dirty="0">
                          <a:effectLst/>
                        </a:rPr>
                        <a:t>0.0</a:t>
                      </a:r>
                      <a:endParaRPr lang="en-US" sz="18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r" fontAlgn="ctr"/>
                      <a:r>
                        <a:rPr lang="en-US" sz="1800" b="1" u="none" strike="noStrike" dirty="0">
                          <a:effectLst/>
                        </a:rPr>
                        <a:t>0.0</a:t>
                      </a:r>
                      <a:endParaRPr lang="en-US" sz="1800" b="1" i="0" u="none" strike="noStrike" dirty="0">
                        <a:solidFill>
                          <a:srgbClr val="000000"/>
                        </a:solidFill>
                        <a:effectLst/>
                        <a:latin typeface="Times New Roman" panose="02020603050405020304" pitchFamily="18" charset="0"/>
                      </a:endParaRPr>
                    </a:p>
                  </a:txBody>
                  <a:tcPr marL="9525" marR="9525" marT="9525" marB="0" anchor="ctr"/>
                </a:tc>
              </a:tr>
            </a:tbl>
          </a:graphicData>
        </a:graphic>
      </p:graphicFrame>
    </p:spTree>
    <p:extLst>
      <p:ext uri="{BB962C8B-B14F-4D97-AF65-F5344CB8AC3E}">
        <p14:creationId xmlns:p14="http://schemas.microsoft.com/office/powerpoint/2010/main" val="16052054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719064" y="812164"/>
            <a:ext cx="8424936" cy="884538"/>
          </a:xfrm>
          <a:prstGeom prst="rect">
            <a:avLst/>
          </a:prstGeom>
          <a:noFill/>
        </p:spPr>
        <p:txBody>
          <a:bodyPr wrap="square" rtlCol="0">
            <a:spAutoFit/>
          </a:bodyPr>
          <a:lstStyle/>
          <a:p>
            <a:pPr algn="ctr">
              <a:lnSpc>
                <a:spcPct val="110000"/>
              </a:lnSpc>
            </a:pPr>
            <a:r>
              <a:rPr lang="en-US" sz="2400" b="1" dirty="0"/>
              <a:t>Production by sectors in period 3 </a:t>
            </a:r>
            <a:endParaRPr lang="en-US" sz="2400" b="1" dirty="0" smtClean="0"/>
          </a:p>
          <a:p>
            <a:pPr algn="ctr">
              <a:lnSpc>
                <a:spcPct val="110000"/>
              </a:lnSpc>
            </a:pPr>
            <a:r>
              <a:rPr lang="en-US" sz="2400" b="1" dirty="0" smtClean="0"/>
              <a:t>(% </a:t>
            </a:r>
            <a:r>
              <a:rPr lang="en-US" sz="2400" b="1" dirty="0"/>
              <a:t>deviation from the steady state values)</a:t>
            </a:r>
            <a:endParaRPr lang="en-US" sz="2400" dirty="0"/>
          </a:p>
        </p:txBody>
      </p:sp>
      <p:sp>
        <p:nvSpPr>
          <p:cNvPr id="9" name="TextBox 5"/>
          <p:cNvSpPr txBox="1"/>
          <p:nvPr>
            <p:custDataLst>
              <p:tags r:id="rId3"/>
            </p:custDataLst>
          </p:nvPr>
        </p:nvSpPr>
        <p:spPr>
          <a:xfrm>
            <a:off x="231638" y="245855"/>
            <a:ext cx="2972210" cy="566309"/>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IV. </a:t>
            </a:r>
            <a:r>
              <a:rPr lang="fr-CA" sz="2800" b="1" dirty="0" smtClean="0">
                <a:solidFill>
                  <a:schemeClr val="tx1">
                    <a:lumMod val="75000"/>
                    <a:lumOff val="25000"/>
                  </a:schemeClr>
                </a:solidFill>
                <a:cs typeface="Century Gothic"/>
              </a:rPr>
              <a:t>World inflation</a:t>
            </a:r>
            <a:endParaRPr lang="fr-CA" sz="2800" b="1" dirty="0">
              <a:solidFill>
                <a:schemeClr val="tx1">
                  <a:lumMod val="75000"/>
                  <a:lumOff val="25000"/>
                </a:schemeClr>
              </a:solidFill>
              <a:cs typeface="Century Gothic"/>
            </a:endParaRPr>
          </a:p>
        </p:txBody>
      </p:sp>
      <p:pic>
        <p:nvPicPr>
          <p:cNvPr id="4" name="Picture 3"/>
          <p:cNvPicPr>
            <a:picLocks noChangeAspect="1"/>
          </p:cNvPicPr>
          <p:nvPr/>
        </p:nvPicPr>
        <p:blipFill>
          <a:blip r:embed="rId6"/>
          <a:stretch>
            <a:fillRect/>
          </a:stretch>
        </p:blipFill>
        <p:spPr>
          <a:xfrm>
            <a:off x="1331640" y="2071178"/>
            <a:ext cx="6471553" cy="3889817"/>
          </a:xfrm>
          <a:prstGeom prst="rect">
            <a:avLst/>
          </a:prstGeom>
        </p:spPr>
      </p:pic>
    </p:spTree>
    <p:extLst>
      <p:ext uri="{BB962C8B-B14F-4D97-AF65-F5344CB8AC3E}">
        <p14:creationId xmlns:p14="http://schemas.microsoft.com/office/powerpoint/2010/main" val="582262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pic>
        <p:nvPicPr>
          <p:cNvPr id="5" name="Image 21" descr="PEP_logo_flat2.jpg"/>
          <p:cNvPicPr>
            <a:picLocks noChangeAspect="1"/>
          </p:cNvPicPr>
          <p:nvPr>
            <p:custDataLst>
              <p:tags r:id="rId2"/>
            </p:custDataLst>
          </p:nvPr>
        </p:nvPicPr>
        <p:blipFill>
          <a:blip r:embed="rId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8" name="TextBox 5"/>
          <p:cNvSpPr txBox="1"/>
          <p:nvPr>
            <p:custDataLst>
              <p:tags r:id="rId3"/>
            </p:custDataLst>
          </p:nvPr>
        </p:nvSpPr>
        <p:spPr>
          <a:xfrm>
            <a:off x="251520" y="260648"/>
            <a:ext cx="8352928" cy="542584"/>
          </a:xfrm>
          <a:prstGeom prst="rect">
            <a:avLst/>
          </a:prstGeom>
          <a:solidFill>
            <a:srgbClr val="F5770F"/>
          </a:solidFill>
        </p:spPr>
        <p:txBody>
          <a:bodyPr wrap="square" rtlCol="0">
            <a:spAutoFit/>
          </a:bodyPr>
          <a:lstStyle/>
          <a:p>
            <a:pPr>
              <a:lnSpc>
                <a:spcPct val="110000"/>
              </a:lnSpc>
            </a:pPr>
            <a:r>
              <a:rPr lang="fr-CA" sz="2800" b="1" dirty="0" smtClean="0">
                <a:solidFill>
                  <a:schemeClr val="tx1">
                    <a:lumMod val="75000"/>
                    <a:lumOff val="25000"/>
                  </a:schemeClr>
                </a:solidFill>
                <a:cs typeface="Century Gothic"/>
              </a:rPr>
              <a:t>V. Conclusions</a:t>
            </a:r>
            <a:endParaRPr lang="en-US" sz="2800" b="1" dirty="0">
              <a:solidFill>
                <a:schemeClr val="tx1">
                  <a:lumMod val="75000"/>
                  <a:lumOff val="25000"/>
                </a:schemeClr>
              </a:solidFill>
              <a:cs typeface="Century Gothic"/>
            </a:endParaRPr>
          </a:p>
        </p:txBody>
      </p:sp>
      <p:sp>
        <p:nvSpPr>
          <p:cNvPr id="6" name="Rectangle 5"/>
          <p:cNvSpPr/>
          <p:nvPr/>
        </p:nvSpPr>
        <p:spPr>
          <a:xfrm>
            <a:off x="539552" y="1052736"/>
            <a:ext cx="8064896" cy="4893647"/>
          </a:xfrm>
          <a:prstGeom prst="rect">
            <a:avLst/>
          </a:prstGeom>
        </p:spPr>
        <p:txBody>
          <a:bodyPr wrap="square">
            <a:spAutoFit/>
          </a:bodyPr>
          <a:lstStyle/>
          <a:p>
            <a:r>
              <a:rPr lang="en-US" sz="2400" dirty="0" smtClean="0">
                <a:latin typeface="Times New Roman" panose="02020603050405020304" pitchFamily="18" charset="0"/>
                <a:ea typeface="Calibri" panose="020F0502020204030204" pitchFamily="34" charset="0"/>
              </a:rPr>
              <a:t>The paper introduces a Taylor-type monetary policy rule into the standard PEP-1-t model.</a:t>
            </a:r>
          </a:p>
          <a:p>
            <a:endParaRPr lang="en-US" sz="2400" dirty="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This replaces the exogenous </a:t>
            </a:r>
            <a:r>
              <a:rPr lang="en-US" sz="2400" dirty="0" err="1" smtClean="0">
                <a:latin typeface="Times New Roman" panose="02020603050405020304" pitchFamily="18" charset="0"/>
                <a:ea typeface="Calibri" panose="020F0502020204030204" pitchFamily="34" charset="0"/>
              </a:rPr>
              <a:t>numeraire</a:t>
            </a:r>
            <a:r>
              <a:rPr lang="en-US" sz="2400" dirty="0" smtClean="0">
                <a:latin typeface="Times New Roman" panose="02020603050405020304" pitchFamily="18" charset="0"/>
                <a:ea typeface="Calibri" panose="020F0502020204030204" pitchFamily="34" charset="0"/>
              </a:rPr>
              <a:t>. </a:t>
            </a:r>
          </a:p>
          <a:p>
            <a:endParaRPr lang="en-US" sz="2400" dirty="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It shows that the PEP-1-t </a:t>
            </a:r>
            <a:r>
              <a:rPr lang="en-US" sz="2400" dirty="0" smtClean="0">
                <a:latin typeface="Times New Roman" panose="02020603050405020304" pitchFamily="18" charset="0"/>
                <a:ea typeface="Calibri" panose="020F0502020204030204" pitchFamily="34" charset="0"/>
              </a:rPr>
              <a:t>model </a:t>
            </a:r>
            <a:r>
              <a:rPr lang="en-US" sz="2400" dirty="0" smtClean="0">
                <a:latin typeface="Times New Roman" panose="02020603050405020304" pitchFamily="18" charset="0"/>
                <a:ea typeface="Calibri" panose="020F0502020204030204" pitchFamily="34" charset="0"/>
              </a:rPr>
              <a:t>is a special case of the current model.</a:t>
            </a:r>
          </a:p>
          <a:p>
            <a:endParaRPr lang="en-US" sz="2400" dirty="0" smtClean="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In the presence of nominal rigidities, the choice of </a:t>
            </a:r>
            <a:r>
              <a:rPr lang="en-US" sz="2400" dirty="0" err="1" smtClean="0">
                <a:latin typeface="Times New Roman" panose="02020603050405020304" pitchFamily="18" charset="0"/>
                <a:ea typeface="Calibri" panose="020F0502020204030204" pitchFamily="34" charset="0"/>
              </a:rPr>
              <a:t>numeraire</a:t>
            </a:r>
            <a:r>
              <a:rPr lang="en-US" sz="2400" dirty="0" smtClean="0">
                <a:latin typeface="Times New Roman" panose="02020603050405020304" pitchFamily="18" charset="0"/>
                <a:ea typeface="Calibri" panose="020F0502020204030204" pitchFamily="34" charset="0"/>
              </a:rPr>
              <a:t> </a:t>
            </a:r>
            <a:r>
              <a:rPr lang="en-US" sz="2400" dirty="0" smtClean="0">
                <a:latin typeface="Times New Roman" panose="02020603050405020304" pitchFamily="18" charset="0"/>
                <a:ea typeface="Calibri" panose="020F0502020204030204" pitchFamily="34" charset="0"/>
              </a:rPr>
              <a:t>matters. </a:t>
            </a:r>
            <a:endParaRPr lang="en-US" sz="2400" dirty="0">
              <a:latin typeface="Times New Roman" panose="02020603050405020304" pitchFamily="18" charset="0"/>
              <a:ea typeface="Calibri" panose="020F0502020204030204" pitchFamily="34" charset="0"/>
            </a:endParaRPr>
          </a:p>
          <a:p>
            <a:endParaRPr lang="en-US" sz="2400" dirty="0" smtClean="0">
              <a:latin typeface="Times New Roman" panose="02020603050405020304" pitchFamily="18" charset="0"/>
              <a:ea typeface="Calibri" panose="020F0502020204030204" pitchFamily="34" charset="0"/>
            </a:endParaRPr>
          </a:p>
          <a:p>
            <a:r>
              <a:rPr lang="en-US" sz="2400" dirty="0" smtClean="0">
                <a:latin typeface="Times New Roman" panose="02020603050405020304" pitchFamily="18" charset="0"/>
                <a:ea typeface="Calibri" panose="020F0502020204030204" pitchFamily="34" charset="0"/>
              </a:rPr>
              <a:t>The Taylor-rule maybe more suitable for short-run analyses in the presence of nominal rigidities.</a:t>
            </a:r>
          </a:p>
        </p:txBody>
      </p:sp>
    </p:spTree>
    <p:extLst>
      <p:ext uri="{BB962C8B-B14F-4D97-AF65-F5344CB8AC3E}">
        <p14:creationId xmlns:p14="http://schemas.microsoft.com/office/powerpoint/2010/main" val="3963715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18" name="TextBox 5"/>
          <p:cNvSpPr txBox="1"/>
          <p:nvPr>
            <p:custDataLst>
              <p:tags r:id="rId2"/>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endParaRPr lang="fr-CA" sz="2800" b="1" dirty="0">
              <a:solidFill>
                <a:schemeClr val="tx1">
                  <a:lumMod val="75000"/>
                  <a:lumOff val="25000"/>
                </a:schemeClr>
              </a:solidFill>
              <a:cs typeface="Century Gothic"/>
            </a:endParaRPr>
          </a:p>
        </p:txBody>
      </p:sp>
      <p:sp>
        <p:nvSpPr>
          <p:cNvPr id="7" name="TextBox 5"/>
          <p:cNvSpPr txBox="1"/>
          <p:nvPr>
            <p:custDataLst>
              <p:tags r:id="rId3"/>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4"/>
            </p:custDataLst>
          </p:nvPr>
        </p:nvSpPr>
        <p:spPr>
          <a:xfrm>
            <a:off x="395536" y="836712"/>
            <a:ext cx="8399428" cy="4766690"/>
          </a:xfrm>
          <a:prstGeom prst="rect">
            <a:avLst/>
          </a:prstGeom>
          <a:noFill/>
        </p:spPr>
        <p:txBody>
          <a:bodyPr wrap="square" rtlCol="0">
            <a:spAutoFit/>
          </a:bodyPr>
          <a:lstStyle/>
          <a:p>
            <a:pPr lvl="1">
              <a:lnSpc>
                <a:spcPct val="150000"/>
              </a:lnSpc>
            </a:pPr>
            <a:r>
              <a:rPr lang="mn-MN" sz="2400" dirty="0"/>
              <a:t>All Walrasian CGE models have </a:t>
            </a:r>
            <a:r>
              <a:rPr lang="en-US" sz="2400" dirty="0" smtClean="0"/>
              <a:t>a </a:t>
            </a:r>
            <a:r>
              <a:rPr lang="mn-MN" sz="2400" b="1" dirty="0" smtClean="0"/>
              <a:t>numeraire</a:t>
            </a:r>
            <a:r>
              <a:rPr lang="mn-MN" sz="2400" dirty="0" smtClean="0"/>
              <a:t> </a:t>
            </a:r>
            <a:endParaRPr lang="en-US" sz="2400" dirty="0" smtClean="0"/>
          </a:p>
          <a:p>
            <a:pPr lvl="1">
              <a:lnSpc>
                <a:spcPct val="150000"/>
              </a:lnSpc>
            </a:pPr>
            <a:endParaRPr lang="en-US" sz="1050" dirty="0" smtClean="0"/>
          </a:p>
          <a:p>
            <a:pPr marL="800100" lvl="1" indent="-342900">
              <a:lnSpc>
                <a:spcPct val="150000"/>
              </a:lnSpc>
              <a:buFont typeface="Arial" panose="020B0604020202020204" pitchFamily="34" charset="0"/>
              <a:buChar char="•"/>
            </a:pPr>
            <a:r>
              <a:rPr lang="mn-MN" sz="2400" dirty="0" smtClean="0"/>
              <a:t>satisf</a:t>
            </a:r>
            <a:r>
              <a:rPr lang="en-US" sz="2400" dirty="0" smtClean="0"/>
              <a:t>y</a:t>
            </a:r>
            <a:r>
              <a:rPr lang="mn-MN" sz="2400" dirty="0" smtClean="0"/>
              <a:t> </a:t>
            </a:r>
            <a:r>
              <a:rPr lang="mn-MN" sz="2400" dirty="0"/>
              <a:t>the Walras law</a:t>
            </a:r>
            <a:r>
              <a:rPr lang="mn-MN" sz="2400" dirty="0" smtClean="0"/>
              <a:t>.</a:t>
            </a:r>
            <a:r>
              <a:rPr lang="en-US" sz="2400" dirty="0" smtClean="0"/>
              <a:t> </a:t>
            </a:r>
          </a:p>
          <a:p>
            <a:pPr marL="800100" lvl="1" indent="-342900">
              <a:lnSpc>
                <a:spcPct val="150000"/>
              </a:lnSpc>
              <a:buFont typeface="Arial" panose="020B0604020202020204" pitchFamily="34" charset="0"/>
              <a:buChar char="•"/>
            </a:pPr>
            <a:endParaRPr lang="en-US" sz="2400" dirty="0" smtClean="0"/>
          </a:p>
          <a:p>
            <a:pPr marL="800100" lvl="1" indent="-342900">
              <a:lnSpc>
                <a:spcPct val="150000"/>
              </a:lnSpc>
              <a:buFont typeface="Arial" panose="020B0604020202020204" pitchFamily="34" charset="0"/>
              <a:buChar char="•"/>
            </a:pPr>
            <a:r>
              <a:rPr lang="en-US" sz="2400" dirty="0" smtClean="0"/>
              <a:t>The n</a:t>
            </a:r>
            <a:r>
              <a:rPr lang="mn-MN" sz="2400" dirty="0" smtClean="0"/>
              <a:t>umeraire </a:t>
            </a:r>
            <a:r>
              <a:rPr lang="mn-MN" sz="2400" dirty="0"/>
              <a:t>is usually either consumption price index or the nominal exchange rate. </a:t>
            </a:r>
            <a:endParaRPr lang="en-US" sz="2400" dirty="0"/>
          </a:p>
          <a:p>
            <a:pPr marL="800100" lvl="1" indent="-342900">
              <a:lnSpc>
                <a:spcPct val="150000"/>
              </a:lnSpc>
              <a:buFont typeface="Arial" panose="020B0604020202020204" pitchFamily="34" charset="0"/>
              <a:buChar char="•"/>
            </a:pPr>
            <a:endParaRPr lang="en-US" sz="2400" dirty="0" smtClean="0"/>
          </a:p>
          <a:p>
            <a:pPr marL="800100" lvl="1" indent="-342900">
              <a:lnSpc>
                <a:spcPct val="150000"/>
              </a:lnSpc>
              <a:buFont typeface="Arial" panose="020B0604020202020204" pitchFamily="34" charset="0"/>
              <a:buChar char="•"/>
            </a:pPr>
            <a:r>
              <a:rPr lang="mn-MN" sz="2400" dirty="0" smtClean="0"/>
              <a:t>In </a:t>
            </a:r>
            <a:r>
              <a:rPr lang="mn-MN" sz="2400" dirty="0"/>
              <a:t>real </a:t>
            </a:r>
            <a:r>
              <a:rPr lang="mn-MN" sz="2400" dirty="0" smtClean="0"/>
              <a:t>models </a:t>
            </a:r>
            <a:r>
              <a:rPr lang="mn-MN" sz="2400" dirty="0"/>
              <a:t>(i.e., no nominal rigidities), </a:t>
            </a:r>
            <a:r>
              <a:rPr lang="en-US" sz="2400" dirty="0" smtClean="0"/>
              <a:t>the </a:t>
            </a:r>
            <a:r>
              <a:rPr lang="mn-MN" sz="2400" dirty="0" smtClean="0"/>
              <a:t>choice </a:t>
            </a:r>
            <a:r>
              <a:rPr lang="mn-MN" sz="2400" dirty="0"/>
              <a:t>of numeraire does not matter. </a:t>
            </a:r>
            <a:endParaRPr lang="mn-MN" sz="3600" dirty="0"/>
          </a:p>
        </p:txBody>
      </p:sp>
      <p:pic>
        <p:nvPicPr>
          <p:cNvPr id="8" name="Image 3" descr="PEP_logo_flat3.png"/>
          <p:cNvPicPr>
            <a:picLocks noChangeAspect="1"/>
          </p:cNvPicPr>
          <p:nvPr>
            <p:custDataLst>
              <p:tags r:id="rId5"/>
            </p:custDataLst>
          </p:nvPr>
        </p:nvPicPr>
        <p:blipFill>
          <a:blip r:embed="rId8">
            <a:alphaModFix amt="70000"/>
            <a:extLst>
              <a:ext uri="{28A0092B-C50C-407E-A947-70E740481C1C}">
                <a14:useLocalDpi xmlns:a14="http://schemas.microsoft.com/office/drawing/2010/main" val="0"/>
              </a:ext>
            </a:extLst>
          </a:blip>
          <a:stretch>
            <a:fillRect/>
          </a:stretch>
        </p:blipFill>
        <p:spPr>
          <a:xfrm>
            <a:off x="6444208" y="6021288"/>
            <a:ext cx="2706982" cy="838905"/>
          </a:xfrm>
          <a:prstGeom prst="rect">
            <a:avLst/>
          </a:prstGeom>
        </p:spPr>
      </p:pic>
    </p:spTree>
    <p:extLst>
      <p:ext uri="{BB962C8B-B14F-4D97-AF65-F5344CB8AC3E}">
        <p14:creationId xmlns:p14="http://schemas.microsoft.com/office/powerpoint/2010/main" val="3263976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3"/>
            </p:custDataLst>
          </p:nvPr>
        </p:nvSpPr>
        <p:spPr>
          <a:xfrm>
            <a:off x="421044" y="1124744"/>
            <a:ext cx="8399428" cy="4708981"/>
          </a:xfrm>
          <a:prstGeom prst="rect">
            <a:avLst/>
          </a:prstGeom>
          <a:noFill/>
        </p:spPr>
        <p:txBody>
          <a:bodyPr wrap="square" rtlCol="0">
            <a:spAutoFit/>
          </a:bodyPr>
          <a:lstStyle/>
          <a:p>
            <a:r>
              <a:rPr lang="en-US" sz="2400" dirty="0" smtClean="0"/>
              <a:t>W</a:t>
            </a:r>
            <a:r>
              <a:rPr lang="mn-MN" sz="2400" dirty="0"/>
              <a:t>hat are the implications of</a:t>
            </a:r>
            <a:r>
              <a:rPr lang="en-US" sz="2400" dirty="0"/>
              <a:t> real life</a:t>
            </a:r>
            <a:r>
              <a:rPr lang="mn-MN" sz="2400" dirty="0"/>
              <a:t> </a:t>
            </a:r>
            <a:r>
              <a:rPr lang="mn-MN" sz="2400" b="1" i="1" dirty="0"/>
              <a:t>nominal </a:t>
            </a:r>
            <a:r>
              <a:rPr lang="mn-MN" sz="2400" b="1" i="1" dirty="0" smtClean="0"/>
              <a:t>rigidities</a:t>
            </a:r>
            <a:r>
              <a:rPr lang="mn-MN" sz="2400" i="1" dirty="0" smtClean="0"/>
              <a:t> </a:t>
            </a:r>
            <a:r>
              <a:rPr lang="mn-MN" sz="2400" dirty="0"/>
              <a:t>in the short-run? </a:t>
            </a:r>
            <a:endParaRPr lang="en-US" sz="2400" dirty="0"/>
          </a:p>
          <a:p>
            <a:endParaRPr lang="en-US" sz="2400" dirty="0"/>
          </a:p>
          <a:p>
            <a:r>
              <a:rPr lang="en-US" sz="2400" b="1" i="1" dirty="0"/>
              <a:t>A</a:t>
            </a:r>
            <a:r>
              <a:rPr lang="mn-MN" sz="2400" b="1" i="1" dirty="0"/>
              <a:t>nswer</a:t>
            </a:r>
            <a:r>
              <a:rPr lang="en-US" sz="2400" b="1" i="1" dirty="0"/>
              <a:t>:</a:t>
            </a:r>
            <a:r>
              <a:rPr lang="mn-MN" sz="2400" b="1" i="1" dirty="0"/>
              <a:t> </a:t>
            </a:r>
            <a:r>
              <a:rPr lang="mn-MN" sz="2400" dirty="0"/>
              <a:t>we could consider nominal rigidities in CGE models. </a:t>
            </a: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But </a:t>
            </a:r>
            <a:r>
              <a:rPr lang="mn-MN" sz="2400" dirty="0" smtClean="0"/>
              <a:t>the </a:t>
            </a:r>
            <a:r>
              <a:rPr lang="mn-MN" sz="2400" dirty="0"/>
              <a:t>same shock could have different effects depending on the choice of numeraire. </a:t>
            </a:r>
            <a:endParaRPr lang="en-US" sz="2400" dirty="0"/>
          </a:p>
          <a:p>
            <a:pPr marL="168275" lvl="1"/>
            <a:endParaRPr lang="en-US" sz="1400" dirty="0"/>
          </a:p>
          <a:p>
            <a:pPr marL="168275" lvl="1"/>
            <a:endParaRPr lang="en-US" sz="2400" dirty="0" smtClean="0"/>
          </a:p>
          <a:p>
            <a:pPr marL="168275" lvl="1"/>
            <a:r>
              <a:rPr lang="mn-MN" sz="2400" dirty="0" smtClean="0"/>
              <a:t>So </a:t>
            </a:r>
            <a:r>
              <a:rPr lang="mn-MN" sz="2400" dirty="0"/>
              <a:t>what is numeraire in this context? </a:t>
            </a:r>
            <a:endParaRPr lang="en-US" sz="2400" dirty="0" smtClean="0"/>
          </a:p>
          <a:p>
            <a:pPr marL="168275" lvl="1"/>
            <a:endParaRPr lang="en-US" sz="2400" dirty="0"/>
          </a:p>
          <a:p>
            <a:pPr marL="168275" lvl="1"/>
            <a:r>
              <a:rPr lang="en-US" sz="2400" dirty="0" smtClean="0"/>
              <a:t>Can we really use a real CGE model in this case?</a:t>
            </a:r>
            <a:endParaRPr lang="en-US" sz="2400" dirty="0"/>
          </a:p>
          <a:p>
            <a:pPr marL="342900" indent="-342900">
              <a:buFont typeface="Arial" panose="020B0604020202020204" pitchFamily="34" charset="0"/>
              <a:buChar char="•"/>
            </a:pPr>
            <a:endParaRPr lang="mn-MN" sz="2200" dirty="0"/>
          </a:p>
        </p:txBody>
      </p:sp>
      <p:sp>
        <p:nvSpPr>
          <p:cNvPr id="8" name="TextBox 5"/>
          <p:cNvSpPr txBox="1"/>
          <p:nvPr>
            <p:custDataLst>
              <p:tags r:id="rId4"/>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endParaRPr lang="fr-CA" sz="2800" b="1" dirty="0">
              <a:solidFill>
                <a:schemeClr val="tx1">
                  <a:lumMod val="75000"/>
                  <a:lumOff val="25000"/>
                </a:schemeClr>
              </a:solidFill>
              <a:cs typeface="Century Gothic"/>
            </a:endParaRPr>
          </a:p>
        </p:txBody>
      </p:sp>
      <p:pic>
        <p:nvPicPr>
          <p:cNvPr id="9" name="Image 21" descr="PEP_logo_flat2.jpg"/>
          <p:cNvPicPr>
            <a:picLocks noChangeAspect="1"/>
          </p:cNvPicPr>
          <p:nvPr>
            <p:custDataLst>
              <p:tags r:id="rId5"/>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Tree>
    <p:extLst>
      <p:ext uri="{BB962C8B-B14F-4D97-AF65-F5344CB8AC3E}">
        <p14:creationId xmlns:p14="http://schemas.microsoft.com/office/powerpoint/2010/main" val="993889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421044" y="812164"/>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3"/>
            </p:custDataLst>
          </p:nvPr>
        </p:nvSpPr>
        <p:spPr>
          <a:xfrm>
            <a:off x="349036" y="1290821"/>
            <a:ext cx="8399428" cy="4370427"/>
          </a:xfrm>
          <a:prstGeom prst="rect">
            <a:avLst/>
          </a:prstGeom>
          <a:noFill/>
        </p:spPr>
        <p:txBody>
          <a:bodyPr wrap="square" rtlCol="0">
            <a:spAutoFit/>
          </a:bodyPr>
          <a:lstStyle/>
          <a:p>
            <a:pPr marL="168275" lvl="1"/>
            <a:r>
              <a:rPr lang="mn-MN" sz="2400" dirty="0" smtClean="0"/>
              <a:t>This </a:t>
            </a:r>
            <a:r>
              <a:rPr lang="mn-MN" sz="2400" dirty="0"/>
              <a:t>paper </a:t>
            </a:r>
            <a:r>
              <a:rPr lang="mn-MN" sz="2400" dirty="0" smtClean="0"/>
              <a:t>argues that</a:t>
            </a:r>
            <a:r>
              <a:rPr lang="en-US" sz="2400" dirty="0" smtClean="0"/>
              <a:t>:</a:t>
            </a:r>
            <a:r>
              <a:rPr lang="mn-MN" sz="2400" dirty="0" smtClean="0"/>
              <a:t> </a:t>
            </a:r>
            <a:endParaRPr lang="en-US" sz="2400" dirty="0" smtClean="0"/>
          </a:p>
          <a:p>
            <a:pPr marL="168275" lvl="1"/>
            <a:endParaRPr lang="en-US" sz="1400" dirty="0"/>
          </a:p>
          <a:p>
            <a:pPr marL="511175" lvl="1" indent="-342900">
              <a:buFont typeface="Arial" panose="020B0604020202020204" pitchFamily="34" charset="0"/>
              <a:buChar char="•"/>
            </a:pPr>
            <a:r>
              <a:rPr lang="en-US" sz="2400" dirty="0" smtClean="0"/>
              <a:t>The n</a:t>
            </a:r>
            <a:r>
              <a:rPr lang="mn-MN" sz="2400" dirty="0" smtClean="0"/>
              <a:t>umeraire </a:t>
            </a:r>
            <a:r>
              <a:rPr lang="mn-MN" sz="2400" dirty="0" smtClean="0"/>
              <a:t>represents </a:t>
            </a:r>
            <a:r>
              <a:rPr lang="mn-MN" sz="2400" dirty="0"/>
              <a:t>the target of monetary authority. </a:t>
            </a:r>
            <a:endParaRPr lang="en-US" sz="2400" dirty="0" smtClean="0"/>
          </a:p>
          <a:p>
            <a:pPr marL="511175" lvl="1" indent="-342900">
              <a:buFont typeface="Arial" panose="020B0604020202020204" pitchFamily="34" charset="0"/>
              <a:buChar char="•"/>
            </a:pPr>
            <a:endParaRPr lang="en-US" sz="2400" dirty="0" smtClean="0"/>
          </a:p>
          <a:p>
            <a:pPr marL="511175" lvl="1" indent="-342900">
              <a:buFont typeface="Arial" panose="020B0604020202020204" pitchFamily="34" charset="0"/>
              <a:buChar char="•"/>
            </a:pPr>
            <a:r>
              <a:rPr lang="mn-MN" sz="2400" dirty="0" smtClean="0"/>
              <a:t>A </a:t>
            </a:r>
            <a:r>
              <a:rPr lang="mn-MN" sz="2400" dirty="0"/>
              <a:t>redundant equilibrium </a:t>
            </a:r>
            <a:r>
              <a:rPr lang="mn-MN" sz="2400" dirty="0" smtClean="0"/>
              <a:t>condition has </a:t>
            </a:r>
            <a:r>
              <a:rPr lang="mn-MN" sz="2400" dirty="0"/>
              <a:t>a flipside </a:t>
            </a:r>
            <a:r>
              <a:rPr lang="en-US" sz="2400" dirty="0" smtClean="0"/>
              <a:t>– </a:t>
            </a:r>
            <a:r>
              <a:rPr lang="mn-MN" sz="2400" dirty="0" smtClean="0"/>
              <a:t>a</a:t>
            </a:r>
            <a:r>
              <a:rPr lang="en-US" sz="2400" dirty="0" smtClean="0"/>
              <a:t> </a:t>
            </a:r>
            <a:r>
              <a:rPr lang="mn-MN" sz="2400" dirty="0" smtClean="0"/>
              <a:t>money </a:t>
            </a:r>
            <a:r>
              <a:rPr lang="mn-MN" sz="2400" dirty="0"/>
              <a:t>market equilibrium condition. </a:t>
            </a:r>
            <a:endParaRPr lang="en-US" sz="2400" dirty="0" smtClean="0"/>
          </a:p>
          <a:p>
            <a:pPr marL="511175" lvl="1" indent="-342900">
              <a:buFont typeface="Arial" panose="020B0604020202020204" pitchFamily="34" charset="0"/>
              <a:buChar char="•"/>
            </a:pPr>
            <a:endParaRPr lang="en-US" sz="2400" dirty="0" smtClean="0"/>
          </a:p>
          <a:p>
            <a:pPr marL="511175" lvl="1" indent="-342900">
              <a:buFont typeface="Arial" panose="020B0604020202020204" pitchFamily="34" charset="0"/>
              <a:buChar char="•"/>
            </a:pPr>
            <a:r>
              <a:rPr lang="en-US" sz="2400" dirty="0" smtClean="0"/>
              <a:t>The n</a:t>
            </a:r>
            <a:r>
              <a:rPr lang="mn-MN" sz="2400" dirty="0" smtClean="0"/>
              <a:t>umeraire </a:t>
            </a:r>
            <a:r>
              <a:rPr lang="mn-MN" sz="2400" dirty="0"/>
              <a:t>is </a:t>
            </a:r>
            <a:r>
              <a:rPr lang="en-US" sz="2400" dirty="0" smtClean="0"/>
              <a:t>a</a:t>
            </a:r>
            <a:r>
              <a:rPr lang="mn-MN" sz="2400" dirty="0" smtClean="0"/>
              <a:t> </a:t>
            </a:r>
            <a:r>
              <a:rPr lang="mn-MN" sz="2400" dirty="0"/>
              <a:t>target of central </a:t>
            </a:r>
            <a:r>
              <a:rPr lang="mn-MN" sz="2400" dirty="0" smtClean="0"/>
              <a:t>banks</a:t>
            </a:r>
            <a:r>
              <a:rPr lang="en-US" sz="2400" dirty="0" smtClean="0"/>
              <a:t> (CB)</a:t>
            </a:r>
            <a:r>
              <a:rPr lang="mn-MN" sz="2400" dirty="0" smtClean="0"/>
              <a:t>.</a:t>
            </a:r>
            <a:endParaRPr lang="en-US" sz="2400" dirty="0"/>
          </a:p>
          <a:p>
            <a:pPr marL="511175" lvl="1" indent="-342900">
              <a:buFont typeface="Arial" panose="020B0604020202020204" pitchFamily="34" charset="0"/>
              <a:buChar char="•"/>
            </a:pPr>
            <a:endParaRPr lang="en-US" sz="2400" dirty="0" smtClean="0"/>
          </a:p>
          <a:p>
            <a:pPr marL="511175" lvl="1" indent="-342900">
              <a:buFont typeface="Arial" panose="020B0604020202020204" pitchFamily="34" charset="0"/>
              <a:buChar char="•"/>
            </a:pPr>
            <a:r>
              <a:rPr lang="mn-MN" sz="2400" dirty="0" smtClean="0"/>
              <a:t>Different </a:t>
            </a:r>
            <a:r>
              <a:rPr lang="mn-MN" sz="2400" dirty="0"/>
              <a:t>numeraire means different </a:t>
            </a:r>
            <a:r>
              <a:rPr lang="mn-MN" sz="2400" dirty="0" smtClean="0"/>
              <a:t>targets. </a:t>
            </a:r>
            <a:endParaRPr lang="en-US" sz="2400" dirty="0"/>
          </a:p>
          <a:p>
            <a:pPr marL="342900" indent="-342900">
              <a:buFont typeface="Arial" panose="020B0604020202020204" pitchFamily="34" charset="0"/>
              <a:buChar char="•"/>
            </a:pPr>
            <a:endParaRPr lang="en-US" sz="2400" dirty="0"/>
          </a:p>
          <a:p>
            <a:pPr marL="800100" lvl="1" indent="-342900">
              <a:buFont typeface="Arial" panose="020B0604020202020204" pitchFamily="34" charset="0"/>
              <a:buChar char="•"/>
            </a:pPr>
            <a:r>
              <a:rPr lang="mn-MN" sz="2400" dirty="0" smtClean="0"/>
              <a:t>the </a:t>
            </a:r>
            <a:r>
              <a:rPr lang="mn-MN" sz="2400" dirty="0"/>
              <a:t>nominal exchange rate </a:t>
            </a:r>
            <a:r>
              <a:rPr lang="en-US" sz="2400" dirty="0" smtClean="0"/>
              <a:t>vs</a:t>
            </a:r>
            <a:r>
              <a:rPr lang="en-US" sz="2400" dirty="0" smtClean="0"/>
              <a:t>. </a:t>
            </a:r>
            <a:r>
              <a:rPr lang="mn-MN" sz="2400" dirty="0" smtClean="0"/>
              <a:t>consumption </a:t>
            </a:r>
            <a:r>
              <a:rPr lang="mn-MN" sz="2400" dirty="0"/>
              <a:t>price </a:t>
            </a:r>
            <a:r>
              <a:rPr lang="mn-MN" sz="2400" dirty="0" smtClean="0"/>
              <a:t>index </a:t>
            </a:r>
            <a:endParaRPr lang="en-US" sz="2400" dirty="0"/>
          </a:p>
        </p:txBody>
      </p:sp>
      <p:sp>
        <p:nvSpPr>
          <p:cNvPr id="8" name="TextBox 5"/>
          <p:cNvSpPr txBox="1"/>
          <p:nvPr>
            <p:custDataLst>
              <p:tags r:id="rId4"/>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3757084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2"/>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3"/>
            </p:custDataLst>
          </p:nvPr>
        </p:nvSpPr>
        <p:spPr>
          <a:xfrm>
            <a:off x="421044" y="833708"/>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4"/>
            </p:custDataLst>
          </p:nvPr>
        </p:nvSpPr>
        <p:spPr>
          <a:xfrm>
            <a:off x="323528" y="1362248"/>
            <a:ext cx="8424936" cy="4154984"/>
          </a:xfrm>
          <a:prstGeom prst="rect">
            <a:avLst/>
          </a:prstGeom>
          <a:noFill/>
        </p:spPr>
        <p:txBody>
          <a:bodyPr wrap="square" rtlCol="0">
            <a:spAutoFit/>
          </a:bodyPr>
          <a:lstStyle/>
          <a:p>
            <a:pPr marL="342900" lvl="1" indent="-342900">
              <a:buFont typeface="Arial" panose="020B0604020202020204" pitchFamily="34" charset="0"/>
              <a:buChar char="•"/>
            </a:pPr>
            <a:r>
              <a:rPr lang="en-US" sz="2400" dirty="0" smtClean="0"/>
              <a:t>The n</a:t>
            </a:r>
            <a:r>
              <a:rPr lang="mn-MN" sz="2400" dirty="0" smtClean="0"/>
              <a:t>umeraire </a:t>
            </a:r>
            <a:r>
              <a:rPr lang="mn-MN" sz="2400" dirty="0" smtClean="0"/>
              <a:t>can </a:t>
            </a:r>
            <a:r>
              <a:rPr lang="en-US" sz="2400" dirty="0" smtClean="0"/>
              <a:t>change </a:t>
            </a:r>
            <a:r>
              <a:rPr lang="mn-MN" sz="2400" dirty="0" smtClean="0"/>
              <a:t>exogenously</a:t>
            </a:r>
            <a:r>
              <a:rPr lang="en-US" sz="2400" dirty="0" smtClean="0"/>
              <a:t> and </a:t>
            </a:r>
            <a:r>
              <a:rPr lang="mn-MN" sz="2400" dirty="0" smtClean="0"/>
              <a:t>can</a:t>
            </a:r>
            <a:r>
              <a:rPr lang="en-US" sz="2400" dirty="0" smtClean="0"/>
              <a:t> </a:t>
            </a:r>
            <a:r>
              <a:rPr lang="mn-MN" sz="2400" dirty="0" smtClean="0"/>
              <a:t>have real effects because of nominal rigidities. </a:t>
            </a:r>
            <a:endParaRPr lang="en-US" sz="2400" dirty="0" smtClean="0"/>
          </a:p>
          <a:p>
            <a:pPr marL="342900" indent="-342900">
              <a:buFont typeface="Arial" panose="020B0604020202020204" pitchFamily="34" charset="0"/>
              <a:buChar char="•"/>
            </a:pPr>
            <a:endParaRPr lang="en-US" sz="2400" dirty="0" smtClean="0"/>
          </a:p>
          <a:p>
            <a:pPr marL="800100" lvl="1" indent="-342900">
              <a:buFont typeface="Arial" panose="020B0604020202020204" pitchFamily="34" charset="0"/>
              <a:buChar char="•"/>
            </a:pPr>
            <a:r>
              <a:rPr lang="mn-MN" sz="2400" dirty="0" smtClean="0"/>
              <a:t>This </a:t>
            </a:r>
            <a:r>
              <a:rPr lang="mn-MN" sz="2400" dirty="0"/>
              <a:t>can be interpreted that a </a:t>
            </a:r>
            <a:r>
              <a:rPr lang="en-US" sz="2400" dirty="0" smtClean="0"/>
              <a:t>CB</a:t>
            </a:r>
            <a:r>
              <a:rPr lang="mn-MN" sz="2400" dirty="0" smtClean="0"/>
              <a:t> </a:t>
            </a:r>
            <a:r>
              <a:rPr lang="mn-MN" sz="2400" dirty="0"/>
              <a:t>is adjusting its </a:t>
            </a:r>
            <a:r>
              <a:rPr lang="mn-MN" sz="2400" dirty="0" smtClean="0"/>
              <a:t>target.</a:t>
            </a:r>
            <a:endParaRPr lang="en-US" sz="2400" dirty="0" smtClean="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smtClean="0"/>
          </a:p>
          <a:p>
            <a:pPr marL="342900" indent="-342900">
              <a:buFont typeface="Arial" panose="020B0604020202020204" pitchFamily="34" charset="0"/>
              <a:buChar char="•"/>
            </a:pPr>
            <a:r>
              <a:rPr lang="mn-MN" sz="2400" dirty="0" smtClean="0"/>
              <a:t>Depending </a:t>
            </a:r>
            <a:r>
              <a:rPr lang="mn-MN" sz="2400" dirty="0"/>
              <a:t>on central bank’s target, the same shock could have different </a:t>
            </a:r>
            <a:r>
              <a:rPr lang="en-US" sz="2400" dirty="0" smtClean="0"/>
              <a:t>real </a:t>
            </a:r>
            <a:r>
              <a:rPr lang="mn-MN" sz="2400" dirty="0" smtClean="0"/>
              <a:t>effects</a:t>
            </a:r>
            <a:r>
              <a:rPr lang="mn-MN" sz="2400" dirty="0"/>
              <a:t>. </a:t>
            </a: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smtClean="0"/>
          </a:p>
          <a:p>
            <a:pPr marL="342900" indent="-342900">
              <a:buFont typeface="Arial" panose="020B0604020202020204" pitchFamily="34" charset="0"/>
              <a:buChar char="•"/>
            </a:pPr>
            <a:r>
              <a:rPr lang="mn-MN" sz="2400" dirty="0" smtClean="0"/>
              <a:t>However</a:t>
            </a:r>
            <a:r>
              <a:rPr lang="mn-MN" sz="2400" dirty="0"/>
              <a:t>, a money market operation is still implicit. </a:t>
            </a:r>
            <a:endParaRPr lang="fr-CA" sz="2200" b="1" dirty="0"/>
          </a:p>
        </p:txBody>
      </p:sp>
      <p:graphicFrame>
        <p:nvGraphicFramePr>
          <p:cNvPr id="2" name="Objet 1"/>
          <p:cNvGraphicFramePr>
            <a:graphicFrameLocks noChangeAspect="1"/>
          </p:cNvGraphicFramePr>
          <p:nvPr>
            <p:extLst>
              <p:ext uri="{D42A27DB-BD31-4B8C-83A1-F6EECF244321}">
                <p14:modId xmlns:p14="http://schemas.microsoft.com/office/powerpoint/2010/main" val="1671258192"/>
              </p:ext>
            </p:extLst>
          </p:nvPr>
        </p:nvGraphicFramePr>
        <p:xfrm>
          <a:off x="1907704" y="3284984"/>
          <a:ext cx="4824536" cy="958404"/>
        </p:xfrm>
        <a:graphic>
          <a:graphicData uri="http://schemas.openxmlformats.org/presentationml/2006/ole">
            <mc:AlternateContent xmlns:mc="http://schemas.openxmlformats.org/markup-compatibility/2006">
              <mc:Choice xmlns:v="urn:schemas-microsoft-com:vml" Requires="v">
                <p:oleObj spid="_x0000_s7424" name="Equation" r:id="rId9" imgW="114120" imgH="177480" progId="Equation.DSMT4">
                  <p:embed/>
                </p:oleObj>
              </mc:Choice>
              <mc:Fallback>
                <p:oleObj name="Equation" r:id="rId9" imgW="114120" imgH="177480" progId="Equation.DSMT4">
                  <p:embed/>
                  <p:pic>
                    <p:nvPicPr>
                      <p:cNvPr id="2" name="Objet 1"/>
                      <p:cNvPicPr/>
                      <p:nvPr/>
                    </p:nvPicPr>
                    <p:blipFill>
                      <a:blip r:embed="rId10"/>
                      <a:stretch>
                        <a:fillRect/>
                      </a:stretch>
                    </p:blipFill>
                    <p:spPr>
                      <a:xfrm>
                        <a:off x="1907704" y="3284984"/>
                        <a:ext cx="4824536" cy="958404"/>
                      </a:xfrm>
                      <a:prstGeom prst="rect">
                        <a:avLst/>
                      </a:prstGeom>
                    </p:spPr>
                  </p:pic>
                </p:oleObj>
              </mc:Fallback>
            </mc:AlternateContent>
          </a:graphicData>
        </a:graphic>
      </p:graphicFrame>
      <p:pic>
        <p:nvPicPr>
          <p:cNvPr id="4" name="Image 3"/>
          <p:cNvPicPr>
            <a:picLocks noChangeAspect="1"/>
          </p:cNvPicPr>
          <p:nvPr/>
        </p:nvPicPr>
        <p:blipFill>
          <a:blip r:embed="rId11"/>
          <a:stretch>
            <a:fillRect/>
          </a:stretch>
        </p:blipFill>
        <p:spPr>
          <a:xfrm>
            <a:off x="1752903" y="3315223"/>
            <a:ext cx="5473396" cy="594532"/>
          </a:xfrm>
          <a:prstGeom prst="rect">
            <a:avLst/>
          </a:prstGeom>
        </p:spPr>
      </p:pic>
      <p:graphicFrame>
        <p:nvGraphicFramePr>
          <p:cNvPr id="5" name="Objet 4"/>
          <p:cNvGraphicFramePr>
            <a:graphicFrameLocks noChangeAspect="1"/>
          </p:cNvGraphicFramePr>
          <p:nvPr>
            <p:extLst>
              <p:ext uri="{D42A27DB-BD31-4B8C-83A1-F6EECF244321}">
                <p14:modId xmlns:p14="http://schemas.microsoft.com/office/powerpoint/2010/main" val="2499798039"/>
              </p:ext>
            </p:extLst>
          </p:nvPr>
        </p:nvGraphicFramePr>
        <p:xfrm>
          <a:off x="1907704" y="3504932"/>
          <a:ext cx="3600400" cy="458417"/>
        </p:xfrm>
        <a:graphic>
          <a:graphicData uri="http://schemas.openxmlformats.org/presentationml/2006/ole">
            <mc:AlternateContent xmlns:mc="http://schemas.openxmlformats.org/markup-compatibility/2006">
              <mc:Choice xmlns:v="urn:schemas-microsoft-com:vml" Requires="v">
                <p:oleObj spid="_x0000_s7425" name="Equation" r:id="rId12" imgW="914400" imgH="198720" progId="Equation.DSMT4">
                  <p:embed/>
                </p:oleObj>
              </mc:Choice>
              <mc:Fallback>
                <p:oleObj name="Equation" r:id="rId12" imgW="914400" imgH="198720" progId="Equation.DSMT4">
                  <p:embed/>
                  <p:pic>
                    <p:nvPicPr>
                      <p:cNvPr id="5" name="Objet 4"/>
                      <p:cNvPicPr/>
                      <p:nvPr/>
                    </p:nvPicPr>
                    <p:blipFill>
                      <a:blip r:embed="rId10"/>
                      <a:stretch>
                        <a:fillRect/>
                      </a:stretch>
                    </p:blipFill>
                    <p:spPr>
                      <a:xfrm>
                        <a:off x="1907704" y="3504932"/>
                        <a:ext cx="3600400" cy="458417"/>
                      </a:xfrm>
                      <a:prstGeom prst="rect">
                        <a:avLst/>
                      </a:prstGeom>
                    </p:spPr>
                  </p:pic>
                </p:oleObj>
              </mc:Fallback>
            </mc:AlternateContent>
          </a:graphicData>
        </a:graphic>
      </p:graphicFrame>
      <p:graphicFrame>
        <p:nvGraphicFramePr>
          <p:cNvPr id="10" name="Objet 9"/>
          <p:cNvGraphicFramePr>
            <a:graphicFrameLocks noChangeAspect="1"/>
          </p:cNvGraphicFramePr>
          <p:nvPr>
            <p:extLst>
              <p:ext uri="{D42A27DB-BD31-4B8C-83A1-F6EECF244321}">
                <p14:modId xmlns:p14="http://schemas.microsoft.com/office/powerpoint/2010/main" val="999213176"/>
              </p:ext>
            </p:extLst>
          </p:nvPr>
        </p:nvGraphicFramePr>
        <p:xfrm>
          <a:off x="4394200" y="2362200"/>
          <a:ext cx="914400" cy="198438"/>
        </p:xfrm>
        <a:graphic>
          <a:graphicData uri="http://schemas.openxmlformats.org/presentationml/2006/ole">
            <mc:AlternateContent xmlns:mc="http://schemas.openxmlformats.org/markup-compatibility/2006">
              <mc:Choice xmlns:v="urn:schemas-microsoft-com:vml" Requires="v">
                <p:oleObj spid="_x0000_s7426" name="Equation" r:id="rId13" imgW="914400" imgH="198720" progId="Equation.DSMT4">
                  <p:embed/>
                </p:oleObj>
              </mc:Choice>
              <mc:Fallback>
                <p:oleObj name="Equation" r:id="rId13" imgW="914400" imgH="198720" progId="Equation.DSMT4">
                  <p:embed/>
                  <p:pic>
                    <p:nvPicPr>
                      <p:cNvPr id="10" name="Objet 9"/>
                      <p:cNvPicPr/>
                      <p:nvPr/>
                    </p:nvPicPr>
                    <p:blipFill>
                      <a:blip r:embed="rId10"/>
                      <a:stretch>
                        <a:fillRect/>
                      </a:stretch>
                    </p:blipFill>
                    <p:spPr>
                      <a:xfrm>
                        <a:off x="4394200" y="2362200"/>
                        <a:ext cx="914400" cy="198438"/>
                      </a:xfrm>
                      <a:prstGeom prst="rect">
                        <a:avLst/>
                      </a:prstGeom>
                    </p:spPr>
                  </p:pic>
                </p:oleObj>
              </mc:Fallback>
            </mc:AlternateContent>
          </a:graphicData>
        </a:graphic>
      </p:graphicFrame>
      <p:graphicFrame>
        <p:nvGraphicFramePr>
          <p:cNvPr id="12" name="Objet 11"/>
          <p:cNvGraphicFramePr>
            <a:graphicFrameLocks noChangeAspect="1"/>
          </p:cNvGraphicFramePr>
          <p:nvPr>
            <p:extLst>
              <p:ext uri="{D42A27DB-BD31-4B8C-83A1-F6EECF244321}">
                <p14:modId xmlns:p14="http://schemas.microsoft.com/office/powerpoint/2010/main" val="1639856732"/>
              </p:ext>
            </p:extLst>
          </p:nvPr>
        </p:nvGraphicFramePr>
        <p:xfrm>
          <a:off x="3898900" y="3087688"/>
          <a:ext cx="835025" cy="1016000"/>
        </p:xfrm>
        <a:graphic>
          <a:graphicData uri="http://schemas.openxmlformats.org/presentationml/2006/ole">
            <mc:AlternateContent xmlns:mc="http://schemas.openxmlformats.org/markup-compatibility/2006">
              <mc:Choice xmlns:v="urn:schemas-microsoft-com:vml" Requires="v">
                <p:oleObj spid="_x0000_s7427" name="Equation" r:id="rId14" imgW="114120" imgH="177480" progId="Equation.DSMT4">
                  <p:embed/>
                </p:oleObj>
              </mc:Choice>
              <mc:Fallback>
                <p:oleObj name="Equation" r:id="rId14" imgW="114120" imgH="177480" progId="Equation.DSMT4">
                  <p:embed/>
                  <p:pic>
                    <p:nvPicPr>
                      <p:cNvPr id="12" name="Objet 11"/>
                      <p:cNvPicPr/>
                      <p:nvPr/>
                    </p:nvPicPr>
                    <p:blipFill>
                      <a:blip r:embed="rId15"/>
                      <a:stretch>
                        <a:fillRect/>
                      </a:stretch>
                    </p:blipFill>
                    <p:spPr>
                      <a:xfrm>
                        <a:off x="3898900" y="3087688"/>
                        <a:ext cx="835025" cy="1016000"/>
                      </a:xfrm>
                      <a:prstGeom prst="rect">
                        <a:avLst/>
                      </a:prstGeom>
                    </p:spPr>
                  </p:pic>
                </p:oleObj>
              </mc:Fallback>
            </mc:AlternateContent>
          </a:graphicData>
        </a:graphic>
      </p:graphicFrame>
      <p:sp>
        <p:nvSpPr>
          <p:cNvPr id="15"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pic>
        <p:nvPicPr>
          <p:cNvPr id="11" name="Image 21" descr="PEP_logo_flat2.jpg"/>
          <p:cNvPicPr>
            <a:picLocks noChangeAspect="1"/>
          </p:cNvPicPr>
          <p:nvPr>
            <p:custDataLst>
              <p:tags r:id="rId6"/>
            </p:custDataLst>
          </p:nvPr>
        </p:nvPicPr>
        <p:blipFill>
          <a:blip r:embed="rId16">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Tree>
    <p:extLst>
      <p:ext uri="{BB962C8B-B14F-4D97-AF65-F5344CB8AC3E}">
        <p14:creationId xmlns:p14="http://schemas.microsoft.com/office/powerpoint/2010/main" val="4022686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5"/>
          <p:cNvSpPr txBox="1"/>
          <p:nvPr>
            <p:custDataLst>
              <p:tags r:id="rId2"/>
            </p:custDataLst>
          </p:nvPr>
        </p:nvSpPr>
        <p:spPr>
          <a:xfrm>
            <a:off x="421044" y="833708"/>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sp>
        <p:nvSpPr>
          <p:cNvPr id="6" name="TextBox 5"/>
          <p:cNvSpPr txBox="1"/>
          <p:nvPr>
            <p:custDataLst>
              <p:tags r:id="rId3"/>
            </p:custDataLst>
          </p:nvPr>
        </p:nvSpPr>
        <p:spPr>
          <a:xfrm>
            <a:off x="516302" y="1127641"/>
            <a:ext cx="8111396" cy="4832092"/>
          </a:xfrm>
          <a:prstGeom prst="rect">
            <a:avLst/>
          </a:prstGeom>
          <a:noFill/>
        </p:spPr>
        <p:txBody>
          <a:bodyPr wrap="square" rtlCol="0">
            <a:spAutoFit/>
          </a:bodyPr>
          <a:lstStyle/>
          <a:p>
            <a:r>
              <a:rPr lang="mn-MN" sz="2400" dirty="0"/>
              <a:t>There is a body of </a:t>
            </a:r>
            <a:r>
              <a:rPr lang="en-US" sz="2400" dirty="0" smtClean="0"/>
              <a:t>CGE </a:t>
            </a:r>
            <a:r>
              <a:rPr lang="mn-MN" sz="2400" dirty="0" smtClean="0"/>
              <a:t>literature </a:t>
            </a:r>
            <a:r>
              <a:rPr lang="mn-MN" sz="2400" dirty="0"/>
              <a:t>that endogenises </a:t>
            </a:r>
            <a:r>
              <a:rPr lang="en-US" sz="2400" dirty="0" smtClean="0"/>
              <a:t>the </a:t>
            </a:r>
            <a:r>
              <a:rPr lang="mn-MN" sz="2400" dirty="0" smtClean="0"/>
              <a:t>numeraire </a:t>
            </a:r>
            <a:r>
              <a:rPr lang="mn-MN" sz="2400" dirty="0"/>
              <a:t>by developing detailed financial </a:t>
            </a:r>
            <a:r>
              <a:rPr lang="mn-MN" sz="2400" dirty="0" smtClean="0"/>
              <a:t>markets </a:t>
            </a:r>
            <a:r>
              <a:rPr lang="mn-MN" sz="2400" dirty="0"/>
              <a:t>(see Thissen, 1999; Xiao, 2009). </a:t>
            </a:r>
            <a:endParaRPr lang="en-US" sz="2400" dirty="0" smtClean="0"/>
          </a:p>
          <a:p>
            <a:endParaRPr lang="en-US" sz="3600" dirty="0"/>
          </a:p>
          <a:p>
            <a:r>
              <a:rPr lang="mn-MN" sz="2400" dirty="0" smtClean="0"/>
              <a:t>These </a:t>
            </a:r>
            <a:r>
              <a:rPr lang="mn-MN" sz="2400" dirty="0"/>
              <a:t>are called financial CGE models. </a:t>
            </a:r>
            <a:endParaRPr lang="en-US" sz="2400" dirty="0" smtClean="0"/>
          </a:p>
          <a:p>
            <a:endParaRPr lang="en-US" sz="3200" dirty="0"/>
          </a:p>
          <a:p>
            <a:pPr lvl="1"/>
            <a:r>
              <a:rPr lang="en-US" sz="2400" dirty="0" smtClean="0"/>
              <a:t>The n</a:t>
            </a:r>
            <a:r>
              <a:rPr lang="mn-MN" sz="2400" dirty="0" smtClean="0"/>
              <a:t>umeraire </a:t>
            </a:r>
            <a:r>
              <a:rPr lang="mn-MN" sz="2400" dirty="0" smtClean="0"/>
              <a:t>is </a:t>
            </a:r>
            <a:r>
              <a:rPr lang="mn-MN" sz="2400" dirty="0"/>
              <a:t>replaced by explicit financial market equilibrium conditions and hence monetary policy actions are explicit. </a:t>
            </a:r>
            <a:endParaRPr lang="en-US" sz="2400" dirty="0" smtClean="0"/>
          </a:p>
          <a:p>
            <a:pPr lvl="1"/>
            <a:endParaRPr lang="en-US" sz="2400" dirty="0" smtClean="0"/>
          </a:p>
          <a:p>
            <a:pPr lvl="1"/>
            <a:endParaRPr lang="en-US" sz="2400" dirty="0" smtClean="0"/>
          </a:p>
          <a:p>
            <a:pPr lvl="1"/>
            <a:r>
              <a:rPr lang="mn-MN" sz="2400" dirty="0" smtClean="0"/>
              <a:t>Such </a:t>
            </a:r>
            <a:r>
              <a:rPr lang="mn-MN" sz="2400" dirty="0"/>
              <a:t>financial models, however, can be data </a:t>
            </a:r>
            <a:r>
              <a:rPr lang="mn-MN" sz="2400" dirty="0" smtClean="0"/>
              <a:t>intensive</a:t>
            </a:r>
            <a:r>
              <a:rPr lang="en-US" sz="2400" dirty="0" smtClean="0"/>
              <a:t>.</a:t>
            </a:r>
            <a:endParaRPr lang="fr-CA" sz="2200" b="1" dirty="0" smtClean="0"/>
          </a:p>
        </p:txBody>
      </p:sp>
      <p:graphicFrame>
        <p:nvGraphicFramePr>
          <p:cNvPr id="10" name="Objet 9"/>
          <p:cNvGraphicFramePr>
            <a:graphicFrameLocks noChangeAspect="1"/>
          </p:cNvGraphicFramePr>
          <p:nvPr>
            <p:extLst>
              <p:ext uri="{D42A27DB-BD31-4B8C-83A1-F6EECF244321}">
                <p14:modId xmlns:p14="http://schemas.microsoft.com/office/powerpoint/2010/main" val="999213176"/>
              </p:ext>
            </p:extLst>
          </p:nvPr>
        </p:nvGraphicFramePr>
        <p:xfrm>
          <a:off x="4394200" y="2362200"/>
          <a:ext cx="914400" cy="198438"/>
        </p:xfrm>
        <a:graphic>
          <a:graphicData uri="http://schemas.openxmlformats.org/presentationml/2006/ole">
            <mc:AlternateContent xmlns:mc="http://schemas.openxmlformats.org/markup-compatibility/2006">
              <mc:Choice xmlns:v="urn:schemas-microsoft-com:vml" Requires="v">
                <p:oleObj spid="_x0000_s8309" name="Equation" r:id="rId7" imgW="914400" imgH="198720" progId="Equation.DSMT4">
                  <p:embed/>
                </p:oleObj>
              </mc:Choice>
              <mc:Fallback>
                <p:oleObj name="Equation" r:id="rId7" imgW="914400" imgH="198720" progId="Equation.DSMT4">
                  <p:embed/>
                  <p:pic>
                    <p:nvPicPr>
                      <p:cNvPr id="10" name="Objet 9"/>
                      <p:cNvPicPr/>
                      <p:nvPr/>
                    </p:nvPicPr>
                    <p:blipFill>
                      <a:blip r:embed="rId8"/>
                      <a:stretch>
                        <a:fillRect/>
                      </a:stretch>
                    </p:blipFill>
                    <p:spPr>
                      <a:xfrm>
                        <a:off x="4394200" y="2362200"/>
                        <a:ext cx="914400" cy="198438"/>
                      </a:xfrm>
                      <a:prstGeom prst="rect">
                        <a:avLst/>
                      </a:prstGeom>
                    </p:spPr>
                  </p:pic>
                </p:oleObj>
              </mc:Fallback>
            </mc:AlternateContent>
          </a:graphicData>
        </a:graphic>
      </p:graphicFrame>
      <p:sp>
        <p:nvSpPr>
          <p:cNvPr id="9" name="TextBox 5"/>
          <p:cNvSpPr txBox="1"/>
          <p:nvPr>
            <p:custDataLst>
              <p:tags r:id="rId4"/>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26592506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584942" y="765997"/>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395536" y="836712"/>
            <a:ext cx="8399428" cy="5193729"/>
          </a:xfrm>
          <a:prstGeom prst="rect">
            <a:avLst/>
          </a:prstGeom>
          <a:noFill/>
        </p:spPr>
        <p:txBody>
          <a:bodyPr wrap="square" rtlCol="0">
            <a:spAutoFit/>
          </a:bodyPr>
          <a:lstStyle/>
          <a:p>
            <a:pPr>
              <a:lnSpc>
                <a:spcPct val="150000"/>
              </a:lnSpc>
              <a:defRPr/>
            </a:pPr>
            <a:r>
              <a:rPr lang="en-US" sz="2400" dirty="0" smtClean="0"/>
              <a:t>W</a:t>
            </a:r>
            <a:r>
              <a:rPr lang="mn-MN" sz="2400" dirty="0" smtClean="0"/>
              <a:t>e </a:t>
            </a:r>
            <a:r>
              <a:rPr lang="mn-MN" sz="2400" dirty="0"/>
              <a:t>propose a simple approach to introduce an explicit monetary policy in CGE models. </a:t>
            </a:r>
            <a:endParaRPr lang="en-US" sz="2400" dirty="0" smtClean="0"/>
          </a:p>
          <a:p>
            <a:pPr>
              <a:lnSpc>
                <a:spcPct val="150000"/>
              </a:lnSpc>
              <a:defRPr/>
            </a:pPr>
            <a:endParaRPr lang="en-US" sz="1400" dirty="0"/>
          </a:p>
          <a:p>
            <a:pPr>
              <a:lnSpc>
                <a:spcPct val="150000"/>
              </a:lnSpc>
              <a:defRPr/>
            </a:pPr>
            <a:r>
              <a:rPr lang="en-US" sz="2400" dirty="0" smtClean="0"/>
              <a:t>The n</a:t>
            </a:r>
            <a:r>
              <a:rPr lang="mn-MN" sz="2400" dirty="0" smtClean="0"/>
              <a:t>umeraire </a:t>
            </a:r>
            <a:r>
              <a:rPr lang="mn-MN" sz="2400" dirty="0"/>
              <a:t>in </a:t>
            </a:r>
            <a:r>
              <a:rPr lang="en-US" sz="2400" dirty="0" smtClean="0"/>
              <a:t>the </a:t>
            </a:r>
            <a:r>
              <a:rPr lang="mn-MN" sz="2400" dirty="0" smtClean="0"/>
              <a:t>model </a:t>
            </a:r>
            <a:r>
              <a:rPr lang="mn-MN" sz="2400" dirty="0"/>
              <a:t>is replaced by a Taylor-type interest rate rule (e.g., Taylor, 1992). </a:t>
            </a:r>
            <a:endParaRPr lang="en-US" sz="2400" dirty="0" smtClean="0"/>
          </a:p>
          <a:p>
            <a:pPr>
              <a:lnSpc>
                <a:spcPct val="150000"/>
              </a:lnSpc>
              <a:defRPr/>
            </a:pPr>
            <a:endParaRPr lang="en-US" sz="900" dirty="0"/>
          </a:p>
          <a:p>
            <a:pPr>
              <a:lnSpc>
                <a:spcPct val="150000"/>
              </a:lnSpc>
              <a:defRPr/>
            </a:pPr>
            <a:endParaRPr lang="en-US" sz="600" dirty="0" smtClean="0"/>
          </a:p>
          <a:p>
            <a:pPr marL="342900" indent="-342900">
              <a:lnSpc>
                <a:spcPct val="150000"/>
              </a:lnSpc>
              <a:buFont typeface="Arial" panose="020B0604020202020204" pitchFamily="34" charset="0"/>
              <a:buChar char="•"/>
              <a:defRPr/>
            </a:pPr>
            <a:r>
              <a:rPr lang="mn-MN" sz="2400" dirty="0" smtClean="0"/>
              <a:t>The </a:t>
            </a:r>
            <a:r>
              <a:rPr lang="mn-MN" sz="2400" dirty="0"/>
              <a:t>Taylor rule is a kind of monetary policy rule used by </a:t>
            </a:r>
            <a:r>
              <a:rPr lang="en-US" sz="2400" dirty="0" smtClean="0"/>
              <a:t>CB</a:t>
            </a:r>
            <a:r>
              <a:rPr lang="mn-MN" sz="2400" dirty="0" smtClean="0"/>
              <a:t>.</a:t>
            </a:r>
            <a:endParaRPr lang="en-US" sz="2400" dirty="0" smtClean="0"/>
          </a:p>
          <a:p>
            <a:pPr>
              <a:lnSpc>
                <a:spcPct val="150000"/>
              </a:lnSpc>
              <a:defRPr/>
            </a:pPr>
            <a:endParaRPr lang="en-US" sz="1600" dirty="0"/>
          </a:p>
          <a:p>
            <a:pPr>
              <a:lnSpc>
                <a:spcPct val="150000"/>
              </a:lnSpc>
              <a:defRPr/>
            </a:pPr>
            <a:r>
              <a:rPr lang="en-US" sz="2400" dirty="0"/>
              <a:t>W</a:t>
            </a:r>
            <a:r>
              <a:rPr lang="mn-MN" sz="2400" dirty="0"/>
              <a:t>e consider the PEP-1-t (a recursive dynamic CGE in Decaluwé et al., 2013) model calibrated to a Mongolian SAM. </a:t>
            </a:r>
            <a:endParaRPr lang="en-US" sz="2400" dirty="0"/>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606677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p:cNvSpPr txBox="1"/>
          <p:nvPr>
            <p:custDataLst>
              <p:tags r:id="rId1"/>
            </p:custDataLst>
          </p:nvPr>
        </p:nvSpPr>
        <p:spPr>
          <a:xfrm>
            <a:off x="0" y="5934670"/>
            <a:ext cx="4104456" cy="923330"/>
          </a:xfrm>
          <a:prstGeom prst="rect">
            <a:avLst/>
          </a:prstGeom>
          <a:solidFill>
            <a:schemeClr val="bg1"/>
          </a:solidFill>
        </p:spPr>
        <p:txBody>
          <a:bodyPr wrap="square" rtlCol="0">
            <a:spAutoFit/>
          </a:bodyPr>
          <a:lstStyle/>
          <a:p>
            <a:endParaRPr lang="fr-FR" dirty="0"/>
          </a:p>
          <a:p>
            <a:endParaRPr lang="fr-FR" dirty="0"/>
          </a:p>
          <a:p>
            <a:endParaRPr lang="fr-FR" dirty="0"/>
          </a:p>
        </p:txBody>
      </p:sp>
      <p:sp>
        <p:nvSpPr>
          <p:cNvPr id="7" name="TextBox 5"/>
          <p:cNvSpPr txBox="1"/>
          <p:nvPr>
            <p:custDataLst>
              <p:tags r:id="rId2"/>
            </p:custDataLst>
          </p:nvPr>
        </p:nvSpPr>
        <p:spPr>
          <a:xfrm>
            <a:off x="584942" y="765997"/>
            <a:ext cx="8424936" cy="904863"/>
          </a:xfrm>
          <a:prstGeom prst="rect">
            <a:avLst/>
          </a:prstGeom>
          <a:noFill/>
        </p:spPr>
        <p:txBody>
          <a:bodyPr wrap="square" rtlCol="0">
            <a:spAutoFit/>
          </a:bodyPr>
          <a:lstStyle/>
          <a:p>
            <a:pPr>
              <a:lnSpc>
                <a:spcPct val="110000"/>
              </a:lnSpc>
            </a:pPr>
            <a:endParaRPr lang="mn-MN" sz="2400" dirty="0"/>
          </a:p>
          <a:p>
            <a:pPr>
              <a:lnSpc>
                <a:spcPct val="110000"/>
              </a:lnSpc>
            </a:pPr>
            <a:endParaRPr lang="en-US" sz="2400" dirty="0"/>
          </a:p>
        </p:txBody>
      </p:sp>
      <p:pic>
        <p:nvPicPr>
          <p:cNvPr id="5" name="Image 21" descr="PEP_logo_flat2.jpg"/>
          <p:cNvPicPr>
            <a:picLocks noChangeAspect="1"/>
          </p:cNvPicPr>
          <p:nvPr>
            <p:custDataLst>
              <p:tags r:id="rId3"/>
            </p:custDataLst>
          </p:nvPr>
        </p:nvPicPr>
        <p:blipFill>
          <a:blip r:embed="rId8">
            <a:alphaModFix amt="61000"/>
            <a:extLst>
              <a:ext uri="{28A0092B-C50C-407E-A947-70E740481C1C}">
                <a14:useLocalDpi xmlns:a14="http://schemas.microsoft.com/office/drawing/2010/main" val="0"/>
              </a:ext>
            </a:extLst>
          </a:blip>
          <a:stretch>
            <a:fillRect/>
          </a:stretch>
        </p:blipFill>
        <p:spPr>
          <a:xfrm>
            <a:off x="0" y="6015050"/>
            <a:ext cx="3419872" cy="824434"/>
          </a:xfrm>
          <a:prstGeom prst="rect">
            <a:avLst/>
          </a:prstGeom>
        </p:spPr>
      </p:pic>
      <p:sp>
        <p:nvSpPr>
          <p:cNvPr id="6" name="TextBox 5"/>
          <p:cNvSpPr txBox="1"/>
          <p:nvPr>
            <p:custDataLst>
              <p:tags r:id="rId4"/>
            </p:custDataLst>
          </p:nvPr>
        </p:nvSpPr>
        <p:spPr>
          <a:xfrm>
            <a:off x="179512" y="1087284"/>
            <a:ext cx="8778240" cy="3277820"/>
          </a:xfrm>
          <a:prstGeom prst="rect">
            <a:avLst/>
          </a:prstGeom>
          <a:noFill/>
        </p:spPr>
        <p:txBody>
          <a:bodyPr wrap="square" rtlCol="0">
            <a:spAutoFit/>
          </a:bodyPr>
          <a:lstStyle/>
          <a:p>
            <a:pPr>
              <a:lnSpc>
                <a:spcPct val="150000"/>
              </a:lnSpc>
              <a:defRPr/>
            </a:pPr>
            <a:r>
              <a:rPr lang="en-US" sz="2400" dirty="0" smtClean="0"/>
              <a:t>CB control</a:t>
            </a:r>
            <a:r>
              <a:rPr lang="mn-MN" sz="2400" dirty="0" smtClean="0"/>
              <a:t> </a:t>
            </a:r>
            <a:r>
              <a:rPr lang="mn-MN" sz="2400" dirty="0" smtClean="0"/>
              <a:t>a </a:t>
            </a:r>
            <a:r>
              <a:rPr lang="mn-MN" sz="2400" dirty="0"/>
              <a:t>short-term interest </a:t>
            </a:r>
            <a:r>
              <a:rPr lang="mn-MN" sz="2400" dirty="0" smtClean="0"/>
              <a:t>rate </a:t>
            </a:r>
            <a:r>
              <a:rPr lang="mn-MN" sz="2400" dirty="0"/>
              <a:t>to </a:t>
            </a:r>
            <a:r>
              <a:rPr lang="mn-MN" sz="2400" dirty="0" smtClean="0"/>
              <a:t>reduce</a:t>
            </a:r>
            <a:r>
              <a:rPr lang="en-US" sz="2400" dirty="0" smtClean="0"/>
              <a:t> GAPS on</a:t>
            </a:r>
            <a:r>
              <a:rPr lang="mn-MN" sz="2400" dirty="0" smtClean="0"/>
              <a:t> </a:t>
            </a:r>
            <a:endParaRPr lang="en-US" sz="2400" dirty="0" smtClean="0"/>
          </a:p>
          <a:p>
            <a:pPr marL="800100" lvl="1" indent="-342900">
              <a:lnSpc>
                <a:spcPct val="150000"/>
              </a:lnSpc>
              <a:buFont typeface="Arial" panose="020B0604020202020204" pitchFamily="34" charset="0"/>
              <a:buChar char="•"/>
            </a:pPr>
            <a:r>
              <a:rPr lang="en-US" sz="2400" dirty="0" smtClean="0"/>
              <a:t>exchange </a:t>
            </a:r>
            <a:r>
              <a:rPr lang="en-US" sz="2400" dirty="0"/>
              <a:t>rate</a:t>
            </a:r>
            <a:r>
              <a:rPr lang="mn-MN" sz="2400" dirty="0"/>
              <a:t> </a:t>
            </a:r>
            <a:r>
              <a:rPr lang="mn-MN" sz="2400" dirty="0" smtClean="0"/>
              <a:t>between </a:t>
            </a:r>
            <a:r>
              <a:rPr lang="mn-MN" sz="2400" dirty="0"/>
              <a:t>desired and </a:t>
            </a:r>
            <a:r>
              <a:rPr lang="mn-MN" sz="2400" dirty="0" smtClean="0"/>
              <a:t>actual</a:t>
            </a:r>
            <a:endParaRPr lang="en-US" sz="2400" dirty="0"/>
          </a:p>
          <a:p>
            <a:pPr marL="800100" lvl="1" indent="-342900">
              <a:lnSpc>
                <a:spcPct val="150000"/>
              </a:lnSpc>
              <a:buFont typeface="Arial" panose="020B0604020202020204" pitchFamily="34" charset="0"/>
              <a:buChar char="•"/>
            </a:pPr>
            <a:r>
              <a:rPr lang="mn-MN" sz="2400" dirty="0" smtClean="0"/>
              <a:t>inflation</a:t>
            </a:r>
            <a:endParaRPr lang="en-US" sz="2400" dirty="0"/>
          </a:p>
          <a:p>
            <a:pPr marL="800100" lvl="1" indent="-342900">
              <a:lnSpc>
                <a:spcPct val="150000"/>
              </a:lnSpc>
              <a:buFont typeface="Arial" panose="020B0604020202020204" pitchFamily="34" charset="0"/>
              <a:buChar char="•"/>
            </a:pPr>
            <a:r>
              <a:rPr lang="mn-MN" sz="2400" dirty="0" smtClean="0"/>
              <a:t>output </a:t>
            </a:r>
            <a:endParaRPr lang="en-US" sz="2400" dirty="0"/>
          </a:p>
          <a:p>
            <a:pPr>
              <a:lnSpc>
                <a:spcPct val="150000"/>
              </a:lnSpc>
              <a:defRPr/>
            </a:pPr>
            <a:endParaRPr lang="en-US" dirty="0"/>
          </a:p>
          <a:p>
            <a:pPr>
              <a:lnSpc>
                <a:spcPct val="150000"/>
              </a:lnSpc>
              <a:defRPr/>
            </a:pPr>
            <a:r>
              <a:rPr lang="en-US" sz="2400" dirty="0" smtClean="0"/>
              <a:t>T</a:t>
            </a:r>
            <a:r>
              <a:rPr lang="mn-MN" sz="2400" dirty="0" smtClean="0"/>
              <a:t>he </a:t>
            </a:r>
            <a:r>
              <a:rPr lang="mn-MN" sz="2400" dirty="0"/>
              <a:t>weights attached to the </a:t>
            </a:r>
            <a:r>
              <a:rPr lang="mn-MN" sz="2400" dirty="0" smtClean="0"/>
              <a:t>gaps</a:t>
            </a:r>
            <a:r>
              <a:rPr lang="en-US" sz="2400" dirty="0" smtClean="0"/>
              <a:t> are important.</a:t>
            </a:r>
            <a:r>
              <a:rPr lang="mn-MN" sz="2400" dirty="0" smtClean="0"/>
              <a:t> </a:t>
            </a:r>
            <a:endParaRPr lang="en-US" sz="2400" dirty="0" smtClean="0"/>
          </a:p>
        </p:txBody>
      </p:sp>
      <p:sp>
        <p:nvSpPr>
          <p:cNvPr id="8" name="TextBox 5"/>
          <p:cNvSpPr txBox="1"/>
          <p:nvPr>
            <p:custDataLst>
              <p:tags r:id="rId5"/>
            </p:custDataLst>
          </p:nvPr>
        </p:nvSpPr>
        <p:spPr>
          <a:xfrm>
            <a:off x="231638" y="245855"/>
            <a:ext cx="5132450" cy="542584"/>
          </a:xfrm>
          <a:prstGeom prst="rect">
            <a:avLst/>
          </a:prstGeom>
          <a:solidFill>
            <a:srgbClr val="F5770F"/>
          </a:solidFill>
        </p:spPr>
        <p:txBody>
          <a:bodyPr wrap="square" rtlCol="0">
            <a:spAutoFit/>
          </a:bodyPr>
          <a:lstStyle/>
          <a:p>
            <a:pPr>
              <a:lnSpc>
                <a:spcPct val="110000"/>
              </a:lnSpc>
            </a:pPr>
            <a:r>
              <a:rPr lang="en-US" sz="2800" b="1" dirty="0" smtClean="0">
                <a:solidFill>
                  <a:schemeClr val="tx1">
                    <a:lumMod val="75000"/>
                    <a:lumOff val="25000"/>
                  </a:schemeClr>
                </a:solidFill>
                <a:cs typeface="Century Gothic"/>
              </a:rPr>
              <a:t>I. Introduction</a:t>
            </a:r>
            <a:r>
              <a:rPr lang="fr-CA" sz="2800" b="1" dirty="0" smtClean="0">
                <a:solidFill>
                  <a:schemeClr val="tx1">
                    <a:lumMod val="75000"/>
                    <a:lumOff val="25000"/>
                  </a:schemeClr>
                </a:solidFill>
                <a:cs typeface="Century Gothic"/>
              </a:rPr>
              <a:t> </a:t>
            </a:r>
            <a:endParaRPr lang="fr-CA" sz="2800" b="1" dirty="0">
              <a:solidFill>
                <a:schemeClr val="tx1">
                  <a:lumMod val="75000"/>
                  <a:lumOff val="25000"/>
                </a:schemeClr>
              </a:solidFill>
              <a:cs typeface="Century Gothic"/>
            </a:endParaRPr>
          </a:p>
        </p:txBody>
      </p:sp>
    </p:spTree>
    <p:extLst>
      <p:ext uri="{BB962C8B-B14F-4D97-AF65-F5344CB8AC3E}">
        <p14:creationId xmlns:p14="http://schemas.microsoft.com/office/powerpoint/2010/main" val="309153656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6"/>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24925</TotalTime>
  <Words>1504</Words>
  <Application>Microsoft Office PowerPoint</Application>
  <PresentationFormat>On-screen Show (4:3)</PresentationFormat>
  <Paragraphs>286</Paragraphs>
  <Slides>29</Slides>
  <Notes>29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6" baseType="lpstr">
      <vt:lpstr>Arial</vt:lpstr>
      <vt:lpstr>Calibri</vt:lpstr>
      <vt:lpstr>Century Gothic</vt:lpstr>
      <vt:lpstr>Times New Roman</vt:lpstr>
      <vt:lpstr>Office Theme</vt:lpstr>
      <vt:lpstr>Equation</vt:lpstr>
      <vt:lpstr>MathType 6.0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Manuel</dc:creator>
  <cp:lastModifiedBy>gerege 888</cp:lastModifiedBy>
  <cp:revision>373</cp:revision>
  <dcterms:created xsi:type="dcterms:W3CDTF">2012-09-06T17:48:29Z</dcterms:created>
  <dcterms:modified xsi:type="dcterms:W3CDTF">2022-06-05T05:35:31Z</dcterms:modified>
</cp:coreProperties>
</file>