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6" r:id="rId2"/>
    <p:sldId id="257" r:id="rId3"/>
    <p:sldId id="259" r:id="rId4"/>
    <p:sldId id="262" r:id="rId5"/>
    <p:sldId id="261" r:id="rId6"/>
    <p:sldId id="271" r:id="rId7"/>
    <p:sldId id="263" r:id="rId8"/>
    <p:sldId id="270" r:id="rId9"/>
    <p:sldId id="274" r:id="rId10"/>
    <p:sldId id="277" r:id="rId11"/>
    <p:sldId id="272" r:id="rId12"/>
    <p:sldId id="278" r:id="rId13"/>
    <p:sldId id="27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438" autoAdjust="0"/>
    <p:restoredTop sz="94660"/>
  </p:normalViewPr>
  <p:slideViewPr>
    <p:cSldViewPr snapToGrid="0">
      <p:cViewPr varScale="1">
        <p:scale>
          <a:sx n="91" d="100"/>
          <a:sy n="91" d="100"/>
        </p:scale>
        <p:origin x="82" y="6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D41DBB-13FE-4C88-962D-4F21DF74E0A1}" type="datetimeFigureOut">
              <a:rPr lang="en-US" smtClean="0"/>
              <a:t>6/23/2021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89E6D8-4FC4-41C2-AB7C-FB54FA62F9E4}" type="slidenum">
              <a:rPr lang="en-US" smtClean="0"/>
              <a:t>‹#›</a:t>
            </a:fld>
            <a:endParaRPr lang="en-US"/>
          </a:p>
        </p:txBody>
      </p:sp>
    </p:spTree>
    <p:extLst>
      <p:ext uri="{BB962C8B-B14F-4D97-AF65-F5344CB8AC3E}">
        <p14:creationId xmlns:p14="http://schemas.microsoft.com/office/powerpoint/2010/main" val="4187296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8E690-290B-4308-9C4D-A7B53864D9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938D45-1D4B-4BB0-B031-68FA0EEA66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029821-1C5C-4FCE-9D9C-8E8A406F80B5}"/>
              </a:ext>
            </a:extLst>
          </p:cNvPr>
          <p:cNvSpPr>
            <a:spLocks noGrp="1"/>
          </p:cNvSpPr>
          <p:nvPr>
            <p:ph type="dt" sz="half" idx="10"/>
          </p:nvPr>
        </p:nvSpPr>
        <p:spPr/>
        <p:txBody>
          <a:bodyPr/>
          <a:lstStyle/>
          <a:p>
            <a:fld id="{906360E8-33AC-4A63-A940-809149633E5F}" type="datetime1">
              <a:rPr lang="en-US" smtClean="0"/>
              <a:t>6/23/2021</a:t>
            </a:fld>
            <a:endParaRPr lang="en-US"/>
          </a:p>
        </p:txBody>
      </p:sp>
      <p:sp>
        <p:nvSpPr>
          <p:cNvPr id="5" name="Footer Placeholder 4">
            <a:extLst>
              <a:ext uri="{FF2B5EF4-FFF2-40B4-BE49-F238E27FC236}">
                <a16:creationId xmlns:a16="http://schemas.microsoft.com/office/drawing/2014/main" id="{2DE4F1A2-2870-4024-976A-1142BE3C8C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83B50B-E047-44D5-921E-6895B07900F5}"/>
              </a:ext>
            </a:extLst>
          </p:cNvPr>
          <p:cNvSpPr>
            <a:spLocks noGrp="1"/>
          </p:cNvSpPr>
          <p:nvPr>
            <p:ph type="sldNum" sz="quarter" idx="12"/>
          </p:nvPr>
        </p:nvSpPr>
        <p:spPr/>
        <p:txBody>
          <a:bodyPr/>
          <a:lstStyle/>
          <a:p>
            <a:fld id="{7C90162E-40E7-4B05-8BBC-84A77D959F40}" type="slidenum">
              <a:rPr lang="en-US" smtClean="0"/>
              <a:t>‹#›</a:t>
            </a:fld>
            <a:endParaRPr lang="en-US"/>
          </a:p>
        </p:txBody>
      </p:sp>
    </p:spTree>
    <p:extLst>
      <p:ext uri="{BB962C8B-B14F-4D97-AF65-F5344CB8AC3E}">
        <p14:creationId xmlns:p14="http://schemas.microsoft.com/office/powerpoint/2010/main" val="3720758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EA303-5FEB-4EC5-8B63-EB92A856C2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8B1772-BAAA-4FF8-9B69-8B2931F32D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416D61-0CE6-4A33-8E30-FF9499C5411C}"/>
              </a:ext>
            </a:extLst>
          </p:cNvPr>
          <p:cNvSpPr>
            <a:spLocks noGrp="1"/>
          </p:cNvSpPr>
          <p:nvPr>
            <p:ph type="dt" sz="half" idx="10"/>
          </p:nvPr>
        </p:nvSpPr>
        <p:spPr/>
        <p:txBody>
          <a:bodyPr/>
          <a:lstStyle/>
          <a:p>
            <a:fld id="{7059FBEF-34F2-4A58-89D6-243ADE13C730}" type="datetime1">
              <a:rPr lang="en-US" smtClean="0"/>
              <a:t>6/23/2021</a:t>
            </a:fld>
            <a:endParaRPr lang="en-US"/>
          </a:p>
        </p:txBody>
      </p:sp>
      <p:sp>
        <p:nvSpPr>
          <p:cNvPr id="5" name="Footer Placeholder 4">
            <a:extLst>
              <a:ext uri="{FF2B5EF4-FFF2-40B4-BE49-F238E27FC236}">
                <a16:creationId xmlns:a16="http://schemas.microsoft.com/office/drawing/2014/main" id="{5EA1E842-C7B3-448D-A444-1BD2890039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2779F7-6C2C-4E48-B7AA-26B06C4A5ED9}"/>
              </a:ext>
            </a:extLst>
          </p:cNvPr>
          <p:cNvSpPr>
            <a:spLocks noGrp="1"/>
          </p:cNvSpPr>
          <p:nvPr>
            <p:ph type="sldNum" sz="quarter" idx="12"/>
          </p:nvPr>
        </p:nvSpPr>
        <p:spPr/>
        <p:txBody>
          <a:bodyPr/>
          <a:lstStyle/>
          <a:p>
            <a:fld id="{7C90162E-40E7-4B05-8BBC-84A77D959F40}" type="slidenum">
              <a:rPr lang="en-US" smtClean="0"/>
              <a:t>‹#›</a:t>
            </a:fld>
            <a:endParaRPr lang="en-US"/>
          </a:p>
        </p:txBody>
      </p:sp>
    </p:spTree>
    <p:extLst>
      <p:ext uri="{BB962C8B-B14F-4D97-AF65-F5344CB8AC3E}">
        <p14:creationId xmlns:p14="http://schemas.microsoft.com/office/powerpoint/2010/main" val="2587064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7DCD6D-B726-4E41-8E28-BAA2BC7451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FF123B-DC76-416D-B22F-84DD493F04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CC1B5-DF1E-4BB2-B746-70C883F5BCAB}"/>
              </a:ext>
            </a:extLst>
          </p:cNvPr>
          <p:cNvSpPr>
            <a:spLocks noGrp="1"/>
          </p:cNvSpPr>
          <p:nvPr>
            <p:ph type="dt" sz="half" idx="10"/>
          </p:nvPr>
        </p:nvSpPr>
        <p:spPr/>
        <p:txBody>
          <a:bodyPr/>
          <a:lstStyle/>
          <a:p>
            <a:fld id="{AE72A651-8D86-4993-BCCD-830E74C208ED}" type="datetime1">
              <a:rPr lang="en-US" smtClean="0"/>
              <a:t>6/23/2021</a:t>
            </a:fld>
            <a:endParaRPr lang="en-US"/>
          </a:p>
        </p:txBody>
      </p:sp>
      <p:sp>
        <p:nvSpPr>
          <p:cNvPr id="5" name="Footer Placeholder 4">
            <a:extLst>
              <a:ext uri="{FF2B5EF4-FFF2-40B4-BE49-F238E27FC236}">
                <a16:creationId xmlns:a16="http://schemas.microsoft.com/office/drawing/2014/main" id="{73D4B8F2-F967-4D76-B146-BABECF6685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18B20D-803A-42B9-9904-2675704843F0}"/>
              </a:ext>
            </a:extLst>
          </p:cNvPr>
          <p:cNvSpPr>
            <a:spLocks noGrp="1"/>
          </p:cNvSpPr>
          <p:nvPr>
            <p:ph type="sldNum" sz="quarter" idx="12"/>
          </p:nvPr>
        </p:nvSpPr>
        <p:spPr/>
        <p:txBody>
          <a:bodyPr/>
          <a:lstStyle/>
          <a:p>
            <a:fld id="{7C90162E-40E7-4B05-8BBC-84A77D959F40}" type="slidenum">
              <a:rPr lang="en-US" smtClean="0"/>
              <a:t>‹#›</a:t>
            </a:fld>
            <a:endParaRPr lang="en-US"/>
          </a:p>
        </p:txBody>
      </p:sp>
    </p:spTree>
    <p:extLst>
      <p:ext uri="{BB962C8B-B14F-4D97-AF65-F5344CB8AC3E}">
        <p14:creationId xmlns:p14="http://schemas.microsoft.com/office/powerpoint/2010/main" val="1522719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ECF1D-C590-42DF-A4CD-8C83661645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52FBED-92C5-4B9A-8738-CFF3BDAD1F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50676F-ADBE-4BE8-937E-F0281B516EFD}"/>
              </a:ext>
            </a:extLst>
          </p:cNvPr>
          <p:cNvSpPr>
            <a:spLocks noGrp="1"/>
          </p:cNvSpPr>
          <p:nvPr>
            <p:ph type="dt" sz="half" idx="10"/>
          </p:nvPr>
        </p:nvSpPr>
        <p:spPr/>
        <p:txBody>
          <a:bodyPr/>
          <a:lstStyle/>
          <a:p>
            <a:fld id="{1622BB1E-4C38-408D-89CB-FD51A20D3295}" type="datetime1">
              <a:rPr lang="en-US" smtClean="0"/>
              <a:t>6/23/2021</a:t>
            </a:fld>
            <a:endParaRPr lang="en-US"/>
          </a:p>
        </p:txBody>
      </p:sp>
      <p:sp>
        <p:nvSpPr>
          <p:cNvPr id="5" name="Footer Placeholder 4">
            <a:extLst>
              <a:ext uri="{FF2B5EF4-FFF2-40B4-BE49-F238E27FC236}">
                <a16:creationId xmlns:a16="http://schemas.microsoft.com/office/drawing/2014/main" id="{565B3F39-6FB8-4776-AF7A-1F2601F9ED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9AE5D2-7F36-4A77-A807-84B7DB8692AB}"/>
              </a:ext>
            </a:extLst>
          </p:cNvPr>
          <p:cNvSpPr>
            <a:spLocks noGrp="1"/>
          </p:cNvSpPr>
          <p:nvPr>
            <p:ph type="sldNum" sz="quarter" idx="12"/>
          </p:nvPr>
        </p:nvSpPr>
        <p:spPr/>
        <p:txBody>
          <a:bodyPr/>
          <a:lstStyle/>
          <a:p>
            <a:fld id="{7C90162E-40E7-4B05-8BBC-84A77D959F40}" type="slidenum">
              <a:rPr lang="en-US" smtClean="0"/>
              <a:t>‹#›</a:t>
            </a:fld>
            <a:endParaRPr lang="en-US"/>
          </a:p>
        </p:txBody>
      </p:sp>
    </p:spTree>
    <p:extLst>
      <p:ext uri="{BB962C8B-B14F-4D97-AF65-F5344CB8AC3E}">
        <p14:creationId xmlns:p14="http://schemas.microsoft.com/office/powerpoint/2010/main" val="2090502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F7046-2B45-4601-A2AF-4CC3CC23A2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3E7BE3-563A-460D-A33B-CA3205E004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085CC7-E17F-4CFD-B665-89A0A5AF3E6E}"/>
              </a:ext>
            </a:extLst>
          </p:cNvPr>
          <p:cNvSpPr>
            <a:spLocks noGrp="1"/>
          </p:cNvSpPr>
          <p:nvPr>
            <p:ph type="dt" sz="half" idx="10"/>
          </p:nvPr>
        </p:nvSpPr>
        <p:spPr/>
        <p:txBody>
          <a:bodyPr/>
          <a:lstStyle/>
          <a:p>
            <a:fld id="{A790A441-2301-4DB9-B535-26B2BF36928B}" type="datetime1">
              <a:rPr lang="en-US" smtClean="0"/>
              <a:t>6/23/2021</a:t>
            </a:fld>
            <a:endParaRPr lang="en-US"/>
          </a:p>
        </p:txBody>
      </p:sp>
      <p:sp>
        <p:nvSpPr>
          <p:cNvPr id="5" name="Footer Placeholder 4">
            <a:extLst>
              <a:ext uri="{FF2B5EF4-FFF2-40B4-BE49-F238E27FC236}">
                <a16:creationId xmlns:a16="http://schemas.microsoft.com/office/drawing/2014/main" id="{0091D894-97B1-4D4D-A432-8CCD09DC2F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3C89B2-2EEE-4901-8EBE-C4CFCA98EA68}"/>
              </a:ext>
            </a:extLst>
          </p:cNvPr>
          <p:cNvSpPr>
            <a:spLocks noGrp="1"/>
          </p:cNvSpPr>
          <p:nvPr>
            <p:ph type="sldNum" sz="quarter" idx="12"/>
          </p:nvPr>
        </p:nvSpPr>
        <p:spPr/>
        <p:txBody>
          <a:bodyPr/>
          <a:lstStyle/>
          <a:p>
            <a:fld id="{7C90162E-40E7-4B05-8BBC-84A77D959F40}" type="slidenum">
              <a:rPr lang="en-US" smtClean="0"/>
              <a:t>‹#›</a:t>
            </a:fld>
            <a:endParaRPr lang="en-US"/>
          </a:p>
        </p:txBody>
      </p:sp>
    </p:spTree>
    <p:extLst>
      <p:ext uri="{BB962C8B-B14F-4D97-AF65-F5344CB8AC3E}">
        <p14:creationId xmlns:p14="http://schemas.microsoft.com/office/powerpoint/2010/main" val="382445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80435-2FAB-4A4E-BDAE-24D8831FC7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7CBB84-4FEF-4FEE-8196-9A1CC26B99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1168291-2669-4AA2-BA04-43B812F208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802633-9805-4277-87A4-05A1631BA1AF}"/>
              </a:ext>
            </a:extLst>
          </p:cNvPr>
          <p:cNvSpPr>
            <a:spLocks noGrp="1"/>
          </p:cNvSpPr>
          <p:nvPr>
            <p:ph type="dt" sz="half" idx="10"/>
          </p:nvPr>
        </p:nvSpPr>
        <p:spPr/>
        <p:txBody>
          <a:bodyPr/>
          <a:lstStyle/>
          <a:p>
            <a:fld id="{1A029F59-7C9F-492D-9B18-5F7D02649ECF}" type="datetime1">
              <a:rPr lang="en-US" smtClean="0"/>
              <a:t>6/23/2021</a:t>
            </a:fld>
            <a:endParaRPr lang="en-US"/>
          </a:p>
        </p:txBody>
      </p:sp>
      <p:sp>
        <p:nvSpPr>
          <p:cNvPr id="6" name="Footer Placeholder 5">
            <a:extLst>
              <a:ext uri="{FF2B5EF4-FFF2-40B4-BE49-F238E27FC236}">
                <a16:creationId xmlns:a16="http://schemas.microsoft.com/office/drawing/2014/main" id="{331547E0-D78E-4E55-9F1C-C81E118F27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490C0C-619D-4FDA-ACDE-DAA685440528}"/>
              </a:ext>
            </a:extLst>
          </p:cNvPr>
          <p:cNvSpPr>
            <a:spLocks noGrp="1"/>
          </p:cNvSpPr>
          <p:nvPr>
            <p:ph type="sldNum" sz="quarter" idx="12"/>
          </p:nvPr>
        </p:nvSpPr>
        <p:spPr/>
        <p:txBody>
          <a:bodyPr/>
          <a:lstStyle/>
          <a:p>
            <a:fld id="{7C90162E-40E7-4B05-8BBC-84A77D959F40}" type="slidenum">
              <a:rPr lang="en-US" smtClean="0"/>
              <a:t>‹#›</a:t>
            </a:fld>
            <a:endParaRPr lang="en-US"/>
          </a:p>
        </p:txBody>
      </p:sp>
    </p:spTree>
    <p:extLst>
      <p:ext uri="{BB962C8B-B14F-4D97-AF65-F5344CB8AC3E}">
        <p14:creationId xmlns:p14="http://schemas.microsoft.com/office/powerpoint/2010/main" val="4017913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36C7C-E102-4EF5-8161-65B5D8E35C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7CB8DB-BF9C-4885-AE7E-12834BA17B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1C1A93-37BC-4D27-B371-A52B2C0379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FF503E-582B-4B94-847E-0CB366287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C1B44D-3A34-4FEC-BCF5-9B19398B0C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2C1CA0D-A129-4D9E-A049-158EF3C55F7E}"/>
              </a:ext>
            </a:extLst>
          </p:cNvPr>
          <p:cNvSpPr>
            <a:spLocks noGrp="1"/>
          </p:cNvSpPr>
          <p:nvPr>
            <p:ph type="dt" sz="half" idx="10"/>
          </p:nvPr>
        </p:nvSpPr>
        <p:spPr/>
        <p:txBody>
          <a:bodyPr/>
          <a:lstStyle/>
          <a:p>
            <a:fld id="{096D2511-BAD3-44AB-9E27-E2A5247E54B6}" type="datetime1">
              <a:rPr lang="en-US" smtClean="0"/>
              <a:t>6/23/2021</a:t>
            </a:fld>
            <a:endParaRPr lang="en-US"/>
          </a:p>
        </p:txBody>
      </p:sp>
      <p:sp>
        <p:nvSpPr>
          <p:cNvPr id="8" name="Footer Placeholder 7">
            <a:extLst>
              <a:ext uri="{FF2B5EF4-FFF2-40B4-BE49-F238E27FC236}">
                <a16:creationId xmlns:a16="http://schemas.microsoft.com/office/drawing/2014/main" id="{8E67EBD7-C0EB-4208-9520-3FA38ED36C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06E2EA-5BB6-4EED-A7AF-76BD419AD56A}"/>
              </a:ext>
            </a:extLst>
          </p:cNvPr>
          <p:cNvSpPr>
            <a:spLocks noGrp="1"/>
          </p:cNvSpPr>
          <p:nvPr>
            <p:ph type="sldNum" sz="quarter" idx="12"/>
          </p:nvPr>
        </p:nvSpPr>
        <p:spPr/>
        <p:txBody>
          <a:bodyPr/>
          <a:lstStyle/>
          <a:p>
            <a:fld id="{7C90162E-40E7-4B05-8BBC-84A77D959F40}" type="slidenum">
              <a:rPr lang="en-US" smtClean="0"/>
              <a:t>‹#›</a:t>
            </a:fld>
            <a:endParaRPr lang="en-US"/>
          </a:p>
        </p:txBody>
      </p:sp>
    </p:spTree>
    <p:extLst>
      <p:ext uri="{BB962C8B-B14F-4D97-AF65-F5344CB8AC3E}">
        <p14:creationId xmlns:p14="http://schemas.microsoft.com/office/powerpoint/2010/main" val="1879936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C5946-07A4-4953-8AF3-D62C210D65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8A387FF-7F7E-4B78-BBDD-DD198D0C1080}"/>
              </a:ext>
            </a:extLst>
          </p:cNvPr>
          <p:cNvSpPr>
            <a:spLocks noGrp="1"/>
          </p:cNvSpPr>
          <p:nvPr>
            <p:ph type="dt" sz="half" idx="10"/>
          </p:nvPr>
        </p:nvSpPr>
        <p:spPr/>
        <p:txBody>
          <a:bodyPr/>
          <a:lstStyle/>
          <a:p>
            <a:fld id="{FA7DB675-BE56-499A-9739-DE64A77BC00B}" type="datetime1">
              <a:rPr lang="en-US" smtClean="0"/>
              <a:t>6/23/2021</a:t>
            </a:fld>
            <a:endParaRPr lang="en-US"/>
          </a:p>
        </p:txBody>
      </p:sp>
      <p:sp>
        <p:nvSpPr>
          <p:cNvPr id="4" name="Footer Placeholder 3">
            <a:extLst>
              <a:ext uri="{FF2B5EF4-FFF2-40B4-BE49-F238E27FC236}">
                <a16:creationId xmlns:a16="http://schemas.microsoft.com/office/drawing/2014/main" id="{DAA505CF-10A2-4CBF-8978-EDD3849B90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3868AA-8579-49FE-952F-F55A5A6703FD}"/>
              </a:ext>
            </a:extLst>
          </p:cNvPr>
          <p:cNvSpPr>
            <a:spLocks noGrp="1"/>
          </p:cNvSpPr>
          <p:nvPr>
            <p:ph type="sldNum" sz="quarter" idx="12"/>
          </p:nvPr>
        </p:nvSpPr>
        <p:spPr/>
        <p:txBody>
          <a:bodyPr/>
          <a:lstStyle/>
          <a:p>
            <a:fld id="{7C90162E-40E7-4B05-8BBC-84A77D959F40}" type="slidenum">
              <a:rPr lang="en-US" smtClean="0"/>
              <a:t>‹#›</a:t>
            </a:fld>
            <a:endParaRPr lang="en-US"/>
          </a:p>
        </p:txBody>
      </p:sp>
    </p:spTree>
    <p:extLst>
      <p:ext uri="{BB962C8B-B14F-4D97-AF65-F5344CB8AC3E}">
        <p14:creationId xmlns:p14="http://schemas.microsoft.com/office/powerpoint/2010/main" val="3488116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5F9DBF-16E2-413B-9E6B-C9E202CA071A}"/>
              </a:ext>
            </a:extLst>
          </p:cNvPr>
          <p:cNvSpPr>
            <a:spLocks noGrp="1"/>
          </p:cNvSpPr>
          <p:nvPr>
            <p:ph type="dt" sz="half" idx="10"/>
          </p:nvPr>
        </p:nvSpPr>
        <p:spPr/>
        <p:txBody>
          <a:bodyPr/>
          <a:lstStyle/>
          <a:p>
            <a:fld id="{F1FA5108-0AE4-456B-B670-71E6C8F3D479}" type="datetime1">
              <a:rPr lang="en-US" smtClean="0"/>
              <a:t>6/23/2021</a:t>
            </a:fld>
            <a:endParaRPr lang="en-US"/>
          </a:p>
        </p:txBody>
      </p:sp>
      <p:sp>
        <p:nvSpPr>
          <p:cNvPr id="3" name="Footer Placeholder 2">
            <a:extLst>
              <a:ext uri="{FF2B5EF4-FFF2-40B4-BE49-F238E27FC236}">
                <a16:creationId xmlns:a16="http://schemas.microsoft.com/office/drawing/2014/main" id="{6F9A7BC0-22E7-44F1-890B-1734A7B5DC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9E64D7-D4C1-4306-9166-1EFAA1E01E27}"/>
              </a:ext>
            </a:extLst>
          </p:cNvPr>
          <p:cNvSpPr>
            <a:spLocks noGrp="1"/>
          </p:cNvSpPr>
          <p:nvPr>
            <p:ph type="sldNum" sz="quarter" idx="12"/>
          </p:nvPr>
        </p:nvSpPr>
        <p:spPr/>
        <p:txBody>
          <a:bodyPr/>
          <a:lstStyle/>
          <a:p>
            <a:fld id="{7C90162E-40E7-4B05-8BBC-84A77D959F40}" type="slidenum">
              <a:rPr lang="en-US" smtClean="0"/>
              <a:t>‹#›</a:t>
            </a:fld>
            <a:endParaRPr lang="en-US"/>
          </a:p>
        </p:txBody>
      </p:sp>
    </p:spTree>
    <p:extLst>
      <p:ext uri="{BB962C8B-B14F-4D97-AF65-F5344CB8AC3E}">
        <p14:creationId xmlns:p14="http://schemas.microsoft.com/office/powerpoint/2010/main" val="520889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66517-6CDE-47A1-951C-34D1AFB624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C8DA3C-C768-43EE-9C2C-EA0AA4F59D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28A32E-F7AF-4084-B506-AB51100F58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6500B4-0BCE-46FC-8D3E-96773EC7802A}"/>
              </a:ext>
            </a:extLst>
          </p:cNvPr>
          <p:cNvSpPr>
            <a:spLocks noGrp="1"/>
          </p:cNvSpPr>
          <p:nvPr>
            <p:ph type="dt" sz="half" idx="10"/>
          </p:nvPr>
        </p:nvSpPr>
        <p:spPr/>
        <p:txBody>
          <a:bodyPr/>
          <a:lstStyle/>
          <a:p>
            <a:fld id="{89EF1EE2-737D-401B-B3B4-260EBD493F3C}" type="datetime1">
              <a:rPr lang="en-US" smtClean="0"/>
              <a:t>6/23/2021</a:t>
            </a:fld>
            <a:endParaRPr lang="en-US"/>
          </a:p>
        </p:txBody>
      </p:sp>
      <p:sp>
        <p:nvSpPr>
          <p:cNvPr id="6" name="Footer Placeholder 5">
            <a:extLst>
              <a:ext uri="{FF2B5EF4-FFF2-40B4-BE49-F238E27FC236}">
                <a16:creationId xmlns:a16="http://schemas.microsoft.com/office/drawing/2014/main" id="{E65E943D-1868-41C2-A22D-03EE92B1AF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73E159-651D-4CC1-BBC1-226F195A6495}"/>
              </a:ext>
            </a:extLst>
          </p:cNvPr>
          <p:cNvSpPr>
            <a:spLocks noGrp="1"/>
          </p:cNvSpPr>
          <p:nvPr>
            <p:ph type="sldNum" sz="quarter" idx="12"/>
          </p:nvPr>
        </p:nvSpPr>
        <p:spPr/>
        <p:txBody>
          <a:bodyPr/>
          <a:lstStyle/>
          <a:p>
            <a:fld id="{7C90162E-40E7-4B05-8BBC-84A77D959F40}" type="slidenum">
              <a:rPr lang="en-US" smtClean="0"/>
              <a:t>‹#›</a:t>
            </a:fld>
            <a:endParaRPr lang="en-US"/>
          </a:p>
        </p:txBody>
      </p:sp>
    </p:spTree>
    <p:extLst>
      <p:ext uri="{BB962C8B-B14F-4D97-AF65-F5344CB8AC3E}">
        <p14:creationId xmlns:p14="http://schemas.microsoft.com/office/powerpoint/2010/main" val="618775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BB32B-C4BE-405A-B8A5-9436DAC259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30ED5A-E5E1-43E1-812E-7A52AE43E4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FBBFBB-DED5-45EA-A09F-577C8E9FC3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B707F7-59E5-4AEC-8ED4-0F7F4007E08D}"/>
              </a:ext>
            </a:extLst>
          </p:cNvPr>
          <p:cNvSpPr>
            <a:spLocks noGrp="1"/>
          </p:cNvSpPr>
          <p:nvPr>
            <p:ph type="dt" sz="half" idx="10"/>
          </p:nvPr>
        </p:nvSpPr>
        <p:spPr/>
        <p:txBody>
          <a:bodyPr/>
          <a:lstStyle/>
          <a:p>
            <a:fld id="{15A040DC-1F8A-4ADE-BA60-A0957AECB409}" type="datetime1">
              <a:rPr lang="en-US" smtClean="0"/>
              <a:t>6/23/2021</a:t>
            </a:fld>
            <a:endParaRPr lang="en-US"/>
          </a:p>
        </p:txBody>
      </p:sp>
      <p:sp>
        <p:nvSpPr>
          <p:cNvPr id="6" name="Footer Placeholder 5">
            <a:extLst>
              <a:ext uri="{FF2B5EF4-FFF2-40B4-BE49-F238E27FC236}">
                <a16:creationId xmlns:a16="http://schemas.microsoft.com/office/drawing/2014/main" id="{0487E7A5-9034-42A6-A3CD-92E7EF4814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AB9F76-FDA1-4357-B2CC-43876A2F41B9}"/>
              </a:ext>
            </a:extLst>
          </p:cNvPr>
          <p:cNvSpPr>
            <a:spLocks noGrp="1"/>
          </p:cNvSpPr>
          <p:nvPr>
            <p:ph type="sldNum" sz="quarter" idx="12"/>
          </p:nvPr>
        </p:nvSpPr>
        <p:spPr/>
        <p:txBody>
          <a:bodyPr/>
          <a:lstStyle/>
          <a:p>
            <a:fld id="{7C90162E-40E7-4B05-8BBC-84A77D959F40}" type="slidenum">
              <a:rPr lang="en-US" smtClean="0"/>
              <a:t>‹#›</a:t>
            </a:fld>
            <a:endParaRPr lang="en-US"/>
          </a:p>
        </p:txBody>
      </p:sp>
    </p:spTree>
    <p:extLst>
      <p:ext uri="{BB962C8B-B14F-4D97-AF65-F5344CB8AC3E}">
        <p14:creationId xmlns:p14="http://schemas.microsoft.com/office/powerpoint/2010/main" val="279521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A7836-7EE6-4B52-8415-698D7250A9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C421BA-8875-4448-914F-5A5DEA825C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AF58D7-C47C-434B-A941-CDCB2FB7F7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C54A5B-96BC-44F8-8A84-FC436F2BA293}" type="datetime1">
              <a:rPr lang="en-US" smtClean="0"/>
              <a:t>6/23/2021</a:t>
            </a:fld>
            <a:endParaRPr lang="en-US"/>
          </a:p>
        </p:txBody>
      </p:sp>
      <p:sp>
        <p:nvSpPr>
          <p:cNvPr id="5" name="Footer Placeholder 4">
            <a:extLst>
              <a:ext uri="{FF2B5EF4-FFF2-40B4-BE49-F238E27FC236}">
                <a16:creationId xmlns:a16="http://schemas.microsoft.com/office/drawing/2014/main" id="{C2871ACE-60EA-486A-9CEB-F63756EE04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EED4A0-11BA-49B7-9CCB-7121A32FCC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90162E-40E7-4B05-8BBC-84A77D959F40}" type="slidenum">
              <a:rPr lang="en-US" smtClean="0"/>
              <a:t>‹#›</a:t>
            </a:fld>
            <a:endParaRPr lang="en-US"/>
          </a:p>
        </p:txBody>
      </p:sp>
    </p:spTree>
    <p:extLst>
      <p:ext uri="{BB962C8B-B14F-4D97-AF65-F5344CB8AC3E}">
        <p14:creationId xmlns:p14="http://schemas.microsoft.com/office/powerpoint/2010/main" val="3575412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usitc.gov/publications/332/pub4614.pdf" TargetMode="External"/><Relationship Id="rId2" Type="http://schemas.openxmlformats.org/officeDocument/2006/relationships/hyperlink" Target="https://doi.org/10.1016/j.jinteco.2006.02.005"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4BCC71-063F-4B80-A0E9-FA6D4ECA9C3C}"/>
              </a:ext>
            </a:extLst>
          </p:cNvPr>
          <p:cNvSpPr>
            <a:spLocks noGrp="1"/>
          </p:cNvSpPr>
          <p:nvPr>
            <p:ph type="ctrTitle"/>
          </p:nvPr>
        </p:nvSpPr>
        <p:spPr>
          <a:xfrm>
            <a:off x="674914" y="599852"/>
            <a:ext cx="10842172" cy="1108371"/>
          </a:xfrm>
        </p:spPr>
        <p:txBody>
          <a:bodyPr>
            <a:normAutofit/>
          </a:bodyPr>
          <a:lstStyle/>
          <a:p>
            <a:r>
              <a:rPr lang="en-US" sz="3200" dirty="0"/>
              <a:t>24</a:t>
            </a:r>
            <a:r>
              <a:rPr lang="en-US" sz="3200" baseline="30000" dirty="0"/>
              <a:t>th</a:t>
            </a:r>
            <a:r>
              <a:rPr lang="en-US" sz="3200" dirty="0"/>
              <a:t> Annual Conference on Global Economic Analysis</a:t>
            </a:r>
            <a:br>
              <a:rPr lang="en-US" sz="3200" dirty="0"/>
            </a:br>
            <a:r>
              <a:rPr lang="en-US" sz="3200" dirty="0"/>
              <a:t>June 23-25, 2021</a:t>
            </a:r>
          </a:p>
        </p:txBody>
      </p:sp>
      <p:sp>
        <p:nvSpPr>
          <p:cNvPr id="5" name="Subtitle 4">
            <a:extLst>
              <a:ext uri="{FF2B5EF4-FFF2-40B4-BE49-F238E27FC236}">
                <a16:creationId xmlns:a16="http://schemas.microsoft.com/office/drawing/2014/main" id="{C5F581A0-A592-450B-9AB8-9B549FD0FA18}"/>
              </a:ext>
            </a:extLst>
          </p:cNvPr>
          <p:cNvSpPr>
            <a:spLocks noGrp="1"/>
          </p:cNvSpPr>
          <p:nvPr>
            <p:ph type="subTitle" idx="1"/>
          </p:nvPr>
        </p:nvSpPr>
        <p:spPr>
          <a:xfrm>
            <a:off x="674914" y="2608975"/>
            <a:ext cx="10842172" cy="3707895"/>
          </a:xfrm>
        </p:spPr>
        <p:txBody>
          <a:bodyPr>
            <a:normAutofit fontScale="77500" lnSpcReduction="20000"/>
          </a:bodyPr>
          <a:lstStyle/>
          <a:p>
            <a:r>
              <a:rPr lang="en-US" sz="3500" dirty="0">
                <a:latin typeface="+mj-lt"/>
              </a:rPr>
              <a:t>Potential productivity effects of U.S. trade agreements</a:t>
            </a:r>
          </a:p>
          <a:p>
            <a:endParaRPr lang="en-US" sz="3500" dirty="0">
              <a:latin typeface="+mj-lt"/>
            </a:endParaRPr>
          </a:p>
          <a:p>
            <a:r>
              <a:rPr lang="en-US" sz="3500" dirty="0">
                <a:latin typeface="+mj-lt"/>
              </a:rPr>
              <a:t>Marinos E. Tsigas</a:t>
            </a:r>
          </a:p>
          <a:p>
            <a:r>
              <a:rPr lang="en-US" sz="3500" dirty="0">
                <a:latin typeface="+mj-lt"/>
              </a:rPr>
              <a:t>USITC </a:t>
            </a:r>
          </a:p>
          <a:p>
            <a:r>
              <a:rPr lang="en-US" b="1" dirty="0"/>
              <a:t> </a:t>
            </a:r>
          </a:p>
          <a:p>
            <a:endParaRPr lang="en-US" dirty="0"/>
          </a:p>
          <a:p>
            <a:endParaRPr lang="en-US" dirty="0"/>
          </a:p>
          <a:p>
            <a:endParaRPr lang="en-US" dirty="0"/>
          </a:p>
          <a:p>
            <a:endParaRPr lang="en-US" dirty="0"/>
          </a:p>
          <a:p>
            <a:r>
              <a:rPr lang="en-US" sz="1600" dirty="0"/>
              <a:t>This paper is not meant to represent in any way the views of the U.S. International Trade Commission or any of its individual Commissioners.</a:t>
            </a:r>
          </a:p>
          <a:p>
            <a:endParaRPr lang="en-US" dirty="0"/>
          </a:p>
        </p:txBody>
      </p:sp>
      <p:sp>
        <p:nvSpPr>
          <p:cNvPr id="6" name="Slide Number Placeholder 5">
            <a:extLst>
              <a:ext uri="{FF2B5EF4-FFF2-40B4-BE49-F238E27FC236}">
                <a16:creationId xmlns:a16="http://schemas.microsoft.com/office/drawing/2014/main" id="{2A929336-F97B-4030-9557-4AA6AD7C7BB1}"/>
              </a:ext>
            </a:extLst>
          </p:cNvPr>
          <p:cNvSpPr>
            <a:spLocks noGrp="1"/>
          </p:cNvSpPr>
          <p:nvPr>
            <p:ph type="sldNum" sz="quarter" idx="12"/>
          </p:nvPr>
        </p:nvSpPr>
        <p:spPr/>
        <p:txBody>
          <a:bodyPr/>
          <a:lstStyle/>
          <a:p>
            <a:fld id="{7C90162E-40E7-4B05-8BBC-84A77D959F40}" type="slidenum">
              <a:rPr lang="en-US" smtClean="0"/>
              <a:t>1</a:t>
            </a:fld>
            <a:endParaRPr lang="en-US"/>
          </a:p>
        </p:txBody>
      </p:sp>
    </p:spTree>
    <p:extLst>
      <p:ext uri="{BB962C8B-B14F-4D97-AF65-F5344CB8AC3E}">
        <p14:creationId xmlns:p14="http://schemas.microsoft.com/office/powerpoint/2010/main" val="799857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A4577-FC28-4966-A362-4E9D86A40BE3}"/>
              </a:ext>
            </a:extLst>
          </p:cNvPr>
          <p:cNvSpPr>
            <a:spLocks noGrp="1"/>
          </p:cNvSpPr>
          <p:nvPr>
            <p:ph type="title"/>
          </p:nvPr>
        </p:nvSpPr>
        <p:spPr>
          <a:xfrm>
            <a:off x="838200" y="365126"/>
            <a:ext cx="10515600" cy="842890"/>
          </a:xfrm>
        </p:spPr>
        <p:txBody>
          <a:bodyPr/>
          <a:lstStyle/>
          <a:p>
            <a:pPr algn="ctr"/>
            <a:r>
              <a:rPr lang="en-US" dirty="0"/>
              <a:t>Simulated welfare effects</a:t>
            </a:r>
          </a:p>
        </p:txBody>
      </p:sp>
      <p:graphicFrame>
        <p:nvGraphicFramePr>
          <p:cNvPr id="3" name="Table 2">
            <a:extLst>
              <a:ext uri="{FF2B5EF4-FFF2-40B4-BE49-F238E27FC236}">
                <a16:creationId xmlns:a16="http://schemas.microsoft.com/office/drawing/2014/main" id="{9104C5EF-86A3-43B2-BD79-00CCA99C160A}"/>
              </a:ext>
            </a:extLst>
          </p:cNvPr>
          <p:cNvGraphicFramePr>
            <a:graphicFrameLocks noGrp="1"/>
          </p:cNvGraphicFramePr>
          <p:nvPr/>
        </p:nvGraphicFramePr>
        <p:xfrm>
          <a:off x="838200" y="1103829"/>
          <a:ext cx="10515599" cy="3754374"/>
        </p:xfrm>
        <a:graphic>
          <a:graphicData uri="http://schemas.openxmlformats.org/drawingml/2006/table">
            <a:tbl>
              <a:tblPr firstRow="1" firstCol="1" bandRow="1">
                <a:tableStyleId>{5C22544A-7EE6-4342-B048-85BDC9FD1C3A}</a:tableStyleId>
              </a:tblPr>
              <a:tblGrid>
                <a:gridCol w="3769742">
                  <a:extLst>
                    <a:ext uri="{9D8B030D-6E8A-4147-A177-3AD203B41FA5}">
                      <a16:colId xmlns:a16="http://schemas.microsoft.com/office/drawing/2014/main" val="4171696009"/>
                    </a:ext>
                  </a:extLst>
                </a:gridCol>
                <a:gridCol w="2248619">
                  <a:extLst>
                    <a:ext uri="{9D8B030D-6E8A-4147-A177-3AD203B41FA5}">
                      <a16:colId xmlns:a16="http://schemas.microsoft.com/office/drawing/2014/main" val="3112890349"/>
                    </a:ext>
                  </a:extLst>
                </a:gridCol>
                <a:gridCol w="2248619">
                  <a:extLst>
                    <a:ext uri="{9D8B030D-6E8A-4147-A177-3AD203B41FA5}">
                      <a16:colId xmlns:a16="http://schemas.microsoft.com/office/drawing/2014/main" val="843420212"/>
                    </a:ext>
                  </a:extLst>
                </a:gridCol>
                <a:gridCol w="2248619">
                  <a:extLst>
                    <a:ext uri="{9D8B030D-6E8A-4147-A177-3AD203B41FA5}">
                      <a16:colId xmlns:a16="http://schemas.microsoft.com/office/drawing/2014/main" val="2818904073"/>
                    </a:ext>
                  </a:extLst>
                </a:gridCol>
              </a:tblGrid>
              <a:tr h="201819">
                <a:tc>
                  <a:txBody>
                    <a:bodyPr/>
                    <a:lstStyle/>
                    <a:p>
                      <a:pPr marL="0" marR="0">
                        <a:lnSpc>
                          <a:spcPct val="107000"/>
                        </a:lnSpc>
                        <a:spcBef>
                          <a:spcPts val="0"/>
                        </a:spcBef>
                        <a:spcAft>
                          <a:spcPts val="0"/>
                        </a:spcAft>
                      </a:pPr>
                      <a:r>
                        <a:rPr lang="en-US" sz="2000" dirty="0">
                          <a:effectLst/>
                        </a:rPr>
                        <a:t>Welfare components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000" dirty="0">
                          <a:effectLst/>
                        </a:rPr>
                        <a:t>GTAP</a:t>
                      </a:r>
                    </a:p>
                    <a:p>
                      <a:pPr marL="0" marR="0" algn="r">
                        <a:lnSpc>
                          <a:spcPct val="107000"/>
                        </a:lnSpc>
                        <a:spcBef>
                          <a:spcPts val="0"/>
                        </a:spcBef>
                        <a:spcAft>
                          <a:spcPts val="0"/>
                        </a:spcAft>
                      </a:pP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tms</a:t>
                      </a:r>
                      <a:endParaRPr lang="en-US" sz="20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000" dirty="0">
                          <a:effectLst/>
                        </a:rPr>
                        <a:t>GTAP</a:t>
                      </a:r>
                    </a:p>
                    <a:p>
                      <a:pPr marL="0" marR="0" algn="r">
                        <a:lnSpc>
                          <a:spcPct val="107000"/>
                        </a:lnSpc>
                        <a:spcBef>
                          <a:spcPts val="0"/>
                        </a:spcBef>
                        <a:spcAft>
                          <a:spcPts val="0"/>
                        </a:spcAft>
                      </a:pP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tms</a:t>
                      </a:r>
                      <a:r>
                        <a:rPr lang="en-US" sz="2000" dirty="0">
                          <a:effectLst/>
                          <a:latin typeface="Calibri" panose="020F0502020204030204" pitchFamily="34" charset="0"/>
                          <a:ea typeface="Calibri" panose="020F0502020204030204" pitchFamily="34" charset="0"/>
                          <a:cs typeface="Times New Roman" panose="02020603050405020304" pitchFamily="18" charset="0"/>
                        </a:rPr>
                        <a:t> and </a:t>
                      </a:r>
                      <a:r>
                        <a:rPr lang="en-US" sz="2000" i="1" dirty="0">
                          <a:effectLst/>
                          <a:latin typeface="Calibri" panose="020F0502020204030204" pitchFamily="34" charset="0"/>
                          <a:ea typeface="Calibri" panose="020F0502020204030204" pitchFamily="34" charset="0"/>
                          <a:cs typeface="Times New Roman" panose="02020603050405020304" pitchFamily="18" charset="0"/>
                        </a:rPr>
                        <a:t>ams</a:t>
                      </a:r>
                    </a:p>
                  </a:txBody>
                  <a:tcPr marL="68580" marR="68580" marT="0" marB="0" anchor="ctr"/>
                </a:tc>
                <a:tc>
                  <a:txBody>
                    <a:bodyPr/>
                    <a:lstStyle/>
                    <a:p>
                      <a:pPr marL="0" marR="0" algn="r">
                        <a:lnSpc>
                          <a:spcPct val="107000"/>
                        </a:lnSpc>
                        <a:spcBef>
                          <a:spcPts val="0"/>
                        </a:spcBef>
                        <a:spcAft>
                          <a:spcPts val="0"/>
                        </a:spcAft>
                      </a:pPr>
                      <a:r>
                        <a:rPr lang="en-US" sz="2000" dirty="0">
                          <a:effectLst/>
                        </a:rPr>
                        <a:t>GTAP-HET</a:t>
                      </a:r>
                    </a:p>
                    <a:p>
                      <a:pPr marL="0" marR="0" algn="r">
                        <a:lnSpc>
                          <a:spcPct val="107000"/>
                        </a:lnSpc>
                        <a:spcBef>
                          <a:spcPts val="0"/>
                        </a:spcBef>
                        <a:spcAft>
                          <a:spcPts val="0"/>
                        </a:spcAft>
                      </a:pP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tms</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ams</a:t>
                      </a:r>
                      <a:r>
                        <a:rPr lang="en-US" sz="2000" dirty="0">
                          <a:effectLst/>
                          <a:latin typeface="Calibri" panose="020F0502020204030204" pitchFamily="34" charset="0"/>
                          <a:ea typeface="Calibri" panose="020F0502020204030204" pitchFamily="34" charset="0"/>
                          <a:cs typeface="Times New Roman" panose="02020603050405020304" pitchFamily="18" charset="0"/>
                        </a:rPr>
                        <a:t>, and </a:t>
                      </a:r>
                      <a:r>
                        <a:rPr lang="en-US" sz="2000" i="1" dirty="0">
                          <a:effectLst/>
                          <a:latin typeface="Calibri" panose="020F0502020204030204" pitchFamily="34" charset="0"/>
                          <a:ea typeface="Calibri" panose="020F0502020204030204" pitchFamily="34" charset="0"/>
                          <a:cs typeface="Times New Roman" panose="02020603050405020304" pitchFamily="18" charset="0"/>
                        </a:rPr>
                        <a:t>avafs</a:t>
                      </a:r>
                    </a:p>
                  </a:txBody>
                  <a:tcPr marL="68580" marR="68580" marT="0" marB="0" anchor="ctr"/>
                </a:tc>
                <a:extLst>
                  <a:ext uri="{0D108BD9-81ED-4DB2-BD59-A6C34878D82A}">
                    <a16:rowId xmlns:a16="http://schemas.microsoft.com/office/drawing/2014/main" val="1506799408"/>
                  </a:ext>
                </a:extLst>
              </a:tr>
              <a:tr h="201819">
                <a:tc>
                  <a:txBody>
                    <a:bodyPr/>
                    <a:lstStyle/>
                    <a:p>
                      <a:pPr marL="0" marR="0">
                        <a:lnSpc>
                          <a:spcPct val="107000"/>
                        </a:lnSpc>
                        <a:spcBef>
                          <a:spcPts val="0"/>
                        </a:spcBef>
                        <a:spcAft>
                          <a:spcPts val="0"/>
                        </a:spcAft>
                      </a:pPr>
                      <a:r>
                        <a:rPr lang="en-US" sz="2000" dirty="0">
                          <a:effectLst/>
                        </a:rPr>
                        <a:t>Allocative efficiency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-2,359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-2,149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-2,629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0869675"/>
                  </a:ext>
                </a:extLst>
              </a:tr>
              <a:tr h="201819">
                <a:tc>
                  <a:txBody>
                    <a:bodyPr/>
                    <a:lstStyle/>
                    <a:p>
                      <a:pPr marL="0" marR="0">
                        <a:lnSpc>
                          <a:spcPct val="107000"/>
                        </a:lnSpc>
                        <a:spcBef>
                          <a:spcPts val="0"/>
                        </a:spcBef>
                        <a:spcAft>
                          <a:spcPts val="0"/>
                        </a:spcAft>
                      </a:pPr>
                      <a:r>
                        <a:rPr lang="en-US" sz="2000" dirty="0">
                          <a:effectLst/>
                        </a:rPr>
                        <a:t>Terms of trade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-3,161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-5,434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-6,662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34366191"/>
                  </a:ext>
                </a:extLst>
              </a:tr>
              <a:tr h="201819">
                <a:tc>
                  <a:txBody>
                    <a:bodyPr/>
                    <a:lstStyle/>
                    <a:p>
                      <a:pPr marL="0" marR="0">
                        <a:lnSpc>
                          <a:spcPct val="107000"/>
                        </a:lnSpc>
                        <a:spcBef>
                          <a:spcPts val="0"/>
                        </a:spcBef>
                        <a:spcAft>
                          <a:spcPts val="0"/>
                        </a:spcAft>
                      </a:pPr>
                      <a:r>
                        <a:rPr lang="en-US" sz="2000" dirty="0">
                          <a:effectLst/>
                        </a:rPr>
                        <a:t>Technical change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84631250"/>
                  </a:ext>
                </a:extLst>
              </a:tr>
              <a:tr h="201819">
                <a:tc>
                  <a:txBody>
                    <a:bodyPr/>
                    <a:lstStyle/>
                    <a:p>
                      <a:pPr marL="0" marR="0">
                        <a:lnSpc>
                          <a:spcPct val="107000"/>
                        </a:lnSpc>
                        <a:spcBef>
                          <a:spcPts val="0"/>
                        </a:spcBef>
                        <a:spcAft>
                          <a:spcPts val="0"/>
                        </a:spcAft>
                      </a:pPr>
                      <a:r>
                        <a:rPr lang="en-US" sz="2000" dirty="0">
                          <a:effectLst/>
                        </a:rPr>
                        <a:t>          Manufacturing </a:t>
                      </a:r>
                      <a:r>
                        <a:rPr lang="en-US" sz="2000" i="1" dirty="0">
                          <a:effectLst/>
                        </a:rPr>
                        <a:t>ams</a:t>
                      </a:r>
                      <a:endParaRPr lang="en-US" sz="20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-14,781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46908813"/>
                  </a:ext>
                </a:extLst>
              </a:tr>
              <a:tr h="201819">
                <a:tc>
                  <a:txBody>
                    <a:bodyPr/>
                    <a:lstStyle/>
                    <a:p>
                      <a:pPr marL="0" marR="0">
                        <a:lnSpc>
                          <a:spcPct val="107000"/>
                        </a:lnSpc>
                        <a:spcBef>
                          <a:spcPts val="0"/>
                        </a:spcBef>
                        <a:spcAft>
                          <a:spcPts val="0"/>
                        </a:spcAft>
                      </a:pPr>
                      <a:r>
                        <a:rPr lang="en-US" sz="2000" dirty="0">
                          <a:effectLst/>
                        </a:rPr>
                        <a:t>          Manufacturing </a:t>
                      </a:r>
                      <a:r>
                        <a:rPr lang="en-US" sz="2000" i="1" dirty="0">
                          <a:effectLst/>
                        </a:rPr>
                        <a:t>avafs</a:t>
                      </a:r>
                      <a:endParaRPr lang="en-US" sz="20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-8,295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79909218"/>
                  </a:ext>
                </a:extLst>
              </a:tr>
              <a:tr h="201819">
                <a:tc>
                  <a:txBody>
                    <a:bodyPr/>
                    <a:lstStyle/>
                    <a:p>
                      <a:pPr marL="0" marR="0">
                        <a:lnSpc>
                          <a:spcPct val="107000"/>
                        </a:lnSpc>
                        <a:spcBef>
                          <a:spcPts val="0"/>
                        </a:spcBef>
                        <a:spcAft>
                          <a:spcPts val="0"/>
                        </a:spcAft>
                      </a:pPr>
                      <a:r>
                        <a:rPr lang="en-US" sz="2000" dirty="0">
                          <a:effectLst/>
                        </a:rPr>
                        <a:t>          Other sectors </a:t>
                      </a:r>
                      <a:r>
                        <a:rPr lang="en-US" sz="2000" i="1" dirty="0">
                          <a:effectLst/>
                        </a:rPr>
                        <a:t>ams</a:t>
                      </a:r>
                      <a:endParaRPr lang="en-US" sz="20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-1,794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-1,784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98555652"/>
                  </a:ext>
                </a:extLst>
              </a:tr>
              <a:tr h="201819">
                <a:tc>
                  <a:txBody>
                    <a:bodyPr/>
                    <a:lstStyle/>
                    <a:p>
                      <a:pPr marL="0" marR="0">
                        <a:lnSpc>
                          <a:spcPct val="107000"/>
                        </a:lnSpc>
                        <a:spcBef>
                          <a:spcPts val="0"/>
                        </a:spcBef>
                        <a:spcAft>
                          <a:spcPts val="0"/>
                        </a:spcAft>
                      </a:pPr>
                      <a:r>
                        <a:rPr lang="en-US" sz="2000" dirty="0">
                          <a:effectLst/>
                        </a:rPr>
                        <a:t>Love of variety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15,197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78913974"/>
                  </a:ext>
                </a:extLst>
              </a:tr>
              <a:tr h="201819">
                <a:tc>
                  <a:txBody>
                    <a:bodyPr/>
                    <a:lstStyle/>
                    <a:p>
                      <a:pPr marL="0" marR="0">
                        <a:lnSpc>
                          <a:spcPct val="107000"/>
                        </a:lnSpc>
                        <a:spcBef>
                          <a:spcPts val="0"/>
                        </a:spcBef>
                        <a:spcAft>
                          <a:spcPts val="0"/>
                        </a:spcAft>
                      </a:pPr>
                      <a:r>
                        <a:rPr lang="en-US" sz="2000" dirty="0">
                          <a:effectLst/>
                        </a:rPr>
                        <a:t>Scale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-20,702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78572880"/>
                  </a:ext>
                </a:extLst>
              </a:tr>
              <a:tr h="201819">
                <a:tc>
                  <a:txBody>
                    <a:bodyPr/>
                    <a:lstStyle/>
                    <a:p>
                      <a:pPr marL="0" marR="0">
                        <a:lnSpc>
                          <a:spcPct val="107000"/>
                        </a:lnSpc>
                        <a:spcBef>
                          <a:spcPts val="0"/>
                        </a:spcBef>
                        <a:spcAft>
                          <a:spcPts val="0"/>
                        </a:spcAft>
                      </a:pPr>
                      <a:r>
                        <a:rPr lang="en-US" sz="2000">
                          <a:effectLst/>
                        </a:rPr>
                        <a:t>Fixed costs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16,158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05551541"/>
                  </a:ext>
                </a:extLst>
              </a:tr>
              <a:tr h="201819">
                <a:tc>
                  <a:txBody>
                    <a:bodyPr/>
                    <a:lstStyle/>
                    <a:p>
                      <a:pPr marL="0" marR="0" algn="ctr">
                        <a:lnSpc>
                          <a:spcPct val="107000"/>
                        </a:lnSpc>
                        <a:spcBef>
                          <a:spcPts val="0"/>
                        </a:spcBef>
                        <a:spcAft>
                          <a:spcPts val="0"/>
                        </a:spcAft>
                      </a:pPr>
                      <a:r>
                        <a:rPr lang="en-US" sz="2000" dirty="0">
                          <a:effectLst/>
                        </a:rPr>
                        <a:t>TOTAL EV</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-5,520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-24,158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-8,717</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95852803"/>
                  </a:ext>
                </a:extLst>
              </a:tr>
            </a:tbl>
          </a:graphicData>
        </a:graphic>
      </p:graphicFrame>
      <p:sp>
        <p:nvSpPr>
          <p:cNvPr id="4" name="Slide Number Placeholder 3">
            <a:extLst>
              <a:ext uri="{FF2B5EF4-FFF2-40B4-BE49-F238E27FC236}">
                <a16:creationId xmlns:a16="http://schemas.microsoft.com/office/drawing/2014/main" id="{47E049F2-AB6D-44A5-8F27-6D685AA8D1E7}"/>
              </a:ext>
            </a:extLst>
          </p:cNvPr>
          <p:cNvSpPr>
            <a:spLocks noGrp="1"/>
          </p:cNvSpPr>
          <p:nvPr>
            <p:ph type="sldNum" sz="quarter" idx="12"/>
          </p:nvPr>
        </p:nvSpPr>
        <p:spPr/>
        <p:txBody>
          <a:bodyPr/>
          <a:lstStyle/>
          <a:p>
            <a:fld id="{7C90162E-40E7-4B05-8BBC-84A77D959F40}" type="slidenum">
              <a:rPr lang="en-US" smtClean="0"/>
              <a:t>10</a:t>
            </a:fld>
            <a:endParaRPr lang="en-US"/>
          </a:p>
        </p:txBody>
      </p:sp>
    </p:spTree>
    <p:extLst>
      <p:ext uri="{BB962C8B-B14F-4D97-AF65-F5344CB8AC3E}">
        <p14:creationId xmlns:p14="http://schemas.microsoft.com/office/powerpoint/2010/main" val="2515323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A4577-FC28-4966-A362-4E9D86A40BE3}"/>
              </a:ext>
            </a:extLst>
          </p:cNvPr>
          <p:cNvSpPr>
            <a:spLocks noGrp="1"/>
          </p:cNvSpPr>
          <p:nvPr>
            <p:ph type="title"/>
          </p:nvPr>
        </p:nvSpPr>
        <p:spPr>
          <a:xfrm>
            <a:off x="838200" y="365126"/>
            <a:ext cx="10515600" cy="842890"/>
          </a:xfrm>
        </p:spPr>
        <p:txBody>
          <a:bodyPr/>
          <a:lstStyle/>
          <a:p>
            <a:pPr algn="ctr"/>
            <a:r>
              <a:rPr lang="en-US" dirty="0"/>
              <a:t>Simulated welfare effects</a:t>
            </a:r>
          </a:p>
        </p:txBody>
      </p:sp>
      <p:graphicFrame>
        <p:nvGraphicFramePr>
          <p:cNvPr id="3" name="Table 2">
            <a:extLst>
              <a:ext uri="{FF2B5EF4-FFF2-40B4-BE49-F238E27FC236}">
                <a16:creationId xmlns:a16="http://schemas.microsoft.com/office/drawing/2014/main" id="{9104C5EF-86A3-43B2-BD79-00CCA99C160A}"/>
              </a:ext>
            </a:extLst>
          </p:cNvPr>
          <p:cNvGraphicFramePr>
            <a:graphicFrameLocks noGrp="1"/>
          </p:cNvGraphicFramePr>
          <p:nvPr>
            <p:extLst>
              <p:ext uri="{D42A27DB-BD31-4B8C-83A1-F6EECF244321}">
                <p14:modId xmlns:p14="http://schemas.microsoft.com/office/powerpoint/2010/main" val="1195707780"/>
              </p:ext>
            </p:extLst>
          </p:nvPr>
        </p:nvGraphicFramePr>
        <p:xfrm>
          <a:off x="838200" y="1103829"/>
          <a:ext cx="10515599" cy="3754374"/>
        </p:xfrm>
        <a:graphic>
          <a:graphicData uri="http://schemas.openxmlformats.org/drawingml/2006/table">
            <a:tbl>
              <a:tblPr firstRow="1" firstCol="1" bandRow="1">
                <a:tableStyleId>{5C22544A-7EE6-4342-B048-85BDC9FD1C3A}</a:tableStyleId>
              </a:tblPr>
              <a:tblGrid>
                <a:gridCol w="3769742">
                  <a:extLst>
                    <a:ext uri="{9D8B030D-6E8A-4147-A177-3AD203B41FA5}">
                      <a16:colId xmlns:a16="http://schemas.microsoft.com/office/drawing/2014/main" val="4171696009"/>
                    </a:ext>
                  </a:extLst>
                </a:gridCol>
                <a:gridCol w="2248619">
                  <a:extLst>
                    <a:ext uri="{9D8B030D-6E8A-4147-A177-3AD203B41FA5}">
                      <a16:colId xmlns:a16="http://schemas.microsoft.com/office/drawing/2014/main" val="3112890349"/>
                    </a:ext>
                  </a:extLst>
                </a:gridCol>
                <a:gridCol w="2248619">
                  <a:extLst>
                    <a:ext uri="{9D8B030D-6E8A-4147-A177-3AD203B41FA5}">
                      <a16:colId xmlns:a16="http://schemas.microsoft.com/office/drawing/2014/main" val="843420212"/>
                    </a:ext>
                  </a:extLst>
                </a:gridCol>
                <a:gridCol w="2248619">
                  <a:extLst>
                    <a:ext uri="{9D8B030D-6E8A-4147-A177-3AD203B41FA5}">
                      <a16:colId xmlns:a16="http://schemas.microsoft.com/office/drawing/2014/main" val="2818904073"/>
                    </a:ext>
                  </a:extLst>
                </a:gridCol>
              </a:tblGrid>
              <a:tr h="201819">
                <a:tc>
                  <a:txBody>
                    <a:bodyPr/>
                    <a:lstStyle/>
                    <a:p>
                      <a:pPr marL="0" marR="0">
                        <a:lnSpc>
                          <a:spcPct val="107000"/>
                        </a:lnSpc>
                        <a:spcBef>
                          <a:spcPts val="0"/>
                        </a:spcBef>
                        <a:spcAft>
                          <a:spcPts val="0"/>
                        </a:spcAft>
                      </a:pPr>
                      <a:r>
                        <a:rPr lang="en-US" sz="2000" dirty="0">
                          <a:effectLst/>
                        </a:rPr>
                        <a:t>Welfare components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000" dirty="0">
                          <a:effectLst/>
                        </a:rPr>
                        <a:t>GTAP</a:t>
                      </a:r>
                    </a:p>
                    <a:p>
                      <a:pPr marL="0" marR="0" algn="r">
                        <a:lnSpc>
                          <a:spcPct val="107000"/>
                        </a:lnSpc>
                        <a:spcBef>
                          <a:spcPts val="0"/>
                        </a:spcBef>
                        <a:spcAft>
                          <a:spcPts val="0"/>
                        </a:spcAft>
                      </a:pP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tms</a:t>
                      </a:r>
                      <a:endParaRPr lang="en-US" sz="20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000" dirty="0">
                          <a:effectLst/>
                        </a:rPr>
                        <a:t>GTAP</a:t>
                      </a:r>
                    </a:p>
                    <a:p>
                      <a:pPr marL="0" marR="0" algn="r">
                        <a:lnSpc>
                          <a:spcPct val="107000"/>
                        </a:lnSpc>
                        <a:spcBef>
                          <a:spcPts val="0"/>
                        </a:spcBef>
                        <a:spcAft>
                          <a:spcPts val="0"/>
                        </a:spcAft>
                      </a:pP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tms</a:t>
                      </a:r>
                      <a:r>
                        <a:rPr lang="en-US" sz="2000" dirty="0">
                          <a:effectLst/>
                          <a:latin typeface="Calibri" panose="020F0502020204030204" pitchFamily="34" charset="0"/>
                          <a:ea typeface="Calibri" panose="020F0502020204030204" pitchFamily="34" charset="0"/>
                          <a:cs typeface="Times New Roman" panose="02020603050405020304" pitchFamily="18" charset="0"/>
                        </a:rPr>
                        <a:t> and </a:t>
                      </a:r>
                      <a:r>
                        <a:rPr lang="en-US" sz="2000" i="1" dirty="0">
                          <a:effectLst/>
                          <a:latin typeface="Calibri" panose="020F0502020204030204" pitchFamily="34" charset="0"/>
                          <a:ea typeface="Calibri" panose="020F0502020204030204" pitchFamily="34" charset="0"/>
                          <a:cs typeface="Times New Roman" panose="02020603050405020304" pitchFamily="18" charset="0"/>
                        </a:rPr>
                        <a:t>ams</a:t>
                      </a:r>
                    </a:p>
                  </a:txBody>
                  <a:tcPr marL="68580" marR="68580" marT="0" marB="0" anchor="ctr"/>
                </a:tc>
                <a:tc>
                  <a:txBody>
                    <a:bodyPr/>
                    <a:lstStyle/>
                    <a:p>
                      <a:pPr marL="0" marR="0" algn="r">
                        <a:lnSpc>
                          <a:spcPct val="107000"/>
                        </a:lnSpc>
                        <a:spcBef>
                          <a:spcPts val="0"/>
                        </a:spcBef>
                        <a:spcAft>
                          <a:spcPts val="0"/>
                        </a:spcAft>
                      </a:pPr>
                      <a:r>
                        <a:rPr lang="en-US" sz="2000" dirty="0">
                          <a:effectLst/>
                        </a:rPr>
                        <a:t>GTAP-HET</a:t>
                      </a:r>
                    </a:p>
                    <a:p>
                      <a:pPr marL="0" marR="0" algn="r">
                        <a:lnSpc>
                          <a:spcPct val="107000"/>
                        </a:lnSpc>
                        <a:spcBef>
                          <a:spcPts val="0"/>
                        </a:spcBef>
                        <a:spcAft>
                          <a:spcPts val="0"/>
                        </a:spcAft>
                      </a:pP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tms</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ams</a:t>
                      </a:r>
                      <a:r>
                        <a:rPr lang="en-US" sz="2000" dirty="0">
                          <a:effectLst/>
                          <a:latin typeface="Calibri" panose="020F0502020204030204" pitchFamily="34" charset="0"/>
                          <a:ea typeface="Calibri" panose="020F0502020204030204" pitchFamily="34" charset="0"/>
                          <a:cs typeface="Times New Roman" panose="02020603050405020304" pitchFamily="18" charset="0"/>
                        </a:rPr>
                        <a:t>, and </a:t>
                      </a:r>
                      <a:r>
                        <a:rPr lang="en-US" sz="2000" i="1" dirty="0">
                          <a:effectLst/>
                          <a:latin typeface="Calibri" panose="020F0502020204030204" pitchFamily="34" charset="0"/>
                          <a:ea typeface="Calibri" panose="020F0502020204030204" pitchFamily="34" charset="0"/>
                          <a:cs typeface="Times New Roman" panose="02020603050405020304" pitchFamily="18" charset="0"/>
                        </a:rPr>
                        <a:t>avafs</a:t>
                      </a:r>
                    </a:p>
                  </a:txBody>
                  <a:tcPr marL="68580" marR="68580" marT="0" marB="0" anchor="ctr"/>
                </a:tc>
                <a:extLst>
                  <a:ext uri="{0D108BD9-81ED-4DB2-BD59-A6C34878D82A}">
                    <a16:rowId xmlns:a16="http://schemas.microsoft.com/office/drawing/2014/main" val="1506799408"/>
                  </a:ext>
                </a:extLst>
              </a:tr>
              <a:tr h="201819">
                <a:tc>
                  <a:txBody>
                    <a:bodyPr/>
                    <a:lstStyle/>
                    <a:p>
                      <a:pPr marL="0" marR="0">
                        <a:lnSpc>
                          <a:spcPct val="107000"/>
                        </a:lnSpc>
                        <a:spcBef>
                          <a:spcPts val="0"/>
                        </a:spcBef>
                        <a:spcAft>
                          <a:spcPts val="0"/>
                        </a:spcAft>
                      </a:pPr>
                      <a:r>
                        <a:rPr lang="en-US" sz="2000" dirty="0">
                          <a:effectLst/>
                        </a:rPr>
                        <a:t>Allocative efficiency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-2,359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-2,149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-2,629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0869675"/>
                  </a:ext>
                </a:extLst>
              </a:tr>
              <a:tr h="201819">
                <a:tc>
                  <a:txBody>
                    <a:bodyPr/>
                    <a:lstStyle/>
                    <a:p>
                      <a:pPr marL="0" marR="0">
                        <a:lnSpc>
                          <a:spcPct val="107000"/>
                        </a:lnSpc>
                        <a:spcBef>
                          <a:spcPts val="0"/>
                        </a:spcBef>
                        <a:spcAft>
                          <a:spcPts val="0"/>
                        </a:spcAft>
                      </a:pPr>
                      <a:r>
                        <a:rPr lang="en-US" sz="2000" dirty="0">
                          <a:effectLst/>
                        </a:rPr>
                        <a:t>Terms of trade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-3,161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-5,434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-6,662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34366191"/>
                  </a:ext>
                </a:extLst>
              </a:tr>
              <a:tr h="201819">
                <a:tc>
                  <a:txBody>
                    <a:bodyPr/>
                    <a:lstStyle/>
                    <a:p>
                      <a:pPr marL="0" marR="0">
                        <a:lnSpc>
                          <a:spcPct val="107000"/>
                        </a:lnSpc>
                        <a:spcBef>
                          <a:spcPts val="0"/>
                        </a:spcBef>
                        <a:spcAft>
                          <a:spcPts val="0"/>
                        </a:spcAft>
                      </a:pPr>
                      <a:r>
                        <a:rPr lang="en-US" sz="2000" dirty="0">
                          <a:effectLst/>
                        </a:rPr>
                        <a:t>Technical change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84631250"/>
                  </a:ext>
                </a:extLst>
              </a:tr>
              <a:tr h="201819">
                <a:tc>
                  <a:txBody>
                    <a:bodyPr/>
                    <a:lstStyle/>
                    <a:p>
                      <a:pPr marL="0" marR="0">
                        <a:lnSpc>
                          <a:spcPct val="107000"/>
                        </a:lnSpc>
                        <a:spcBef>
                          <a:spcPts val="0"/>
                        </a:spcBef>
                        <a:spcAft>
                          <a:spcPts val="0"/>
                        </a:spcAft>
                      </a:pPr>
                      <a:r>
                        <a:rPr lang="en-US" sz="2000" dirty="0">
                          <a:effectLst/>
                        </a:rPr>
                        <a:t>          Manufacturing </a:t>
                      </a:r>
                      <a:r>
                        <a:rPr lang="en-US" sz="2000" i="1" dirty="0">
                          <a:effectLst/>
                        </a:rPr>
                        <a:t>ams</a:t>
                      </a:r>
                      <a:endParaRPr lang="en-US" sz="20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-14,781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46908813"/>
                  </a:ext>
                </a:extLst>
              </a:tr>
              <a:tr h="201819">
                <a:tc>
                  <a:txBody>
                    <a:bodyPr/>
                    <a:lstStyle/>
                    <a:p>
                      <a:pPr marL="0" marR="0">
                        <a:lnSpc>
                          <a:spcPct val="107000"/>
                        </a:lnSpc>
                        <a:spcBef>
                          <a:spcPts val="0"/>
                        </a:spcBef>
                        <a:spcAft>
                          <a:spcPts val="0"/>
                        </a:spcAft>
                      </a:pPr>
                      <a:r>
                        <a:rPr lang="en-US" sz="2000" dirty="0">
                          <a:effectLst/>
                        </a:rPr>
                        <a:t>          Manufacturing </a:t>
                      </a:r>
                      <a:r>
                        <a:rPr lang="en-US" sz="2000" i="1" dirty="0">
                          <a:effectLst/>
                        </a:rPr>
                        <a:t>avafs</a:t>
                      </a:r>
                      <a:endParaRPr lang="en-US" sz="20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-8,295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79909218"/>
                  </a:ext>
                </a:extLst>
              </a:tr>
              <a:tr h="201819">
                <a:tc>
                  <a:txBody>
                    <a:bodyPr/>
                    <a:lstStyle/>
                    <a:p>
                      <a:pPr marL="0" marR="0">
                        <a:lnSpc>
                          <a:spcPct val="107000"/>
                        </a:lnSpc>
                        <a:spcBef>
                          <a:spcPts val="0"/>
                        </a:spcBef>
                        <a:spcAft>
                          <a:spcPts val="0"/>
                        </a:spcAft>
                      </a:pPr>
                      <a:r>
                        <a:rPr lang="en-US" sz="2000" dirty="0">
                          <a:effectLst/>
                        </a:rPr>
                        <a:t>          Other sectors </a:t>
                      </a:r>
                      <a:r>
                        <a:rPr lang="en-US" sz="2000" i="1" dirty="0">
                          <a:effectLst/>
                        </a:rPr>
                        <a:t>ams</a:t>
                      </a:r>
                      <a:endParaRPr lang="en-US" sz="20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-1,794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-1,784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98555652"/>
                  </a:ext>
                </a:extLst>
              </a:tr>
              <a:tr h="201819">
                <a:tc>
                  <a:txBody>
                    <a:bodyPr/>
                    <a:lstStyle/>
                    <a:p>
                      <a:pPr marL="0" marR="0">
                        <a:lnSpc>
                          <a:spcPct val="107000"/>
                        </a:lnSpc>
                        <a:spcBef>
                          <a:spcPts val="0"/>
                        </a:spcBef>
                        <a:spcAft>
                          <a:spcPts val="0"/>
                        </a:spcAft>
                      </a:pPr>
                      <a:r>
                        <a:rPr lang="en-US" sz="2000" dirty="0">
                          <a:effectLst/>
                        </a:rPr>
                        <a:t>Love of variety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15,197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78913974"/>
                  </a:ext>
                </a:extLst>
              </a:tr>
              <a:tr h="201819">
                <a:tc>
                  <a:txBody>
                    <a:bodyPr/>
                    <a:lstStyle/>
                    <a:p>
                      <a:pPr marL="0" marR="0">
                        <a:lnSpc>
                          <a:spcPct val="107000"/>
                        </a:lnSpc>
                        <a:spcBef>
                          <a:spcPts val="0"/>
                        </a:spcBef>
                        <a:spcAft>
                          <a:spcPts val="0"/>
                        </a:spcAft>
                      </a:pPr>
                      <a:r>
                        <a:rPr lang="en-US" sz="2000" dirty="0">
                          <a:effectLst/>
                        </a:rPr>
                        <a:t>Scale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-20,702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78572880"/>
                  </a:ext>
                </a:extLst>
              </a:tr>
              <a:tr h="201819">
                <a:tc>
                  <a:txBody>
                    <a:bodyPr/>
                    <a:lstStyle/>
                    <a:p>
                      <a:pPr marL="0" marR="0">
                        <a:lnSpc>
                          <a:spcPct val="107000"/>
                        </a:lnSpc>
                        <a:spcBef>
                          <a:spcPts val="0"/>
                        </a:spcBef>
                        <a:spcAft>
                          <a:spcPts val="0"/>
                        </a:spcAft>
                      </a:pPr>
                      <a:r>
                        <a:rPr lang="en-US" sz="2000">
                          <a:effectLst/>
                        </a:rPr>
                        <a:t>Fixed costs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a:effectLst/>
                        </a:rPr>
                        <a:t>16,158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05551541"/>
                  </a:ext>
                </a:extLst>
              </a:tr>
              <a:tr h="201819">
                <a:tc>
                  <a:txBody>
                    <a:bodyPr/>
                    <a:lstStyle/>
                    <a:p>
                      <a:pPr marL="0" marR="0" algn="ctr">
                        <a:lnSpc>
                          <a:spcPct val="107000"/>
                        </a:lnSpc>
                        <a:spcBef>
                          <a:spcPts val="0"/>
                        </a:spcBef>
                        <a:spcAft>
                          <a:spcPts val="0"/>
                        </a:spcAft>
                      </a:pPr>
                      <a:r>
                        <a:rPr lang="en-US" sz="2000" dirty="0">
                          <a:effectLst/>
                        </a:rPr>
                        <a:t>TOTAL EV</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-5,520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-24,158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-8,717</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95852803"/>
                  </a:ext>
                </a:extLst>
              </a:tr>
            </a:tbl>
          </a:graphicData>
        </a:graphic>
      </p:graphicFrame>
      <p:sp>
        <p:nvSpPr>
          <p:cNvPr id="4" name="Slide Number Placeholder 3">
            <a:extLst>
              <a:ext uri="{FF2B5EF4-FFF2-40B4-BE49-F238E27FC236}">
                <a16:creationId xmlns:a16="http://schemas.microsoft.com/office/drawing/2014/main" id="{47E049F2-AB6D-44A5-8F27-6D685AA8D1E7}"/>
              </a:ext>
            </a:extLst>
          </p:cNvPr>
          <p:cNvSpPr>
            <a:spLocks noGrp="1"/>
          </p:cNvSpPr>
          <p:nvPr>
            <p:ph type="sldNum" sz="quarter" idx="12"/>
          </p:nvPr>
        </p:nvSpPr>
        <p:spPr/>
        <p:txBody>
          <a:bodyPr/>
          <a:lstStyle/>
          <a:p>
            <a:fld id="{7C90162E-40E7-4B05-8BBC-84A77D959F40}" type="slidenum">
              <a:rPr lang="en-US" smtClean="0"/>
              <a:t>11</a:t>
            </a:fld>
            <a:endParaRPr lang="en-US" dirty="0"/>
          </a:p>
        </p:txBody>
      </p:sp>
      <p:sp>
        <p:nvSpPr>
          <p:cNvPr id="5" name="TextBox 4">
            <a:extLst>
              <a:ext uri="{FF2B5EF4-FFF2-40B4-BE49-F238E27FC236}">
                <a16:creationId xmlns:a16="http://schemas.microsoft.com/office/drawing/2014/main" id="{9673B3CC-0B68-4F24-B7DA-52EB70D81892}"/>
              </a:ext>
            </a:extLst>
          </p:cNvPr>
          <p:cNvSpPr txBox="1"/>
          <p:nvPr/>
        </p:nvSpPr>
        <p:spPr>
          <a:xfrm>
            <a:off x="838900" y="5008227"/>
            <a:ext cx="10514900" cy="400110"/>
          </a:xfrm>
          <a:prstGeom prst="rect">
            <a:avLst/>
          </a:prstGeom>
          <a:noFill/>
          <a:ln>
            <a:solidFill>
              <a:srgbClr val="00B0F0"/>
            </a:solidFill>
          </a:ln>
        </p:spPr>
        <p:txBody>
          <a:bodyPr wrap="square" rtlCol="0">
            <a:spAutoFit/>
          </a:bodyPr>
          <a:lstStyle/>
          <a:p>
            <a:r>
              <a:rPr lang="en-US" sz="2000" dirty="0"/>
              <a:t>TOTAL EV – Terms of trade                                            -2,359                         -18,724                           -2,055</a:t>
            </a:r>
          </a:p>
        </p:txBody>
      </p:sp>
    </p:spTree>
    <p:extLst>
      <p:ext uri="{BB962C8B-B14F-4D97-AF65-F5344CB8AC3E}">
        <p14:creationId xmlns:p14="http://schemas.microsoft.com/office/powerpoint/2010/main" val="2703555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8819DE4-5D9F-4BFF-81B8-0B6486E61FF5}"/>
              </a:ext>
            </a:extLst>
          </p:cNvPr>
          <p:cNvSpPr>
            <a:spLocks noGrp="1"/>
          </p:cNvSpPr>
          <p:nvPr>
            <p:ph type="ctrTitle"/>
          </p:nvPr>
        </p:nvSpPr>
        <p:spPr/>
        <p:txBody>
          <a:bodyPr/>
          <a:lstStyle/>
          <a:p>
            <a:r>
              <a:rPr lang="en-US" dirty="0"/>
              <a:t>Thank you.</a:t>
            </a:r>
          </a:p>
        </p:txBody>
      </p:sp>
      <p:sp>
        <p:nvSpPr>
          <p:cNvPr id="4" name="Slide Number Placeholder 3">
            <a:extLst>
              <a:ext uri="{FF2B5EF4-FFF2-40B4-BE49-F238E27FC236}">
                <a16:creationId xmlns:a16="http://schemas.microsoft.com/office/drawing/2014/main" id="{93293CEB-01C7-4E67-95CE-A30D886DBC93}"/>
              </a:ext>
            </a:extLst>
          </p:cNvPr>
          <p:cNvSpPr>
            <a:spLocks noGrp="1"/>
          </p:cNvSpPr>
          <p:nvPr>
            <p:ph type="sldNum" sz="quarter" idx="12"/>
          </p:nvPr>
        </p:nvSpPr>
        <p:spPr/>
        <p:txBody>
          <a:bodyPr/>
          <a:lstStyle/>
          <a:p>
            <a:fld id="{7C90162E-40E7-4B05-8BBC-84A77D959F40}" type="slidenum">
              <a:rPr lang="en-US" smtClean="0"/>
              <a:t>12</a:t>
            </a:fld>
            <a:endParaRPr lang="en-US"/>
          </a:p>
        </p:txBody>
      </p:sp>
    </p:spTree>
    <p:extLst>
      <p:ext uri="{BB962C8B-B14F-4D97-AF65-F5344CB8AC3E}">
        <p14:creationId xmlns:p14="http://schemas.microsoft.com/office/powerpoint/2010/main" val="4188684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D9C50-3ACB-4F2F-B8E2-D62342800D22}"/>
              </a:ext>
            </a:extLst>
          </p:cNvPr>
          <p:cNvSpPr>
            <a:spLocks noGrp="1"/>
          </p:cNvSpPr>
          <p:nvPr>
            <p:ph type="title"/>
          </p:nvPr>
        </p:nvSpPr>
        <p:spPr/>
        <p:txBody>
          <a:bodyPr/>
          <a:lstStyle/>
          <a:p>
            <a:pPr algn="ctr"/>
            <a:r>
              <a:rPr lang="en-US" dirty="0"/>
              <a:t>GTAP-HET Shocks</a:t>
            </a:r>
          </a:p>
        </p:txBody>
      </p:sp>
      <p:sp>
        <p:nvSpPr>
          <p:cNvPr id="4" name="TextBox 3">
            <a:extLst>
              <a:ext uri="{FF2B5EF4-FFF2-40B4-BE49-F238E27FC236}">
                <a16:creationId xmlns:a16="http://schemas.microsoft.com/office/drawing/2014/main" id="{4C1DC8BE-7F9F-4A03-A205-27CC3C7AA36B}"/>
              </a:ext>
            </a:extLst>
          </p:cNvPr>
          <p:cNvSpPr txBox="1"/>
          <p:nvPr/>
        </p:nvSpPr>
        <p:spPr>
          <a:xfrm>
            <a:off x="838201" y="1937856"/>
            <a:ext cx="4832758" cy="3570208"/>
          </a:xfrm>
          <a:prstGeom prst="rect">
            <a:avLst/>
          </a:prstGeom>
          <a:noFill/>
        </p:spPr>
        <p:txBody>
          <a:bodyPr wrap="square" rtlCol="0">
            <a:spAutoFit/>
          </a:bodyPr>
          <a:lstStyle/>
          <a:p>
            <a:r>
              <a:rPr lang="en-US" sz="1400" dirty="0" err="1"/>
              <a:t>xset</a:t>
            </a:r>
            <a:r>
              <a:rPr lang="en-US" sz="1400" dirty="0"/>
              <a:t> partners(Canada, Mexico, </a:t>
            </a:r>
            <a:r>
              <a:rPr lang="en-US" sz="1400" dirty="0" err="1"/>
              <a:t>OthUS_FTAs</a:t>
            </a:r>
            <a:r>
              <a:rPr lang="en-US" sz="1400" dirty="0"/>
              <a:t>);</a:t>
            </a:r>
            <a:br>
              <a:rPr lang="en-US" sz="1400" dirty="0"/>
            </a:br>
            <a:r>
              <a:rPr lang="en-US" sz="1400" dirty="0" err="1"/>
              <a:t>xsubset</a:t>
            </a:r>
            <a:r>
              <a:rPr lang="en-US" sz="1400" dirty="0"/>
              <a:t> Partners is subset of REG ;</a:t>
            </a:r>
            <a:br>
              <a:rPr lang="en-US" sz="1400" dirty="0"/>
            </a:br>
            <a:br>
              <a:rPr lang="en-US" sz="1400" dirty="0"/>
            </a:br>
            <a:r>
              <a:rPr lang="en-US" sz="1400" dirty="0"/>
              <a:t>shock </a:t>
            </a:r>
            <a:r>
              <a:rPr lang="en-US" sz="1400" dirty="0" err="1"/>
              <a:t>avafsall</a:t>
            </a:r>
            <a:r>
              <a:rPr lang="en-US" sz="1400" dirty="0"/>
              <a:t>(</a:t>
            </a:r>
            <a:r>
              <a:rPr lang="en-US" sz="1400" i="1" dirty="0"/>
              <a:t>"</a:t>
            </a:r>
            <a:r>
              <a:rPr lang="en-US" sz="1400" i="1" dirty="0" err="1"/>
              <a:t>LightManuf</a:t>
            </a:r>
            <a:r>
              <a:rPr lang="en-US" sz="1400" i="1" dirty="0"/>
              <a:t>"</a:t>
            </a:r>
            <a:r>
              <a:rPr lang="en-US" sz="1400" dirty="0"/>
              <a:t>, partners, </a:t>
            </a:r>
            <a:r>
              <a:rPr lang="en-US" sz="1400" i="1" dirty="0"/>
              <a:t>"USA"</a:t>
            </a:r>
            <a:r>
              <a:rPr lang="en-US" sz="1400" dirty="0"/>
              <a:t>) = uniform -2.5 ;</a:t>
            </a:r>
            <a:br>
              <a:rPr lang="en-US" sz="1400" dirty="0"/>
            </a:br>
            <a:r>
              <a:rPr lang="en-US" sz="1400" dirty="0"/>
              <a:t>shock </a:t>
            </a:r>
            <a:r>
              <a:rPr lang="en-US" sz="1400" dirty="0" err="1"/>
              <a:t>avafsall</a:t>
            </a:r>
            <a:r>
              <a:rPr lang="en-US" sz="1400" dirty="0"/>
              <a:t>(</a:t>
            </a:r>
            <a:r>
              <a:rPr lang="en-US" sz="1400" i="1" dirty="0"/>
              <a:t>"</a:t>
            </a:r>
            <a:r>
              <a:rPr lang="en-US" sz="1400" i="1" dirty="0" err="1"/>
              <a:t>HeavyManuf</a:t>
            </a:r>
            <a:r>
              <a:rPr lang="en-US" sz="1400" i="1" dirty="0"/>
              <a:t>"</a:t>
            </a:r>
            <a:r>
              <a:rPr lang="en-US" sz="1400" dirty="0"/>
              <a:t>, partners, </a:t>
            </a:r>
            <a:r>
              <a:rPr lang="en-US" sz="1400" i="1" dirty="0"/>
              <a:t>"USA"</a:t>
            </a:r>
            <a:r>
              <a:rPr lang="en-US" sz="1400" dirty="0"/>
              <a:t>) = uniform -2.2 ;</a:t>
            </a:r>
            <a:br>
              <a:rPr lang="en-US" sz="1400" dirty="0"/>
            </a:br>
            <a:br>
              <a:rPr lang="en-US" sz="1400" dirty="0"/>
            </a:br>
            <a:r>
              <a:rPr lang="en-US" sz="1400" dirty="0"/>
              <a:t>shock ams(</a:t>
            </a:r>
            <a:r>
              <a:rPr lang="en-US" sz="1400" i="1" dirty="0"/>
              <a:t>"crops"</a:t>
            </a:r>
            <a:r>
              <a:rPr lang="en-US" sz="1400" dirty="0"/>
              <a:t>,        partners, </a:t>
            </a:r>
            <a:r>
              <a:rPr lang="en-US" sz="1400" i="1" dirty="0"/>
              <a:t>"USA"</a:t>
            </a:r>
            <a:r>
              <a:rPr lang="en-US" sz="1400" dirty="0"/>
              <a:t>) = uniform -3.5 ;</a:t>
            </a:r>
            <a:br>
              <a:rPr lang="en-US" sz="1400" dirty="0"/>
            </a:br>
            <a:r>
              <a:rPr lang="en-US" sz="1400" dirty="0"/>
              <a:t>shock ams(</a:t>
            </a:r>
            <a:r>
              <a:rPr lang="en-US" sz="1400" i="1" dirty="0"/>
              <a:t>"Livestock"</a:t>
            </a:r>
            <a:r>
              <a:rPr lang="en-US" sz="1400" dirty="0"/>
              <a:t>,    partners, </a:t>
            </a:r>
            <a:r>
              <a:rPr lang="en-US" sz="1400" i="1" dirty="0"/>
              <a:t>"USA"</a:t>
            </a:r>
            <a:r>
              <a:rPr lang="en-US" sz="1400" dirty="0"/>
              <a:t>) = uniform -3.2 ;</a:t>
            </a:r>
            <a:br>
              <a:rPr lang="en-US" sz="1400" dirty="0"/>
            </a:br>
            <a:r>
              <a:rPr lang="en-US" sz="1400" dirty="0"/>
              <a:t>shock ams(</a:t>
            </a:r>
            <a:r>
              <a:rPr lang="en-US" sz="1400" i="1" dirty="0"/>
              <a:t>"</a:t>
            </a:r>
            <a:r>
              <a:rPr lang="en-US" sz="1400" i="1" dirty="0" err="1"/>
              <a:t>ServAffected</a:t>
            </a:r>
            <a:r>
              <a:rPr lang="en-US" sz="1400" i="1" dirty="0"/>
              <a:t>"</a:t>
            </a:r>
            <a:r>
              <a:rPr lang="en-US" sz="1400" dirty="0"/>
              <a:t>, partners, </a:t>
            </a:r>
            <a:r>
              <a:rPr lang="en-US" sz="1400" i="1" dirty="0"/>
              <a:t>"USA"</a:t>
            </a:r>
            <a:r>
              <a:rPr lang="en-US" sz="1400" dirty="0"/>
              <a:t>) = uniform -1.8 ;</a:t>
            </a:r>
            <a:br>
              <a:rPr lang="en-US" sz="1400" dirty="0"/>
            </a:br>
            <a:br>
              <a:rPr lang="en-US" sz="1400" dirty="0"/>
            </a:br>
            <a:r>
              <a:rPr lang="en-US" sz="1400" dirty="0"/>
              <a:t>shock </a:t>
            </a:r>
            <a:r>
              <a:rPr lang="en-US" sz="1400" dirty="0" err="1"/>
              <a:t>tms</a:t>
            </a:r>
            <a:r>
              <a:rPr lang="en-US" sz="1400" dirty="0"/>
              <a:t>(</a:t>
            </a:r>
            <a:r>
              <a:rPr lang="en-US" sz="1400" i="1" dirty="0"/>
              <a:t>"crops"</a:t>
            </a:r>
            <a:r>
              <a:rPr lang="en-US" sz="1400" dirty="0"/>
              <a:t>,        partners, </a:t>
            </a:r>
            <a:r>
              <a:rPr lang="en-US" sz="1400" i="1" dirty="0"/>
              <a:t>"USA"</a:t>
            </a:r>
            <a:r>
              <a:rPr lang="en-US" sz="1400" dirty="0"/>
              <a:t>) = uniform 3.5 ;</a:t>
            </a:r>
            <a:br>
              <a:rPr lang="en-US" sz="1400" dirty="0"/>
            </a:br>
            <a:r>
              <a:rPr lang="en-US" sz="1400" dirty="0"/>
              <a:t>shock </a:t>
            </a:r>
            <a:r>
              <a:rPr lang="en-US" sz="1400" dirty="0" err="1"/>
              <a:t>tms</a:t>
            </a:r>
            <a:r>
              <a:rPr lang="en-US" sz="1400" dirty="0"/>
              <a:t>(</a:t>
            </a:r>
            <a:r>
              <a:rPr lang="en-US" sz="1400" i="1" dirty="0"/>
              <a:t>"Livestock"</a:t>
            </a:r>
            <a:r>
              <a:rPr lang="en-US" sz="1400" dirty="0"/>
              <a:t>,    partners, </a:t>
            </a:r>
            <a:r>
              <a:rPr lang="en-US" sz="1400" i="1" dirty="0"/>
              <a:t>"USA"</a:t>
            </a:r>
            <a:r>
              <a:rPr lang="en-US" sz="1400" dirty="0"/>
              <a:t>) = uniform 3.2 ;</a:t>
            </a:r>
            <a:br>
              <a:rPr lang="en-US" sz="1400" dirty="0"/>
            </a:br>
            <a:r>
              <a:rPr lang="en-US" sz="1400" dirty="0"/>
              <a:t>shock </a:t>
            </a:r>
            <a:r>
              <a:rPr lang="en-US" sz="1400" dirty="0" err="1"/>
              <a:t>tms</a:t>
            </a:r>
            <a:r>
              <a:rPr lang="en-US" sz="1400" dirty="0"/>
              <a:t>(</a:t>
            </a:r>
            <a:r>
              <a:rPr lang="en-US" sz="1400" i="1" dirty="0"/>
              <a:t>"</a:t>
            </a:r>
            <a:r>
              <a:rPr lang="en-US" sz="1400" i="1" dirty="0" err="1"/>
              <a:t>LightManuf</a:t>
            </a:r>
            <a:r>
              <a:rPr lang="en-US" sz="1400" i="1" dirty="0"/>
              <a:t>"</a:t>
            </a:r>
            <a:r>
              <a:rPr lang="en-US" sz="1400" dirty="0"/>
              <a:t>,   partners, </a:t>
            </a:r>
            <a:r>
              <a:rPr lang="en-US" sz="1400" i="1" dirty="0"/>
              <a:t>"USA"</a:t>
            </a:r>
            <a:r>
              <a:rPr lang="en-US" sz="1400" dirty="0"/>
              <a:t>) = uniform 2.5 ;</a:t>
            </a:r>
            <a:br>
              <a:rPr lang="en-US" sz="1400" dirty="0"/>
            </a:br>
            <a:r>
              <a:rPr lang="en-US" sz="1400" dirty="0"/>
              <a:t>shock </a:t>
            </a:r>
            <a:r>
              <a:rPr lang="en-US" sz="1400" dirty="0" err="1"/>
              <a:t>tms</a:t>
            </a:r>
            <a:r>
              <a:rPr lang="en-US" sz="1400" dirty="0"/>
              <a:t>(</a:t>
            </a:r>
            <a:r>
              <a:rPr lang="en-US" sz="1400" i="1" dirty="0"/>
              <a:t>"</a:t>
            </a:r>
            <a:r>
              <a:rPr lang="en-US" sz="1400" i="1" dirty="0" err="1"/>
              <a:t>HeavyManuf</a:t>
            </a:r>
            <a:r>
              <a:rPr lang="en-US" sz="1400" i="1" dirty="0"/>
              <a:t>"</a:t>
            </a:r>
            <a:r>
              <a:rPr lang="en-US" sz="1400" dirty="0"/>
              <a:t>,   partners, </a:t>
            </a:r>
            <a:r>
              <a:rPr lang="en-US" sz="1400" i="1" dirty="0"/>
              <a:t>"USA"</a:t>
            </a:r>
            <a:r>
              <a:rPr lang="en-US" sz="1400" dirty="0"/>
              <a:t>) = uniform 2.2 ;</a:t>
            </a:r>
            <a:br>
              <a:rPr lang="en-US" sz="1400" dirty="0"/>
            </a:br>
            <a:r>
              <a:rPr lang="en-US" sz="1400" dirty="0"/>
              <a:t>shock </a:t>
            </a:r>
            <a:r>
              <a:rPr lang="en-US" sz="1400" dirty="0" err="1"/>
              <a:t>tms</a:t>
            </a:r>
            <a:r>
              <a:rPr lang="en-US" sz="1400" dirty="0"/>
              <a:t>(</a:t>
            </a:r>
            <a:r>
              <a:rPr lang="en-US" sz="1400" i="1" dirty="0"/>
              <a:t>"</a:t>
            </a:r>
            <a:r>
              <a:rPr lang="en-US" sz="1400" i="1" dirty="0" err="1"/>
              <a:t>ServAffected</a:t>
            </a:r>
            <a:r>
              <a:rPr lang="en-US" sz="1400" i="1" dirty="0"/>
              <a:t>"</a:t>
            </a:r>
            <a:r>
              <a:rPr lang="en-US" sz="1400" dirty="0"/>
              <a:t>, partners, </a:t>
            </a:r>
            <a:r>
              <a:rPr lang="en-US" sz="1400" i="1" dirty="0"/>
              <a:t>"USA"</a:t>
            </a:r>
            <a:r>
              <a:rPr lang="en-US" sz="1400" dirty="0"/>
              <a:t>) = uniform 1.8 ;</a:t>
            </a:r>
            <a:br>
              <a:rPr lang="en-US" sz="1600" dirty="0"/>
            </a:br>
            <a:endParaRPr lang="en-US" sz="1600" dirty="0"/>
          </a:p>
        </p:txBody>
      </p:sp>
      <p:sp>
        <p:nvSpPr>
          <p:cNvPr id="5" name="TextBox 4">
            <a:extLst>
              <a:ext uri="{FF2B5EF4-FFF2-40B4-BE49-F238E27FC236}">
                <a16:creationId xmlns:a16="http://schemas.microsoft.com/office/drawing/2014/main" id="{00831E16-6680-4343-B9E1-95491EED252E}"/>
              </a:ext>
            </a:extLst>
          </p:cNvPr>
          <p:cNvSpPr txBox="1"/>
          <p:nvPr/>
        </p:nvSpPr>
        <p:spPr>
          <a:xfrm>
            <a:off x="6054056" y="2583810"/>
            <a:ext cx="5257799" cy="2677656"/>
          </a:xfrm>
          <a:prstGeom prst="rect">
            <a:avLst/>
          </a:prstGeom>
          <a:noFill/>
        </p:spPr>
        <p:txBody>
          <a:bodyPr wrap="square" rtlCol="0">
            <a:spAutoFit/>
          </a:bodyPr>
          <a:lstStyle/>
          <a:p>
            <a:r>
              <a:rPr lang="en-US" sz="1400" dirty="0"/>
              <a:t>shock </a:t>
            </a:r>
            <a:r>
              <a:rPr lang="en-US" sz="1400" dirty="0" err="1"/>
              <a:t>avafsall</a:t>
            </a:r>
            <a:r>
              <a:rPr lang="en-US" sz="1400" dirty="0"/>
              <a:t>(</a:t>
            </a:r>
            <a:r>
              <a:rPr lang="en-US" sz="1400" i="1" dirty="0"/>
              <a:t>"</a:t>
            </a:r>
            <a:r>
              <a:rPr lang="en-US" sz="1400" i="1" dirty="0" err="1"/>
              <a:t>LightManuf</a:t>
            </a:r>
            <a:r>
              <a:rPr lang="en-US" sz="1400" i="1" dirty="0"/>
              <a:t>"</a:t>
            </a:r>
            <a:r>
              <a:rPr lang="en-US" sz="1400" dirty="0"/>
              <a:t>, </a:t>
            </a:r>
            <a:r>
              <a:rPr lang="en-US" sz="1400" i="1" dirty="0"/>
              <a:t>"USA"</a:t>
            </a:r>
            <a:r>
              <a:rPr lang="en-US" sz="1400" dirty="0"/>
              <a:t>, partners) = uniform -2.5 ;</a:t>
            </a:r>
            <a:br>
              <a:rPr lang="en-US" sz="1400" dirty="0"/>
            </a:br>
            <a:r>
              <a:rPr lang="en-US" sz="1400" dirty="0"/>
              <a:t>shock </a:t>
            </a:r>
            <a:r>
              <a:rPr lang="en-US" sz="1400" dirty="0" err="1"/>
              <a:t>avafsall</a:t>
            </a:r>
            <a:r>
              <a:rPr lang="en-US" sz="1400" dirty="0"/>
              <a:t>(</a:t>
            </a:r>
            <a:r>
              <a:rPr lang="en-US" sz="1400" i="1" dirty="0"/>
              <a:t>"</a:t>
            </a:r>
            <a:r>
              <a:rPr lang="en-US" sz="1400" i="1" dirty="0" err="1"/>
              <a:t>HeavyManuf</a:t>
            </a:r>
            <a:r>
              <a:rPr lang="en-US" sz="1400" i="1" dirty="0"/>
              <a:t>"</a:t>
            </a:r>
            <a:r>
              <a:rPr lang="en-US" sz="1400" dirty="0"/>
              <a:t>, </a:t>
            </a:r>
            <a:r>
              <a:rPr lang="en-US" sz="1400" i="1" dirty="0"/>
              <a:t>"USA"</a:t>
            </a:r>
            <a:r>
              <a:rPr lang="en-US" sz="1400" dirty="0"/>
              <a:t>, partners) = uniform -2.2 ;</a:t>
            </a:r>
            <a:br>
              <a:rPr lang="en-US" sz="1400" dirty="0"/>
            </a:br>
            <a:br>
              <a:rPr lang="en-US" sz="1400" dirty="0"/>
            </a:br>
            <a:r>
              <a:rPr lang="en-US" sz="1400" dirty="0"/>
              <a:t>shock ams(</a:t>
            </a:r>
            <a:r>
              <a:rPr lang="en-US" sz="1400" i="1" dirty="0"/>
              <a:t>"crops"</a:t>
            </a:r>
            <a:r>
              <a:rPr lang="en-US" sz="1400" dirty="0"/>
              <a:t>,        </a:t>
            </a:r>
            <a:r>
              <a:rPr lang="en-US" sz="1400" i="1" dirty="0"/>
              <a:t>"USA"</a:t>
            </a:r>
            <a:r>
              <a:rPr lang="en-US" sz="1400" dirty="0"/>
              <a:t>, partners) = uniform -3.5 ;</a:t>
            </a:r>
            <a:br>
              <a:rPr lang="en-US" sz="1400" dirty="0"/>
            </a:br>
            <a:r>
              <a:rPr lang="en-US" sz="1400" dirty="0"/>
              <a:t>shock ams(</a:t>
            </a:r>
            <a:r>
              <a:rPr lang="en-US" sz="1400" i="1" dirty="0"/>
              <a:t>"Livestock"</a:t>
            </a:r>
            <a:r>
              <a:rPr lang="en-US" sz="1400" dirty="0"/>
              <a:t>,    </a:t>
            </a:r>
            <a:r>
              <a:rPr lang="en-US" sz="1400" i="1" dirty="0"/>
              <a:t>"USA"</a:t>
            </a:r>
            <a:r>
              <a:rPr lang="en-US" sz="1400" dirty="0"/>
              <a:t>, partners) = uniform -3.2 ;</a:t>
            </a:r>
            <a:br>
              <a:rPr lang="en-US" sz="1400" dirty="0"/>
            </a:br>
            <a:r>
              <a:rPr lang="en-US" sz="1400" dirty="0"/>
              <a:t>shock ams(</a:t>
            </a:r>
            <a:r>
              <a:rPr lang="en-US" sz="1400" i="1" dirty="0"/>
              <a:t>"</a:t>
            </a:r>
            <a:r>
              <a:rPr lang="en-US" sz="1400" i="1" dirty="0" err="1"/>
              <a:t>ServAffected</a:t>
            </a:r>
            <a:r>
              <a:rPr lang="en-US" sz="1400" i="1" dirty="0"/>
              <a:t>"</a:t>
            </a:r>
            <a:r>
              <a:rPr lang="en-US" sz="1400" dirty="0"/>
              <a:t>, </a:t>
            </a:r>
            <a:r>
              <a:rPr lang="en-US" sz="1400" i="1" dirty="0"/>
              <a:t>"USA"</a:t>
            </a:r>
            <a:r>
              <a:rPr lang="en-US" sz="1400" dirty="0"/>
              <a:t>, partners) = uniform -1.8 ;</a:t>
            </a:r>
            <a:br>
              <a:rPr lang="en-US" sz="1400" dirty="0"/>
            </a:br>
            <a:br>
              <a:rPr lang="en-US" sz="1400" dirty="0"/>
            </a:br>
            <a:r>
              <a:rPr lang="en-US" sz="1400" dirty="0"/>
              <a:t>shock </a:t>
            </a:r>
            <a:r>
              <a:rPr lang="en-US" sz="1400" dirty="0" err="1"/>
              <a:t>tms</a:t>
            </a:r>
            <a:r>
              <a:rPr lang="en-US" sz="1400" dirty="0"/>
              <a:t>(</a:t>
            </a:r>
            <a:r>
              <a:rPr lang="en-US" sz="1400" i="1" dirty="0"/>
              <a:t>"crops"</a:t>
            </a:r>
            <a:r>
              <a:rPr lang="en-US" sz="1400" dirty="0"/>
              <a:t>,        </a:t>
            </a:r>
            <a:r>
              <a:rPr lang="en-US" sz="1400" i="1" dirty="0"/>
              <a:t>"USA"</a:t>
            </a:r>
            <a:r>
              <a:rPr lang="en-US" sz="1400" dirty="0"/>
              <a:t>, partners) = uniform 3.5 ;</a:t>
            </a:r>
            <a:br>
              <a:rPr lang="en-US" sz="1400" dirty="0"/>
            </a:br>
            <a:r>
              <a:rPr lang="en-US" sz="1400" dirty="0"/>
              <a:t>shock </a:t>
            </a:r>
            <a:r>
              <a:rPr lang="en-US" sz="1400" dirty="0" err="1"/>
              <a:t>tms</a:t>
            </a:r>
            <a:r>
              <a:rPr lang="en-US" sz="1400" dirty="0"/>
              <a:t>(</a:t>
            </a:r>
            <a:r>
              <a:rPr lang="en-US" sz="1400" i="1" dirty="0"/>
              <a:t>"Livestock"</a:t>
            </a:r>
            <a:r>
              <a:rPr lang="en-US" sz="1400" dirty="0"/>
              <a:t>,    </a:t>
            </a:r>
            <a:r>
              <a:rPr lang="en-US" sz="1400" i="1" dirty="0"/>
              <a:t>"USA"</a:t>
            </a:r>
            <a:r>
              <a:rPr lang="en-US" sz="1400" dirty="0"/>
              <a:t>, partners) = uniform 3.2 ;</a:t>
            </a:r>
            <a:br>
              <a:rPr lang="en-US" sz="1400" dirty="0"/>
            </a:br>
            <a:r>
              <a:rPr lang="en-US" sz="1400" dirty="0"/>
              <a:t>shock </a:t>
            </a:r>
            <a:r>
              <a:rPr lang="en-US" sz="1400" dirty="0" err="1"/>
              <a:t>tms</a:t>
            </a:r>
            <a:r>
              <a:rPr lang="en-US" sz="1400" dirty="0"/>
              <a:t>(</a:t>
            </a:r>
            <a:r>
              <a:rPr lang="en-US" sz="1400" i="1" dirty="0"/>
              <a:t>"</a:t>
            </a:r>
            <a:r>
              <a:rPr lang="en-US" sz="1400" i="1" dirty="0" err="1"/>
              <a:t>LightManuf</a:t>
            </a:r>
            <a:r>
              <a:rPr lang="en-US" sz="1400" i="1" dirty="0"/>
              <a:t>"</a:t>
            </a:r>
            <a:r>
              <a:rPr lang="en-US" sz="1400" dirty="0"/>
              <a:t>,   </a:t>
            </a:r>
            <a:r>
              <a:rPr lang="en-US" sz="1400" i="1" dirty="0"/>
              <a:t>"USA"</a:t>
            </a:r>
            <a:r>
              <a:rPr lang="en-US" sz="1400" dirty="0"/>
              <a:t>, partners) = uniform 2.5 ;</a:t>
            </a:r>
            <a:br>
              <a:rPr lang="en-US" sz="1400" dirty="0"/>
            </a:br>
            <a:r>
              <a:rPr lang="en-US" sz="1400" dirty="0"/>
              <a:t>shock </a:t>
            </a:r>
            <a:r>
              <a:rPr lang="en-US" sz="1400" dirty="0" err="1"/>
              <a:t>tms</a:t>
            </a:r>
            <a:r>
              <a:rPr lang="en-US" sz="1400" dirty="0"/>
              <a:t>(</a:t>
            </a:r>
            <a:r>
              <a:rPr lang="en-US" sz="1400" i="1" dirty="0"/>
              <a:t>"</a:t>
            </a:r>
            <a:r>
              <a:rPr lang="en-US" sz="1400" i="1" dirty="0" err="1"/>
              <a:t>HeavyManuf</a:t>
            </a:r>
            <a:r>
              <a:rPr lang="en-US" sz="1400" i="1" dirty="0"/>
              <a:t>"</a:t>
            </a:r>
            <a:r>
              <a:rPr lang="en-US" sz="1400" dirty="0"/>
              <a:t>,   </a:t>
            </a:r>
            <a:r>
              <a:rPr lang="en-US" sz="1400" i="1" dirty="0"/>
              <a:t>"USA"</a:t>
            </a:r>
            <a:r>
              <a:rPr lang="en-US" sz="1400" dirty="0"/>
              <a:t>, partners) = uniform 2.2 ;</a:t>
            </a:r>
            <a:br>
              <a:rPr lang="en-US" sz="1400" dirty="0"/>
            </a:br>
            <a:r>
              <a:rPr lang="en-US" sz="1400" dirty="0"/>
              <a:t>shock </a:t>
            </a:r>
            <a:r>
              <a:rPr lang="en-US" sz="1400" dirty="0" err="1"/>
              <a:t>tms</a:t>
            </a:r>
            <a:r>
              <a:rPr lang="en-US" sz="1400" dirty="0"/>
              <a:t>(</a:t>
            </a:r>
            <a:r>
              <a:rPr lang="en-US" sz="1400" i="1" dirty="0"/>
              <a:t>"</a:t>
            </a:r>
            <a:r>
              <a:rPr lang="en-US" sz="1400" i="1" dirty="0" err="1"/>
              <a:t>ServAffected</a:t>
            </a:r>
            <a:r>
              <a:rPr lang="en-US" sz="1400" i="1" dirty="0"/>
              <a:t>"</a:t>
            </a:r>
            <a:r>
              <a:rPr lang="en-US" sz="1400" dirty="0"/>
              <a:t>, </a:t>
            </a:r>
            <a:r>
              <a:rPr lang="en-US" sz="1400" i="1" dirty="0"/>
              <a:t>"USA"</a:t>
            </a:r>
            <a:r>
              <a:rPr lang="en-US" sz="1400" dirty="0"/>
              <a:t>, partners) = uniform 1.8 ;</a:t>
            </a:r>
            <a:endParaRPr lang="en-US" dirty="0"/>
          </a:p>
        </p:txBody>
      </p:sp>
      <p:sp>
        <p:nvSpPr>
          <p:cNvPr id="6" name="Slide Number Placeholder 5">
            <a:extLst>
              <a:ext uri="{FF2B5EF4-FFF2-40B4-BE49-F238E27FC236}">
                <a16:creationId xmlns:a16="http://schemas.microsoft.com/office/drawing/2014/main" id="{BDB4A0A2-73E1-4DCA-A5FC-6034B322E2DA}"/>
              </a:ext>
            </a:extLst>
          </p:cNvPr>
          <p:cNvSpPr>
            <a:spLocks noGrp="1"/>
          </p:cNvSpPr>
          <p:nvPr>
            <p:ph type="sldNum" sz="quarter" idx="12"/>
          </p:nvPr>
        </p:nvSpPr>
        <p:spPr/>
        <p:txBody>
          <a:bodyPr/>
          <a:lstStyle/>
          <a:p>
            <a:fld id="{7C90162E-40E7-4B05-8BBC-84A77D959F40}" type="slidenum">
              <a:rPr lang="en-US" smtClean="0"/>
              <a:t>13</a:t>
            </a:fld>
            <a:endParaRPr lang="en-US"/>
          </a:p>
        </p:txBody>
      </p:sp>
    </p:spTree>
    <p:extLst>
      <p:ext uri="{BB962C8B-B14F-4D97-AF65-F5344CB8AC3E}">
        <p14:creationId xmlns:p14="http://schemas.microsoft.com/office/powerpoint/2010/main" val="4106405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BB7C8-8DD6-4E48-B6B2-CD1A113B271E}"/>
              </a:ext>
            </a:extLst>
          </p:cNvPr>
          <p:cNvSpPr>
            <a:spLocks noGrp="1"/>
          </p:cNvSpPr>
          <p:nvPr>
            <p:ph type="title"/>
          </p:nvPr>
        </p:nvSpPr>
        <p:spPr>
          <a:xfrm>
            <a:off x="838200" y="365125"/>
            <a:ext cx="10515600" cy="1676176"/>
          </a:xfrm>
        </p:spPr>
        <p:txBody>
          <a:bodyPr>
            <a:normAutofit fontScale="90000"/>
          </a:bodyPr>
          <a:lstStyle/>
          <a:p>
            <a:pPr algn="ctr"/>
            <a:r>
              <a:rPr lang="en-US" dirty="0"/>
              <a:t>This work analyzes the potential productivity effects of U.S. trade agreements implemented during 1984-2016</a:t>
            </a:r>
          </a:p>
        </p:txBody>
      </p:sp>
      <p:sp>
        <p:nvSpPr>
          <p:cNvPr id="3" name="Content Placeholder 2">
            <a:extLst>
              <a:ext uri="{FF2B5EF4-FFF2-40B4-BE49-F238E27FC236}">
                <a16:creationId xmlns:a16="http://schemas.microsoft.com/office/drawing/2014/main" id="{2A967F3D-D8BF-4975-AD85-6A2629624E3C}"/>
              </a:ext>
            </a:extLst>
          </p:cNvPr>
          <p:cNvSpPr>
            <a:spLocks noGrp="1"/>
          </p:cNvSpPr>
          <p:nvPr>
            <p:ph idx="1"/>
          </p:nvPr>
        </p:nvSpPr>
        <p:spPr>
          <a:xfrm>
            <a:off x="838200" y="2509778"/>
            <a:ext cx="10515600" cy="3068901"/>
          </a:xfrm>
        </p:spPr>
        <p:txBody>
          <a:bodyPr>
            <a:normAutofit/>
          </a:bodyPr>
          <a:lstStyle/>
          <a:p>
            <a:r>
              <a:rPr lang="en-US" dirty="0"/>
              <a:t>The analysis is based on estimated tariffs and NTMs for cross-border trade for goods and services that were removed by U.S. trade agreements</a:t>
            </a:r>
          </a:p>
          <a:p>
            <a:endParaRPr lang="en-US" dirty="0"/>
          </a:p>
          <a:p>
            <a:r>
              <a:rPr lang="en-US" dirty="0"/>
              <a:t>Scenarios are run with the GTAP model (Hertel, 1997; and Corong et al., 2017) and the GTAP-HET (Akgul et al., 2016) model.</a:t>
            </a:r>
          </a:p>
        </p:txBody>
      </p:sp>
      <p:sp>
        <p:nvSpPr>
          <p:cNvPr id="5" name="Slide Number Placeholder 4">
            <a:extLst>
              <a:ext uri="{FF2B5EF4-FFF2-40B4-BE49-F238E27FC236}">
                <a16:creationId xmlns:a16="http://schemas.microsoft.com/office/drawing/2014/main" id="{C0F1CECD-672C-44AA-B554-67D47D46DB86}"/>
              </a:ext>
            </a:extLst>
          </p:cNvPr>
          <p:cNvSpPr>
            <a:spLocks noGrp="1"/>
          </p:cNvSpPr>
          <p:nvPr>
            <p:ph type="sldNum" sz="quarter" idx="12"/>
          </p:nvPr>
        </p:nvSpPr>
        <p:spPr/>
        <p:txBody>
          <a:bodyPr/>
          <a:lstStyle/>
          <a:p>
            <a:fld id="{7C90162E-40E7-4B05-8BBC-84A77D959F40}" type="slidenum">
              <a:rPr lang="en-US" smtClean="0"/>
              <a:t>2</a:t>
            </a:fld>
            <a:endParaRPr lang="en-US"/>
          </a:p>
        </p:txBody>
      </p:sp>
    </p:spTree>
    <p:extLst>
      <p:ext uri="{BB962C8B-B14F-4D97-AF65-F5344CB8AC3E}">
        <p14:creationId xmlns:p14="http://schemas.microsoft.com/office/powerpoint/2010/main" val="408014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CD513-6A53-4CD5-99B9-BAB98A056393}"/>
              </a:ext>
            </a:extLst>
          </p:cNvPr>
          <p:cNvSpPr>
            <a:spLocks noGrp="1"/>
          </p:cNvSpPr>
          <p:nvPr>
            <p:ph type="title"/>
          </p:nvPr>
        </p:nvSpPr>
        <p:spPr/>
        <p:txBody>
          <a:bodyPr>
            <a:normAutofit fontScale="90000"/>
          </a:bodyPr>
          <a:lstStyle/>
          <a:p>
            <a:pPr algn="ctr"/>
            <a:r>
              <a:rPr lang="en-US" dirty="0"/>
              <a:t>The GTAP-HET model introduces the firm heterogeneity theory of Melitz in the GTAP model</a:t>
            </a:r>
          </a:p>
        </p:txBody>
      </p:sp>
      <p:sp>
        <p:nvSpPr>
          <p:cNvPr id="3" name="Content Placeholder 2">
            <a:extLst>
              <a:ext uri="{FF2B5EF4-FFF2-40B4-BE49-F238E27FC236}">
                <a16:creationId xmlns:a16="http://schemas.microsoft.com/office/drawing/2014/main" id="{01EAD256-E4A1-4095-AA6C-3EA3FCC85E17}"/>
              </a:ext>
            </a:extLst>
          </p:cNvPr>
          <p:cNvSpPr>
            <a:spLocks noGrp="1"/>
          </p:cNvSpPr>
          <p:nvPr>
            <p:ph idx="1"/>
          </p:nvPr>
        </p:nvSpPr>
        <p:spPr/>
        <p:txBody>
          <a:bodyPr>
            <a:normAutofit fontScale="92500"/>
          </a:bodyPr>
          <a:lstStyle/>
          <a:p>
            <a:r>
              <a:rPr lang="en-US" dirty="0"/>
              <a:t>Certain sectors in GTAP-HET are monopolistically competitive and the model simulates the scale effect (i.e., the change in output per firm) and the variety effect (i.e., the change in the number product varieties supplied) of a scenario. </a:t>
            </a:r>
          </a:p>
          <a:p>
            <a:r>
              <a:rPr lang="en-US" dirty="0"/>
              <a:t>Firm heterogeneity arises from fixed set-up costs that firms incur as they enter a sector to produce, and destination specific fixed trading costs that firms incur when they enter the domestic market or a foreign market.</a:t>
            </a:r>
          </a:p>
          <a:p>
            <a:r>
              <a:rPr lang="en-US" dirty="0"/>
              <a:t>The GTAP-HET model allows for a different specification of NTM changes. To exporting firms, import tariffs are variable trade costs. Most NTMs, however, are fixed trading costs, which are modeled explicitly in GTAP-HET. </a:t>
            </a:r>
          </a:p>
        </p:txBody>
      </p:sp>
      <p:sp>
        <p:nvSpPr>
          <p:cNvPr id="4" name="Slide Number Placeholder 3">
            <a:extLst>
              <a:ext uri="{FF2B5EF4-FFF2-40B4-BE49-F238E27FC236}">
                <a16:creationId xmlns:a16="http://schemas.microsoft.com/office/drawing/2014/main" id="{1A769B13-6BD1-49C7-A745-79DED52AD88C}"/>
              </a:ext>
            </a:extLst>
          </p:cNvPr>
          <p:cNvSpPr>
            <a:spLocks noGrp="1"/>
          </p:cNvSpPr>
          <p:nvPr>
            <p:ph type="sldNum" sz="quarter" idx="12"/>
          </p:nvPr>
        </p:nvSpPr>
        <p:spPr/>
        <p:txBody>
          <a:bodyPr/>
          <a:lstStyle/>
          <a:p>
            <a:fld id="{7C90162E-40E7-4B05-8BBC-84A77D959F40}" type="slidenum">
              <a:rPr lang="en-US" smtClean="0"/>
              <a:t>3</a:t>
            </a:fld>
            <a:endParaRPr lang="en-US"/>
          </a:p>
        </p:txBody>
      </p:sp>
    </p:spTree>
    <p:extLst>
      <p:ext uri="{BB962C8B-B14F-4D97-AF65-F5344CB8AC3E}">
        <p14:creationId xmlns:p14="http://schemas.microsoft.com/office/powerpoint/2010/main" val="1291584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7370-E9C4-4033-BF1B-D151BD07C382}"/>
              </a:ext>
            </a:extLst>
          </p:cNvPr>
          <p:cNvSpPr>
            <a:spLocks noGrp="1"/>
          </p:cNvSpPr>
          <p:nvPr>
            <p:ph type="title"/>
          </p:nvPr>
        </p:nvSpPr>
        <p:spPr>
          <a:xfrm>
            <a:off x="838200" y="365125"/>
            <a:ext cx="10515600" cy="1135263"/>
          </a:xfrm>
        </p:spPr>
        <p:txBody>
          <a:bodyPr>
            <a:noAutofit/>
          </a:bodyPr>
          <a:lstStyle/>
          <a:p>
            <a:pPr algn="ctr"/>
            <a:r>
              <a:rPr lang="en-US" dirty="0"/>
              <a:t>Sectoral and regional specification in the dataset (Aguiar et al., 2020)</a:t>
            </a:r>
          </a:p>
        </p:txBody>
      </p:sp>
      <p:sp>
        <p:nvSpPr>
          <p:cNvPr id="3" name="Content Placeholder 2">
            <a:extLst>
              <a:ext uri="{FF2B5EF4-FFF2-40B4-BE49-F238E27FC236}">
                <a16:creationId xmlns:a16="http://schemas.microsoft.com/office/drawing/2014/main" id="{5924FD4A-84B5-4AD7-87BB-B4C4BCB46A46}"/>
              </a:ext>
            </a:extLst>
          </p:cNvPr>
          <p:cNvSpPr>
            <a:spLocks noGrp="1"/>
          </p:cNvSpPr>
          <p:nvPr>
            <p:ph idx="1"/>
          </p:nvPr>
        </p:nvSpPr>
        <p:spPr>
          <a:xfrm>
            <a:off x="838200" y="1352283"/>
            <a:ext cx="10515600" cy="4359498"/>
          </a:xfrm>
        </p:spPr>
        <p:txBody>
          <a:bodyPr>
            <a:normAutofit/>
          </a:bodyPr>
          <a:lstStyle/>
          <a:p>
            <a:endParaRPr lang="en-US" dirty="0"/>
          </a:p>
          <a:p>
            <a:endParaRPr lang="en-US" dirty="0"/>
          </a:p>
          <a:p>
            <a:endParaRPr lang="en-US" dirty="0"/>
          </a:p>
          <a:p>
            <a:endParaRPr lang="en-US" dirty="0"/>
          </a:p>
          <a:p>
            <a:endParaRPr lang="en-US" dirty="0"/>
          </a:p>
          <a:p>
            <a:endParaRPr lang="en-US" dirty="0"/>
          </a:p>
          <a:p>
            <a:r>
              <a:rPr lang="en-US" dirty="0"/>
              <a:t>In the GTAP-HET scenario, light manufacturing and heavy manufacturing are modeled as monopolistically competitive sectors. The remaining sectors are modeled as perfectly competitive.</a:t>
            </a:r>
          </a:p>
        </p:txBody>
      </p:sp>
      <p:sp>
        <p:nvSpPr>
          <p:cNvPr id="6" name="TextBox 5">
            <a:extLst>
              <a:ext uri="{FF2B5EF4-FFF2-40B4-BE49-F238E27FC236}">
                <a16:creationId xmlns:a16="http://schemas.microsoft.com/office/drawing/2014/main" id="{93F2F409-2A13-4DAC-B340-E6E4FB0AFE83}"/>
              </a:ext>
            </a:extLst>
          </p:cNvPr>
          <p:cNvSpPr txBox="1"/>
          <p:nvPr/>
        </p:nvSpPr>
        <p:spPr>
          <a:xfrm>
            <a:off x="838200" y="5887207"/>
            <a:ext cx="10515601" cy="523220"/>
          </a:xfrm>
          <a:prstGeom prst="rect">
            <a:avLst/>
          </a:prstGeom>
          <a:noFill/>
        </p:spPr>
        <p:txBody>
          <a:bodyPr wrap="square" rtlCol="0">
            <a:spAutoFit/>
          </a:bodyPr>
          <a:lstStyle/>
          <a:p>
            <a:r>
              <a:rPr lang="en-US" sz="1400" dirty="0"/>
              <a:t>Aguiar, Angel, Chepeliev, Maksym, Corong, Erwin, McDougall, Robert, and van der Mensbrugghe, Dominique. </a:t>
            </a:r>
            <a:r>
              <a:rPr lang="en-US" sz="1400" i="1" dirty="0"/>
              <a:t>GTAP 11 Pre-release 1. </a:t>
            </a:r>
            <a:r>
              <a:rPr lang="en-US" sz="1400" dirty="0"/>
              <a:t>Center for Global Trade Analysis. Purdue University, West Lafayette, Indiana: Global Trade Analysis Project, 2020. </a:t>
            </a:r>
          </a:p>
        </p:txBody>
      </p:sp>
      <p:sp>
        <p:nvSpPr>
          <p:cNvPr id="4" name="Slide Number Placeholder 3">
            <a:extLst>
              <a:ext uri="{FF2B5EF4-FFF2-40B4-BE49-F238E27FC236}">
                <a16:creationId xmlns:a16="http://schemas.microsoft.com/office/drawing/2014/main" id="{0B5E0F21-C88A-4FE1-ADDD-741EE53F2D0C}"/>
              </a:ext>
            </a:extLst>
          </p:cNvPr>
          <p:cNvSpPr>
            <a:spLocks noGrp="1"/>
          </p:cNvSpPr>
          <p:nvPr>
            <p:ph type="sldNum" sz="quarter" idx="12"/>
          </p:nvPr>
        </p:nvSpPr>
        <p:spPr/>
        <p:txBody>
          <a:bodyPr/>
          <a:lstStyle/>
          <a:p>
            <a:fld id="{7C90162E-40E7-4B05-8BBC-84A77D959F40}" type="slidenum">
              <a:rPr lang="en-US" smtClean="0"/>
              <a:t>4</a:t>
            </a:fld>
            <a:endParaRPr lang="en-US"/>
          </a:p>
        </p:txBody>
      </p:sp>
      <p:graphicFrame>
        <p:nvGraphicFramePr>
          <p:cNvPr id="7" name="Table 6">
            <a:extLst>
              <a:ext uri="{FF2B5EF4-FFF2-40B4-BE49-F238E27FC236}">
                <a16:creationId xmlns:a16="http://schemas.microsoft.com/office/drawing/2014/main" id="{4AF3FF18-56B8-4CE5-B871-C85CA3F12BDA}"/>
              </a:ext>
            </a:extLst>
          </p:cNvPr>
          <p:cNvGraphicFramePr>
            <a:graphicFrameLocks noGrp="1"/>
          </p:cNvGraphicFramePr>
          <p:nvPr>
            <p:extLst>
              <p:ext uri="{D42A27DB-BD31-4B8C-83A1-F6EECF244321}">
                <p14:modId xmlns:p14="http://schemas.microsoft.com/office/powerpoint/2010/main" val="2448604997"/>
              </p:ext>
            </p:extLst>
          </p:nvPr>
        </p:nvGraphicFramePr>
        <p:xfrm>
          <a:off x="838200" y="1701031"/>
          <a:ext cx="10515600" cy="2493264"/>
        </p:xfrm>
        <a:graphic>
          <a:graphicData uri="http://schemas.openxmlformats.org/drawingml/2006/table">
            <a:tbl>
              <a:tblPr firstRow="1" firstCol="1" bandRow="1">
                <a:tableStyleId>{5C22544A-7EE6-4342-B048-85BDC9FD1C3A}</a:tableStyleId>
              </a:tblPr>
              <a:tblGrid>
                <a:gridCol w="393106">
                  <a:extLst>
                    <a:ext uri="{9D8B030D-6E8A-4147-A177-3AD203B41FA5}">
                      <a16:colId xmlns:a16="http://schemas.microsoft.com/office/drawing/2014/main" val="1706950369"/>
                    </a:ext>
                  </a:extLst>
                </a:gridCol>
                <a:gridCol w="5306938">
                  <a:extLst>
                    <a:ext uri="{9D8B030D-6E8A-4147-A177-3AD203B41FA5}">
                      <a16:colId xmlns:a16="http://schemas.microsoft.com/office/drawing/2014/main" val="3808192750"/>
                    </a:ext>
                  </a:extLst>
                </a:gridCol>
                <a:gridCol w="4815556">
                  <a:extLst>
                    <a:ext uri="{9D8B030D-6E8A-4147-A177-3AD203B41FA5}">
                      <a16:colId xmlns:a16="http://schemas.microsoft.com/office/drawing/2014/main" val="2204672437"/>
                    </a:ext>
                  </a:extLst>
                </a:gridCol>
              </a:tblGrid>
              <a:tr h="182880">
                <a:tc>
                  <a:txBody>
                    <a:bodyPr/>
                    <a:lstStyle/>
                    <a:p>
                      <a:pPr marL="0" marR="0">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Sectors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2000">
                          <a:effectLst/>
                        </a:rPr>
                        <a:t>Economies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83809029"/>
                  </a:ext>
                </a:extLst>
              </a:tr>
              <a:tr h="182880">
                <a:tc>
                  <a:txBody>
                    <a:bodyPr/>
                    <a:lstStyle/>
                    <a:p>
                      <a:pPr marL="0" marR="0">
                        <a:lnSpc>
                          <a:spcPct val="107000"/>
                        </a:lnSpc>
                        <a:spcBef>
                          <a:spcPts val="0"/>
                        </a:spcBef>
                        <a:spcAft>
                          <a:spcPts val="0"/>
                        </a:spcAft>
                      </a:pPr>
                      <a:r>
                        <a:rPr lang="en-US" sz="2000" dirty="0">
                          <a:effectLst/>
                        </a:rPr>
                        <a:t>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effectLst/>
                        </a:rPr>
                        <a:t>Crops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2000">
                          <a:effectLst/>
                        </a:rPr>
                        <a:t>United States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30026934"/>
                  </a:ext>
                </a:extLst>
              </a:tr>
              <a:tr h="182880">
                <a:tc>
                  <a:txBody>
                    <a:bodyPr/>
                    <a:lstStyle/>
                    <a:p>
                      <a:pPr marL="0" marR="0">
                        <a:lnSpc>
                          <a:spcPct val="107000"/>
                        </a:lnSpc>
                        <a:spcBef>
                          <a:spcPts val="0"/>
                        </a:spcBef>
                        <a:spcAft>
                          <a:spcPts val="0"/>
                        </a:spcAft>
                      </a:pPr>
                      <a:r>
                        <a:rPr lang="en-US" sz="2000" dirty="0">
                          <a:effectLst/>
                        </a:rPr>
                        <a:t>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effectLst/>
                        </a:rPr>
                        <a:t>Livestock and meats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2000">
                          <a:effectLst/>
                        </a:rPr>
                        <a:t>Canada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46752563"/>
                  </a:ext>
                </a:extLst>
              </a:tr>
              <a:tr h="182880">
                <a:tc>
                  <a:txBody>
                    <a:bodyPr/>
                    <a:lstStyle/>
                    <a:p>
                      <a:pPr marL="0" marR="0">
                        <a:lnSpc>
                          <a:spcPct val="107000"/>
                        </a:lnSpc>
                        <a:spcBef>
                          <a:spcPts val="0"/>
                        </a:spcBef>
                        <a:spcAft>
                          <a:spcPts val="0"/>
                        </a:spcAft>
                      </a:pPr>
                      <a:r>
                        <a:rPr lang="en-US" sz="2000" dirty="0">
                          <a:effectLst/>
                        </a:rPr>
                        <a:t>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effectLst/>
                        </a:rPr>
                        <a:t>Mining</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2000">
                          <a:effectLst/>
                        </a:rPr>
                        <a:t>Mexico</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22619340"/>
                  </a:ext>
                </a:extLst>
              </a:tr>
              <a:tr h="182880">
                <a:tc>
                  <a:txBody>
                    <a:bodyPr/>
                    <a:lstStyle/>
                    <a:p>
                      <a:pPr marL="0" marR="0">
                        <a:lnSpc>
                          <a:spcPct val="107000"/>
                        </a:lnSpc>
                        <a:spcBef>
                          <a:spcPts val="0"/>
                        </a:spcBef>
                        <a:spcAft>
                          <a:spcPts val="0"/>
                        </a:spcAft>
                      </a:pPr>
                      <a:r>
                        <a:rPr lang="en-US" sz="2000" dirty="0">
                          <a:effectLst/>
                        </a:rPr>
                        <a:t>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effectLst/>
                        </a:rPr>
                        <a:t>Light manufacturing</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2000">
                          <a:effectLst/>
                        </a:rPr>
                        <a:t>Other countries with U.S. FTAs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12562053"/>
                  </a:ext>
                </a:extLst>
              </a:tr>
              <a:tr h="182880">
                <a:tc>
                  <a:txBody>
                    <a:bodyPr/>
                    <a:lstStyle/>
                    <a:p>
                      <a:pPr marL="0" marR="0">
                        <a:lnSpc>
                          <a:spcPct val="107000"/>
                        </a:lnSpc>
                        <a:spcBef>
                          <a:spcPts val="0"/>
                        </a:spcBef>
                        <a:spcAft>
                          <a:spcPts val="0"/>
                        </a:spcAft>
                      </a:pPr>
                      <a:r>
                        <a:rPr lang="en-US" sz="2000" dirty="0">
                          <a:effectLst/>
                        </a:rPr>
                        <a:t>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Heavy manufacturing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2000">
                          <a:effectLst/>
                        </a:rPr>
                        <a:t>Rest of the world</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69332205"/>
                  </a:ext>
                </a:extLst>
              </a:tr>
              <a:tr h="182880">
                <a:tc>
                  <a:txBody>
                    <a:bodyPr/>
                    <a:lstStyle/>
                    <a:p>
                      <a:pPr marL="0" marR="0">
                        <a:lnSpc>
                          <a:spcPct val="107000"/>
                        </a:lnSpc>
                        <a:spcBef>
                          <a:spcPts val="0"/>
                        </a:spcBef>
                        <a:spcAft>
                          <a:spcPts val="0"/>
                        </a:spcAft>
                      </a:pPr>
                      <a:r>
                        <a:rPr lang="en-US" sz="2000">
                          <a:effectLst/>
                        </a:rPr>
                        <a:t>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Services with significant trade exposure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53151598"/>
                  </a:ext>
                </a:extLst>
              </a:tr>
              <a:tr h="182880">
                <a:tc>
                  <a:txBody>
                    <a:bodyPr/>
                    <a:lstStyle/>
                    <a:p>
                      <a:pPr marL="0" marR="0">
                        <a:lnSpc>
                          <a:spcPct val="107000"/>
                        </a:lnSpc>
                        <a:spcBef>
                          <a:spcPts val="0"/>
                        </a:spcBef>
                        <a:spcAft>
                          <a:spcPts val="0"/>
                        </a:spcAft>
                      </a:pPr>
                      <a:r>
                        <a:rPr lang="en-US" sz="2000">
                          <a:effectLst/>
                        </a:rPr>
                        <a:t>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All other services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44267528"/>
                  </a:ext>
                </a:extLst>
              </a:tr>
            </a:tbl>
          </a:graphicData>
        </a:graphic>
      </p:graphicFrame>
    </p:spTree>
    <p:extLst>
      <p:ext uri="{BB962C8B-B14F-4D97-AF65-F5344CB8AC3E}">
        <p14:creationId xmlns:p14="http://schemas.microsoft.com/office/powerpoint/2010/main" val="335167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8B9D8-3ADE-4ADB-90D5-052E3E0A8A45}"/>
              </a:ext>
            </a:extLst>
          </p:cNvPr>
          <p:cNvSpPr>
            <a:spLocks noGrp="1"/>
          </p:cNvSpPr>
          <p:nvPr>
            <p:ph type="title"/>
          </p:nvPr>
        </p:nvSpPr>
        <p:spPr/>
        <p:txBody>
          <a:bodyPr>
            <a:normAutofit/>
          </a:bodyPr>
          <a:lstStyle/>
          <a:p>
            <a:pPr algn="ctr"/>
            <a:r>
              <a:rPr lang="en-US" altLang="en-US" dirty="0">
                <a:ea typeface="Calibri" panose="020F0502020204030204" pitchFamily="34" charset="0"/>
                <a:cs typeface="Calibri" panose="020F0502020204030204" pitchFamily="34" charset="0"/>
              </a:rPr>
              <a:t>Estimated effects of U.S. FTAs on the power of tariffs and NTMs</a:t>
            </a:r>
            <a:endParaRPr lang="en-US" dirty="0"/>
          </a:p>
        </p:txBody>
      </p:sp>
      <p:sp>
        <p:nvSpPr>
          <p:cNvPr id="4" name="TextBox 3">
            <a:extLst>
              <a:ext uri="{FF2B5EF4-FFF2-40B4-BE49-F238E27FC236}">
                <a16:creationId xmlns:a16="http://schemas.microsoft.com/office/drawing/2014/main" id="{268B7523-2E84-4016-A570-B53F95936ADF}"/>
              </a:ext>
            </a:extLst>
          </p:cNvPr>
          <p:cNvSpPr txBox="1"/>
          <p:nvPr/>
        </p:nvSpPr>
        <p:spPr>
          <a:xfrm>
            <a:off x="838200" y="5061410"/>
            <a:ext cx="10515599" cy="646331"/>
          </a:xfrm>
          <a:prstGeom prst="rect">
            <a:avLst/>
          </a:prstGeom>
          <a:noFill/>
        </p:spPr>
        <p:txBody>
          <a:bodyPr wrap="square" rtlCol="0">
            <a:spAutoFit/>
          </a:bodyPr>
          <a:lstStyle/>
          <a:p>
            <a:r>
              <a:rPr lang="en-US" dirty="0"/>
              <a:t>Baier, Scott L., and Jeffrey H. Bergstrand. “Do Free Trade Agreements Actually Increase Members’ International Trade?” </a:t>
            </a:r>
            <a:r>
              <a:rPr lang="en-US" i="1" dirty="0"/>
              <a:t>Journal of International Economics </a:t>
            </a:r>
            <a:r>
              <a:rPr lang="en-US" dirty="0"/>
              <a:t>71(8), (2007): 72–95.</a:t>
            </a:r>
            <a:r>
              <a:rPr lang="en-US" u="sng" dirty="0">
                <a:hlinkClick r:id="rId2"/>
              </a:rPr>
              <a:t>https://doi.org/10.1016/j.jinteco.2006.02.005</a:t>
            </a:r>
            <a:r>
              <a:rPr lang="en-US" u="sng" dirty="0"/>
              <a:t>.</a:t>
            </a:r>
            <a:endParaRPr lang="en-US" dirty="0"/>
          </a:p>
        </p:txBody>
      </p:sp>
      <p:graphicFrame>
        <p:nvGraphicFramePr>
          <p:cNvPr id="5" name="Table 4">
            <a:extLst>
              <a:ext uri="{FF2B5EF4-FFF2-40B4-BE49-F238E27FC236}">
                <a16:creationId xmlns:a16="http://schemas.microsoft.com/office/drawing/2014/main" id="{CC8FC91C-EC25-4F5A-AAEB-6527C203FA3C}"/>
              </a:ext>
            </a:extLst>
          </p:cNvPr>
          <p:cNvGraphicFramePr>
            <a:graphicFrameLocks noGrp="1"/>
          </p:cNvGraphicFramePr>
          <p:nvPr>
            <p:extLst>
              <p:ext uri="{D42A27DB-BD31-4B8C-83A1-F6EECF244321}">
                <p14:modId xmlns:p14="http://schemas.microsoft.com/office/powerpoint/2010/main" val="2947056984"/>
              </p:ext>
            </p:extLst>
          </p:nvPr>
        </p:nvGraphicFramePr>
        <p:xfrm>
          <a:off x="838200" y="2011079"/>
          <a:ext cx="10515599" cy="2196084"/>
        </p:xfrm>
        <a:graphic>
          <a:graphicData uri="http://schemas.openxmlformats.org/drawingml/2006/table">
            <a:tbl>
              <a:tblPr firstRow="1" firstCol="1" bandRow="1">
                <a:tableStyleId>{5C22544A-7EE6-4342-B048-85BDC9FD1C3A}</a:tableStyleId>
              </a:tblPr>
              <a:tblGrid>
                <a:gridCol w="4985114">
                  <a:extLst>
                    <a:ext uri="{9D8B030D-6E8A-4147-A177-3AD203B41FA5}">
                      <a16:colId xmlns:a16="http://schemas.microsoft.com/office/drawing/2014/main" val="215082761"/>
                    </a:ext>
                  </a:extLst>
                </a:gridCol>
                <a:gridCol w="5530485">
                  <a:extLst>
                    <a:ext uri="{9D8B030D-6E8A-4147-A177-3AD203B41FA5}">
                      <a16:colId xmlns:a16="http://schemas.microsoft.com/office/drawing/2014/main" val="2096056653"/>
                    </a:ext>
                  </a:extLst>
                </a:gridCol>
              </a:tblGrid>
              <a:tr h="594360">
                <a:tc>
                  <a:txBody>
                    <a:bodyPr/>
                    <a:lstStyle/>
                    <a:p>
                      <a:pPr marL="0" marR="0">
                        <a:lnSpc>
                          <a:spcPct val="107000"/>
                        </a:lnSpc>
                        <a:spcBef>
                          <a:spcPts val="0"/>
                        </a:spcBef>
                        <a:spcAft>
                          <a:spcPts val="0"/>
                        </a:spcAft>
                      </a:pPr>
                      <a:r>
                        <a:rPr lang="en-US" sz="2000" dirty="0">
                          <a:effectLst/>
                        </a:rPr>
                        <a:t>Sector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rPr>
                        <a:t>Estimated effects of U.S. FTAs on the power of tariffs and NTMs, percent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23769223"/>
                  </a:ext>
                </a:extLst>
              </a:tr>
              <a:tr h="198120">
                <a:tc>
                  <a:txBody>
                    <a:bodyPr/>
                    <a:lstStyle/>
                    <a:p>
                      <a:pPr marL="0" marR="0">
                        <a:lnSpc>
                          <a:spcPct val="107000"/>
                        </a:lnSpc>
                        <a:spcBef>
                          <a:spcPts val="0"/>
                        </a:spcBef>
                        <a:spcAft>
                          <a:spcPts val="0"/>
                        </a:spcAft>
                      </a:pPr>
                      <a:r>
                        <a:rPr lang="en-US" sz="2000" dirty="0">
                          <a:effectLst/>
                        </a:rPr>
                        <a:t>Crops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-6.6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34951887"/>
                  </a:ext>
                </a:extLst>
              </a:tr>
              <a:tr h="198120">
                <a:tc>
                  <a:txBody>
                    <a:bodyPr/>
                    <a:lstStyle/>
                    <a:p>
                      <a:pPr marL="0" marR="0">
                        <a:lnSpc>
                          <a:spcPct val="107000"/>
                        </a:lnSpc>
                        <a:spcBef>
                          <a:spcPts val="0"/>
                        </a:spcBef>
                        <a:spcAft>
                          <a:spcPts val="0"/>
                        </a:spcAft>
                      </a:pPr>
                      <a:r>
                        <a:rPr lang="en-US" sz="2000" dirty="0">
                          <a:effectLst/>
                        </a:rPr>
                        <a:t>Livestock and meat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-6.1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59204483"/>
                  </a:ext>
                </a:extLst>
              </a:tr>
              <a:tr h="198120">
                <a:tc>
                  <a:txBody>
                    <a:bodyPr/>
                    <a:lstStyle/>
                    <a:p>
                      <a:pPr marL="0" marR="0">
                        <a:lnSpc>
                          <a:spcPct val="107000"/>
                        </a:lnSpc>
                        <a:spcBef>
                          <a:spcPts val="0"/>
                        </a:spcBef>
                        <a:spcAft>
                          <a:spcPts val="0"/>
                        </a:spcAft>
                      </a:pPr>
                      <a:r>
                        <a:rPr lang="en-US" sz="2000" dirty="0">
                          <a:effectLst/>
                        </a:rPr>
                        <a:t>Light manufacturing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-4.9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89764747"/>
                  </a:ext>
                </a:extLst>
              </a:tr>
              <a:tr h="198120">
                <a:tc>
                  <a:txBody>
                    <a:bodyPr/>
                    <a:lstStyle/>
                    <a:p>
                      <a:pPr marL="0" marR="0">
                        <a:lnSpc>
                          <a:spcPct val="107000"/>
                        </a:lnSpc>
                        <a:spcBef>
                          <a:spcPts val="0"/>
                        </a:spcBef>
                        <a:spcAft>
                          <a:spcPts val="0"/>
                        </a:spcAft>
                      </a:pPr>
                      <a:r>
                        <a:rPr lang="en-US" sz="2000" dirty="0">
                          <a:effectLst/>
                        </a:rPr>
                        <a:t>Heavy manufacturing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-4.3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96766077"/>
                  </a:ext>
                </a:extLst>
              </a:tr>
              <a:tr h="198120">
                <a:tc>
                  <a:txBody>
                    <a:bodyPr/>
                    <a:lstStyle/>
                    <a:p>
                      <a:pPr marL="0" marR="0">
                        <a:lnSpc>
                          <a:spcPct val="107000"/>
                        </a:lnSpc>
                        <a:spcBef>
                          <a:spcPts val="0"/>
                        </a:spcBef>
                        <a:spcAft>
                          <a:spcPts val="0"/>
                        </a:spcAft>
                      </a:pPr>
                      <a:r>
                        <a:rPr lang="en-US" sz="2000" dirty="0">
                          <a:effectLst/>
                        </a:rPr>
                        <a:t>Trade exposed services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-3.5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47951796"/>
                  </a:ext>
                </a:extLst>
              </a:tr>
            </a:tbl>
          </a:graphicData>
        </a:graphic>
      </p:graphicFrame>
      <p:sp>
        <p:nvSpPr>
          <p:cNvPr id="3" name="TextBox 2">
            <a:extLst>
              <a:ext uri="{FF2B5EF4-FFF2-40B4-BE49-F238E27FC236}">
                <a16:creationId xmlns:a16="http://schemas.microsoft.com/office/drawing/2014/main" id="{A32D5118-90A3-4C75-9BC6-6AADBC2E4E0F}"/>
              </a:ext>
            </a:extLst>
          </p:cNvPr>
          <p:cNvSpPr txBox="1"/>
          <p:nvPr/>
        </p:nvSpPr>
        <p:spPr>
          <a:xfrm>
            <a:off x="838200" y="4291765"/>
            <a:ext cx="10515599" cy="276999"/>
          </a:xfrm>
          <a:prstGeom prst="rect">
            <a:avLst/>
          </a:prstGeom>
          <a:noFill/>
        </p:spPr>
        <p:txBody>
          <a:bodyPr wrap="square" rtlCol="0">
            <a:spAutoFit/>
          </a:bodyPr>
          <a:lstStyle/>
          <a:p>
            <a:r>
              <a:rPr lang="en-US" sz="1200" dirty="0"/>
              <a:t>Source: USITC. </a:t>
            </a:r>
            <a:r>
              <a:rPr lang="en-US" sz="1200" i="1" dirty="0"/>
              <a:t>Economic Impact of Trade Agreements Implemented Under Trade Authorities Procedures</a:t>
            </a:r>
            <a:r>
              <a:rPr lang="en-US" sz="1200" dirty="0"/>
              <a:t>, 2016. </a:t>
            </a:r>
            <a:r>
              <a:rPr lang="en-US" sz="1200" u="sng" dirty="0">
                <a:hlinkClick r:id="rId3"/>
              </a:rPr>
              <a:t>https://www.usitc.gov/publications/332/pub4614.pdf</a:t>
            </a:r>
            <a:r>
              <a:rPr lang="en-US" sz="1200" dirty="0"/>
              <a:t>. </a:t>
            </a:r>
          </a:p>
        </p:txBody>
      </p:sp>
      <p:sp>
        <p:nvSpPr>
          <p:cNvPr id="6" name="Slide Number Placeholder 5">
            <a:extLst>
              <a:ext uri="{FF2B5EF4-FFF2-40B4-BE49-F238E27FC236}">
                <a16:creationId xmlns:a16="http://schemas.microsoft.com/office/drawing/2014/main" id="{DF053E39-487A-49F5-9422-B9E179CD604E}"/>
              </a:ext>
            </a:extLst>
          </p:cNvPr>
          <p:cNvSpPr>
            <a:spLocks noGrp="1"/>
          </p:cNvSpPr>
          <p:nvPr>
            <p:ph type="sldNum" sz="quarter" idx="12"/>
          </p:nvPr>
        </p:nvSpPr>
        <p:spPr/>
        <p:txBody>
          <a:bodyPr/>
          <a:lstStyle/>
          <a:p>
            <a:fld id="{7C90162E-40E7-4B05-8BBC-84A77D959F40}" type="slidenum">
              <a:rPr lang="en-US" smtClean="0"/>
              <a:t>5</a:t>
            </a:fld>
            <a:endParaRPr lang="en-US"/>
          </a:p>
        </p:txBody>
      </p:sp>
    </p:spTree>
    <p:extLst>
      <p:ext uri="{BB962C8B-B14F-4D97-AF65-F5344CB8AC3E}">
        <p14:creationId xmlns:p14="http://schemas.microsoft.com/office/powerpoint/2010/main" val="286607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8B9D8-3ADE-4ADB-90D5-052E3E0A8A45}"/>
              </a:ext>
            </a:extLst>
          </p:cNvPr>
          <p:cNvSpPr>
            <a:spLocks noGrp="1"/>
          </p:cNvSpPr>
          <p:nvPr>
            <p:ph type="title"/>
          </p:nvPr>
        </p:nvSpPr>
        <p:spPr/>
        <p:txBody>
          <a:bodyPr>
            <a:normAutofit/>
          </a:bodyPr>
          <a:lstStyle/>
          <a:p>
            <a:pPr algn="ctr"/>
            <a:r>
              <a:rPr lang="en-US" altLang="en-US" dirty="0">
                <a:ea typeface="Calibri" panose="020F0502020204030204" pitchFamily="34" charset="0"/>
                <a:cs typeface="Calibri" panose="020F0502020204030204" pitchFamily="34" charset="0"/>
              </a:rPr>
              <a:t>Effects of hypothetical absence of U.S. FTAs on the power of tariffs and NTMs</a:t>
            </a:r>
            <a:endParaRPr lang="en-US" dirty="0"/>
          </a:p>
        </p:txBody>
      </p:sp>
      <p:graphicFrame>
        <p:nvGraphicFramePr>
          <p:cNvPr id="5" name="Table 4">
            <a:extLst>
              <a:ext uri="{FF2B5EF4-FFF2-40B4-BE49-F238E27FC236}">
                <a16:creationId xmlns:a16="http://schemas.microsoft.com/office/drawing/2014/main" id="{CC8FC91C-EC25-4F5A-AAEB-6527C203FA3C}"/>
              </a:ext>
            </a:extLst>
          </p:cNvPr>
          <p:cNvGraphicFramePr>
            <a:graphicFrameLocks noGrp="1"/>
          </p:cNvGraphicFramePr>
          <p:nvPr>
            <p:extLst>
              <p:ext uri="{D42A27DB-BD31-4B8C-83A1-F6EECF244321}">
                <p14:modId xmlns:p14="http://schemas.microsoft.com/office/powerpoint/2010/main" val="755988547"/>
              </p:ext>
            </p:extLst>
          </p:nvPr>
        </p:nvGraphicFramePr>
        <p:xfrm>
          <a:off x="838200" y="2088352"/>
          <a:ext cx="10515597" cy="2522220"/>
        </p:xfrm>
        <a:graphic>
          <a:graphicData uri="http://schemas.openxmlformats.org/drawingml/2006/table">
            <a:tbl>
              <a:tblPr firstRow="1" firstCol="1" bandRow="1">
                <a:tableStyleId>{5C22544A-7EE6-4342-B048-85BDC9FD1C3A}</a:tableStyleId>
              </a:tblPr>
              <a:tblGrid>
                <a:gridCol w="2664854">
                  <a:extLst>
                    <a:ext uri="{9D8B030D-6E8A-4147-A177-3AD203B41FA5}">
                      <a16:colId xmlns:a16="http://schemas.microsoft.com/office/drawing/2014/main" val="215082761"/>
                    </a:ext>
                  </a:extLst>
                </a:gridCol>
                <a:gridCol w="4024647">
                  <a:extLst>
                    <a:ext uri="{9D8B030D-6E8A-4147-A177-3AD203B41FA5}">
                      <a16:colId xmlns:a16="http://schemas.microsoft.com/office/drawing/2014/main" val="2096056653"/>
                    </a:ext>
                  </a:extLst>
                </a:gridCol>
                <a:gridCol w="3826096">
                  <a:extLst>
                    <a:ext uri="{9D8B030D-6E8A-4147-A177-3AD203B41FA5}">
                      <a16:colId xmlns:a16="http://schemas.microsoft.com/office/drawing/2014/main" val="215308627"/>
                    </a:ext>
                  </a:extLst>
                </a:gridCol>
              </a:tblGrid>
              <a:tr h="594360">
                <a:tc>
                  <a:txBody>
                    <a:bodyPr/>
                    <a:lstStyle/>
                    <a:p>
                      <a:pPr marL="0" marR="0">
                        <a:lnSpc>
                          <a:spcPct val="107000"/>
                        </a:lnSpc>
                        <a:spcBef>
                          <a:spcPts val="0"/>
                        </a:spcBef>
                        <a:spcAft>
                          <a:spcPts val="0"/>
                        </a:spcAft>
                      </a:pPr>
                      <a:r>
                        <a:rPr lang="en-US" sz="2000" dirty="0">
                          <a:effectLst/>
                        </a:rPr>
                        <a:t>Sector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rPr>
                        <a:t>Estimated effects of U.S. FTAs on the power of tariffs and NTMs, percent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Hypothetical absence of U.S. FTAs: Percent increase in the power of tariffs and NTMs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23769223"/>
                  </a:ext>
                </a:extLst>
              </a:tr>
              <a:tr h="198120">
                <a:tc>
                  <a:txBody>
                    <a:bodyPr/>
                    <a:lstStyle/>
                    <a:p>
                      <a:pPr marL="0" marR="0">
                        <a:lnSpc>
                          <a:spcPct val="107000"/>
                        </a:lnSpc>
                        <a:spcBef>
                          <a:spcPts val="0"/>
                        </a:spcBef>
                        <a:spcAft>
                          <a:spcPts val="0"/>
                        </a:spcAft>
                      </a:pPr>
                      <a:r>
                        <a:rPr lang="en-US" sz="2000" dirty="0">
                          <a:effectLst/>
                        </a:rPr>
                        <a:t>Crops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-6.6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7.07</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34951887"/>
                  </a:ext>
                </a:extLst>
              </a:tr>
              <a:tr h="198120">
                <a:tc>
                  <a:txBody>
                    <a:bodyPr/>
                    <a:lstStyle/>
                    <a:p>
                      <a:pPr marL="0" marR="0">
                        <a:lnSpc>
                          <a:spcPct val="107000"/>
                        </a:lnSpc>
                        <a:spcBef>
                          <a:spcPts val="0"/>
                        </a:spcBef>
                        <a:spcAft>
                          <a:spcPts val="0"/>
                        </a:spcAft>
                      </a:pPr>
                      <a:r>
                        <a:rPr lang="en-US" sz="2000" dirty="0">
                          <a:effectLst/>
                        </a:rPr>
                        <a:t>Livestock and meat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-6.1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6.50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59204483"/>
                  </a:ext>
                </a:extLst>
              </a:tr>
              <a:tr h="198120">
                <a:tc>
                  <a:txBody>
                    <a:bodyPr/>
                    <a:lstStyle/>
                    <a:p>
                      <a:pPr marL="0" marR="0">
                        <a:lnSpc>
                          <a:spcPct val="107000"/>
                        </a:lnSpc>
                        <a:spcBef>
                          <a:spcPts val="0"/>
                        </a:spcBef>
                        <a:spcAft>
                          <a:spcPts val="0"/>
                        </a:spcAft>
                      </a:pPr>
                      <a:r>
                        <a:rPr lang="en-US" sz="2000" dirty="0">
                          <a:effectLst/>
                        </a:rPr>
                        <a:t>Light manufacturing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-4.9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5.15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89764747"/>
                  </a:ext>
                </a:extLst>
              </a:tr>
              <a:tr h="198120">
                <a:tc>
                  <a:txBody>
                    <a:bodyPr/>
                    <a:lstStyle/>
                    <a:p>
                      <a:pPr marL="0" marR="0">
                        <a:lnSpc>
                          <a:spcPct val="107000"/>
                        </a:lnSpc>
                        <a:spcBef>
                          <a:spcPts val="0"/>
                        </a:spcBef>
                        <a:spcAft>
                          <a:spcPts val="0"/>
                        </a:spcAft>
                      </a:pPr>
                      <a:r>
                        <a:rPr lang="en-US" sz="2000" dirty="0">
                          <a:effectLst/>
                        </a:rPr>
                        <a:t>Heavy manufacturing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-4.3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4.49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96766077"/>
                  </a:ext>
                </a:extLst>
              </a:tr>
              <a:tr h="198120">
                <a:tc>
                  <a:txBody>
                    <a:bodyPr/>
                    <a:lstStyle/>
                    <a:p>
                      <a:pPr marL="0" marR="0">
                        <a:lnSpc>
                          <a:spcPct val="107000"/>
                        </a:lnSpc>
                        <a:spcBef>
                          <a:spcPts val="0"/>
                        </a:spcBef>
                        <a:spcAft>
                          <a:spcPts val="0"/>
                        </a:spcAft>
                      </a:pPr>
                      <a:r>
                        <a:rPr lang="en-US" sz="2000" dirty="0">
                          <a:effectLst/>
                        </a:rPr>
                        <a:t>Trade exposed services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-3.5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3.63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47951796"/>
                  </a:ext>
                </a:extLst>
              </a:tr>
            </a:tbl>
          </a:graphicData>
        </a:graphic>
      </p:graphicFrame>
      <p:sp>
        <p:nvSpPr>
          <p:cNvPr id="3" name="Rectangle 2">
            <a:extLst>
              <a:ext uri="{FF2B5EF4-FFF2-40B4-BE49-F238E27FC236}">
                <a16:creationId xmlns:a16="http://schemas.microsoft.com/office/drawing/2014/main" id="{A034CEBB-B094-486D-8F28-A2169D21298B}"/>
              </a:ext>
            </a:extLst>
          </p:cNvPr>
          <p:cNvSpPr/>
          <p:nvPr/>
        </p:nvSpPr>
        <p:spPr>
          <a:xfrm>
            <a:off x="7531948" y="2088350"/>
            <a:ext cx="3821849" cy="2522221"/>
          </a:xfrm>
          <a:prstGeom prst="rect">
            <a:avLst/>
          </a:prstGeom>
          <a:noFill/>
          <a:ln w="825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711BF13-06A9-4075-9714-BAD173CC7E88}"/>
              </a:ext>
            </a:extLst>
          </p:cNvPr>
          <p:cNvSpPr>
            <a:spLocks noGrp="1"/>
          </p:cNvSpPr>
          <p:nvPr>
            <p:ph type="sldNum" sz="quarter" idx="12"/>
          </p:nvPr>
        </p:nvSpPr>
        <p:spPr/>
        <p:txBody>
          <a:bodyPr/>
          <a:lstStyle/>
          <a:p>
            <a:fld id="{7C90162E-40E7-4B05-8BBC-84A77D959F40}" type="slidenum">
              <a:rPr lang="en-US" smtClean="0"/>
              <a:t>6</a:t>
            </a:fld>
            <a:endParaRPr lang="en-US"/>
          </a:p>
        </p:txBody>
      </p:sp>
    </p:spTree>
    <p:extLst>
      <p:ext uri="{BB962C8B-B14F-4D97-AF65-F5344CB8AC3E}">
        <p14:creationId xmlns:p14="http://schemas.microsoft.com/office/powerpoint/2010/main" val="3873301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46634-5B31-46D1-BC6C-BD7E071BA7FD}"/>
              </a:ext>
            </a:extLst>
          </p:cNvPr>
          <p:cNvSpPr>
            <a:spLocks noGrp="1"/>
          </p:cNvSpPr>
          <p:nvPr>
            <p:ph type="title"/>
          </p:nvPr>
        </p:nvSpPr>
        <p:spPr>
          <a:xfrm>
            <a:off x="838200" y="365125"/>
            <a:ext cx="10515600" cy="1927314"/>
          </a:xfrm>
        </p:spPr>
        <p:txBody>
          <a:bodyPr>
            <a:normAutofit fontScale="90000"/>
          </a:bodyPr>
          <a:lstStyle/>
          <a:p>
            <a:pPr algn="ctr"/>
            <a:r>
              <a:rPr lang="en-US" altLang="en-US" sz="4900" dirty="0">
                <a:ea typeface="Calibri" panose="020F0502020204030204" pitchFamily="34" charset="0"/>
                <a:cs typeface="Calibri" panose="020F0502020204030204" pitchFamily="34" charset="0"/>
              </a:rPr>
              <a:t>Hypothetical absence of U.S FTAs:</a:t>
            </a:r>
            <a:br>
              <a:rPr lang="en-US" altLang="en-US" sz="4900" dirty="0">
                <a:ea typeface="Calibri" panose="020F0502020204030204" pitchFamily="34" charset="0"/>
                <a:cs typeface="Calibri" panose="020F0502020204030204" pitchFamily="34" charset="0"/>
              </a:rPr>
            </a:br>
            <a:r>
              <a:rPr lang="en-US" altLang="en-US" sz="4900" dirty="0">
                <a:ea typeface="Calibri" panose="020F0502020204030204" pitchFamily="34" charset="0"/>
                <a:cs typeface="Calibri" panose="020F0502020204030204" pitchFamily="34" charset="0"/>
              </a:rPr>
              <a:t>Shocks to the power of tariffs and to the power of NTMs</a:t>
            </a:r>
            <a:endParaRPr lang="en-US" dirty="0"/>
          </a:p>
        </p:txBody>
      </p:sp>
      <p:graphicFrame>
        <p:nvGraphicFramePr>
          <p:cNvPr id="4" name="Content Placeholder 3">
            <a:extLst>
              <a:ext uri="{FF2B5EF4-FFF2-40B4-BE49-F238E27FC236}">
                <a16:creationId xmlns:a16="http://schemas.microsoft.com/office/drawing/2014/main" id="{55C56D11-379B-46C1-842B-FD93E2F3646E}"/>
              </a:ext>
            </a:extLst>
          </p:cNvPr>
          <p:cNvGraphicFramePr>
            <a:graphicFrameLocks noGrp="1"/>
          </p:cNvGraphicFramePr>
          <p:nvPr>
            <p:ph idx="1"/>
            <p:extLst>
              <p:ext uri="{D42A27DB-BD31-4B8C-83A1-F6EECF244321}">
                <p14:modId xmlns:p14="http://schemas.microsoft.com/office/powerpoint/2010/main" val="3467880062"/>
              </p:ext>
            </p:extLst>
          </p:nvPr>
        </p:nvGraphicFramePr>
        <p:xfrm>
          <a:off x="838199" y="2643770"/>
          <a:ext cx="10515599" cy="2196084"/>
        </p:xfrm>
        <a:graphic>
          <a:graphicData uri="http://schemas.openxmlformats.org/drawingml/2006/table">
            <a:tbl>
              <a:tblPr firstRow="1" firstCol="1" bandRow="1">
                <a:tableStyleId>{5C22544A-7EE6-4342-B048-85BDC9FD1C3A}</a:tableStyleId>
              </a:tblPr>
              <a:tblGrid>
                <a:gridCol w="2800083">
                  <a:extLst>
                    <a:ext uri="{9D8B030D-6E8A-4147-A177-3AD203B41FA5}">
                      <a16:colId xmlns:a16="http://schemas.microsoft.com/office/drawing/2014/main" val="106861749"/>
                    </a:ext>
                  </a:extLst>
                </a:gridCol>
                <a:gridCol w="3979572">
                  <a:extLst>
                    <a:ext uri="{9D8B030D-6E8A-4147-A177-3AD203B41FA5}">
                      <a16:colId xmlns:a16="http://schemas.microsoft.com/office/drawing/2014/main" val="1818796114"/>
                    </a:ext>
                  </a:extLst>
                </a:gridCol>
                <a:gridCol w="3735944">
                  <a:extLst>
                    <a:ext uri="{9D8B030D-6E8A-4147-A177-3AD203B41FA5}">
                      <a16:colId xmlns:a16="http://schemas.microsoft.com/office/drawing/2014/main" val="3916493866"/>
                    </a:ext>
                  </a:extLst>
                </a:gridCol>
              </a:tblGrid>
              <a:tr h="411480">
                <a:tc>
                  <a:txBody>
                    <a:bodyPr/>
                    <a:lstStyle/>
                    <a:p>
                      <a:pPr marL="0" marR="0">
                        <a:lnSpc>
                          <a:spcPct val="107000"/>
                        </a:lnSpc>
                        <a:spcBef>
                          <a:spcPts val="0"/>
                        </a:spcBef>
                        <a:spcAft>
                          <a:spcPts val="0"/>
                        </a:spcAft>
                      </a:pPr>
                      <a:r>
                        <a:rPr lang="en-US" sz="2000" dirty="0">
                          <a:effectLst/>
                        </a:rPr>
                        <a:t>Sector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Percent increase in the power of tariffs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rPr>
                        <a:t>Percent increase in the power of NTMs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12380232"/>
                  </a:ext>
                </a:extLst>
              </a:tr>
              <a:tr h="198120">
                <a:tc>
                  <a:txBody>
                    <a:bodyPr/>
                    <a:lstStyle/>
                    <a:p>
                      <a:pPr marL="0" marR="0">
                        <a:lnSpc>
                          <a:spcPct val="107000"/>
                        </a:lnSpc>
                        <a:spcBef>
                          <a:spcPts val="0"/>
                        </a:spcBef>
                        <a:spcAft>
                          <a:spcPts val="0"/>
                        </a:spcAft>
                      </a:pPr>
                      <a:r>
                        <a:rPr lang="en-US" sz="2000" dirty="0">
                          <a:effectLst/>
                        </a:rPr>
                        <a:t>Crops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3.55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3.55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58720043"/>
                  </a:ext>
                </a:extLst>
              </a:tr>
              <a:tr h="198120">
                <a:tc>
                  <a:txBody>
                    <a:bodyPr/>
                    <a:lstStyle/>
                    <a:p>
                      <a:pPr marL="0" marR="0">
                        <a:lnSpc>
                          <a:spcPct val="107000"/>
                        </a:lnSpc>
                        <a:spcBef>
                          <a:spcPts val="0"/>
                        </a:spcBef>
                        <a:spcAft>
                          <a:spcPts val="0"/>
                        </a:spcAft>
                      </a:pPr>
                      <a:r>
                        <a:rPr lang="en-US" sz="2000" dirty="0">
                          <a:effectLst/>
                        </a:rPr>
                        <a:t>Livestock and meats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3.25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3.25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22294530"/>
                  </a:ext>
                </a:extLst>
              </a:tr>
              <a:tr h="198120">
                <a:tc>
                  <a:txBody>
                    <a:bodyPr/>
                    <a:lstStyle/>
                    <a:p>
                      <a:pPr marL="0" marR="0">
                        <a:lnSpc>
                          <a:spcPct val="107000"/>
                        </a:lnSpc>
                        <a:spcBef>
                          <a:spcPts val="0"/>
                        </a:spcBef>
                        <a:spcAft>
                          <a:spcPts val="0"/>
                        </a:spcAft>
                      </a:pPr>
                      <a:r>
                        <a:rPr lang="en-US" sz="2000" dirty="0">
                          <a:effectLst/>
                        </a:rPr>
                        <a:t>Light manufacturing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2.60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2.60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60595353"/>
                  </a:ext>
                </a:extLst>
              </a:tr>
              <a:tr h="198120">
                <a:tc>
                  <a:txBody>
                    <a:bodyPr/>
                    <a:lstStyle/>
                    <a:p>
                      <a:pPr marL="0" marR="0">
                        <a:lnSpc>
                          <a:spcPct val="107000"/>
                        </a:lnSpc>
                        <a:spcBef>
                          <a:spcPts val="0"/>
                        </a:spcBef>
                        <a:spcAft>
                          <a:spcPts val="0"/>
                        </a:spcAft>
                      </a:pPr>
                      <a:r>
                        <a:rPr lang="en-US" sz="2000" dirty="0">
                          <a:effectLst/>
                        </a:rPr>
                        <a:t>Heavy manufacturing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2.25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2.25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33093504"/>
                  </a:ext>
                </a:extLst>
              </a:tr>
              <a:tr h="198120">
                <a:tc>
                  <a:txBody>
                    <a:bodyPr/>
                    <a:lstStyle/>
                    <a:p>
                      <a:pPr marL="0" marR="0">
                        <a:lnSpc>
                          <a:spcPct val="107000"/>
                        </a:lnSpc>
                        <a:spcBef>
                          <a:spcPts val="0"/>
                        </a:spcBef>
                        <a:spcAft>
                          <a:spcPts val="0"/>
                        </a:spcAft>
                      </a:pPr>
                      <a:r>
                        <a:rPr lang="en-US" sz="2000" dirty="0">
                          <a:effectLst/>
                        </a:rPr>
                        <a:t>Trade exposed services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rPr>
                        <a:t>1.80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rPr>
                        <a:t>1.80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9267591"/>
                  </a:ext>
                </a:extLst>
              </a:tr>
            </a:tbl>
          </a:graphicData>
        </a:graphic>
      </p:graphicFrame>
      <p:sp>
        <p:nvSpPr>
          <p:cNvPr id="3" name="Slide Number Placeholder 2">
            <a:extLst>
              <a:ext uri="{FF2B5EF4-FFF2-40B4-BE49-F238E27FC236}">
                <a16:creationId xmlns:a16="http://schemas.microsoft.com/office/drawing/2014/main" id="{E3652425-BB4A-40C7-8F12-4C210B421F01}"/>
              </a:ext>
            </a:extLst>
          </p:cNvPr>
          <p:cNvSpPr>
            <a:spLocks noGrp="1"/>
          </p:cNvSpPr>
          <p:nvPr>
            <p:ph type="sldNum" sz="quarter" idx="12"/>
          </p:nvPr>
        </p:nvSpPr>
        <p:spPr/>
        <p:txBody>
          <a:bodyPr/>
          <a:lstStyle/>
          <a:p>
            <a:fld id="{7C90162E-40E7-4B05-8BBC-84A77D959F40}" type="slidenum">
              <a:rPr lang="en-US" smtClean="0"/>
              <a:t>7</a:t>
            </a:fld>
            <a:endParaRPr lang="en-US"/>
          </a:p>
        </p:txBody>
      </p:sp>
    </p:spTree>
    <p:extLst>
      <p:ext uri="{BB962C8B-B14F-4D97-AF65-F5344CB8AC3E}">
        <p14:creationId xmlns:p14="http://schemas.microsoft.com/office/powerpoint/2010/main" val="2026205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1E81F-3247-4B32-8E72-3294A07C280C}"/>
              </a:ext>
            </a:extLst>
          </p:cNvPr>
          <p:cNvSpPr>
            <a:spLocks noGrp="1"/>
          </p:cNvSpPr>
          <p:nvPr>
            <p:ph type="title"/>
          </p:nvPr>
        </p:nvSpPr>
        <p:spPr/>
        <p:txBody>
          <a:bodyPr/>
          <a:lstStyle/>
          <a:p>
            <a:pPr algn="ctr"/>
            <a:r>
              <a:rPr lang="en-US" dirty="0"/>
              <a:t>Calibrated GTAP-HET parameters</a:t>
            </a:r>
          </a:p>
        </p:txBody>
      </p:sp>
      <p:graphicFrame>
        <p:nvGraphicFramePr>
          <p:cNvPr id="6" name="Table 5">
            <a:extLst>
              <a:ext uri="{FF2B5EF4-FFF2-40B4-BE49-F238E27FC236}">
                <a16:creationId xmlns:a16="http://schemas.microsoft.com/office/drawing/2014/main" id="{A29EF7CA-CA99-4A02-A24E-450CA471BB6F}"/>
              </a:ext>
            </a:extLst>
          </p:cNvPr>
          <p:cNvGraphicFramePr>
            <a:graphicFrameLocks noGrp="1"/>
          </p:cNvGraphicFramePr>
          <p:nvPr>
            <p:extLst>
              <p:ext uri="{D42A27DB-BD31-4B8C-83A1-F6EECF244321}">
                <p14:modId xmlns:p14="http://schemas.microsoft.com/office/powerpoint/2010/main" val="1262681689"/>
              </p:ext>
            </p:extLst>
          </p:nvPr>
        </p:nvGraphicFramePr>
        <p:xfrm>
          <a:off x="838200" y="1899553"/>
          <a:ext cx="10515600" cy="3471672"/>
        </p:xfrm>
        <a:graphic>
          <a:graphicData uri="http://schemas.openxmlformats.org/drawingml/2006/table">
            <a:tbl>
              <a:tblPr firstRow="1" firstCol="1" bandRow="1">
                <a:tableStyleId>{5C22544A-7EE6-4342-B048-85BDC9FD1C3A}</a:tableStyleId>
              </a:tblPr>
              <a:tblGrid>
                <a:gridCol w="2774324">
                  <a:extLst>
                    <a:ext uri="{9D8B030D-6E8A-4147-A177-3AD203B41FA5}">
                      <a16:colId xmlns:a16="http://schemas.microsoft.com/office/drawing/2014/main" val="4261004320"/>
                    </a:ext>
                  </a:extLst>
                </a:gridCol>
                <a:gridCol w="1803042">
                  <a:extLst>
                    <a:ext uri="{9D8B030D-6E8A-4147-A177-3AD203B41FA5}">
                      <a16:colId xmlns:a16="http://schemas.microsoft.com/office/drawing/2014/main" val="1483572432"/>
                    </a:ext>
                  </a:extLst>
                </a:gridCol>
                <a:gridCol w="2446986">
                  <a:extLst>
                    <a:ext uri="{9D8B030D-6E8A-4147-A177-3AD203B41FA5}">
                      <a16:colId xmlns:a16="http://schemas.microsoft.com/office/drawing/2014/main" val="3033899585"/>
                    </a:ext>
                  </a:extLst>
                </a:gridCol>
                <a:gridCol w="1615020">
                  <a:extLst>
                    <a:ext uri="{9D8B030D-6E8A-4147-A177-3AD203B41FA5}">
                      <a16:colId xmlns:a16="http://schemas.microsoft.com/office/drawing/2014/main" val="3387301080"/>
                    </a:ext>
                  </a:extLst>
                </a:gridCol>
                <a:gridCol w="1876228">
                  <a:extLst>
                    <a:ext uri="{9D8B030D-6E8A-4147-A177-3AD203B41FA5}">
                      <a16:colId xmlns:a16="http://schemas.microsoft.com/office/drawing/2014/main" val="3506335645"/>
                    </a:ext>
                  </a:extLst>
                </a:gridCol>
              </a:tblGrid>
              <a:tr h="521675">
                <a:tc>
                  <a:txBody>
                    <a:bodyPr/>
                    <a:lstStyle/>
                    <a:p>
                      <a:pPr marL="0" marR="0" algn="ctr">
                        <a:lnSpc>
                          <a:spcPct val="107000"/>
                        </a:lnSpc>
                        <a:spcBef>
                          <a:spcPts val="0"/>
                        </a:spcBef>
                        <a:spcAft>
                          <a:spcPts val="0"/>
                        </a:spcAft>
                      </a:pPr>
                      <a:r>
                        <a:rPr lang="en-US" sz="2000" dirty="0">
                          <a:effectLst/>
                        </a:rPr>
                        <a:t>Sector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rPr>
                        <a:t>GTAP: Armington elasticity, σ</a:t>
                      </a:r>
                      <a:r>
                        <a:rPr lang="en-US" sz="2000" baseline="-25000" dirty="0">
                          <a:effectLst/>
                        </a:rPr>
                        <a:t>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rPr>
                        <a:t>GTAP-HET: Elasticity of substitution between varieties, σ</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rPr>
                        <a:t>GTAP-HET: Pareto shape parameter, γ</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rPr>
                        <a:t>GTAP-HET: Proportion of fixed costs in sales,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05894946"/>
                  </a:ext>
                </a:extLst>
              </a:tr>
              <a:tr h="198120">
                <a:tc>
                  <a:txBody>
                    <a:bodyPr/>
                    <a:lstStyle/>
                    <a:p>
                      <a:pPr marL="0" marR="0">
                        <a:lnSpc>
                          <a:spcPct val="107000"/>
                        </a:lnSpc>
                        <a:spcBef>
                          <a:spcPts val="0"/>
                        </a:spcBef>
                        <a:spcAft>
                          <a:spcPts val="0"/>
                        </a:spcAft>
                      </a:pPr>
                      <a:r>
                        <a:rPr lang="en-US" sz="2000" dirty="0">
                          <a:effectLst/>
                        </a:rPr>
                        <a:t>Crops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4.85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12464288"/>
                  </a:ext>
                </a:extLst>
              </a:tr>
              <a:tr h="198120">
                <a:tc>
                  <a:txBody>
                    <a:bodyPr/>
                    <a:lstStyle/>
                    <a:p>
                      <a:pPr marL="0" marR="0">
                        <a:lnSpc>
                          <a:spcPct val="107000"/>
                        </a:lnSpc>
                        <a:spcBef>
                          <a:spcPts val="0"/>
                        </a:spcBef>
                        <a:spcAft>
                          <a:spcPts val="0"/>
                        </a:spcAft>
                      </a:pPr>
                      <a:r>
                        <a:rPr lang="en-US" sz="2000" dirty="0">
                          <a:effectLst/>
                        </a:rPr>
                        <a:t>Livestock and meats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a:effectLst/>
                        </a:rPr>
                        <a:t>7.41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85872149"/>
                  </a:ext>
                </a:extLst>
              </a:tr>
              <a:tr h="198120">
                <a:tc>
                  <a:txBody>
                    <a:bodyPr/>
                    <a:lstStyle/>
                    <a:p>
                      <a:pPr marL="0" marR="0">
                        <a:lnSpc>
                          <a:spcPct val="107000"/>
                        </a:lnSpc>
                        <a:spcBef>
                          <a:spcPts val="0"/>
                        </a:spcBef>
                        <a:spcAft>
                          <a:spcPts val="0"/>
                        </a:spcAft>
                      </a:pPr>
                      <a:r>
                        <a:rPr lang="en-US" sz="2000" dirty="0">
                          <a:effectLst/>
                        </a:rPr>
                        <a:t>Mining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a:effectLst/>
                        </a:rPr>
                        <a:t>14.44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74550435"/>
                  </a:ext>
                </a:extLst>
              </a:tr>
              <a:tr h="198120">
                <a:tc>
                  <a:txBody>
                    <a:bodyPr/>
                    <a:lstStyle/>
                    <a:p>
                      <a:pPr marL="0" marR="0">
                        <a:lnSpc>
                          <a:spcPct val="107000"/>
                        </a:lnSpc>
                        <a:spcBef>
                          <a:spcPts val="0"/>
                        </a:spcBef>
                        <a:spcAft>
                          <a:spcPts val="0"/>
                        </a:spcAft>
                      </a:pPr>
                      <a:r>
                        <a:rPr lang="en-US" sz="2000" dirty="0">
                          <a:effectLst/>
                        </a:rPr>
                        <a:t>Light manufacturing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a:effectLst/>
                        </a:rPr>
                        <a:t>6.44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a:effectLst/>
                        </a:rPr>
                        <a:t>4.80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3.90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a:effectLst/>
                        </a:rPr>
                        <a:t>0.53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32571919"/>
                  </a:ext>
                </a:extLst>
              </a:tr>
              <a:tr h="198120">
                <a:tc>
                  <a:txBody>
                    <a:bodyPr/>
                    <a:lstStyle/>
                    <a:p>
                      <a:pPr marL="0" marR="0">
                        <a:lnSpc>
                          <a:spcPct val="107000"/>
                        </a:lnSpc>
                        <a:spcBef>
                          <a:spcPts val="0"/>
                        </a:spcBef>
                        <a:spcAft>
                          <a:spcPts val="0"/>
                        </a:spcAft>
                      </a:pPr>
                      <a:r>
                        <a:rPr lang="en-US" sz="2000" dirty="0">
                          <a:effectLst/>
                        </a:rPr>
                        <a:t>Heavy manufacturing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a:effectLst/>
                        </a:rPr>
                        <a:t>7.17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a:effectLst/>
                        </a:rPr>
                        <a:t>5.50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5.60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a:effectLst/>
                        </a:rPr>
                        <a:t>3.57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56333787"/>
                  </a:ext>
                </a:extLst>
              </a:tr>
              <a:tr h="182880">
                <a:tc>
                  <a:txBody>
                    <a:bodyPr/>
                    <a:lstStyle/>
                    <a:p>
                      <a:pPr marL="0" marR="0">
                        <a:lnSpc>
                          <a:spcPct val="107000"/>
                        </a:lnSpc>
                        <a:spcBef>
                          <a:spcPts val="0"/>
                        </a:spcBef>
                        <a:spcAft>
                          <a:spcPts val="0"/>
                        </a:spcAft>
                      </a:pPr>
                      <a:r>
                        <a:rPr lang="en-US" sz="2000" dirty="0">
                          <a:effectLst/>
                        </a:rPr>
                        <a:t>Trade exposed services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3.80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US" sz="2000">
                        <a:effectLst/>
                        <a:latin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41340782"/>
                  </a:ext>
                </a:extLst>
              </a:tr>
              <a:tr h="182880">
                <a:tc>
                  <a:txBody>
                    <a:bodyPr/>
                    <a:lstStyle/>
                    <a:p>
                      <a:pPr marL="0" marR="0">
                        <a:lnSpc>
                          <a:spcPct val="107000"/>
                        </a:lnSpc>
                        <a:spcBef>
                          <a:spcPts val="0"/>
                        </a:spcBef>
                        <a:spcAft>
                          <a:spcPts val="0"/>
                        </a:spcAft>
                      </a:pPr>
                      <a:r>
                        <a:rPr lang="en-US" sz="2000" dirty="0">
                          <a:effectLst/>
                        </a:rPr>
                        <a:t>Other services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3.94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09928892"/>
                  </a:ext>
                </a:extLst>
              </a:tr>
            </a:tbl>
          </a:graphicData>
        </a:graphic>
      </p:graphicFrame>
      <p:sp>
        <p:nvSpPr>
          <p:cNvPr id="3" name="Slide Number Placeholder 2">
            <a:extLst>
              <a:ext uri="{FF2B5EF4-FFF2-40B4-BE49-F238E27FC236}">
                <a16:creationId xmlns:a16="http://schemas.microsoft.com/office/drawing/2014/main" id="{9CC3C990-9D2B-4536-BCB7-EB791C85A27C}"/>
              </a:ext>
            </a:extLst>
          </p:cNvPr>
          <p:cNvSpPr>
            <a:spLocks noGrp="1"/>
          </p:cNvSpPr>
          <p:nvPr>
            <p:ph type="sldNum" sz="quarter" idx="12"/>
          </p:nvPr>
        </p:nvSpPr>
        <p:spPr/>
        <p:txBody>
          <a:bodyPr/>
          <a:lstStyle/>
          <a:p>
            <a:fld id="{7C90162E-40E7-4B05-8BBC-84A77D959F40}" type="slidenum">
              <a:rPr lang="en-US" smtClean="0"/>
              <a:t>8</a:t>
            </a:fld>
            <a:endParaRPr lang="en-US"/>
          </a:p>
        </p:txBody>
      </p:sp>
    </p:spTree>
    <p:extLst>
      <p:ext uri="{BB962C8B-B14F-4D97-AF65-F5344CB8AC3E}">
        <p14:creationId xmlns:p14="http://schemas.microsoft.com/office/powerpoint/2010/main" val="3562654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2C28C-450F-4E0C-942C-52D52807CE12}"/>
              </a:ext>
            </a:extLst>
          </p:cNvPr>
          <p:cNvSpPr>
            <a:spLocks noGrp="1"/>
          </p:cNvSpPr>
          <p:nvPr>
            <p:ph type="title"/>
          </p:nvPr>
        </p:nvSpPr>
        <p:spPr/>
        <p:txBody>
          <a:bodyPr/>
          <a:lstStyle/>
          <a:p>
            <a:pPr algn="ctr"/>
            <a:r>
              <a:rPr lang="en-US" dirty="0"/>
              <a:t>Relevant GTAP and GTAP-HET equations</a:t>
            </a:r>
          </a:p>
        </p:txBody>
      </p:sp>
      <p:sp>
        <p:nvSpPr>
          <p:cNvPr id="3" name="Content Placeholder 2">
            <a:extLst>
              <a:ext uri="{FF2B5EF4-FFF2-40B4-BE49-F238E27FC236}">
                <a16:creationId xmlns:a16="http://schemas.microsoft.com/office/drawing/2014/main" id="{2EC47EA6-9D62-4A00-ABD4-C32FAD5DADF5}"/>
              </a:ext>
            </a:extLst>
          </p:cNvPr>
          <p:cNvSpPr>
            <a:spLocks noGrp="1"/>
          </p:cNvSpPr>
          <p:nvPr>
            <p:ph idx="1"/>
          </p:nvPr>
        </p:nvSpPr>
        <p:spPr/>
        <p:txBody>
          <a:bodyPr>
            <a:normAutofit/>
          </a:bodyPr>
          <a:lstStyle/>
          <a:p>
            <a:endParaRPr lang="en-US" dirty="0">
              <a:latin typeface="+mj-lt"/>
            </a:endParaRPr>
          </a:p>
          <a:p>
            <a:r>
              <a:rPr lang="en-US" dirty="0">
                <a:latin typeface="+mj-lt"/>
              </a:rPr>
              <a:t>GTAP</a:t>
            </a:r>
            <a:br>
              <a:rPr lang="en-US" dirty="0">
                <a:latin typeface="+mj-lt"/>
              </a:rPr>
            </a:br>
            <a:r>
              <a:rPr lang="en-US" dirty="0" err="1">
                <a:latin typeface="+mj-lt"/>
              </a:rPr>
              <a:t>qxs</a:t>
            </a:r>
            <a:r>
              <a:rPr lang="en-US" baseline="-25000" dirty="0" err="1">
                <a:latin typeface="+mj-lt"/>
              </a:rPr>
              <a:t>irs</a:t>
            </a:r>
            <a:r>
              <a:rPr lang="en-US" dirty="0">
                <a:latin typeface="+mj-lt"/>
              </a:rPr>
              <a:t> = –</a:t>
            </a:r>
            <a:r>
              <a:rPr lang="en-US" dirty="0" err="1">
                <a:solidFill>
                  <a:srgbClr val="0070C0"/>
                </a:solidFill>
                <a:latin typeface="+mj-lt"/>
              </a:rPr>
              <a:t>ams</a:t>
            </a:r>
            <a:r>
              <a:rPr lang="en-US" baseline="-25000" dirty="0" err="1">
                <a:solidFill>
                  <a:srgbClr val="0070C0"/>
                </a:solidFill>
                <a:latin typeface="+mj-lt"/>
              </a:rPr>
              <a:t>irs</a:t>
            </a:r>
            <a:r>
              <a:rPr lang="en-US" dirty="0">
                <a:latin typeface="+mj-lt"/>
              </a:rPr>
              <a:t> + </a:t>
            </a:r>
            <a:r>
              <a:rPr lang="en-US" dirty="0" err="1">
                <a:latin typeface="+mj-lt"/>
              </a:rPr>
              <a:t>qim</a:t>
            </a:r>
            <a:r>
              <a:rPr lang="en-US" baseline="-25000" dirty="0" err="1">
                <a:latin typeface="+mj-lt"/>
              </a:rPr>
              <a:t>is</a:t>
            </a:r>
            <a:r>
              <a:rPr lang="en-US" baseline="-25000" dirty="0">
                <a:latin typeface="+mj-lt"/>
              </a:rPr>
              <a:t> </a:t>
            </a:r>
            <a:r>
              <a:rPr lang="en-US" dirty="0">
                <a:latin typeface="+mj-lt"/>
              </a:rPr>
              <a:t>–</a:t>
            </a:r>
            <a:r>
              <a:rPr lang="el-GR" dirty="0">
                <a:latin typeface="+mj-lt"/>
              </a:rPr>
              <a:t>σ</a:t>
            </a:r>
            <a:r>
              <a:rPr lang="en-US" baseline="-25000" dirty="0">
                <a:latin typeface="+mj-lt"/>
              </a:rPr>
              <a:t>M</a:t>
            </a:r>
            <a:r>
              <a:rPr lang="en-US" baseline="-40000" dirty="0">
                <a:latin typeface="+mj-lt"/>
              </a:rPr>
              <a:t>i</a:t>
            </a:r>
            <a:r>
              <a:rPr lang="en-US" dirty="0">
                <a:latin typeface="+mj-lt"/>
              </a:rPr>
              <a:t> *[</a:t>
            </a:r>
            <a:r>
              <a:rPr lang="en-US" dirty="0" err="1">
                <a:latin typeface="+mj-lt"/>
              </a:rPr>
              <a:t>pms</a:t>
            </a:r>
            <a:r>
              <a:rPr lang="en-US" baseline="-25000" dirty="0" err="1">
                <a:latin typeface="+mj-lt"/>
              </a:rPr>
              <a:t>irs</a:t>
            </a:r>
            <a:r>
              <a:rPr lang="en-US" dirty="0">
                <a:latin typeface="+mj-lt"/>
              </a:rPr>
              <a:t> –</a:t>
            </a:r>
            <a:r>
              <a:rPr lang="en-US" dirty="0" err="1">
                <a:solidFill>
                  <a:srgbClr val="0070C0"/>
                </a:solidFill>
                <a:latin typeface="+mj-lt"/>
              </a:rPr>
              <a:t>ams</a:t>
            </a:r>
            <a:r>
              <a:rPr lang="en-US" baseline="-25000" dirty="0" err="1">
                <a:solidFill>
                  <a:srgbClr val="0070C0"/>
                </a:solidFill>
                <a:latin typeface="+mj-lt"/>
              </a:rPr>
              <a:t>irs</a:t>
            </a:r>
            <a:r>
              <a:rPr lang="en-US" dirty="0">
                <a:latin typeface="+mj-lt"/>
              </a:rPr>
              <a:t> – </a:t>
            </a:r>
            <a:r>
              <a:rPr lang="en-US" dirty="0" err="1">
                <a:latin typeface="+mj-lt"/>
              </a:rPr>
              <a:t>pim</a:t>
            </a:r>
            <a:r>
              <a:rPr lang="en-US" baseline="-25000" dirty="0" err="1">
                <a:latin typeface="+mj-lt"/>
              </a:rPr>
              <a:t>is</a:t>
            </a:r>
            <a:r>
              <a:rPr lang="en-US" dirty="0">
                <a:latin typeface="+mj-lt"/>
              </a:rPr>
              <a:t>]</a:t>
            </a:r>
          </a:p>
          <a:p>
            <a:endParaRPr lang="en-US" dirty="0">
              <a:latin typeface="+mj-lt"/>
            </a:endParaRPr>
          </a:p>
          <a:p>
            <a:endParaRPr lang="en-US" dirty="0">
              <a:latin typeface="+mj-lt"/>
            </a:endParaRPr>
          </a:p>
          <a:p>
            <a:r>
              <a:rPr lang="en-US" dirty="0">
                <a:latin typeface="+mj-lt"/>
              </a:rPr>
              <a:t>GTAP-HET</a:t>
            </a:r>
            <a:br>
              <a:rPr lang="en-US" dirty="0">
                <a:latin typeface="+mj-lt"/>
              </a:rPr>
            </a:br>
            <a:r>
              <a:rPr lang="en-US" dirty="0" err="1">
                <a:latin typeface="+mj-lt"/>
              </a:rPr>
              <a:t>qfefs</a:t>
            </a:r>
            <a:r>
              <a:rPr lang="en-US" baseline="-25000" dirty="0" err="1">
                <a:latin typeface="+mj-lt"/>
              </a:rPr>
              <a:t>ijrs</a:t>
            </a:r>
            <a:r>
              <a:rPr lang="en-US" dirty="0">
                <a:latin typeface="+mj-lt"/>
              </a:rPr>
              <a:t> = –</a:t>
            </a:r>
            <a:r>
              <a:rPr lang="en-US" dirty="0" err="1">
                <a:latin typeface="+mj-lt"/>
              </a:rPr>
              <a:t>afe</a:t>
            </a:r>
            <a:r>
              <a:rPr lang="en-US" baseline="-25000" dirty="0" err="1">
                <a:latin typeface="+mj-lt"/>
              </a:rPr>
              <a:t>ijr</a:t>
            </a:r>
            <a:r>
              <a:rPr lang="en-US" dirty="0">
                <a:latin typeface="+mj-lt"/>
              </a:rPr>
              <a:t> + </a:t>
            </a:r>
            <a:r>
              <a:rPr lang="en-US" dirty="0" err="1">
                <a:latin typeface="+mj-lt"/>
              </a:rPr>
              <a:t>qvafs</a:t>
            </a:r>
            <a:r>
              <a:rPr lang="en-US" baseline="-25000" dirty="0" err="1">
                <a:latin typeface="+mj-lt"/>
              </a:rPr>
              <a:t>jrs</a:t>
            </a:r>
            <a:r>
              <a:rPr lang="en-US" dirty="0">
                <a:latin typeface="+mj-lt"/>
              </a:rPr>
              <a:t> –</a:t>
            </a:r>
            <a:r>
              <a:rPr lang="en-US" dirty="0" err="1">
                <a:solidFill>
                  <a:srgbClr val="7030A0"/>
                </a:solidFill>
                <a:latin typeface="+mj-lt"/>
              </a:rPr>
              <a:t>avafs</a:t>
            </a:r>
            <a:r>
              <a:rPr lang="en-US" baseline="-25000" dirty="0" err="1">
                <a:solidFill>
                  <a:srgbClr val="7030A0"/>
                </a:solidFill>
                <a:latin typeface="+mj-lt"/>
              </a:rPr>
              <a:t>jrs</a:t>
            </a:r>
            <a:r>
              <a:rPr lang="en-US" baseline="-25000" dirty="0">
                <a:latin typeface="+mj-lt"/>
              </a:rPr>
              <a:t> </a:t>
            </a:r>
            <a:r>
              <a:rPr lang="en-US" dirty="0">
                <a:latin typeface="+mj-lt"/>
              </a:rPr>
              <a:t>–</a:t>
            </a:r>
            <a:r>
              <a:rPr lang="el-GR" dirty="0">
                <a:latin typeface="+mj-lt"/>
              </a:rPr>
              <a:t>σ</a:t>
            </a:r>
            <a:r>
              <a:rPr lang="en-US" baseline="-25000" dirty="0" err="1">
                <a:latin typeface="+mj-lt"/>
              </a:rPr>
              <a:t>VA</a:t>
            </a:r>
            <a:r>
              <a:rPr lang="en-US" baseline="-40000" dirty="0" err="1">
                <a:latin typeface="+mj-lt"/>
              </a:rPr>
              <a:t>j</a:t>
            </a:r>
            <a:r>
              <a:rPr lang="en-US" dirty="0">
                <a:latin typeface="+mj-lt"/>
              </a:rPr>
              <a:t> *[</a:t>
            </a:r>
            <a:r>
              <a:rPr lang="en-US" dirty="0" err="1">
                <a:latin typeface="+mj-lt"/>
              </a:rPr>
              <a:t>pfe</a:t>
            </a:r>
            <a:r>
              <a:rPr lang="en-US" baseline="-25000" dirty="0" err="1">
                <a:latin typeface="+mj-lt"/>
              </a:rPr>
              <a:t>ijr</a:t>
            </a:r>
            <a:r>
              <a:rPr lang="en-US" dirty="0">
                <a:latin typeface="+mj-lt"/>
              </a:rPr>
              <a:t> –</a:t>
            </a:r>
            <a:r>
              <a:rPr lang="en-US" dirty="0" err="1">
                <a:latin typeface="+mj-lt"/>
              </a:rPr>
              <a:t>afe</a:t>
            </a:r>
            <a:r>
              <a:rPr lang="en-US" baseline="-25000" dirty="0" err="1">
                <a:latin typeface="+mj-lt"/>
              </a:rPr>
              <a:t>ijr</a:t>
            </a:r>
            <a:r>
              <a:rPr lang="en-US" dirty="0">
                <a:latin typeface="+mj-lt"/>
              </a:rPr>
              <a:t> –</a:t>
            </a:r>
            <a:r>
              <a:rPr lang="en-US" dirty="0" err="1">
                <a:latin typeface="+mj-lt"/>
              </a:rPr>
              <a:t>pvafs</a:t>
            </a:r>
            <a:r>
              <a:rPr lang="en-US" baseline="-25000" dirty="0" err="1">
                <a:latin typeface="+mj-lt"/>
              </a:rPr>
              <a:t>jrs</a:t>
            </a:r>
            <a:r>
              <a:rPr lang="en-US" dirty="0">
                <a:latin typeface="+mj-lt"/>
              </a:rPr>
              <a:t> –</a:t>
            </a:r>
            <a:r>
              <a:rPr lang="en-US" dirty="0" err="1">
                <a:solidFill>
                  <a:srgbClr val="7030A0"/>
                </a:solidFill>
                <a:latin typeface="+mj-lt"/>
              </a:rPr>
              <a:t>avafs</a:t>
            </a:r>
            <a:r>
              <a:rPr lang="en-US" baseline="-25000" dirty="0" err="1">
                <a:solidFill>
                  <a:srgbClr val="7030A0"/>
                </a:solidFill>
                <a:latin typeface="+mj-lt"/>
              </a:rPr>
              <a:t>jrs</a:t>
            </a:r>
            <a:r>
              <a:rPr lang="en-US" dirty="0">
                <a:latin typeface="+mj-lt"/>
              </a:rPr>
              <a:t>]</a:t>
            </a:r>
          </a:p>
          <a:p>
            <a:endParaRPr lang="en-US" dirty="0"/>
          </a:p>
        </p:txBody>
      </p:sp>
      <p:sp>
        <p:nvSpPr>
          <p:cNvPr id="4" name="Slide Number Placeholder 3">
            <a:extLst>
              <a:ext uri="{FF2B5EF4-FFF2-40B4-BE49-F238E27FC236}">
                <a16:creationId xmlns:a16="http://schemas.microsoft.com/office/drawing/2014/main" id="{1E308BCF-A772-489F-B1E8-3E88E039760D}"/>
              </a:ext>
            </a:extLst>
          </p:cNvPr>
          <p:cNvSpPr>
            <a:spLocks noGrp="1"/>
          </p:cNvSpPr>
          <p:nvPr>
            <p:ph type="sldNum" sz="quarter" idx="12"/>
          </p:nvPr>
        </p:nvSpPr>
        <p:spPr/>
        <p:txBody>
          <a:bodyPr/>
          <a:lstStyle/>
          <a:p>
            <a:fld id="{7C90162E-40E7-4B05-8BBC-84A77D959F40}" type="slidenum">
              <a:rPr lang="en-US" smtClean="0"/>
              <a:t>9</a:t>
            </a:fld>
            <a:endParaRPr lang="en-US"/>
          </a:p>
        </p:txBody>
      </p:sp>
    </p:spTree>
    <p:extLst>
      <p:ext uri="{BB962C8B-B14F-4D97-AF65-F5344CB8AC3E}">
        <p14:creationId xmlns:p14="http://schemas.microsoft.com/office/powerpoint/2010/main" val="41284658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1639</TotalTime>
  <Words>1299</Words>
  <Application>Microsoft Office PowerPoint</Application>
  <PresentationFormat>Widescreen</PresentationFormat>
  <Paragraphs>229</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24th Annual Conference on Global Economic Analysis June 23-25, 2021</vt:lpstr>
      <vt:lpstr>This work analyzes the potential productivity effects of U.S. trade agreements implemented during 1984-2016</vt:lpstr>
      <vt:lpstr>The GTAP-HET model introduces the firm heterogeneity theory of Melitz in the GTAP model</vt:lpstr>
      <vt:lpstr>Sectoral and regional specification in the dataset (Aguiar et al., 2020)</vt:lpstr>
      <vt:lpstr>Estimated effects of U.S. FTAs on the power of tariffs and NTMs</vt:lpstr>
      <vt:lpstr>Effects of hypothetical absence of U.S. FTAs on the power of tariffs and NTMs</vt:lpstr>
      <vt:lpstr>Hypothetical absence of U.S FTAs: Shocks to the power of tariffs and to the power of NTMs</vt:lpstr>
      <vt:lpstr>Calibrated GTAP-HET parameters</vt:lpstr>
      <vt:lpstr>Relevant GTAP and GTAP-HET equations</vt:lpstr>
      <vt:lpstr>Simulated welfare effects</vt:lpstr>
      <vt:lpstr>Simulated welfare effects</vt:lpstr>
      <vt:lpstr>Thank you.</vt:lpstr>
      <vt:lpstr>GTAP-HET Shocks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Potential productivity effects of U.S. trade agreements</dc:title>
  <dc:creator>Tsigas, Marinos</dc:creator>
  <cp:lastModifiedBy>Tsigas, Marinos</cp:lastModifiedBy>
  <cp:revision>46</cp:revision>
  <dcterms:created xsi:type="dcterms:W3CDTF">2021-05-30T23:53:16Z</dcterms:created>
  <dcterms:modified xsi:type="dcterms:W3CDTF">2021-06-24T02:13:04Z</dcterms:modified>
</cp:coreProperties>
</file>